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1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2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45" r:id="rId57"/>
    <p:sldId id="346" r:id="rId58"/>
    <p:sldId id="347" r:id="rId59"/>
    <p:sldId id="348" r:id="rId60"/>
    <p:sldId id="349" r:id="rId61"/>
    <p:sldId id="350" r:id="rId62"/>
    <p:sldId id="351" r:id="rId63"/>
    <p:sldId id="352" r:id="rId64"/>
    <p:sldId id="353" r:id="rId65"/>
    <p:sldId id="354" r:id="rId66"/>
    <p:sldId id="355" r:id="rId67"/>
    <p:sldId id="356" r:id="rId68"/>
    <p:sldId id="357" r:id="rId69"/>
    <p:sldId id="358" r:id="rId70"/>
    <p:sldId id="359" r:id="rId71"/>
    <p:sldId id="360" r:id="rId72"/>
    <p:sldId id="361" r:id="rId73"/>
    <p:sldId id="362" r:id="rId74"/>
    <p:sldId id="363" r:id="rId75"/>
    <p:sldId id="364" r:id="rId76"/>
    <p:sldId id="365" r:id="rId77"/>
    <p:sldId id="366" r:id="rId78"/>
    <p:sldId id="367" r:id="rId79"/>
    <p:sldId id="368" r:id="rId80"/>
    <p:sldId id="369" r:id="rId81"/>
    <p:sldId id="370" r:id="rId82"/>
    <p:sldId id="371" r:id="rId83"/>
    <p:sldId id="372" r:id="rId84"/>
    <p:sldId id="373" r:id="rId85"/>
    <p:sldId id="374" r:id="rId86"/>
    <p:sldId id="375" r:id="rId87"/>
    <p:sldId id="376" r:id="rId88"/>
    <p:sldId id="377" r:id="rId89"/>
    <p:sldId id="378" r:id="rId90"/>
    <p:sldId id="379" r:id="rId91"/>
    <p:sldId id="380" r:id="rId92"/>
    <p:sldId id="381" r:id="rId93"/>
    <p:sldId id="382" r:id="rId94"/>
    <p:sldId id="383" r:id="rId95"/>
    <p:sldId id="384" r:id="rId96"/>
    <p:sldId id="385" r:id="rId97"/>
    <p:sldId id="386" r:id="rId98"/>
    <p:sldId id="387" r:id="rId99"/>
    <p:sldId id="388" r:id="rId100"/>
    <p:sldId id="389" r:id="rId101"/>
    <p:sldId id="390" r:id="rId102"/>
    <p:sldId id="391" r:id="rId103"/>
    <p:sldId id="392" r:id="rId104"/>
    <p:sldId id="393" r:id="rId105"/>
    <p:sldId id="394" r:id="rId106"/>
    <p:sldId id="395" r:id="rId107"/>
    <p:sldId id="396" r:id="rId108"/>
    <p:sldId id="397" r:id="rId109"/>
    <p:sldId id="398" r:id="rId110"/>
    <p:sldId id="399" r:id="rId111"/>
    <p:sldId id="400" r:id="rId112"/>
    <p:sldId id="401" r:id="rId113"/>
    <p:sldId id="402" r:id="rId114"/>
    <p:sldId id="403" r:id="rId115"/>
    <p:sldId id="404" r:id="rId116"/>
    <p:sldId id="405" r:id="rId117"/>
    <p:sldId id="406" r:id="rId118"/>
    <p:sldId id="407" r:id="rId119"/>
    <p:sldId id="408" r:id="rId120"/>
    <p:sldId id="409" r:id="rId121"/>
    <p:sldId id="410" r:id="rId122"/>
    <p:sldId id="411" r:id="rId123"/>
    <p:sldId id="412" r:id="rId124"/>
    <p:sldId id="413" r:id="rId125"/>
    <p:sldId id="414" r:id="rId126"/>
    <p:sldId id="415" r:id="rId127"/>
    <p:sldId id="416" r:id="rId128"/>
    <p:sldId id="417" r:id="rId129"/>
    <p:sldId id="418" r:id="rId130"/>
    <p:sldId id="419" r:id="rId131"/>
    <p:sldId id="420" r:id="rId132"/>
    <p:sldId id="421" r:id="rId133"/>
    <p:sldId id="422" r:id="rId134"/>
    <p:sldId id="423" r:id="rId135"/>
    <p:sldId id="424" r:id="rId136"/>
    <p:sldId id="425" r:id="rId137"/>
    <p:sldId id="426" r:id="rId138"/>
    <p:sldId id="427" r:id="rId139"/>
    <p:sldId id="428" r:id="rId140"/>
    <p:sldId id="429" r:id="rId141"/>
    <p:sldId id="430" r:id="rId142"/>
    <p:sldId id="431" r:id="rId143"/>
    <p:sldId id="432" r:id="rId144"/>
    <p:sldId id="433" r:id="rId145"/>
    <p:sldId id="434" r:id="rId146"/>
    <p:sldId id="435" r:id="rId147"/>
    <p:sldId id="436" r:id="rId148"/>
    <p:sldId id="437" r:id="rId149"/>
    <p:sldId id="438" r:id="rId150"/>
    <p:sldId id="439" r:id="rId151"/>
    <p:sldId id="440" r:id="rId152"/>
    <p:sldId id="441" r:id="rId153"/>
    <p:sldId id="442" r:id="rId154"/>
    <p:sldId id="443" r:id="rId155"/>
    <p:sldId id="444" r:id="rId156"/>
    <p:sldId id="445" r:id="rId157"/>
    <p:sldId id="446" r:id="rId158"/>
    <p:sldId id="447" r:id="rId159"/>
    <p:sldId id="448" r:id="rId160"/>
    <p:sldId id="449" r:id="rId161"/>
    <p:sldId id="450" r:id="rId162"/>
    <p:sldId id="451" r:id="rId163"/>
    <p:sldId id="452" r:id="rId164"/>
    <p:sldId id="453" r:id="rId165"/>
    <p:sldId id="454" r:id="rId166"/>
    <p:sldId id="455" r:id="rId167"/>
    <p:sldId id="456" r:id="rId168"/>
    <p:sldId id="457" r:id="rId169"/>
    <p:sldId id="458" r:id="rId170"/>
    <p:sldId id="459" r:id="rId171"/>
    <p:sldId id="460" r:id="rId172"/>
    <p:sldId id="461" r:id="rId173"/>
    <p:sldId id="462" r:id="rId174"/>
    <p:sldId id="463" r:id="rId175"/>
    <p:sldId id="464" r:id="rId176"/>
    <p:sldId id="465" r:id="rId177"/>
    <p:sldId id="466" r:id="rId178"/>
    <p:sldId id="467" r:id="rId179"/>
    <p:sldId id="468" r:id="rId180"/>
    <p:sldId id="469" r:id="rId181"/>
    <p:sldId id="470" r:id="rId182"/>
    <p:sldId id="471" r:id="rId183"/>
    <p:sldId id="472" r:id="rId184"/>
    <p:sldId id="473" r:id="rId185"/>
    <p:sldId id="474" r:id="rId186"/>
    <p:sldId id="475" r:id="rId187"/>
    <p:sldId id="476" r:id="rId188"/>
    <p:sldId id="477" r:id="rId189"/>
    <p:sldId id="478" r:id="rId190"/>
    <p:sldId id="479" r:id="rId191"/>
    <p:sldId id="480" r:id="rId192"/>
    <p:sldId id="481" r:id="rId193"/>
    <p:sldId id="482" r:id="rId194"/>
    <p:sldId id="483" r:id="rId195"/>
    <p:sldId id="484" r:id="rId196"/>
    <p:sldId id="485" r:id="rId197"/>
    <p:sldId id="486" r:id="rId198"/>
    <p:sldId id="487" r:id="rId199"/>
    <p:sldId id="488" r:id="rId200"/>
    <p:sldId id="489" r:id="rId201"/>
    <p:sldId id="490" r:id="rId202"/>
    <p:sldId id="491" r:id="rId203"/>
  </p:sldIdLst>
  <p:sldSz cx="10693400" cy="7562850"/>
  <p:notesSz cx="10693400" cy="75628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1"/>
        <p:guide pos="209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6" Type="http://schemas.openxmlformats.org/officeDocument/2006/relationships/tableStyles" Target="tableStyles.xml"/><Relationship Id="rId205" Type="http://schemas.openxmlformats.org/officeDocument/2006/relationships/viewProps" Target="viewProps.xml"/><Relationship Id="rId204" Type="http://schemas.openxmlformats.org/officeDocument/2006/relationships/presProps" Target="presProps.xml"/><Relationship Id="rId203" Type="http://schemas.openxmlformats.org/officeDocument/2006/relationships/slide" Target="slides/slide201.xml"/><Relationship Id="rId202" Type="http://schemas.openxmlformats.org/officeDocument/2006/relationships/slide" Target="slides/slide200.xml"/><Relationship Id="rId201" Type="http://schemas.openxmlformats.org/officeDocument/2006/relationships/slide" Target="slides/slide199.xml"/><Relationship Id="rId200" Type="http://schemas.openxmlformats.org/officeDocument/2006/relationships/slide" Target="slides/slide198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9" Type="http://schemas.openxmlformats.org/officeDocument/2006/relationships/slide" Target="slides/slide197.xml"/><Relationship Id="rId198" Type="http://schemas.openxmlformats.org/officeDocument/2006/relationships/slide" Target="slides/slide196.xml"/><Relationship Id="rId197" Type="http://schemas.openxmlformats.org/officeDocument/2006/relationships/slide" Target="slides/slide195.xml"/><Relationship Id="rId196" Type="http://schemas.openxmlformats.org/officeDocument/2006/relationships/slide" Target="slides/slide194.xml"/><Relationship Id="rId195" Type="http://schemas.openxmlformats.org/officeDocument/2006/relationships/slide" Target="slides/slide193.xml"/><Relationship Id="rId194" Type="http://schemas.openxmlformats.org/officeDocument/2006/relationships/slide" Target="slides/slide192.xml"/><Relationship Id="rId193" Type="http://schemas.openxmlformats.org/officeDocument/2006/relationships/slide" Target="slides/slide191.xml"/><Relationship Id="rId192" Type="http://schemas.openxmlformats.org/officeDocument/2006/relationships/slide" Target="slides/slide190.xml"/><Relationship Id="rId191" Type="http://schemas.openxmlformats.org/officeDocument/2006/relationships/slide" Target="slides/slide189.xml"/><Relationship Id="rId190" Type="http://schemas.openxmlformats.org/officeDocument/2006/relationships/slide" Target="slides/slide188.xml"/><Relationship Id="rId19" Type="http://schemas.openxmlformats.org/officeDocument/2006/relationships/slide" Target="slides/slide17.xml"/><Relationship Id="rId189" Type="http://schemas.openxmlformats.org/officeDocument/2006/relationships/slide" Target="slides/slide187.xml"/><Relationship Id="rId188" Type="http://schemas.openxmlformats.org/officeDocument/2006/relationships/slide" Target="slides/slide186.xml"/><Relationship Id="rId187" Type="http://schemas.openxmlformats.org/officeDocument/2006/relationships/slide" Target="slides/slide185.xml"/><Relationship Id="rId186" Type="http://schemas.openxmlformats.org/officeDocument/2006/relationships/slide" Target="slides/slide184.xml"/><Relationship Id="rId185" Type="http://schemas.openxmlformats.org/officeDocument/2006/relationships/slide" Target="slides/slide183.xml"/><Relationship Id="rId184" Type="http://schemas.openxmlformats.org/officeDocument/2006/relationships/slide" Target="slides/slide182.xml"/><Relationship Id="rId183" Type="http://schemas.openxmlformats.org/officeDocument/2006/relationships/slide" Target="slides/slide181.xml"/><Relationship Id="rId182" Type="http://schemas.openxmlformats.org/officeDocument/2006/relationships/slide" Target="slides/slide180.xml"/><Relationship Id="rId181" Type="http://schemas.openxmlformats.org/officeDocument/2006/relationships/slide" Target="slides/slide179.xml"/><Relationship Id="rId180" Type="http://schemas.openxmlformats.org/officeDocument/2006/relationships/slide" Target="slides/slide178.xml"/><Relationship Id="rId18" Type="http://schemas.openxmlformats.org/officeDocument/2006/relationships/slide" Target="slides/slide16.xml"/><Relationship Id="rId179" Type="http://schemas.openxmlformats.org/officeDocument/2006/relationships/slide" Target="slides/slide177.xml"/><Relationship Id="rId178" Type="http://schemas.openxmlformats.org/officeDocument/2006/relationships/slide" Target="slides/slide176.xml"/><Relationship Id="rId177" Type="http://schemas.openxmlformats.org/officeDocument/2006/relationships/slide" Target="slides/slide175.xml"/><Relationship Id="rId176" Type="http://schemas.openxmlformats.org/officeDocument/2006/relationships/slide" Target="slides/slide174.xml"/><Relationship Id="rId175" Type="http://schemas.openxmlformats.org/officeDocument/2006/relationships/slide" Target="slides/slide173.xml"/><Relationship Id="rId174" Type="http://schemas.openxmlformats.org/officeDocument/2006/relationships/slide" Target="slides/slide172.xml"/><Relationship Id="rId173" Type="http://schemas.openxmlformats.org/officeDocument/2006/relationships/slide" Target="slides/slide171.xml"/><Relationship Id="rId172" Type="http://schemas.openxmlformats.org/officeDocument/2006/relationships/slide" Target="slides/slide170.xml"/><Relationship Id="rId171" Type="http://schemas.openxmlformats.org/officeDocument/2006/relationships/slide" Target="slides/slide169.xml"/><Relationship Id="rId170" Type="http://schemas.openxmlformats.org/officeDocument/2006/relationships/slide" Target="slides/slide168.xml"/><Relationship Id="rId17" Type="http://schemas.openxmlformats.org/officeDocument/2006/relationships/slide" Target="slides/slide15.xml"/><Relationship Id="rId169" Type="http://schemas.openxmlformats.org/officeDocument/2006/relationships/slide" Target="slides/slide167.xml"/><Relationship Id="rId168" Type="http://schemas.openxmlformats.org/officeDocument/2006/relationships/slide" Target="slides/slide166.xml"/><Relationship Id="rId167" Type="http://schemas.openxmlformats.org/officeDocument/2006/relationships/slide" Target="slides/slide165.xml"/><Relationship Id="rId166" Type="http://schemas.openxmlformats.org/officeDocument/2006/relationships/slide" Target="slides/slide164.xml"/><Relationship Id="rId165" Type="http://schemas.openxmlformats.org/officeDocument/2006/relationships/slide" Target="slides/slide163.xml"/><Relationship Id="rId164" Type="http://schemas.openxmlformats.org/officeDocument/2006/relationships/slide" Target="slides/slide162.xml"/><Relationship Id="rId163" Type="http://schemas.openxmlformats.org/officeDocument/2006/relationships/slide" Target="slides/slide161.xml"/><Relationship Id="rId162" Type="http://schemas.openxmlformats.org/officeDocument/2006/relationships/slide" Target="slides/slide160.xml"/><Relationship Id="rId161" Type="http://schemas.openxmlformats.org/officeDocument/2006/relationships/slide" Target="slides/slide159.xml"/><Relationship Id="rId160" Type="http://schemas.openxmlformats.org/officeDocument/2006/relationships/slide" Target="slides/slide158.xml"/><Relationship Id="rId16" Type="http://schemas.openxmlformats.org/officeDocument/2006/relationships/slide" Target="slides/slide14.xml"/><Relationship Id="rId159" Type="http://schemas.openxmlformats.org/officeDocument/2006/relationships/slide" Target="slides/slide157.xml"/><Relationship Id="rId158" Type="http://schemas.openxmlformats.org/officeDocument/2006/relationships/slide" Target="slides/slide156.xml"/><Relationship Id="rId157" Type="http://schemas.openxmlformats.org/officeDocument/2006/relationships/slide" Target="slides/slide155.xml"/><Relationship Id="rId156" Type="http://schemas.openxmlformats.org/officeDocument/2006/relationships/slide" Target="slides/slide154.xml"/><Relationship Id="rId155" Type="http://schemas.openxmlformats.org/officeDocument/2006/relationships/slide" Target="slides/slide153.xml"/><Relationship Id="rId154" Type="http://schemas.openxmlformats.org/officeDocument/2006/relationships/slide" Target="slides/slide152.xml"/><Relationship Id="rId153" Type="http://schemas.openxmlformats.org/officeDocument/2006/relationships/slide" Target="slides/slide151.xml"/><Relationship Id="rId152" Type="http://schemas.openxmlformats.org/officeDocument/2006/relationships/slide" Target="slides/slide150.xml"/><Relationship Id="rId151" Type="http://schemas.openxmlformats.org/officeDocument/2006/relationships/slide" Target="slides/slide149.xml"/><Relationship Id="rId150" Type="http://schemas.openxmlformats.org/officeDocument/2006/relationships/slide" Target="slides/slide148.xml"/><Relationship Id="rId15" Type="http://schemas.openxmlformats.org/officeDocument/2006/relationships/slide" Target="slides/slide13.xml"/><Relationship Id="rId149" Type="http://schemas.openxmlformats.org/officeDocument/2006/relationships/slide" Target="slides/slide147.xml"/><Relationship Id="rId148" Type="http://schemas.openxmlformats.org/officeDocument/2006/relationships/slide" Target="slides/slide146.xml"/><Relationship Id="rId147" Type="http://schemas.openxmlformats.org/officeDocument/2006/relationships/slide" Target="slides/slide145.xml"/><Relationship Id="rId146" Type="http://schemas.openxmlformats.org/officeDocument/2006/relationships/slide" Target="slides/slide144.xml"/><Relationship Id="rId145" Type="http://schemas.openxmlformats.org/officeDocument/2006/relationships/slide" Target="slides/slide143.xml"/><Relationship Id="rId144" Type="http://schemas.openxmlformats.org/officeDocument/2006/relationships/slide" Target="slides/slide142.xml"/><Relationship Id="rId143" Type="http://schemas.openxmlformats.org/officeDocument/2006/relationships/slide" Target="slides/slide141.xml"/><Relationship Id="rId142" Type="http://schemas.openxmlformats.org/officeDocument/2006/relationships/slide" Target="slides/slide140.xml"/><Relationship Id="rId141" Type="http://schemas.openxmlformats.org/officeDocument/2006/relationships/slide" Target="slides/slide139.xml"/><Relationship Id="rId140" Type="http://schemas.openxmlformats.org/officeDocument/2006/relationships/slide" Target="slides/slide138.xml"/><Relationship Id="rId14" Type="http://schemas.openxmlformats.org/officeDocument/2006/relationships/slide" Target="slides/slide12.xml"/><Relationship Id="rId139" Type="http://schemas.openxmlformats.org/officeDocument/2006/relationships/slide" Target="slides/slide137.xml"/><Relationship Id="rId138" Type="http://schemas.openxmlformats.org/officeDocument/2006/relationships/slide" Target="slides/slide136.xml"/><Relationship Id="rId137" Type="http://schemas.openxmlformats.org/officeDocument/2006/relationships/slide" Target="slides/slide135.xml"/><Relationship Id="rId136" Type="http://schemas.openxmlformats.org/officeDocument/2006/relationships/slide" Target="slides/slide134.xml"/><Relationship Id="rId135" Type="http://schemas.openxmlformats.org/officeDocument/2006/relationships/slide" Target="slides/slide133.xml"/><Relationship Id="rId134" Type="http://schemas.openxmlformats.org/officeDocument/2006/relationships/slide" Target="slides/slide132.xml"/><Relationship Id="rId133" Type="http://schemas.openxmlformats.org/officeDocument/2006/relationships/slide" Target="slides/slide131.xml"/><Relationship Id="rId132" Type="http://schemas.openxmlformats.org/officeDocument/2006/relationships/slide" Target="slides/slide130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新宋体" panose="02010609030101010101" charset="-122"/>
                <a:cs typeface="新宋体" panose="02010609030101010101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774839" y="348995"/>
            <a:ext cx="9144000" cy="859155"/>
          </a:xfrm>
          <a:custGeom>
            <a:avLst/>
            <a:gdLst/>
            <a:ahLst/>
            <a:cxnLst/>
            <a:rect l="l" t="t" r="r" b="b"/>
            <a:pathLst>
              <a:path w="9144000" h="859155">
                <a:moveTo>
                  <a:pt x="0" y="0"/>
                </a:moveTo>
                <a:lnTo>
                  <a:pt x="0" y="858774"/>
                </a:lnTo>
                <a:lnTo>
                  <a:pt x="9144000" y="858774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736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2308" y="1374140"/>
            <a:ext cx="412878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黑体" panose="02010609060101010101" charset="-122"/>
                <a:cs typeface="黑体" panose="0201060906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6183" y="1329630"/>
            <a:ext cx="8161032" cy="3201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新宋体" panose="02010609030101010101" charset="-122"/>
                <a:cs typeface="新宋体" panose="02010609030101010101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3.png"/><Relationship Id="rId3" Type="http://schemas.openxmlformats.org/officeDocument/2006/relationships/image" Target="../media/image85.png"/><Relationship Id="rId2" Type="http://schemas.openxmlformats.org/officeDocument/2006/relationships/image" Target="../media/image112.png"/><Relationship Id="rId1" Type="http://schemas.openxmlformats.org/officeDocument/2006/relationships/image" Target="../media/image116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7.png"/><Relationship Id="rId1" Type="http://schemas.openxmlformats.org/officeDocument/2006/relationships/image" Target="../media/image79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10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image" Target="../media/image118.png"/></Relationships>
</file>

<file path=ppt/slides/_rels/slide1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image" Target="../media/image118.png"/></Relationships>
</file>

<file path=ppt/slides/_rels/slide1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8.png"/><Relationship Id="rId8" Type="http://schemas.openxmlformats.org/officeDocument/2006/relationships/image" Target="../media/image127.png"/><Relationship Id="rId7" Type="http://schemas.openxmlformats.org/officeDocument/2006/relationships/image" Target="../media/image126.png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Relationship Id="rId3" Type="http://schemas.openxmlformats.org/officeDocument/2006/relationships/image" Target="../media/image122.png"/><Relationship Id="rId2" Type="http://schemas.openxmlformats.org/officeDocument/2006/relationships/image" Target="../media/image118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21.png"/></Relationships>
</file>

<file path=ppt/slides/_rels/slide1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3.png"/><Relationship Id="rId7" Type="http://schemas.openxmlformats.org/officeDocument/2006/relationships/image" Target="../media/image132.png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image" Target="../media/image121.png"/></Relationships>
</file>

<file path=ppt/slides/_rels/slide1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image" Target="../media/image134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40.png"/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image" Target="../media/image137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2.png"/></Relationships>
</file>

<file path=ppt/slides/_rels/slide1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image" Target="../media/image143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7.png"/><Relationship Id="rId1" Type="http://schemas.openxmlformats.org/officeDocument/2006/relationships/image" Target="../media/image146.png"/></Relationships>
</file>

<file path=ppt/slides/_rels/slide1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40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Relationship Id="rId3" Type="http://schemas.openxmlformats.org/officeDocument/2006/relationships/image" Target="../media/image148.png"/><Relationship Id="rId2" Type="http://schemas.openxmlformats.org/officeDocument/2006/relationships/image" Target="../media/image138.png"/><Relationship Id="rId1" Type="http://schemas.openxmlformats.org/officeDocument/2006/relationships/image" Target="../media/image137.png"/></Relationships>
</file>

<file path=ppt/slides/_rels/slide1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40.png"/><Relationship Id="rId5" Type="http://schemas.openxmlformats.org/officeDocument/2006/relationships/image" Target="../media/image153.png"/><Relationship Id="rId4" Type="http://schemas.openxmlformats.org/officeDocument/2006/relationships/image" Target="../media/image138.png"/><Relationship Id="rId3" Type="http://schemas.openxmlformats.org/officeDocument/2006/relationships/image" Target="../media/image137.png"/><Relationship Id="rId2" Type="http://schemas.openxmlformats.org/officeDocument/2006/relationships/image" Target="../media/image152.png"/><Relationship Id="rId1" Type="http://schemas.openxmlformats.org/officeDocument/2006/relationships/image" Target="../media/image151.png"/></Relationships>
</file>

<file path=ppt/slides/_rels/slide1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40.png"/><Relationship Id="rId5" Type="http://schemas.openxmlformats.org/officeDocument/2006/relationships/image" Target="../media/image156.png"/><Relationship Id="rId4" Type="http://schemas.openxmlformats.org/officeDocument/2006/relationships/image" Target="../media/image138.png"/><Relationship Id="rId3" Type="http://schemas.openxmlformats.org/officeDocument/2006/relationships/image" Target="../media/image137.png"/><Relationship Id="rId2" Type="http://schemas.openxmlformats.org/officeDocument/2006/relationships/image" Target="../media/image155.png"/><Relationship Id="rId1" Type="http://schemas.openxmlformats.org/officeDocument/2006/relationships/image" Target="../media/image154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7.png"/><Relationship Id="rId2" Type="http://schemas.openxmlformats.org/officeDocument/2006/relationships/image" Target="../media/image117.png"/><Relationship Id="rId1" Type="http://schemas.openxmlformats.org/officeDocument/2006/relationships/image" Target="../media/image79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8.png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image" Target="../media/image159.png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8.png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8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3.png"/><Relationship Id="rId1" Type="http://schemas.openxmlformats.org/officeDocument/2006/relationships/image" Target="../media/image162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8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4.png"/><Relationship Id="rId1" Type="http://schemas.openxmlformats.org/officeDocument/2006/relationships/image" Target="../media/image158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5.png"/><Relationship Id="rId1" Type="http://schemas.openxmlformats.org/officeDocument/2006/relationships/image" Target="../media/image158.png"/></Relationships>
</file>

<file path=ppt/slides/_rels/slide1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6.png"/><Relationship Id="rId2" Type="http://schemas.openxmlformats.org/officeDocument/2006/relationships/image" Target="../media/image164.png"/><Relationship Id="rId1" Type="http://schemas.openxmlformats.org/officeDocument/2006/relationships/image" Target="../media/image1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4.png"/><Relationship Id="rId2" Type="http://schemas.openxmlformats.org/officeDocument/2006/relationships/image" Target="../media/image165.png"/><Relationship Id="rId1" Type="http://schemas.openxmlformats.org/officeDocument/2006/relationships/image" Target="../media/image158.pn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4.png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8.png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4.png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6.png"/><Relationship Id="rId2" Type="http://schemas.openxmlformats.org/officeDocument/2006/relationships/image" Target="../media/image164.png"/><Relationship Id="rId1" Type="http://schemas.openxmlformats.org/officeDocument/2006/relationships/image" Target="../media/image158.png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7.jpeg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9.png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0.png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1.png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2.png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3.png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4.pn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6.png"/><Relationship Id="rId1" Type="http://schemas.openxmlformats.org/officeDocument/2006/relationships/image" Target="../media/image175.png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8.png"/><Relationship Id="rId1" Type="http://schemas.openxmlformats.org/officeDocument/2006/relationships/image" Target="../media/image177.png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9.png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0.png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1.png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3.png"/><Relationship Id="rId1" Type="http://schemas.openxmlformats.org/officeDocument/2006/relationships/image" Target="../media/image182.png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5.png"/><Relationship Id="rId1" Type="http://schemas.openxmlformats.org/officeDocument/2006/relationships/image" Target="../media/image184.png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6.png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7.png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8.png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9.png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0.png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4.png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2.png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4.png"/><Relationship Id="rId1" Type="http://schemas.openxmlformats.org/officeDocument/2006/relationships/image" Target="../media/image19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6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1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6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7.png"/></Relationships>
</file>

<file path=ppt/slides/_rels/slide7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7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8.png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63.png"/></Relationships>
</file>

<file path=ppt/slides/_rels/slide7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image" Target="../media/image63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0.png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1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2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8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1.png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3.png"/><Relationship Id="rId1" Type="http://schemas.openxmlformats.org/officeDocument/2006/relationships/image" Target="../media/image92.png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6.jpeg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5.png"/><Relationship Id="rId1" Type="http://schemas.openxmlformats.org/officeDocument/2006/relationships/image" Target="../media/image97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9.jpeg"/><Relationship Id="rId1" Type="http://schemas.openxmlformats.org/officeDocument/2006/relationships/image" Target="../media/image98.png"/></Relationships>
</file>

<file path=ppt/slides/_rels/slide9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0.png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2.png"/><Relationship Id="rId1" Type="http://schemas.openxmlformats.org/officeDocument/2006/relationships/image" Target="../media/image101.png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image" Target="../media/image103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7.jpeg"/><Relationship Id="rId1" Type="http://schemas.openxmlformats.org/officeDocument/2006/relationships/image" Target="../media/image106.png"/></Relationships>
</file>

<file path=ppt/slides/_rels/slide9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0.png"/><Relationship Id="rId3" Type="http://schemas.openxmlformats.org/officeDocument/2006/relationships/image" Target="../media/image109.png"/><Relationship Id="rId2" Type="http://schemas.openxmlformats.org/officeDocument/2006/relationships/image" Target="../media/image88.png"/><Relationship Id="rId1" Type="http://schemas.openxmlformats.org/officeDocument/2006/relationships/image" Target="../media/image108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2.png"/><Relationship Id="rId1" Type="http://schemas.openxmlformats.org/officeDocument/2006/relationships/image" Target="../media/image111.png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image" Target="../media/image1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70833" y="3339592"/>
            <a:ext cx="3951604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基本知识与关系模型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1787" y="3042919"/>
            <a:ext cx="74803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基于域演算设计的数据库语言示例：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(QBE: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Query By Example)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6865" y="3549396"/>
            <a:ext cx="4745735" cy="274853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27161" y="2130551"/>
            <a:ext cx="6879335" cy="326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41787" y="1546351"/>
            <a:ext cx="35998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域演算示例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基于示例的运算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7045" y="361917"/>
            <a:ext cx="413321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关系模型简述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(4)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关系模型与关系数据库语言的关系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38485" y="3860291"/>
            <a:ext cx="351790" cy="135255"/>
          </a:xfrm>
          <a:custGeom>
            <a:avLst/>
            <a:gdLst/>
            <a:ahLst/>
            <a:cxnLst/>
            <a:rect l="l" t="t" r="r" b="b"/>
            <a:pathLst>
              <a:path w="351789" h="135254">
                <a:moveTo>
                  <a:pt x="0" y="134874"/>
                </a:moveTo>
                <a:lnTo>
                  <a:pt x="0" y="0"/>
                </a:lnTo>
                <a:lnTo>
                  <a:pt x="351282" y="134874"/>
                </a:lnTo>
                <a:lnTo>
                  <a:pt x="351282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44835" y="1392427"/>
            <a:ext cx="71659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第四步：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在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(S#,</a:t>
            </a:r>
            <a:r>
              <a:rPr sz="20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Cname,</a:t>
            </a:r>
            <a:r>
              <a:rPr sz="20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Score)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上进行投影操作，得到最终结果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62441" y="1859279"/>
            <a:ext cx="2257044" cy="8473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90555" y="3206750"/>
            <a:ext cx="781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提问：如果查询所有学生选课的成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绩</a:t>
            </a:r>
            <a:r>
              <a:rPr sz="2000" b="1" spc="-1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包括学生姓名，课程名称，成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绩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1103" y="3758438"/>
            <a:ext cx="2319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spc="-22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Sname,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Cname,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Score</a:t>
            </a:r>
            <a:r>
              <a:rPr sz="3000" b="1" spc="-15" baseline="14000" dirty="0">
                <a:latin typeface="Arial" panose="020B0604020202020204"/>
                <a:cs typeface="Arial" panose="020B0604020202020204"/>
              </a:rPr>
              <a:t>(SC</a:t>
            </a:r>
            <a:endParaRPr sz="3000" baseline="1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6836" y="3746245"/>
            <a:ext cx="27679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272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Course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Student)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76785" y="3860291"/>
            <a:ext cx="351790" cy="135255"/>
          </a:xfrm>
          <a:custGeom>
            <a:avLst/>
            <a:gdLst/>
            <a:ahLst/>
            <a:cxnLst/>
            <a:rect l="l" t="t" r="r" b="b"/>
            <a:pathLst>
              <a:path w="351789" h="135254">
                <a:moveTo>
                  <a:pt x="0" y="134874"/>
                </a:moveTo>
                <a:lnTo>
                  <a:pt x="0" y="0"/>
                </a:lnTo>
                <a:lnTo>
                  <a:pt x="351282" y="134874"/>
                </a:lnTo>
                <a:lnTo>
                  <a:pt x="351282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7403" y="787390"/>
            <a:ext cx="2183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(4)</a:t>
            </a:r>
            <a:r>
              <a:rPr sz="20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自</a:t>
            </a:r>
            <a:r>
              <a:rPr sz="2000" b="1" spc="-5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然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连接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36483" y="5779770"/>
            <a:ext cx="4129278" cy="1226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64921" y="4699253"/>
            <a:ext cx="1812798" cy="2045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44865" y="4351020"/>
            <a:ext cx="3257550" cy="13639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22283" y="1366266"/>
            <a:ext cx="1426210" cy="1096010"/>
          </a:xfrm>
          <a:custGeom>
            <a:avLst/>
            <a:gdLst/>
            <a:ahLst/>
            <a:cxnLst/>
            <a:rect l="l" t="t" r="r" b="b"/>
            <a:pathLst>
              <a:path w="1426210" h="1096010">
                <a:moveTo>
                  <a:pt x="1425702" y="547877"/>
                </a:moveTo>
                <a:lnTo>
                  <a:pt x="1423750" y="506998"/>
                </a:lnTo>
                <a:lnTo>
                  <a:pt x="1417987" y="466932"/>
                </a:lnTo>
                <a:lnTo>
                  <a:pt x="1408549" y="427787"/>
                </a:lnTo>
                <a:lnTo>
                  <a:pt x="1395574" y="389669"/>
                </a:lnTo>
                <a:lnTo>
                  <a:pt x="1379198" y="352683"/>
                </a:lnTo>
                <a:lnTo>
                  <a:pt x="1359559" y="316937"/>
                </a:lnTo>
                <a:lnTo>
                  <a:pt x="1336792" y="282535"/>
                </a:lnTo>
                <a:lnTo>
                  <a:pt x="1311036" y="249583"/>
                </a:lnTo>
                <a:lnTo>
                  <a:pt x="1282427" y="218189"/>
                </a:lnTo>
                <a:lnTo>
                  <a:pt x="1251103" y="188458"/>
                </a:lnTo>
                <a:lnTo>
                  <a:pt x="1217199" y="160496"/>
                </a:lnTo>
                <a:lnTo>
                  <a:pt x="1180854" y="134409"/>
                </a:lnTo>
                <a:lnTo>
                  <a:pt x="1142204" y="110303"/>
                </a:lnTo>
                <a:lnTo>
                  <a:pt x="1101385" y="88284"/>
                </a:lnTo>
                <a:lnTo>
                  <a:pt x="1058536" y="68458"/>
                </a:lnTo>
                <a:lnTo>
                  <a:pt x="1013793" y="50932"/>
                </a:lnTo>
                <a:lnTo>
                  <a:pt x="967293" y="35811"/>
                </a:lnTo>
                <a:lnTo>
                  <a:pt x="919173" y="23202"/>
                </a:lnTo>
                <a:lnTo>
                  <a:pt x="869570" y="13210"/>
                </a:lnTo>
                <a:lnTo>
                  <a:pt x="818621" y="5941"/>
                </a:lnTo>
                <a:lnTo>
                  <a:pt x="766462" y="1503"/>
                </a:lnTo>
                <a:lnTo>
                  <a:pt x="713232" y="0"/>
                </a:lnTo>
                <a:lnTo>
                  <a:pt x="659856" y="1515"/>
                </a:lnTo>
                <a:lnTo>
                  <a:pt x="607816" y="5943"/>
                </a:lnTo>
                <a:lnTo>
                  <a:pt x="556855" y="13210"/>
                </a:lnTo>
                <a:lnTo>
                  <a:pt x="507224" y="23202"/>
                </a:lnTo>
                <a:lnTo>
                  <a:pt x="459070" y="35811"/>
                </a:lnTo>
                <a:lnTo>
                  <a:pt x="412531" y="50932"/>
                </a:lnTo>
                <a:lnTo>
                  <a:pt x="367744" y="68458"/>
                </a:lnTo>
                <a:lnTo>
                  <a:pt x="324849" y="88284"/>
                </a:lnTo>
                <a:lnTo>
                  <a:pt x="283981" y="110303"/>
                </a:lnTo>
                <a:lnTo>
                  <a:pt x="245280" y="134409"/>
                </a:lnTo>
                <a:lnTo>
                  <a:pt x="208883" y="160496"/>
                </a:lnTo>
                <a:lnTo>
                  <a:pt x="174927" y="188458"/>
                </a:lnTo>
                <a:lnTo>
                  <a:pt x="143552" y="218189"/>
                </a:lnTo>
                <a:lnTo>
                  <a:pt x="114894" y="249583"/>
                </a:lnTo>
                <a:lnTo>
                  <a:pt x="89091" y="282535"/>
                </a:lnTo>
                <a:lnTo>
                  <a:pt x="66281" y="316937"/>
                </a:lnTo>
                <a:lnTo>
                  <a:pt x="46603" y="352683"/>
                </a:lnTo>
                <a:lnTo>
                  <a:pt x="30193" y="389669"/>
                </a:lnTo>
                <a:lnTo>
                  <a:pt x="17190" y="427787"/>
                </a:lnTo>
                <a:lnTo>
                  <a:pt x="7732" y="466932"/>
                </a:lnTo>
                <a:lnTo>
                  <a:pt x="1956" y="506998"/>
                </a:lnTo>
                <a:lnTo>
                  <a:pt x="0" y="547877"/>
                </a:lnTo>
                <a:lnTo>
                  <a:pt x="1956" y="588757"/>
                </a:lnTo>
                <a:lnTo>
                  <a:pt x="7732" y="628823"/>
                </a:lnTo>
                <a:lnTo>
                  <a:pt x="17190" y="667968"/>
                </a:lnTo>
                <a:lnTo>
                  <a:pt x="30193" y="706086"/>
                </a:lnTo>
                <a:lnTo>
                  <a:pt x="46603" y="743072"/>
                </a:lnTo>
                <a:lnTo>
                  <a:pt x="66281" y="778818"/>
                </a:lnTo>
                <a:lnTo>
                  <a:pt x="89091" y="813220"/>
                </a:lnTo>
                <a:lnTo>
                  <a:pt x="114894" y="846172"/>
                </a:lnTo>
                <a:lnTo>
                  <a:pt x="126492" y="858877"/>
                </a:lnTo>
                <a:lnTo>
                  <a:pt x="126492" y="547877"/>
                </a:lnTo>
                <a:lnTo>
                  <a:pt x="128891" y="506933"/>
                </a:lnTo>
                <a:lnTo>
                  <a:pt x="135951" y="467008"/>
                </a:lnTo>
                <a:lnTo>
                  <a:pt x="147464" y="428265"/>
                </a:lnTo>
                <a:lnTo>
                  <a:pt x="163222" y="390862"/>
                </a:lnTo>
                <a:lnTo>
                  <a:pt x="183018" y="354959"/>
                </a:lnTo>
                <a:lnTo>
                  <a:pt x="206643" y="320717"/>
                </a:lnTo>
                <a:lnTo>
                  <a:pt x="233889" y="288295"/>
                </a:lnTo>
                <a:lnTo>
                  <a:pt x="264550" y="257853"/>
                </a:lnTo>
                <a:lnTo>
                  <a:pt x="298418" y="229552"/>
                </a:lnTo>
                <a:lnTo>
                  <a:pt x="335284" y="203551"/>
                </a:lnTo>
                <a:lnTo>
                  <a:pt x="374940" y="180009"/>
                </a:lnTo>
                <a:lnTo>
                  <a:pt x="417180" y="159088"/>
                </a:lnTo>
                <a:lnTo>
                  <a:pt x="461796" y="140947"/>
                </a:lnTo>
                <a:lnTo>
                  <a:pt x="508579" y="125745"/>
                </a:lnTo>
                <a:lnTo>
                  <a:pt x="557321" y="113643"/>
                </a:lnTo>
                <a:lnTo>
                  <a:pt x="607825" y="104800"/>
                </a:lnTo>
                <a:lnTo>
                  <a:pt x="659996" y="99374"/>
                </a:lnTo>
                <a:lnTo>
                  <a:pt x="713232" y="97535"/>
                </a:lnTo>
                <a:lnTo>
                  <a:pt x="766607" y="99379"/>
                </a:lnTo>
                <a:lnTo>
                  <a:pt x="818647" y="104801"/>
                </a:lnTo>
                <a:lnTo>
                  <a:pt x="869142" y="113643"/>
                </a:lnTo>
                <a:lnTo>
                  <a:pt x="917884" y="125745"/>
                </a:lnTo>
                <a:lnTo>
                  <a:pt x="964667" y="140947"/>
                </a:lnTo>
                <a:lnTo>
                  <a:pt x="1009283" y="159088"/>
                </a:lnTo>
                <a:lnTo>
                  <a:pt x="1051523" y="180009"/>
                </a:lnTo>
                <a:lnTo>
                  <a:pt x="1091179" y="203551"/>
                </a:lnTo>
                <a:lnTo>
                  <a:pt x="1128045" y="229552"/>
                </a:lnTo>
                <a:lnTo>
                  <a:pt x="1161913" y="257853"/>
                </a:lnTo>
                <a:lnTo>
                  <a:pt x="1192574" y="288295"/>
                </a:lnTo>
                <a:lnTo>
                  <a:pt x="1219820" y="320717"/>
                </a:lnTo>
                <a:lnTo>
                  <a:pt x="1243445" y="354959"/>
                </a:lnTo>
                <a:lnTo>
                  <a:pt x="1263241" y="390862"/>
                </a:lnTo>
                <a:lnTo>
                  <a:pt x="1278999" y="428265"/>
                </a:lnTo>
                <a:lnTo>
                  <a:pt x="1290512" y="467008"/>
                </a:lnTo>
                <a:lnTo>
                  <a:pt x="1297572" y="506933"/>
                </a:lnTo>
                <a:lnTo>
                  <a:pt x="1299972" y="547877"/>
                </a:lnTo>
                <a:lnTo>
                  <a:pt x="1299972" y="858314"/>
                </a:lnTo>
                <a:lnTo>
                  <a:pt x="1311036" y="846172"/>
                </a:lnTo>
                <a:lnTo>
                  <a:pt x="1336792" y="813220"/>
                </a:lnTo>
                <a:lnTo>
                  <a:pt x="1359559" y="778818"/>
                </a:lnTo>
                <a:lnTo>
                  <a:pt x="1379198" y="743072"/>
                </a:lnTo>
                <a:lnTo>
                  <a:pt x="1395574" y="706086"/>
                </a:lnTo>
                <a:lnTo>
                  <a:pt x="1408549" y="667968"/>
                </a:lnTo>
                <a:lnTo>
                  <a:pt x="1417987" y="628823"/>
                </a:lnTo>
                <a:lnTo>
                  <a:pt x="1423750" y="588757"/>
                </a:lnTo>
                <a:lnTo>
                  <a:pt x="1425702" y="547877"/>
                </a:lnTo>
                <a:close/>
              </a:path>
              <a:path w="1426210" h="1096010">
                <a:moveTo>
                  <a:pt x="1299972" y="858314"/>
                </a:moveTo>
                <a:lnTo>
                  <a:pt x="1299972" y="547877"/>
                </a:lnTo>
                <a:lnTo>
                  <a:pt x="1297572" y="588943"/>
                </a:lnTo>
                <a:lnTo>
                  <a:pt x="1290512" y="628974"/>
                </a:lnTo>
                <a:lnTo>
                  <a:pt x="1278999" y="667811"/>
                </a:lnTo>
                <a:lnTo>
                  <a:pt x="1263241" y="705297"/>
                </a:lnTo>
                <a:lnTo>
                  <a:pt x="1243445" y="741271"/>
                </a:lnTo>
                <a:lnTo>
                  <a:pt x="1219820" y="775574"/>
                </a:lnTo>
                <a:lnTo>
                  <a:pt x="1192574" y="808048"/>
                </a:lnTo>
                <a:lnTo>
                  <a:pt x="1161913" y="838533"/>
                </a:lnTo>
                <a:lnTo>
                  <a:pt x="1128045" y="866870"/>
                </a:lnTo>
                <a:lnTo>
                  <a:pt x="1091179" y="892899"/>
                </a:lnTo>
                <a:lnTo>
                  <a:pt x="1051523" y="916463"/>
                </a:lnTo>
                <a:lnTo>
                  <a:pt x="1009283" y="937401"/>
                </a:lnTo>
                <a:lnTo>
                  <a:pt x="964667" y="955554"/>
                </a:lnTo>
                <a:lnTo>
                  <a:pt x="917884" y="970763"/>
                </a:lnTo>
                <a:lnTo>
                  <a:pt x="869142" y="982870"/>
                </a:lnTo>
                <a:lnTo>
                  <a:pt x="818621" y="991718"/>
                </a:lnTo>
                <a:lnTo>
                  <a:pt x="766462" y="997143"/>
                </a:lnTo>
                <a:lnTo>
                  <a:pt x="713232" y="998982"/>
                </a:lnTo>
                <a:lnTo>
                  <a:pt x="659856" y="997138"/>
                </a:lnTo>
                <a:lnTo>
                  <a:pt x="607816" y="991715"/>
                </a:lnTo>
                <a:lnTo>
                  <a:pt x="557321" y="982870"/>
                </a:lnTo>
                <a:lnTo>
                  <a:pt x="508579" y="970763"/>
                </a:lnTo>
                <a:lnTo>
                  <a:pt x="461796" y="955554"/>
                </a:lnTo>
                <a:lnTo>
                  <a:pt x="417180" y="937401"/>
                </a:lnTo>
                <a:lnTo>
                  <a:pt x="374940" y="916463"/>
                </a:lnTo>
                <a:lnTo>
                  <a:pt x="335284" y="892899"/>
                </a:lnTo>
                <a:lnTo>
                  <a:pt x="298418" y="866870"/>
                </a:lnTo>
                <a:lnTo>
                  <a:pt x="264550" y="838533"/>
                </a:lnTo>
                <a:lnTo>
                  <a:pt x="233889" y="808048"/>
                </a:lnTo>
                <a:lnTo>
                  <a:pt x="206643" y="775574"/>
                </a:lnTo>
                <a:lnTo>
                  <a:pt x="183018" y="741271"/>
                </a:lnTo>
                <a:lnTo>
                  <a:pt x="163222" y="705297"/>
                </a:lnTo>
                <a:lnTo>
                  <a:pt x="147464" y="667811"/>
                </a:lnTo>
                <a:lnTo>
                  <a:pt x="135951" y="628974"/>
                </a:lnTo>
                <a:lnTo>
                  <a:pt x="128891" y="588943"/>
                </a:lnTo>
                <a:lnTo>
                  <a:pt x="126492" y="547877"/>
                </a:lnTo>
                <a:lnTo>
                  <a:pt x="126492" y="858877"/>
                </a:lnTo>
                <a:lnTo>
                  <a:pt x="174927" y="907297"/>
                </a:lnTo>
                <a:lnTo>
                  <a:pt x="208883" y="935259"/>
                </a:lnTo>
                <a:lnTo>
                  <a:pt x="245280" y="961346"/>
                </a:lnTo>
                <a:lnTo>
                  <a:pt x="283981" y="985452"/>
                </a:lnTo>
                <a:lnTo>
                  <a:pt x="324849" y="1007471"/>
                </a:lnTo>
                <a:lnTo>
                  <a:pt x="367744" y="1027297"/>
                </a:lnTo>
                <a:lnTo>
                  <a:pt x="412531" y="1044823"/>
                </a:lnTo>
                <a:lnTo>
                  <a:pt x="459070" y="1059944"/>
                </a:lnTo>
                <a:lnTo>
                  <a:pt x="507224" y="1072553"/>
                </a:lnTo>
                <a:lnTo>
                  <a:pt x="556855" y="1082545"/>
                </a:lnTo>
                <a:lnTo>
                  <a:pt x="607825" y="1089814"/>
                </a:lnTo>
                <a:lnTo>
                  <a:pt x="659996" y="1094252"/>
                </a:lnTo>
                <a:lnTo>
                  <a:pt x="713232" y="1095755"/>
                </a:lnTo>
                <a:lnTo>
                  <a:pt x="766607" y="1094240"/>
                </a:lnTo>
                <a:lnTo>
                  <a:pt x="818647" y="1089810"/>
                </a:lnTo>
                <a:lnTo>
                  <a:pt x="869570" y="1082545"/>
                </a:lnTo>
                <a:lnTo>
                  <a:pt x="919173" y="1072553"/>
                </a:lnTo>
                <a:lnTo>
                  <a:pt x="967293" y="1059944"/>
                </a:lnTo>
                <a:lnTo>
                  <a:pt x="1013793" y="1044823"/>
                </a:lnTo>
                <a:lnTo>
                  <a:pt x="1058536" y="1027297"/>
                </a:lnTo>
                <a:lnTo>
                  <a:pt x="1101385" y="1007471"/>
                </a:lnTo>
                <a:lnTo>
                  <a:pt x="1142204" y="985452"/>
                </a:lnTo>
                <a:lnTo>
                  <a:pt x="1180854" y="961346"/>
                </a:lnTo>
                <a:lnTo>
                  <a:pt x="1217199" y="935259"/>
                </a:lnTo>
                <a:lnTo>
                  <a:pt x="1251103" y="907297"/>
                </a:lnTo>
                <a:lnTo>
                  <a:pt x="1282427" y="877566"/>
                </a:lnTo>
                <a:lnTo>
                  <a:pt x="1299972" y="85831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393" y="1455419"/>
            <a:ext cx="1190625" cy="916305"/>
          </a:xfrm>
          <a:custGeom>
            <a:avLst/>
            <a:gdLst/>
            <a:ahLst/>
            <a:cxnLst/>
            <a:rect l="l" t="t" r="r" b="b"/>
            <a:pathLst>
              <a:path w="1190625" h="916305">
                <a:moveTo>
                  <a:pt x="1190243" y="457962"/>
                </a:moveTo>
                <a:lnTo>
                  <a:pt x="1187809" y="416269"/>
                </a:lnTo>
                <a:lnTo>
                  <a:pt x="1180647" y="375627"/>
                </a:lnTo>
                <a:lnTo>
                  <a:pt x="1168967" y="336197"/>
                </a:lnTo>
                <a:lnTo>
                  <a:pt x="1152982" y="298140"/>
                </a:lnTo>
                <a:lnTo>
                  <a:pt x="1132901" y="261618"/>
                </a:lnTo>
                <a:lnTo>
                  <a:pt x="1108935" y="226793"/>
                </a:lnTo>
                <a:lnTo>
                  <a:pt x="1081296" y="193826"/>
                </a:lnTo>
                <a:lnTo>
                  <a:pt x="1050194" y="162878"/>
                </a:lnTo>
                <a:lnTo>
                  <a:pt x="1015841" y="134112"/>
                </a:lnTo>
                <a:lnTo>
                  <a:pt x="978446" y="107687"/>
                </a:lnTo>
                <a:lnTo>
                  <a:pt x="938222" y="83767"/>
                </a:lnTo>
                <a:lnTo>
                  <a:pt x="895378" y="62512"/>
                </a:lnTo>
                <a:lnTo>
                  <a:pt x="850126" y="44084"/>
                </a:lnTo>
                <a:lnTo>
                  <a:pt x="802676" y="28644"/>
                </a:lnTo>
                <a:lnTo>
                  <a:pt x="753240" y="16354"/>
                </a:lnTo>
                <a:lnTo>
                  <a:pt x="702028" y="7376"/>
                </a:lnTo>
                <a:lnTo>
                  <a:pt x="649252" y="1871"/>
                </a:lnTo>
                <a:lnTo>
                  <a:pt x="595121" y="0"/>
                </a:lnTo>
                <a:lnTo>
                  <a:pt x="540878" y="1871"/>
                </a:lnTo>
                <a:lnTo>
                  <a:pt x="488014" y="7376"/>
                </a:lnTo>
                <a:lnTo>
                  <a:pt x="436738" y="16354"/>
                </a:lnTo>
                <a:lnTo>
                  <a:pt x="387260" y="28644"/>
                </a:lnTo>
                <a:lnTo>
                  <a:pt x="339786" y="44084"/>
                </a:lnTo>
                <a:lnTo>
                  <a:pt x="294527" y="62512"/>
                </a:lnTo>
                <a:lnTo>
                  <a:pt x="251689" y="83767"/>
                </a:lnTo>
                <a:lnTo>
                  <a:pt x="211483" y="107687"/>
                </a:lnTo>
                <a:lnTo>
                  <a:pt x="174116" y="134112"/>
                </a:lnTo>
                <a:lnTo>
                  <a:pt x="139798" y="162878"/>
                </a:lnTo>
                <a:lnTo>
                  <a:pt x="108736" y="193826"/>
                </a:lnTo>
                <a:lnTo>
                  <a:pt x="81138" y="226793"/>
                </a:lnTo>
                <a:lnTo>
                  <a:pt x="57215" y="261618"/>
                </a:lnTo>
                <a:lnTo>
                  <a:pt x="37173" y="298140"/>
                </a:lnTo>
                <a:lnTo>
                  <a:pt x="21223" y="336197"/>
                </a:lnTo>
                <a:lnTo>
                  <a:pt x="9571" y="375627"/>
                </a:lnTo>
                <a:lnTo>
                  <a:pt x="2427" y="416269"/>
                </a:lnTo>
                <a:lnTo>
                  <a:pt x="0" y="457962"/>
                </a:lnTo>
                <a:lnTo>
                  <a:pt x="2427" y="499654"/>
                </a:lnTo>
                <a:lnTo>
                  <a:pt x="9571" y="540296"/>
                </a:lnTo>
                <a:lnTo>
                  <a:pt x="21223" y="579726"/>
                </a:lnTo>
                <a:lnTo>
                  <a:pt x="37173" y="617783"/>
                </a:lnTo>
                <a:lnTo>
                  <a:pt x="57215" y="654305"/>
                </a:lnTo>
                <a:lnTo>
                  <a:pt x="81138" y="689130"/>
                </a:lnTo>
                <a:lnTo>
                  <a:pt x="108736" y="722097"/>
                </a:lnTo>
                <a:lnTo>
                  <a:pt x="139798" y="753045"/>
                </a:lnTo>
                <a:lnTo>
                  <a:pt x="174116" y="781812"/>
                </a:lnTo>
                <a:lnTo>
                  <a:pt x="211483" y="808236"/>
                </a:lnTo>
                <a:lnTo>
                  <a:pt x="251689" y="832156"/>
                </a:lnTo>
                <a:lnTo>
                  <a:pt x="294527" y="853411"/>
                </a:lnTo>
                <a:lnTo>
                  <a:pt x="339786" y="871839"/>
                </a:lnTo>
                <a:lnTo>
                  <a:pt x="387260" y="887279"/>
                </a:lnTo>
                <a:lnTo>
                  <a:pt x="436738" y="899569"/>
                </a:lnTo>
                <a:lnTo>
                  <a:pt x="488014" y="908547"/>
                </a:lnTo>
                <a:lnTo>
                  <a:pt x="540878" y="914052"/>
                </a:lnTo>
                <a:lnTo>
                  <a:pt x="595121" y="915924"/>
                </a:lnTo>
                <a:lnTo>
                  <a:pt x="649252" y="914052"/>
                </a:lnTo>
                <a:lnTo>
                  <a:pt x="702028" y="908547"/>
                </a:lnTo>
                <a:lnTo>
                  <a:pt x="753240" y="899569"/>
                </a:lnTo>
                <a:lnTo>
                  <a:pt x="802676" y="887279"/>
                </a:lnTo>
                <a:lnTo>
                  <a:pt x="850126" y="871839"/>
                </a:lnTo>
                <a:lnTo>
                  <a:pt x="895378" y="853411"/>
                </a:lnTo>
                <a:lnTo>
                  <a:pt x="938222" y="832156"/>
                </a:lnTo>
                <a:lnTo>
                  <a:pt x="978446" y="808236"/>
                </a:lnTo>
                <a:lnTo>
                  <a:pt x="1015841" y="781812"/>
                </a:lnTo>
                <a:lnTo>
                  <a:pt x="1050194" y="753045"/>
                </a:lnTo>
                <a:lnTo>
                  <a:pt x="1081296" y="722097"/>
                </a:lnTo>
                <a:lnTo>
                  <a:pt x="1108935" y="689130"/>
                </a:lnTo>
                <a:lnTo>
                  <a:pt x="1132901" y="654305"/>
                </a:lnTo>
                <a:lnTo>
                  <a:pt x="1152982" y="617783"/>
                </a:lnTo>
                <a:lnTo>
                  <a:pt x="1168967" y="579726"/>
                </a:lnTo>
                <a:lnTo>
                  <a:pt x="1180647" y="540296"/>
                </a:lnTo>
                <a:lnTo>
                  <a:pt x="1187809" y="499654"/>
                </a:lnTo>
                <a:lnTo>
                  <a:pt x="1190243" y="45796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393" y="1455419"/>
            <a:ext cx="1190625" cy="916305"/>
          </a:xfrm>
          <a:custGeom>
            <a:avLst/>
            <a:gdLst/>
            <a:ahLst/>
            <a:cxnLst/>
            <a:rect l="l" t="t" r="r" b="b"/>
            <a:pathLst>
              <a:path w="1190625" h="916305">
                <a:moveTo>
                  <a:pt x="595121" y="0"/>
                </a:moveTo>
                <a:lnTo>
                  <a:pt x="540878" y="1871"/>
                </a:lnTo>
                <a:lnTo>
                  <a:pt x="488014" y="7376"/>
                </a:lnTo>
                <a:lnTo>
                  <a:pt x="436738" y="16354"/>
                </a:lnTo>
                <a:lnTo>
                  <a:pt x="387260" y="28644"/>
                </a:lnTo>
                <a:lnTo>
                  <a:pt x="339786" y="44084"/>
                </a:lnTo>
                <a:lnTo>
                  <a:pt x="294527" y="62512"/>
                </a:lnTo>
                <a:lnTo>
                  <a:pt x="251689" y="83767"/>
                </a:lnTo>
                <a:lnTo>
                  <a:pt x="211483" y="107687"/>
                </a:lnTo>
                <a:lnTo>
                  <a:pt x="174116" y="134112"/>
                </a:lnTo>
                <a:lnTo>
                  <a:pt x="139798" y="162878"/>
                </a:lnTo>
                <a:lnTo>
                  <a:pt x="108736" y="193826"/>
                </a:lnTo>
                <a:lnTo>
                  <a:pt x="81138" y="226793"/>
                </a:lnTo>
                <a:lnTo>
                  <a:pt x="57215" y="261618"/>
                </a:lnTo>
                <a:lnTo>
                  <a:pt x="37173" y="298140"/>
                </a:lnTo>
                <a:lnTo>
                  <a:pt x="21223" y="336197"/>
                </a:lnTo>
                <a:lnTo>
                  <a:pt x="9571" y="375627"/>
                </a:lnTo>
                <a:lnTo>
                  <a:pt x="2427" y="416269"/>
                </a:lnTo>
                <a:lnTo>
                  <a:pt x="0" y="457962"/>
                </a:lnTo>
                <a:lnTo>
                  <a:pt x="2427" y="499654"/>
                </a:lnTo>
                <a:lnTo>
                  <a:pt x="9571" y="540296"/>
                </a:lnTo>
                <a:lnTo>
                  <a:pt x="21223" y="579726"/>
                </a:lnTo>
                <a:lnTo>
                  <a:pt x="37173" y="617783"/>
                </a:lnTo>
                <a:lnTo>
                  <a:pt x="57215" y="654305"/>
                </a:lnTo>
                <a:lnTo>
                  <a:pt x="81138" y="689130"/>
                </a:lnTo>
                <a:lnTo>
                  <a:pt x="108736" y="722097"/>
                </a:lnTo>
                <a:lnTo>
                  <a:pt x="139798" y="753045"/>
                </a:lnTo>
                <a:lnTo>
                  <a:pt x="174116" y="781812"/>
                </a:lnTo>
                <a:lnTo>
                  <a:pt x="211483" y="808236"/>
                </a:lnTo>
                <a:lnTo>
                  <a:pt x="251689" y="832156"/>
                </a:lnTo>
                <a:lnTo>
                  <a:pt x="294527" y="853411"/>
                </a:lnTo>
                <a:lnTo>
                  <a:pt x="339786" y="871839"/>
                </a:lnTo>
                <a:lnTo>
                  <a:pt x="387260" y="887279"/>
                </a:lnTo>
                <a:lnTo>
                  <a:pt x="436738" y="899569"/>
                </a:lnTo>
                <a:lnTo>
                  <a:pt x="488014" y="908547"/>
                </a:lnTo>
                <a:lnTo>
                  <a:pt x="540878" y="914052"/>
                </a:lnTo>
                <a:lnTo>
                  <a:pt x="595121" y="915924"/>
                </a:lnTo>
                <a:lnTo>
                  <a:pt x="649252" y="914052"/>
                </a:lnTo>
                <a:lnTo>
                  <a:pt x="702028" y="908547"/>
                </a:lnTo>
                <a:lnTo>
                  <a:pt x="753240" y="899569"/>
                </a:lnTo>
                <a:lnTo>
                  <a:pt x="802676" y="887279"/>
                </a:lnTo>
                <a:lnTo>
                  <a:pt x="850126" y="871839"/>
                </a:lnTo>
                <a:lnTo>
                  <a:pt x="895378" y="853411"/>
                </a:lnTo>
                <a:lnTo>
                  <a:pt x="938222" y="832156"/>
                </a:lnTo>
                <a:lnTo>
                  <a:pt x="978446" y="808236"/>
                </a:lnTo>
                <a:lnTo>
                  <a:pt x="1015841" y="781812"/>
                </a:lnTo>
                <a:lnTo>
                  <a:pt x="1050194" y="753045"/>
                </a:lnTo>
                <a:lnTo>
                  <a:pt x="1081296" y="722097"/>
                </a:lnTo>
                <a:lnTo>
                  <a:pt x="1108935" y="689130"/>
                </a:lnTo>
                <a:lnTo>
                  <a:pt x="1132901" y="654305"/>
                </a:lnTo>
                <a:lnTo>
                  <a:pt x="1152982" y="617783"/>
                </a:lnTo>
                <a:lnTo>
                  <a:pt x="1168967" y="579726"/>
                </a:lnTo>
                <a:lnTo>
                  <a:pt x="1180647" y="540296"/>
                </a:lnTo>
                <a:lnTo>
                  <a:pt x="1187809" y="499654"/>
                </a:lnTo>
                <a:lnTo>
                  <a:pt x="1190243" y="457962"/>
                </a:lnTo>
                <a:lnTo>
                  <a:pt x="1187809" y="416269"/>
                </a:lnTo>
                <a:lnTo>
                  <a:pt x="1180647" y="375627"/>
                </a:lnTo>
                <a:lnTo>
                  <a:pt x="1168967" y="336197"/>
                </a:lnTo>
                <a:lnTo>
                  <a:pt x="1152982" y="298140"/>
                </a:lnTo>
                <a:lnTo>
                  <a:pt x="1132901" y="261618"/>
                </a:lnTo>
                <a:lnTo>
                  <a:pt x="1108935" y="226793"/>
                </a:lnTo>
                <a:lnTo>
                  <a:pt x="1081296" y="193826"/>
                </a:lnTo>
                <a:lnTo>
                  <a:pt x="1050194" y="162878"/>
                </a:lnTo>
                <a:lnTo>
                  <a:pt x="1015841" y="134112"/>
                </a:lnTo>
                <a:lnTo>
                  <a:pt x="978446" y="107687"/>
                </a:lnTo>
                <a:lnTo>
                  <a:pt x="938222" y="83767"/>
                </a:lnTo>
                <a:lnTo>
                  <a:pt x="895378" y="62512"/>
                </a:lnTo>
                <a:lnTo>
                  <a:pt x="850126" y="44084"/>
                </a:lnTo>
                <a:lnTo>
                  <a:pt x="802676" y="28644"/>
                </a:lnTo>
                <a:lnTo>
                  <a:pt x="753240" y="16354"/>
                </a:lnTo>
                <a:lnTo>
                  <a:pt x="702028" y="7376"/>
                </a:lnTo>
                <a:lnTo>
                  <a:pt x="649252" y="1871"/>
                </a:lnTo>
                <a:lnTo>
                  <a:pt x="59512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766188" y="1461764"/>
            <a:ext cx="73723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3333CC"/>
                </a:solidFill>
                <a:latin typeface="华文中宋" panose="02010600040101010101" charset="-122"/>
                <a:cs typeface="华文中宋" panose="02010600040101010101" charset="-122"/>
              </a:rPr>
              <a:t>关系 代数</a:t>
            </a:r>
            <a:endParaRPr sz="28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0239" y="2452116"/>
            <a:ext cx="2035810" cy="323850"/>
          </a:xfrm>
          <a:custGeom>
            <a:avLst/>
            <a:gdLst/>
            <a:ahLst/>
            <a:cxnLst/>
            <a:rect l="l" t="t" r="r" b="b"/>
            <a:pathLst>
              <a:path w="2035810" h="323850">
                <a:moveTo>
                  <a:pt x="2035302" y="323850"/>
                </a:moveTo>
                <a:lnTo>
                  <a:pt x="2029223" y="280927"/>
                </a:lnTo>
                <a:lnTo>
                  <a:pt x="2012075" y="242344"/>
                </a:lnTo>
                <a:lnTo>
                  <a:pt x="1985486" y="209645"/>
                </a:lnTo>
                <a:lnTo>
                  <a:pt x="1951086" y="184375"/>
                </a:lnTo>
                <a:lnTo>
                  <a:pt x="1910506" y="168080"/>
                </a:lnTo>
                <a:lnTo>
                  <a:pt x="1865376" y="162306"/>
                </a:lnTo>
                <a:lnTo>
                  <a:pt x="1229867" y="162306"/>
                </a:lnTo>
                <a:lnTo>
                  <a:pt x="1184793" y="156527"/>
                </a:lnTo>
                <a:lnTo>
                  <a:pt x="1144354" y="140208"/>
                </a:lnTo>
                <a:lnTo>
                  <a:pt x="1110138" y="114871"/>
                </a:lnTo>
                <a:lnTo>
                  <a:pt x="1083733" y="82042"/>
                </a:lnTo>
                <a:lnTo>
                  <a:pt x="1066725" y="43243"/>
                </a:lnTo>
                <a:lnTo>
                  <a:pt x="1060704" y="0"/>
                </a:lnTo>
                <a:lnTo>
                  <a:pt x="1054625" y="43243"/>
                </a:lnTo>
                <a:lnTo>
                  <a:pt x="1037477" y="82042"/>
                </a:lnTo>
                <a:lnTo>
                  <a:pt x="1010888" y="114871"/>
                </a:lnTo>
                <a:lnTo>
                  <a:pt x="976488" y="140208"/>
                </a:lnTo>
                <a:lnTo>
                  <a:pt x="935908" y="156527"/>
                </a:lnTo>
                <a:lnTo>
                  <a:pt x="890777" y="162306"/>
                </a:lnTo>
                <a:lnTo>
                  <a:pt x="169925" y="162306"/>
                </a:lnTo>
                <a:lnTo>
                  <a:pt x="124795" y="168080"/>
                </a:lnTo>
                <a:lnTo>
                  <a:pt x="84215" y="184375"/>
                </a:lnTo>
                <a:lnTo>
                  <a:pt x="49815" y="209645"/>
                </a:lnTo>
                <a:lnTo>
                  <a:pt x="23226" y="242344"/>
                </a:lnTo>
                <a:lnTo>
                  <a:pt x="6078" y="280927"/>
                </a:lnTo>
                <a:lnTo>
                  <a:pt x="0" y="32385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65389" y="2844545"/>
            <a:ext cx="3544824" cy="17983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69853" y="3090925"/>
            <a:ext cx="31343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3165" algn="l"/>
                <a:tab pos="2409825" algn="l"/>
              </a:tabLst>
            </a:pPr>
            <a:r>
              <a:rPr sz="2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8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并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8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差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8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积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7403" y="787390"/>
            <a:ext cx="91249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(5)</a:t>
            </a:r>
            <a:r>
              <a:rPr sz="20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小结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10222" y="1631442"/>
            <a:ext cx="2773692" cy="184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988941" y="1886204"/>
            <a:ext cx="6667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FFFF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连接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42153" y="2661157"/>
            <a:ext cx="534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等值 连接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14699" y="1920493"/>
            <a:ext cx="1135380" cy="137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8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交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612775" marR="5080">
              <a:lnSpc>
                <a:spcPct val="100000"/>
              </a:lnSpc>
              <a:spcBef>
                <a:spcPts val="2480"/>
              </a:spcBef>
            </a:pP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自然 连接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75389" y="3320796"/>
            <a:ext cx="628650" cy="514350"/>
          </a:xfrm>
          <a:custGeom>
            <a:avLst/>
            <a:gdLst/>
            <a:ahLst/>
            <a:cxnLst/>
            <a:rect l="l" t="t" r="r" b="b"/>
            <a:pathLst>
              <a:path w="628650" h="514350">
                <a:moveTo>
                  <a:pt x="471677" y="385572"/>
                </a:moveTo>
                <a:lnTo>
                  <a:pt x="471677" y="128778"/>
                </a:lnTo>
                <a:lnTo>
                  <a:pt x="0" y="128778"/>
                </a:lnTo>
                <a:lnTo>
                  <a:pt x="0" y="385572"/>
                </a:lnTo>
                <a:lnTo>
                  <a:pt x="471677" y="385572"/>
                </a:lnTo>
                <a:close/>
              </a:path>
              <a:path w="628650" h="514350">
                <a:moveTo>
                  <a:pt x="628649" y="256794"/>
                </a:moveTo>
                <a:lnTo>
                  <a:pt x="471677" y="0"/>
                </a:lnTo>
                <a:lnTo>
                  <a:pt x="471677" y="514350"/>
                </a:lnTo>
                <a:lnTo>
                  <a:pt x="628649" y="256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75389" y="3320796"/>
            <a:ext cx="628650" cy="514350"/>
          </a:xfrm>
          <a:custGeom>
            <a:avLst/>
            <a:gdLst/>
            <a:ahLst/>
            <a:cxnLst/>
            <a:rect l="l" t="t" r="r" b="b"/>
            <a:pathLst>
              <a:path w="628650" h="514350">
                <a:moveTo>
                  <a:pt x="471677" y="0"/>
                </a:moveTo>
                <a:lnTo>
                  <a:pt x="471677" y="128778"/>
                </a:lnTo>
                <a:lnTo>
                  <a:pt x="0" y="128778"/>
                </a:lnTo>
                <a:lnTo>
                  <a:pt x="0" y="385572"/>
                </a:lnTo>
                <a:lnTo>
                  <a:pt x="471677" y="385572"/>
                </a:lnTo>
                <a:lnTo>
                  <a:pt x="471677" y="514350"/>
                </a:lnTo>
                <a:lnTo>
                  <a:pt x="628649" y="256794"/>
                </a:lnTo>
                <a:lnTo>
                  <a:pt x="47167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17971" y="1634489"/>
            <a:ext cx="357505" cy="1743710"/>
          </a:xfrm>
          <a:custGeom>
            <a:avLst/>
            <a:gdLst/>
            <a:ahLst/>
            <a:cxnLst/>
            <a:rect l="l" t="t" r="r" b="b"/>
            <a:pathLst>
              <a:path w="357504" h="1743710">
                <a:moveTo>
                  <a:pt x="357377" y="0"/>
                </a:moveTo>
                <a:lnTo>
                  <a:pt x="310038" y="5224"/>
                </a:lnTo>
                <a:lnTo>
                  <a:pt x="267461" y="19953"/>
                </a:lnTo>
                <a:lnTo>
                  <a:pt x="231362" y="42767"/>
                </a:lnTo>
                <a:lnTo>
                  <a:pt x="203453" y="72248"/>
                </a:lnTo>
                <a:lnTo>
                  <a:pt x="185451" y="106979"/>
                </a:lnTo>
                <a:lnTo>
                  <a:pt x="179069" y="145542"/>
                </a:lnTo>
                <a:lnTo>
                  <a:pt x="179069" y="726948"/>
                </a:lnTo>
                <a:lnTo>
                  <a:pt x="172684" y="765453"/>
                </a:lnTo>
                <a:lnTo>
                  <a:pt x="154657" y="800043"/>
                </a:lnTo>
                <a:lnTo>
                  <a:pt x="126682" y="829341"/>
                </a:lnTo>
                <a:lnTo>
                  <a:pt x="90452" y="851972"/>
                </a:lnTo>
                <a:lnTo>
                  <a:pt x="47660" y="866559"/>
                </a:lnTo>
                <a:lnTo>
                  <a:pt x="0" y="871728"/>
                </a:lnTo>
                <a:lnTo>
                  <a:pt x="47660" y="876952"/>
                </a:lnTo>
                <a:lnTo>
                  <a:pt x="90452" y="891681"/>
                </a:lnTo>
                <a:lnTo>
                  <a:pt x="126682" y="914495"/>
                </a:lnTo>
                <a:lnTo>
                  <a:pt x="154657" y="943976"/>
                </a:lnTo>
                <a:lnTo>
                  <a:pt x="172684" y="978707"/>
                </a:lnTo>
                <a:lnTo>
                  <a:pt x="179069" y="1017269"/>
                </a:lnTo>
                <a:lnTo>
                  <a:pt x="179069" y="1597914"/>
                </a:lnTo>
                <a:lnTo>
                  <a:pt x="185451" y="1636740"/>
                </a:lnTo>
                <a:lnTo>
                  <a:pt x="203453" y="1671545"/>
                </a:lnTo>
                <a:lnTo>
                  <a:pt x="231362" y="1700974"/>
                </a:lnTo>
                <a:lnTo>
                  <a:pt x="267461" y="1723672"/>
                </a:lnTo>
                <a:lnTo>
                  <a:pt x="310038" y="1738284"/>
                </a:lnTo>
                <a:lnTo>
                  <a:pt x="357377" y="174345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654410" y="3920744"/>
            <a:ext cx="3685540" cy="2927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3720">
              <a:lnSpc>
                <a:spcPct val="100000"/>
              </a:lnSpc>
              <a:spcBef>
                <a:spcPts val="100"/>
              </a:spcBef>
              <a:tabLst>
                <a:tab pos="1769745" algn="l"/>
              </a:tabLst>
            </a:pPr>
            <a:r>
              <a:rPr sz="28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选择	投影</a:t>
            </a:r>
            <a:endParaRPr sz="28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关系代数的基本书写思路：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02565" indent="-190500">
              <a:lnSpc>
                <a:spcPct val="100000"/>
              </a:lnSpc>
              <a:spcBef>
                <a:spcPts val="540"/>
              </a:spcBef>
              <a:buSzPct val="95000"/>
              <a:buFont typeface="Wingdings" panose="05000000000000000000"/>
              <a:buChar char=""/>
              <a:tabLst>
                <a:tab pos="20320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选出将用到的关</a:t>
            </a:r>
            <a:r>
              <a:rPr sz="2000" b="1" spc="-15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表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02565" indent="-190500">
              <a:lnSpc>
                <a:spcPct val="100000"/>
              </a:lnSpc>
              <a:spcBef>
                <a:spcPts val="720"/>
              </a:spcBef>
              <a:buSzPct val="95000"/>
              <a:buFont typeface="Wingdings" panose="05000000000000000000"/>
              <a:buChar char=""/>
              <a:tabLst>
                <a:tab pos="203200" algn="l"/>
              </a:tabLst>
            </a:pP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做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积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”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运算</a:t>
            </a:r>
            <a:r>
              <a:rPr sz="2000" b="1" spc="-2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可用连接运算替</a:t>
            </a:r>
            <a:r>
              <a:rPr sz="2000" b="1" spc="-1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换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02565" indent="-190500">
              <a:lnSpc>
                <a:spcPct val="100000"/>
              </a:lnSpc>
              <a:spcBef>
                <a:spcPts val="730"/>
              </a:spcBef>
              <a:buSzPct val="95000"/>
              <a:buFont typeface="Wingdings" panose="05000000000000000000"/>
              <a:buChar char=""/>
              <a:tabLst>
                <a:tab pos="20320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做选择运算保留所需的行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元组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02565" indent="-190500">
              <a:lnSpc>
                <a:spcPct val="100000"/>
              </a:lnSpc>
              <a:spcBef>
                <a:spcPts val="725"/>
              </a:spcBef>
              <a:buSzPct val="95000"/>
              <a:buFont typeface="Wingdings" panose="05000000000000000000"/>
              <a:buChar char=""/>
              <a:tabLst>
                <a:tab pos="20320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做投影运算保留所需的列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属性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3606" y="3494531"/>
            <a:ext cx="6426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关系代数操作之组合与应用训练</a:t>
            </a:r>
            <a:endParaRPr spc="-15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49509" y="1347216"/>
            <a:ext cx="3683508" cy="1541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35031" y="1332738"/>
            <a:ext cx="3712845" cy="1570990"/>
          </a:xfrm>
          <a:custGeom>
            <a:avLst/>
            <a:gdLst/>
            <a:ahLst/>
            <a:cxnLst/>
            <a:rect l="l" t="t" r="r" b="b"/>
            <a:pathLst>
              <a:path w="3712845" h="1570989">
                <a:moveTo>
                  <a:pt x="0" y="1570482"/>
                </a:moveTo>
                <a:lnTo>
                  <a:pt x="0" y="0"/>
                </a:lnTo>
                <a:lnTo>
                  <a:pt x="3712463" y="0"/>
                </a:lnTo>
                <a:lnTo>
                  <a:pt x="3712463" y="1570482"/>
                </a:lnTo>
                <a:lnTo>
                  <a:pt x="0" y="157048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85267" y="3766565"/>
            <a:ext cx="3236976" cy="1341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70777" y="3752088"/>
            <a:ext cx="3266440" cy="1370965"/>
          </a:xfrm>
          <a:custGeom>
            <a:avLst/>
            <a:gdLst/>
            <a:ahLst/>
            <a:cxnLst/>
            <a:rect l="l" t="t" r="r" b="b"/>
            <a:pathLst>
              <a:path w="3266440" h="1370964">
                <a:moveTo>
                  <a:pt x="0" y="1370838"/>
                </a:moveTo>
                <a:lnTo>
                  <a:pt x="0" y="0"/>
                </a:lnTo>
                <a:lnTo>
                  <a:pt x="3265932" y="0"/>
                </a:lnTo>
                <a:lnTo>
                  <a:pt x="3265932" y="1370838"/>
                </a:lnTo>
                <a:lnTo>
                  <a:pt x="0" y="1370838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66367" y="1355597"/>
            <a:ext cx="2049017" cy="2312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51877" y="1341119"/>
            <a:ext cx="2078355" cy="2341880"/>
          </a:xfrm>
          <a:custGeom>
            <a:avLst/>
            <a:gdLst/>
            <a:ahLst/>
            <a:cxnLst/>
            <a:rect l="l" t="t" r="r" b="b"/>
            <a:pathLst>
              <a:path w="2078354" h="2341879">
                <a:moveTo>
                  <a:pt x="0" y="2341626"/>
                </a:moveTo>
                <a:lnTo>
                  <a:pt x="0" y="0"/>
                </a:lnTo>
                <a:lnTo>
                  <a:pt x="2077974" y="0"/>
                </a:lnTo>
                <a:lnTo>
                  <a:pt x="2077974" y="2341626"/>
                </a:lnTo>
                <a:lnTo>
                  <a:pt x="0" y="234162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90733" y="1291843"/>
            <a:ext cx="1854200" cy="97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查询表达式 </a:t>
            </a: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组合各种运算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5503" y="5456173"/>
            <a:ext cx="76631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查询学习课程名称为数据结构的学生学号、姓名和这门课程的成绩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55243" y="6719316"/>
            <a:ext cx="350520" cy="135255"/>
          </a:xfrm>
          <a:custGeom>
            <a:avLst/>
            <a:gdLst/>
            <a:ahLst/>
            <a:cxnLst/>
            <a:rect l="l" t="t" r="r" b="b"/>
            <a:pathLst>
              <a:path w="350520" h="135254">
                <a:moveTo>
                  <a:pt x="0" y="134874"/>
                </a:moveTo>
                <a:lnTo>
                  <a:pt x="0" y="0"/>
                </a:lnTo>
                <a:lnTo>
                  <a:pt x="350520" y="134874"/>
                </a:lnTo>
                <a:lnTo>
                  <a:pt x="350520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51867" y="6717792"/>
            <a:ext cx="350520" cy="135255"/>
          </a:xfrm>
          <a:custGeom>
            <a:avLst/>
            <a:gdLst/>
            <a:ahLst/>
            <a:cxnLst/>
            <a:rect l="l" t="t" r="r" b="b"/>
            <a:pathLst>
              <a:path w="350520" h="135254">
                <a:moveTo>
                  <a:pt x="0" y="134874"/>
                </a:moveTo>
                <a:lnTo>
                  <a:pt x="0" y="0"/>
                </a:lnTo>
                <a:lnTo>
                  <a:pt x="350520" y="134874"/>
                </a:lnTo>
                <a:lnTo>
                  <a:pt x="350520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17403" y="3192272"/>
            <a:ext cx="4861560" cy="1346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2730" indent="-203200">
              <a:lnSpc>
                <a:spcPts val="2330"/>
              </a:lnSpc>
              <a:spcBef>
                <a:spcPts val="95"/>
              </a:spcBef>
              <a:buSzPct val="95000"/>
              <a:buFont typeface="Wingdings" panose="05000000000000000000"/>
              <a:buChar char=""/>
              <a:tabLst>
                <a:tab pos="2533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查询学习课程号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002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的学生学号和成绩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542925">
              <a:lnSpc>
                <a:spcPts val="4250"/>
              </a:lnSpc>
            </a:pPr>
            <a:r>
              <a:rPr sz="4800" b="1" spc="-30" baseline="10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600" b="1" spc="-20" dirty="0">
                <a:latin typeface="Arial" panose="020B0604020202020204"/>
                <a:cs typeface="Arial" panose="020B0604020202020204"/>
              </a:rPr>
              <a:t>S#,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Score</a:t>
            </a:r>
            <a:r>
              <a:rPr sz="3600" b="1" spc="-7" baseline="14000" dirty="0">
                <a:latin typeface="Arial" panose="020B0604020202020204"/>
                <a:cs typeface="Arial" panose="020B0604020202020204"/>
              </a:rPr>
              <a:t>( </a:t>
            </a:r>
            <a:r>
              <a:rPr sz="5400" b="1" spc="-7" baseline="8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5400" b="1" spc="-7" baseline="8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7" baseline="-3000" dirty="0">
                <a:latin typeface="Arial" panose="020B0604020202020204"/>
                <a:cs typeface="Arial" panose="020B0604020202020204"/>
              </a:rPr>
              <a:t>C#=</a:t>
            </a:r>
            <a:r>
              <a:rPr sz="2400" b="1" spc="-7" baseline="-3000" dirty="0">
                <a:latin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sz="2400" b="1" spc="-7" baseline="-3000" dirty="0">
                <a:latin typeface="Arial" panose="020B0604020202020204"/>
                <a:cs typeface="Arial" panose="020B0604020202020204"/>
              </a:rPr>
              <a:t>002</a:t>
            </a:r>
            <a:r>
              <a:rPr sz="2400" b="1" spc="-7" baseline="-3000" dirty="0"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sz="3600" b="1" spc="-7" baseline="12000" dirty="0">
                <a:latin typeface="Arial" panose="020B0604020202020204"/>
                <a:cs typeface="Arial" panose="020B0604020202020204"/>
              </a:rPr>
              <a:t>( </a:t>
            </a:r>
            <a:r>
              <a:rPr sz="3600" b="1" baseline="5000" dirty="0">
                <a:latin typeface="Arial" panose="020B0604020202020204"/>
                <a:cs typeface="Arial" panose="020B0604020202020204"/>
              </a:rPr>
              <a:t>SC </a:t>
            </a:r>
            <a:r>
              <a:rPr sz="3600" b="1" baseline="12000" dirty="0">
                <a:latin typeface="Arial" panose="020B0604020202020204"/>
                <a:cs typeface="Arial" panose="020B0604020202020204"/>
              </a:rPr>
              <a:t>)</a:t>
            </a:r>
            <a:r>
              <a:rPr sz="3600" b="1" spc="-465" baseline="12000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baseline="14000" dirty="0">
                <a:latin typeface="Arial" panose="020B0604020202020204"/>
                <a:cs typeface="Arial" panose="020B0604020202020204"/>
              </a:rPr>
              <a:t>)</a:t>
            </a:r>
            <a:endParaRPr sz="3600" baseline="14000">
              <a:latin typeface="Arial" panose="020B0604020202020204"/>
              <a:cs typeface="Arial" panose="020B0604020202020204"/>
            </a:endParaRPr>
          </a:p>
          <a:p>
            <a:pPr marL="322580" indent="-272415">
              <a:lnSpc>
                <a:spcPct val="100000"/>
              </a:lnSpc>
              <a:spcBef>
                <a:spcPts val="1420"/>
              </a:spcBef>
              <a:buSzPct val="95000"/>
              <a:buFont typeface="Wingdings" panose="05000000000000000000"/>
              <a:buChar char=""/>
              <a:tabLst>
                <a:tab pos="3232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查询学习课程号为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001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学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生学号、姓名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6585" y="4736845"/>
            <a:ext cx="3957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b="1" spc="-120" baseline="10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S#,Sname</a:t>
            </a:r>
            <a:r>
              <a:rPr sz="3600" b="1" spc="104" baseline="14000" dirty="0">
                <a:latin typeface="Arial" panose="020B0604020202020204"/>
                <a:cs typeface="Arial" panose="020B0604020202020204"/>
              </a:rPr>
              <a:t>(</a:t>
            </a:r>
            <a:r>
              <a:rPr sz="5400" b="1" spc="-7" baseline="9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5400" spc="-352" baseline="9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C#=“001</a:t>
            </a:r>
            <a:r>
              <a:rPr sz="1600" b="1" dirty="0">
                <a:latin typeface="Arial" panose="020B0604020202020204"/>
                <a:cs typeface="Arial" panose="020B0604020202020204"/>
              </a:rPr>
              <a:t>”</a:t>
            </a:r>
            <a:r>
              <a:rPr sz="3600" b="1" spc="104" baseline="14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7" baseline="10000" dirty="0">
                <a:latin typeface="Arial" panose="020B0604020202020204"/>
                <a:cs typeface="Arial" panose="020B0604020202020204"/>
              </a:rPr>
              <a:t>Student</a:t>
            </a:r>
            <a:endParaRPr sz="3600" baseline="10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72883" y="4830571"/>
            <a:ext cx="709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SC</a:t>
            </a:r>
            <a:r>
              <a:rPr sz="2400" b="1" spc="-465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135" baseline="3000" dirty="0">
                <a:latin typeface="Arial" panose="020B0604020202020204"/>
                <a:cs typeface="Arial" panose="020B0604020202020204"/>
              </a:rPr>
              <a:t>))</a:t>
            </a:r>
            <a:endParaRPr sz="3600" baseline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02237" y="4957571"/>
            <a:ext cx="351790" cy="135255"/>
          </a:xfrm>
          <a:custGeom>
            <a:avLst/>
            <a:gdLst/>
            <a:ahLst/>
            <a:cxnLst/>
            <a:rect l="l" t="t" r="r" b="b"/>
            <a:pathLst>
              <a:path w="351789" h="135254">
                <a:moveTo>
                  <a:pt x="0" y="134874"/>
                </a:moveTo>
                <a:lnTo>
                  <a:pt x="0" y="0"/>
                </a:lnTo>
                <a:lnTo>
                  <a:pt x="351282" y="134874"/>
                </a:lnTo>
                <a:lnTo>
                  <a:pt x="351282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27798" y="5964173"/>
            <a:ext cx="351790" cy="135255"/>
          </a:xfrm>
          <a:custGeom>
            <a:avLst/>
            <a:gdLst/>
            <a:ahLst/>
            <a:cxnLst/>
            <a:rect l="l" t="t" r="r" b="b"/>
            <a:pathLst>
              <a:path w="351790" h="135254">
                <a:moveTo>
                  <a:pt x="0" y="134874"/>
                </a:moveTo>
                <a:lnTo>
                  <a:pt x="0" y="0"/>
                </a:lnTo>
                <a:lnTo>
                  <a:pt x="351282" y="134874"/>
                </a:lnTo>
                <a:lnTo>
                  <a:pt x="351282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24422" y="5976365"/>
            <a:ext cx="351790" cy="135255"/>
          </a:xfrm>
          <a:custGeom>
            <a:avLst/>
            <a:gdLst/>
            <a:ahLst/>
            <a:cxnLst/>
            <a:rect l="l" t="t" r="r" b="b"/>
            <a:pathLst>
              <a:path w="351789" h="135254">
                <a:moveTo>
                  <a:pt x="0" y="134874"/>
                </a:moveTo>
                <a:lnTo>
                  <a:pt x="0" y="0"/>
                </a:lnTo>
                <a:lnTo>
                  <a:pt x="351282" y="134874"/>
                </a:lnTo>
                <a:lnTo>
                  <a:pt x="351282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567313" y="5790893"/>
            <a:ext cx="4178300" cy="124396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R="56515" algn="r">
              <a:lnSpc>
                <a:spcPct val="100000"/>
              </a:lnSpc>
              <a:spcBef>
                <a:spcPts val="685"/>
              </a:spcBef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Student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8100" marR="30480" indent="1515110">
              <a:lnSpc>
                <a:spcPct val="105000"/>
              </a:lnSpc>
              <a:spcBef>
                <a:spcPts val="560"/>
              </a:spcBef>
            </a:pPr>
            <a:r>
              <a:rPr sz="3600" b="1" spc="-15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σ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Cname=“</a:t>
            </a:r>
            <a:r>
              <a:rPr sz="1200" b="1" dirty="0">
                <a:latin typeface="Microsoft JhengHei" panose="020B0604030504040204" charset="-120"/>
                <a:cs typeface="Microsoft JhengHei" panose="020B0604030504040204" charset="-120"/>
              </a:rPr>
              <a:t>数据结构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”</a:t>
            </a:r>
            <a:r>
              <a:rPr sz="3000" b="1" spc="-15" baseline="14000" dirty="0">
                <a:latin typeface="Arial" panose="020B0604020202020204"/>
                <a:cs typeface="Arial" panose="020B0604020202020204"/>
              </a:rPr>
              <a:t>(Student  </a:t>
            </a:r>
            <a:r>
              <a:rPr sz="3600" b="1" spc="-15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S#,Sname,</a:t>
            </a:r>
            <a:r>
              <a:rPr sz="1200" b="1" spc="3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Score</a:t>
            </a:r>
            <a:r>
              <a:rPr sz="3000" b="1" spc="-15" baseline="14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15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σ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Cname=“</a:t>
            </a:r>
            <a:r>
              <a:rPr sz="1200" b="1" dirty="0">
                <a:latin typeface="Microsoft JhengHei" panose="020B0604030504040204" charset="-120"/>
                <a:cs typeface="Microsoft JhengHei" panose="020B0604030504040204" charset="-120"/>
              </a:rPr>
              <a:t>数据结构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”</a:t>
            </a:r>
            <a:r>
              <a:rPr sz="3000" b="1" spc="-15" baseline="14000" dirty="0">
                <a:latin typeface="Arial" panose="020B0604020202020204"/>
                <a:cs typeface="Arial" panose="020B0604020202020204"/>
              </a:rPr>
              <a:t>(Student</a:t>
            </a:r>
            <a:endParaRPr sz="3000" baseline="1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26179" y="5788102"/>
            <a:ext cx="404495" cy="11734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305" marR="5080" indent="-15240" algn="just">
              <a:lnSpc>
                <a:spcPct val="126000"/>
              </a:lnSpc>
              <a:spcBef>
                <a:spcPts val="90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SC 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SC  SC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48396" y="5788102"/>
            <a:ext cx="1094105" cy="11734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035" marR="5080" indent="-13970">
              <a:lnSpc>
                <a:spcPct val="126000"/>
              </a:lnSpc>
              <a:spcBef>
                <a:spcPts val="90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Course  Course) 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Cou</a:t>
            </a:r>
            <a:r>
              <a:rPr sz="2000" b="1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se))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42277" y="6335267"/>
            <a:ext cx="350520" cy="135255"/>
          </a:xfrm>
          <a:custGeom>
            <a:avLst/>
            <a:gdLst/>
            <a:ahLst/>
            <a:cxnLst/>
            <a:rect l="l" t="t" r="r" b="b"/>
            <a:pathLst>
              <a:path w="350520" h="135254">
                <a:moveTo>
                  <a:pt x="0" y="134874"/>
                </a:moveTo>
                <a:lnTo>
                  <a:pt x="0" y="0"/>
                </a:lnTo>
                <a:lnTo>
                  <a:pt x="350520" y="134874"/>
                </a:lnTo>
                <a:lnTo>
                  <a:pt x="350520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38901" y="6348221"/>
            <a:ext cx="350520" cy="135255"/>
          </a:xfrm>
          <a:custGeom>
            <a:avLst/>
            <a:gdLst/>
            <a:ahLst/>
            <a:cxnLst/>
            <a:rect l="l" t="t" r="r" b="b"/>
            <a:pathLst>
              <a:path w="350520" h="135254">
                <a:moveTo>
                  <a:pt x="0" y="134874"/>
                </a:moveTo>
                <a:lnTo>
                  <a:pt x="0" y="0"/>
                </a:lnTo>
                <a:lnTo>
                  <a:pt x="350520" y="134874"/>
                </a:lnTo>
                <a:lnTo>
                  <a:pt x="350520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038485" y="374863"/>
            <a:ext cx="356997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关系代数操作之组合与应用训练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集合操作思维训练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49509" y="1347216"/>
            <a:ext cx="3683508" cy="1541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35031" y="1332738"/>
            <a:ext cx="3712845" cy="1570990"/>
          </a:xfrm>
          <a:custGeom>
            <a:avLst/>
            <a:gdLst/>
            <a:ahLst/>
            <a:cxnLst/>
            <a:rect l="l" t="t" r="r" b="b"/>
            <a:pathLst>
              <a:path w="3712845" h="1570989">
                <a:moveTo>
                  <a:pt x="0" y="1570482"/>
                </a:moveTo>
                <a:lnTo>
                  <a:pt x="0" y="0"/>
                </a:lnTo>
                <a:lnTo>
                  <a:pt x="3712463" y="0"/>
                </a:lnTo>
                <a:lnTo>
                  <a:pt x="3712463" y="1570482"/>
                </a:lnTo>
                <a:lnTo>
                  <a:pt x="0" y="157048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85267" y="3766565"/>
            <a:ext cx="3236976" cy="13418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70777" y="3752088"/>
            <a:ext cx="3266440" cy="1370965"/>
          </a:xfrm>
          <a:custGeom>
            <a:avLst/>
            <a:gdLst/>
            <a:ahLst/>
            <a:cxnLst/>
            <a:rect l="l" t="t" r="r" b="b"/>
            <a:pathLst>
              <a:path w="3266440" h="1370964">
                <a:moveTo>
                  <a:pt x="0" y="1370838"/>
                </a:moveTo>
                <a:lnTo>
                  <a:pt x="0" y="0"/>
                </a:lnTo>
                <a:lnTo>
                  <a:pt x="3265932" y="0"/>
                </a:lnTo>
                <a:lnTo>
                  <a:pt x="3265932" y="1370838"/>
                </a:lnTo>
                <a:lnTo>
                  <a:pt x="0" y="1370838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66367" y="1355597"/>
            <a:ext cx="2049017" cy="2312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51877" y="1341119"/>
            <a:ext cx="2078355" cy="2341880"/>
          </a:xfrm>
          <a:custGeom>
            <a:avLst/>
            <a:gdLst/>
            <a:ahLst/>
            <a:cxnLst/>
            <a:rect l="l" t="t" r="r" b="b"/>
            <a:pathLst>
              <a:path w="2078354" h="2341879">
                <a:moveTo>
                  <a:pt x="0" y="2341626"/>
                </a:moveTo>
                <a:lnTo>
                  <a:pt x="0" y="0"/>
                </a:lnTo>
                <a:lnTo>
                  <a:pt x="2077974" y="0"/>
                </a:lnTo>
                <a:lnTo>
                  <a:pt x="2077974" y="2341626"/>
                </a:lnTo>
                <a:lnTo>
                  <a:pt x="0" y="234162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90733" y="1291843"/>
            <a:ext cx="2768600" cy="97536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查询表达式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注意连接与积的差别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5503" y="3722623"/>
            <a:ext cx="47853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查询学习课程号为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001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学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生学号、姓名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6585" y="4251452"/>
            <a:ext cx="3957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b="1" spc="-120" baseline="10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S#,Sname</a:t>
            </a:r>
            <a:r>
              <a:rPr sz="3600" b="1" spc="104" baseline="14000" dirty="0">
                <a:latin typeface="Arial" panose="020B0604020202020204"/>
                <a:cs typeface="Arial" panose="020B0604020202020204"/>
              </a:rPr>
              <a:t>(</a:t>
            </a:r>
            <a:r>
              <a:rPr sz="5400" b="1" spc="-7" baseline="9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5400" spc="-352" baseline="9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C#=“001</a:t>
            </a:r>
            <a:r>
              <a:rPr sz="1600" b="1" dirty="0">
                <a:latin typeface="Arial" panose="020B0604020202020204"/>
                <a:cs typeface="Arial" panose="020B0604020202020204"/>
              </a:rPr>
              <a:t>”</a:t>
            </a:r>
            <a:r>
              <a:rPr sz="3600" b="1" spc="104" baseline="14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7" baseline="10000" dirty="0">
                <a:latin typeface="Arial" panose="020B0604020202020204"/>
                <a:cs typeface="Arial" panose="020B0604020202020204"/>
              </a:rPr>
              <a:t>Student</a:t>
            </a:r>
            <a:endParaRPr sz="3600" baseline="10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2883" y="4344416"/>
            <a:ext cx="709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SC</a:t>
            </a:r>
            <a:r>
              <a:rPr sz="2400" b="1" spc="-465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135" baseline="3000" dirty="0">
                <a:latin typeface="Arial" panose="020B0604020202020204"/>
                <a:cs typeface="Arial" panose="020B0604020202020204"/>
              </a:rPr>
              <a:t>))</a:t>
            </a:r>
            <a:endParaRPr sz="3600" baseline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02237" y="4471415"/>
            <a:ext cx="351790" cy="135255"/>
          </a:xfrm>
          <a:custGeom>
            <a:avLst/>
            <a:gdLst/>
            <a:ahLst/>
            <a:cxnLst/>
            <a:rect l="l" t="t" r="r" b="b"/>
            <a:pathLst>
              <a:path w="351789" h="135254">
                <a:moveTo>
                  <a:pt x="0" y="134874"/>
                </a:moveTo>
                <a:lnTo>
                  <a:pt x="0" y="0"/>
                </a:lnTo>
                <a:lnTo>
                  <a:pt x="351282" y="134874"/>
                </a:lnTo>
                <a:lnTo>
                  <a:pt x="351282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92587" y="5309870"/>
            <a:ext cx="6186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b="1" spc="-120" baseline="10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S#,Sname</a:t>
            </a:r>
            <a:r>
              <a:rPr sz="3600" b="1" spc="104" baseline="14000" dirty="0">
                <a:latin typeface="Arial" panose="020B0604020202020204"/>
                <a:cs typeface="Arial" panose="020B0604020202020204"/>
              </a:rPr>
              <a:t>(</a:t>
            </a:r>
            <a:r>
              <a:rPr sz="5400" b="1" spc="-7" baseline="9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5400" spc="-352" baseline="9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C#=“001</a:t>
            </a:r>
            <a:r>
              <a:rPr sz="1600" b="1" dirty="0">
                <a:latin typeface="Arial" panose="020B0604020202020204"/>
                <a:cs typeface="Arial" panose="020B0604020202020204"/>
              </a:rPr>
              <a:t>”</a:t>
            </a:r>
            <a:r>
              <a:rPr sz="1600" b="1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Symbol" panose="05050102010706020507"/>
                <a:cs typeface="Symbol" panose="05050102010706020507"/>
              </a:rPr>
              <a:t></a:t>
            </a:r>
            <a:r>
              <a:rPr sz="16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Stud</a:t>
            </a:r>
            <a:r>
              <a:rPr sz="1600" b="1" spc="-10" dirty="0">
                <a:latin typeface="Arial" panose="020B0604020202020204"/>
                <a:cs typeface="Arial" panose="020B0604020202020204"/>
              </a:rPr>
              <a:t>e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nt.S</a:t>
            </a:r>
            <a:r>
              <a:rPr sz="1600" b="1" dirty="0">
                <a:latin typeface="Arial" panose="020B0604020202020204"/>
                <a:cs typeface="Arial" panose="020B0604020202020204"/>
              </a:rPr>
              <a:t>#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=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SC.S</a:t>
            </a:r>
            <a:r>
              <a:rPr sz="1600" b="1" dirty="0">
                <a:latin typeface="Arial" panose="020B0604020202020204"/>
                <a:cs typeface="Arial" panose="020B0604020202020204"/>
              </a:rPr>
              <a:t>#</a:t>
            </a:r>
            <a:r>
              <a:rPr sz="1600" b="1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89" baseline="14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7" baseline="9000" dirty="0">
                <a:latin typeface="Arial" panose="020B0604020202020204"/>
                <a:cs typeface="Arial" panose="020B0604020202020204"/>
              </a:rPr>
              <a:t>Student</a:t>
            </a:r>
            <a:endParaRPr sz="3600" baseline="9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96867" y="5408929"/>
            <a:ext cx="1174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2435" indent="-420370">
              <a:lnSpc>
                <a:spcPct val="100000"/>
              </a:lnSpc>
              <a:spcBef>
                <a:spcPts val="100"/>
              </a:spcBef>
              <a:buFont typeface="Symbol" panose="05050102010706020507"/>
              <a:buChar char=""/>
              <a:tabLst>
                <a:tab pos="431800" algn="l"/>
                <a:tab pos="433070" algn="l"/>
              </a:tabLst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SC</a:t>
            </a:r>
            <a:r>
              <a:rPr sz="2400" b="1" spc="-409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baseline="5000" dirty="0">
                <a:latin typeface="Arial" panose="020B0604020202020204"/>
                <a:cs typeface="Arial" panose="020B0604020202020204"/>
              </a:rPr>
              <a:t>)</a:t>
            </a:r>
            <a:r>
              <a:rPr sz="3600" b="1" spc="-307" baseline="5000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baseline="5000" dirty="0">
                <a:latin typeface="Arial" panose="020B0604020202020204"/>
                <a:cs typeface="Arial" panose="020B0604020202020204"/>
              </a:rPr>
              <a:t>)</a:t>
            </a:r>
            <a:endParaRPr sz="3600" baseline="5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95813" y="5413247"/>
            <a:ext cx="1899285" cy="549910"/>
          </a:xfrm>
          <a:custGeom>
            <a:avLst/>
            <a:gdLst/>
            <a:ahLst/>
            <a:cxnLst/>
            <a:rect l="l" t="t" r="r" b="b"/>
            <a:pathLst>
              <a:path w="1899285" h="549910">
                <a:moveTo>
                  <a:pt x="91439" y="0"/>
                </a:moveTo>
                <a:lnTo>
                  <a:pt x="55935" y="7215"/>
                </a:lnTo>
                <a:lnTo>
                  <a:pt x="26860" y="26860"/>
                </a:lnTo>
                <a:lnTo>
                  <a:pt x="7215" y="55935"/>
                </a:lnTo>
                <a:lnTo>
                  <a:pt x="0" y="91440"/>
                </a:lnTo>
                <a:lnTo>
                  <a:pt x="0" y="457200"/>
                </a:lnTo>
                <a:lnTo>
                  <a:pt x="7215" y="493144"/>
                </a:lnTo>
                <a:lnTo>
                  <a:pt x="26860" y="522446"/>
                </a:lnTo>
                <a:lnTo>
                  <a:pt x="55935" y="542174"/>
                </a:lnTo>
                <a:lnTo>
                  <a:pt x="91439" y="549402"/>
                </a:lnTo>
                <a:lnTo>
                  <a:pt x="1807464" y="549401"/>
                </a:lnTo>
                <a:lnTo>
                  <a:pt x="1842968" y="542174"/>
                </a:lnTo>
                <a:lnTo>
                  <a:pt x="1872043" y="522446"/>
                </a:lnTo>
                <a:lnTo>
                  <a:pt x="1891688" y="493144"/>
                </a:lnTo>
                <a:lnTo>
                  <a:pt x="1898903" y="457199"/>
                </a:lnTo>
                <a:lnTo>
                  <a:pt x="1898903" y="91439"/>
                </a:lnTo>
                <a:lnTo>
                  <a:pt x="1891688" y="55935"/>
                </a:lnTo>
                <a:lnTo>
                  <a:pt x="1872043" y="26860"/>
                </a:lnTo>
                <a:lnTo>
                  <a:pt x="1842968" y="7215"/>
                </a:lnTo>
                <a:lnTo>
                  <a:pt x="1807464" y="0"/>
                </a:lnTo>
                <a:lnTo>
                  <a:pt x="91439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2885" y="5976365"/>
            <a:ext cx="1905" cy="281305"/>
          </a:xfrm>
          <a:custGeom>
            <a:avLst/>
            <a:gdLst/>
            <a:ahLst/>
            <a:cxnLst/>
            <a:rect l="l" t="t" r="r" b="b"/>
            <a:pathLst>
              <a:path w="1904" h="281304">
                <a:moveTo>
                  <a:pt x="0" y="0"/>
                </a:moveTo>
                <a:lnTo>
                  <a:pt x="1524" y="281177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967611" y="6177786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连接条件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8485" y="374863"/>
            <a:ext cx="356997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关系代数操作之组合与应用训练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集合操作思维训练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3058" y="1272932"/>
            <a:ext cx="5594985" cy="242951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40030" indent="-202565">
              <a:lnSpc>
                <a:spcPct val="100000"/>
              </a:lnSpc>
              <a:spcBef>
                <a:spcPts val="1185"/>
              </a:spcBef>
              <a:buSzPct val="95000"/>
              <a:buFont typeface="Wingdings" panose="05000000000000000000"/>
              <a:buChar char=""/>
              <a:tabLst>
                <a:tab pos="2406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查询学习课程号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001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或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002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的学生的学号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580640">
              <a:lnSpc>
                <a:spcPct val="100000"/>
              </a:lnSpc>
              <a:spcBef>
                <a:spcPts val="1310"/>
              </a:spcBef>
            </a:pPr>
            <a:r>
              <a:rPr sz="3600" b="1" spc="-22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S#</a:t>
            </a:r>
            <a:r>
              <a:rPr sz="3000" b="1" spc="-22" baseline="14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22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σ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C#=“001” </a:t>
            </a:r>
            <a:r>
              <a:rPr sz="2850" baseline="-9000" dirty="0">
                <a:latin typeface="宋体" panose="02010600030101010101" pitchFamily="2" charset="-122"/>
                <a:cs typeface="宋体" panose="02010600030101010101" pitchFamily="2" charset="-122"/>
              </a:rPr>
              <a:t>ν</a:t>
            </a:r>
            <a:r>
              <a:rPr sz="2850" spc="-944" baseline="-90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C#=“002”</a:t>
            </a:r>
            <a:r>
              <a:rPr sz="3000" b="1" spc="-7" baseline="14000" dirty="0">
                <a:latin typeface="Arial" panose="020B0604020202020204"/>
                <a:cs typeface="Arial" panose="020B0604020202020204"/>
              </a:rPr>
              <a:t>(SC))</a:t>
            </a:r>
            <a:endParaRPr sz="3000" baseline="14000">
              <a:latin typeface="Arial" panose="020B0604020202020204"/>
              <a:cs typeface="Arial" panose="020B0604020202020204"/>
            </a:endParaRPr>
          </a:p>
          <a:p>
            <a:pPr marL="240030" indent="-202565">
              <a:lnSpc>
                <a:spcPct val="100000"/>
              </a:lnSpc>
              <a:spcBef>
                <a:spcPts val="1110"/>
              </a:spcBef>
              <a:buSzPct val="95000"/>
              <a:buFont typeface="Wingdings" panose="05000000000000000000"/>
              <a:buChar char=""/>
              <a:tabLst>
                <a:tab pos="2406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查询至少学习课程号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001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和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002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的学生的学号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953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FF0065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5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是否可写成如下形式呢？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630170">
              <a:lnSpc>
                <a:spcPct val="100000"/>
              </a:lnSpc>
              <a:spcBef>
                <a:spcPts val="1260"/>
              </a:spcBef>
            </a:pPr>
            <a:r>
              <a:rPr sz="3600" b="1" spc="-22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S#</a:t>
            </a:r>
            <a:r>
              <a:rPr sz="3000" b="1" spc="-22" baseline="14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22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σ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C#=“001” </a:t>
            </a:r>
            <a:r>
              <a:rPr sz="2850" baseline="-9000" dirty="0">
                <a:latin typeface="Symbol" panose="05050102010706020507"/>
                <a:cs typeface="Symbol" panose="05050102010706020507"/>
              </a:rPr>
              <a:t></a:t>
            </a:r>
            <a:r>
              <a:rPr sz="2850" spc="-209" baseline="-9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C#=“002”</a:t>
            </a:r>
            <a:r>
              <a:rPr sz="3000" b="1" spc="-7" baseline="14000" dirty="0">
                <a:latin typeface="Arial" panose="020B0604020202020204"/>
                <a:cs typeface="Arial" panose="020B0604020202020204"/>
              </a:rPr>
              <a:t>(SC))</a:t>
            </a:r>
            <a:endParaRPr sz="3000" baseline="1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8496" y="374859"/>
            <a:ext cx="743521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关系代数操作之组合与应用训练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注意有可能写错哟，虽然语法看起来是正确的，但语义是错误的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3979" y="1387856"/>
            <a:ext cx="54635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查询至少学习课程号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001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和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002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的学生的学号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1324" y="2892798"/>
            <a:ext cx="815403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请问：上式使用的是等值连接，换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成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自然连接，写成如下形式是否正确？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279" y="1979167"/>
            <a:ext cx="3698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spc="-22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SC.S# </a:t>
            </a:r>
            <a:r>
              <a:rPr sz="3000" b="1" spc="-15" baseline="14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15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σ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SC.C#=“001” </a:t>
            </a:r>
            <a:r>
              <a:rPr sz="2850" b="1" baseline="-6000" dirty="0">
                <a:latin typeface="Symbol" panose="05050102010706020507"/>
                <a:cs typeface="Symbol" panose="05050102010706020507"/>
              </a:rPr>
              <a:t></a:t>
            </a:r>
            <a:r>
              <a:rPr sz="2850" b="1" spc="82" baseline="-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SC1.C#=“002”</a:t>
            </a:r>
            <a:r>
              <a:rPr sz="3000" b="1" spc="-7" baseline="14000" dirty="0">
                <a:latin typeface="Arial" panose="020B0604020202020204"/>
                <a:cs typeface="Arial" panose="020B0604020202020204"/>
              </a:rPr>
              <a:t>(SC</a:t>
            </a:r>
            <a:endParaRPr sz="3000" baseline="1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29451" y="2087117"/>
            <a:ext cx="350520" cy="135255"/>
          </a:xfrm>
          <a:custGeom>
            <a:avLst/>
            <a:gdLst/>
            <a:ahLst/>
            <a:cxnLst/>
            <a:rect l="l" t="t" r="r" b="b"/>
            <a:pathLst>
              <a:path w="350520" h="135255">
                <a:moveTo>
                  <a:pt x="0" y="134874"/>
                </a:moveTo>
                <a:lnTo>
                  <a:pt x="0" y="0"/>
                </a:lnTo>
                <a:lnTo>
                  <a:pt x="350520" y="134874"/>
                </a:lnTo>
                <a:lnTo>
                  <a:pt x="350520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92831" y="1844629"/>
            <a:ext cx="2476500" cy="6305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25855">
              <a:lnSpc>
                <a:spcPts val="3425"/>
              </a:lnSpc>
              <a:spcBef>
                <a:spcPts val="110"/>
              </a:spcBef>
            </a:pPr>
            <a:r>
              <a:rPr sz="2950" b="1" i="1" spc="-8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</a:t>
            </a:r>
            <a:r>
              <a:rPr sz="2950" b="1" i="1" spc="-8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b="1" spc="-15" baseline="-13000" dirty="0">
                <a:latin typeface="Tahoma" panose="020B0604030504040204"/>
                <a:cs typeface="Tahoma" panose="020B0604030504040204"/>
              </a:rPr>
              <a:t>SC1</a:t>
            </a:r>
            <a:r>
              <a:rPr sz="1950" b="1" spc="157" baseline="-130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Tahoma" panose="020B0604030504040204"/>
                <a:cs typeface="Tahoma" panose="020B0604030504040204"/>
              </a:rPr>
              <a:t>SC))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8100">
              <a:lnSpc>
                <a:spcPts val="1325"/>
              </a:lnSpc>
            </a:pPr>
            <a:r>
              <a:rPr sz="12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SC.S# </a:t>
            </a:r>
            <a:r>
              <a:rPr sz="12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2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SC1.S#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5493" y="3517646"/>
            <a:ext cx="37833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spc="-22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SC.S# </a:t>
            </a:r>
            <a:r>
              <a:rPr sz="3000" b="1" spc="-30" baseline="14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30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σ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SC.C#=“001” </a:t>
            </a:r>
            <a:r>
              <a:rPr sz="2850" b="1" baseline="-6000" dirty="0">
                <a:latin typeface="Symbol" panose="05050102010706020507"/>
                <a:cs typeface="Symbol" panose="05050102010706020507"/>
              </a:rPr>
              <a:t></a:t>
            </a:r>
            <a:r>
              <a:rPr sz="2850" b="1" spc="157" baseline="-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SC1.C#=“002”</a:t>
            </a:r>
            <a:r>
              <a:rPr sz="3000" b="1" spc="-7" baseline="14000" dirty="0">
                <a:latin typeface="Arial" panose="020B0604020202020204"/>
                <a:cs typeface="Arial" panose="020B0604020202020204"/>
              </a:rPr>
              <a:t>(SC</a:t>
            </a:r>
            <a:endParaRPr sz="3000" baseline="1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2001" y="3383107"/>
            <a:ext cx="1389380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950" b="1" i="1" spc="-8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</a:t>
            </a:r>
            <a:r>
              <a:rPr sz="2950" b="1" i="1" spc="-8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b="1" spc="-15" baseline="-13000" dirty="0">
                <a:latin typeface="Tahoma" panose="020B0604030504040204"/>
                <a:cs typeface="Tahoma" panose="020B0604030504040204"/>
              </a:rPr>
              <a:t>SC1</a:t>
            </a:r>
            <a:r>
              <a:rPr sz="1950" b="1" spc="157" baseline="-130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Tahoma" panose="020B0604030504040204"/>
                <a:cs typeface="Tahoma" panose="020B0604030504040204"/>
              </a:rPr>
              <a:t>SC))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91541" y="3612641"/>
            <a:ext cx="350520" cy="135255"/>
          </a:xfrm>
          <a:custGeom>
            <a:avLst/>
            <a:gdLst/>
            <a:ahLst/>
            <a:cxnLst/>
            <a:rect l="l" t="t" r="r" b="b"/>
            <a:pathLst>
              <a:path w="350520" h="135254">
                <a:moveTo>
                  <a:pt x="0" y="134874"/>
                </a:moveTo>
                <a:lnTo>
                  <a:pt x="0" y="0"/>
                </a:lnTo>
                <a:lnTo>
                  <a:pt x="350520" y="134874"/>
                </a:lnTo>
                <a:lnTo>
                  <a:pt x="350520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38485" y="374863"/>
            <a:ext cx="743521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关系代数操作之组合与应用训练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注意有可能写错哟，虽然语法看起来是正确的，但语义是错误的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82881" y="3744721"/>
            <a:ext cx="2411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spc="-22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Sname,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Sage </a:t>
            </a:r>
            <a:r>
              <a:rPr sz="3000" b="1" spc="-22" baseline="14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22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σ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C#</a:t>
            </a:r>
            <a:r>
              <a:rPr sz="12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&lt;&gt;“002”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0303" y="3732529"/>
            <a:ext cx="278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(S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10491" y="3844290"/>
            <a:ext cx="350520" cy="135890"/>
          </a:xfrm>
          <a:custGeom>
            <a:avLst/>
            <a:gdLst/>
            <a:ahLst/>
            <a:cxnLst/>
            <a:rect l="l" t="t" r="r" b="b"/>
            <a:pathLst>
              <a:path w="350520" h="135889">
                <a:moveTo>
                  <a:pt x="0" y="135636"/>
                </a:moveTo>
                <a:lnTo>
                  <a:pt x="0" y="0"/>
                </a:lnTo>
                <a:lnTo>
                  <a:pt x="350520" y="135636"/>
                </a:lnTo>
                <a:lnTo>
                  <a:pt x="350520" y="0"/>
                </a:lnTo>
                <a:lnTo>
                  <a:pt x="0" y="13563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55758" y="1373377"/>
            <a:ext cx="770128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880" indent="-27241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3105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前例我们也可以采用交运算来实现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 panose="05000000000000000000"/>
              <a:buChar char=""/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83185" algn="ctr">
              <a:lnSpc>
                <a:spcPct val="100000"/>
              </a:lnSpc>
              <a:tabLst>
                <a:tab pos="2226310" algn="l"/>
              </a:tabLst>
            </a:pPr>
            <a:r>
              <a:rPr sz="3600" b="1" spc="-22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S#</a:t>
            </a:r>
            <a:r>
              <a:rPr sz="3000" b="1" spc="-22" baseline="14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22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σ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C#=“001”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7" baseline="14000" dirty="0">
                <a:latin typeface="Arial" panose="020B0604020202020204"/>
                <a:cs typeface="Arial" panose="020B0604020202020204"/>
              </a:rPr>
              <a:t>(SC))	</a:t>
            </a:r>
            <a:r>
              <a:rPr sz="3000" b="1" spc="-7" baseline="14000" dirty="0">
                <a:latin typeface="Symbol" panose="05050102010706020507"/>
                <a:cs typeface="Symbol" panose="05050102010706020507"/>
              </a:rPr>
              <a:t></a:t>
            </a:r>
            <a:r>
              <a:rPr sz="3000" b="1" spc="-7" baseline="1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spc="-22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S#</a:t>
            </a:r>
            <a:r>
              <a:rPr sz="3000" b="1" spc="-22" baseline="14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22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σ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C#=“002”</a:t>
            </a:r>
            <a:r>
              <a:rPr sz="1200" b="1" spc="60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7" baseline="14000" dirty="0">
                <a:latin typeface="Arial" panose="020B0604020202020204"/>
                <a:cs typeface="Arial" panose="020B0604020202020204"/>
              </a:rPr>
              <a:t>(SC))</a:t>
            </a:r>
            <a:endParaRPr sz="3000" baseline="14000">
              <a:latin typeface="Arial" panose="020B0604020202020204"/>
              <a:cs typeface="Arial" panose="020B0604020202020204"/>
            </a:endParaRPr>
          </a:p>
          <a:p>
            <a:pPr marL="297180" indent="-272415">
              <a:lnSpc>
                <a:spcPct val="100000"/>
              </a:lnSpc>
              <a:spcBef>
                <a:spcPts val="2650"/>
              </a:spcBef>
              <a:buFont typeface="Wingdings" panose="05000000000000000000"/>
              <a:buChar char=""/>
              <a:tabLst>
                <a:tab pos="2978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再举一个例子：查询不学习课程号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002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的学生姓名和年龄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97180" indent="-272415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"/>
              <a:tabLst>
                <a:tab pos="2978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同学给出了如下的查询表达式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这些表达式的结果是什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么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?</a:t>
            </a:r>
            <a:r>
              <a:rPr sz="20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正确吗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7989" y="4287266"/>
            <a:ext cx="3228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922145" algn="l"/>
              </a:tabLst>
            </a:pPr>
            <a:r>
              <a:rPr sz="3600" b="1" spc="-22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Sname,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Sage</a:t>
            </a:r>
            <a:r>
              <a:rPr sz="1200" b="1" spc="15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7" baseline="14000" dirty="0">
                <a:latin typeface="Arial" panose="020B0604020202020204"/>
                <a:cs typeface="Arial" panose="020B0604020202020204"/>
              </a:rPr>
              <a:t>(S</a:t>
            </a:r>
            <a:r>
              <a:rPr sz="3000" b="1" spc="172" baseline="14000" dirty="0">
                <a:latin typeface="Arial" panose="020B0604020202020204"/>
                <a:cs typeface="Arial" panose="020B0604020202020204"/>
              </a:rPr>
              <a:t> </a:t>
            </a:r>
            <a:r>
              <a:rPr sz="3600" baseline="12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</a:t>
            </a:r>
            <a:r>
              <a:rPr sz="3600" baseline="12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000" b="1" spc="-15" baseline="14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15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σ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C#=“002”</a:t>
            </a:r>
            <a:r>
              <a:rPr sz="12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baseline="14000" dirty="0">
                <a:latin typeface="Arial" panose="020B0604020202020204"/>
                <a:cs typeface="Arial" panose="020B0604020202020204"/>
              </a:rPr>
              <a:t>(S</a:t>
            </a:r>
            <a:endParaRPr sz="3000" baseline="1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4337" y="3732529"/>
            <a:ext cx="986155" cy="872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Tahoma" panose="020B0604030504040204"/>
                <a:cs typeface="Tahoma" panose="020B0604030504040204"/>
              </a:rPr>
              <a:t>SC))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11480">
              <a:lnSpc>
                <a:spcPct val="100000"/>
              </a:lnSpc>
              <a:spcBef>
                <a:spcPts val="1875"/>
              </a:spcBef>
            </a:pPr>
            <a:r>
              <a:rPr sz="2000" b="1" spc="-5" dirty="0">
                <a:latin typeface="Tahoma" panose="020B0604030504040204"/>
                <a:cs typeface="Tahoma" panose="020B0604030504040204"/>
              </a:rPr>
              <a:t>SC))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31115" y="4387596"/>
            <a:ext cx="302260" cy="135255"/>
          </a:xfrm>
          <a:custGeom>
            <a:avLst/>
            <a:gdLst/>
            <a:ahLst/>
            <a:cxnLst/>
            <a:rect l="l" t="t" r="r" b="b"/>
            <a:pathLst>
              <a:path w="302260" h="135254">
                <a:moveTo>
                  <a:pt x="0" y="134874"/>
                </a:moveTo>
                <a:lnTo>
                  <a:pt x="0" y="0"/>
                </a:lnTo>
                <a:lnTo>
                  <a:pt x="301752" y="134874"/>
                </a:lnTo>
                <a:lnTo>
                  <a:pt x="301752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25785" y="436118"/>
            <a:ext cx="35826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关系代数操作之组合与应用训练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5785" y="801867"/>
            <a:ext cx="7447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注意有可能写错哟，虽然语法看起来是正确的，但语义是错误的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7883" y="1355851"/>
            <a:ext cx="68167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再举一个例子：查询不学习课程号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002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的学生姓名和年龄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7443" y="1926590"/>
            <a:ext cx="4434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spc="-22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Sname,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Sage </a:t>
            </a:r>
            <a:r>
              <a:rPr sz="3000" b="1" baseline="14000" dirty="0">
                <a:latin typeface="Arial" panose="020B0604020202020204"/>
                <a:cs typeface="Arial" panose="020B0604020202020204"/>
              </a:rPr>
              <a:t>(S</a:t>
            </a:r>
            <a:r>
              <a:rPr sz="3000" b="1" baseline="14000" dirty="0">
                <a:latin typeface="Tahoma" panose="020B0604030504040204"/>
                <a:cs typeface="Tahoma" panose="020B0604030504040204"/>
              </a:rPr>
              <a:t>) </a:t>
            </a:r>
            <a:r>
              <a:rPr sz="3600" baseline="12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</a:t>
            </a:r>
            <a:r>
              <a:rPr sz="3600" baseline="12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spc="-22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Sname,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Sage </a:t>
            </a:r>
            <a:r>
              <a:rPr sz="3000" b="1" spc="-15" baseline="14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15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σ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C#=“002”</a:t>
            </a:r>
            <a:r>
              <a:rPr sz="1200" b="1" spc="145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baseline="14000" dirty="0">
                <a:latin typeface="Arial" panose="020B0604020202020204"/>
                <a:cs typeface="Arial" panose="020B0604020202020204"/>
              </a:rPr>
              <a:t>(S</a:t>
            </a:r>
            <a:endParaRPr sz="3000" baseline="1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1011" y="1914398"/>
            <a:ext cx="5867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Tahoma" panose="020B0604030504040204"/>
                <a:cs typeface="Tahoma" panose="020B0604030504040204"/>
              </a:rPr>
              <a:t>SC</a:t>
            </a:r>
            <a:r>
              <a:rPr sz="2000" b="1" spc="-5" dirty="0">
                <a:latin typeface="Tahoma" panose="020B0604030504040204"/>
                <a:cs typeface="Tahoma" panose="020B0604030504040204"/>
              </a:rPr>
              <a:t>)</a:t>
            </a:r>
            <a:r>
              <a:rPr sz="2000" b="1" spc="-5" dirty="0">
                <a:latin typeface="Tahoma" panose="020B0604030504040204"/>
                <a:cs typeface="Tahoma" panose="020B0604030504040204"/>
              </a:rPr>
              <a:t>)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32967" y="2026920"/>
            <a:ext cx="350520" cy="135255"/>
          </a:xfrm>
          <a:custGeom>
            <a:avLst/>
            <a:gdLst/>
            <a:ahLst/>
            <a:cxnLst/>
            <a:rect l="l" t="t" r="r" b="b"/>
            <a:pathLst>
              <a:path w="350520" h="135255">
                <a:moveTo>
                  <a:pt x="0" y="134874"/>
                </a:moveTo>
                <a:lnTo>
                  <a:pt x="0" y="0"/>
                </a:lnTo>
                <a:lnTo>
                  <a:pt x="350520" y="134874"/>
                </a:lnTo>
                <a:lnTo>
                  <a:pt x="350520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25785" y="436118"/>
            <a:ext cx="35826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关系代数操作之组合与应用训练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5785" y="801867"/>
            <a:ext cx="2113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(3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要特别注意语义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81405" y="1153795"/>
            <a:ext cx="8702675" cy="385826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30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书写关系代数表达式的基本思路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69265" marR="131445">
              <a:lnSpc>
                <a:spcPct val="105000"/>
              </a:lnSpc>
              <a:spcBef>
                <a:spcPts val="108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检索是否涉及多个表，如不涉及，则可直接采用并、差、交、选择 与投影，只要注意条件书写正确与否即可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69265">
              <a:lnSpc>
                <a:spcPct val="100000"/>
              </a:lnSpc>
              <a:spcBef>
                <a:spcPts val="108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如涉及多个表，则检查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197610" lvl="1" indent="-271780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"/>
              <a:tabLst>
                <a:tab pos="119824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能否使用自然连接，将多个表连接起来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多数情况是这样的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197610" lvl="1" indent="-271780">
              <a:lnSpc>
                <a:spcPct val="100000"/>
              </a:lnSpc>
              <a:spcBef>
                <a:spcPts val="1225"/>
              </a:spcBef>
              <a:buFont typeface="Wingdings" panose="05000000000000000000"/>
              <a:buChar char=""/>
              <a:tabLst>
                <a:tab pos="119824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如不能，能否使用等值或不等值连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1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1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连接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196975" lvl="1" indent="-271145">
              <a:lnSpc>
                <a:spcPct val="100000"/>
              </a:lnSpc>
              <a:spcBef>
                <a:spcPts val="1175"/>
              </a:spcBef>
              <a:buFont typeface="Wingdings" panose="05000000000000000000"/>
              <a:buChar char=""/>
              <a:tabLst>
                <a:tab pos="119761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还不能，则使用广义笛卡尔积，注意相关条件的书写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69265" marR="508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连接完后，可以继续使用选择、投影等运算，即所谓数据库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选投 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联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”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操作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3075" y="5192521"/>
            <a:ext cx="2530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spc="-22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Sname,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Sage </a:t>
            </a:r>
            <a:r>
              <a:rPr sz="3000" b="1" spc="-15" baseline="14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15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σ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C#=“002”</a:t>
            </a:r>
            <a:r>
              <a:rPr sz="1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baseline="14000" dirty="0">
                <a:latin typeface="Arial" panose="020B0604020202020204"/>
                <a:cs typeface="Arial" panose="020B0604020202020204"/>
              </a:rPr>
              <a:t>(S</a:t>
            </a:r>
            <a:endParaRPr sz="3000" baseline="1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53165" y="5180329"/>
            <a:ext cx="5873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ahoma" panose="020B0604030504040204"/>
                <a:cs typeface="Tahoma" panose="020B0604030504040204"/>
              </a:rPr>
              <a:t>SC))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39319" y="5279897"/>
            <a:ext cx="350520" cy="135255"/>
          </a:xfrm>
          <a:custGeom>
            <a:avLst/>
            <a:gdLst/>
            <a:ahLst/>
            <a:cxnLst/>
            <a:rect l="l" t="t" r="r" b="b"/>
            <a:pathLst>
              <a:path w="350520" h="135254">
                <a:moveTo>
                  <a:pt x="0" y="134874"/>
                </a:moveTo>
                <a:lnTo>
                  <a:pt x="0" y="0"/>
                </a:lnTo>
                <a:lnTo>
                  <a:pt x="350520" y="134874"/>
                </a:lnTo>
                <a:lnTo>
                  <a:pt x="350520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25785" y="436118"/>
            <a:ext cx="35826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关系代数操作之组合与应用训练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5785" y="801867"/>
            <a:ext cx="2876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(4)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书写关系代数的思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维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…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70259" y="3908551"/>
            <a:ext cx="1041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关系数据 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库语言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2841" y="1652016"/>
            <a:ext cx="1477518" cy="508482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72945" y="1828165"/>
            <a:ext cx="6350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 运算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8281" y="5853176"/>
            <a:ext cx="788035" cy="631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>
              <a:lnSpc>
                <a:spcPts val="239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DBMS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390"/>
              </a:lnSpc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的实现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6335" y="3790441"/>
            <a:ext cx="93980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设计用户 使用的语 </a:t>
            </a:r>
            <a:r>
              <a:rPr sz="18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言</a:t>
            </a:r>
            <a:r>
              <a:rPr sz="18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形式</a:t>
            </a:r>
            <a:r>
              <a:rPr sz="1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7973" y="1845817"/>
            <a:ext cx="63500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数学 描述</a:t>
            </a:r>
            <a:endParaRPr sz="24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3297" y="5853176"/>
            <a:ext cx="788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软件系 统开发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90715" y="3695192"/>
            <a:ext cx="133477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0" algn="just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用户使用语言 描述希望的操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作-广义的程序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72661" y="5837173"/>
            <a:ext cx="533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软件 系统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57863" y="1669542"/>
            <a:ext cx="3922843" cy="5070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562221" y="4857241"/>
            <a:ext cx="838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65" marR="5080" indent="-1016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被软件系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统执行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69418" y="5911088"/>
            <a:ext cx="43307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执行 结果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51353" y="3020060"/>
            <a:ext cx="8388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指导设计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55157" y="4950960"/>
            <a:ext cx="8388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保障开发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正确性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67035" y="361908"/>
            <a:ext cx="489585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关系模型简述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(5)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为什么要学习关系模型与关系数据库语言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59529" y="1817623"/>
            <a:ext cx="185420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开发软件系统 的一种思维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72100" y="3798570"/>
            <a:ext cx="11468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设计用户使用的语言(形式)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9" name="object 5"/>
          <p:cNvSpPr txBox="1"/>
          <p:nvPr/>
        </p:nvSpPr>
        <p:spPr>
          <a:xfrm>
            <a:off x="5605145" y="1878965"/>
            <a:ext cx="6350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sz="24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数学</a:t>
            </a:r>
            <a:r>
              <a:rPr sz="24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</a:t>
            </a:r>
            <a:r>
              <a:rPr lang="zh-CN" sz="24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描述</a:t>
            </a:r>
            <a:endParaRPr lang="zh-CN" sz="2400" b="1" spc="-5" dirty="0">
              <a:solidFill>
                <a:srgbClr val="FFFFFF"/>
              </a:solidFill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0" name="object 5"/>
          <p:cNvSpPr txBox="1"/>
          <p:nvPr/>
        </p:nvSpPr>
        <p:spPr>
          <a:xfrm>
            <a:off x="1618615" y="3936365"/>
            <a:ext cx="125920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</a:t>
            </a:r>
            <a:r>
              <a:rPr lang="zh-CN"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数据库语言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</a:t>
            </a:r>
            <a:endParaRPr sz="2000" b="1" spc="-5" dirty="0">
              <a:solidFill>
                <a:srgbClr val="FFFFFF"/>
              </a:solidFill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46700" y="5754370"/>
            <a:ext cx="12369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软件系统开发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50100" y="5728970"/>
            <a:ext cx="10490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软件系统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25782" y="3494531"/>
            <a:ext cx="505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关系代数之复杂扩展操作</a:t>
            </a:r>
            <a:endParaRPr spc="-15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3305" y="1325245"/>
            <a:ext cx="8471535" cy="4264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除(Division)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240030" indent="-202565">
              <a:lnSpc>
                <a:spcPct val="100000"/>
              </a:lnSpc>
              <a:spcBef>
                <a:spcPts val="1630"/>
              </a:spcBef>
              <a:buSzPct val="95000"/>
              <a:buFont typeface="Wingdings" panose="05000000000000000000"/>
              <a:buChar char=""/>
              <a:tabLst>
                <a:tab pos="2406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除法运算经常用于求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解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“查询…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全部的/所有的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…”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问题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40030" indent="-202565">
              <a:lnSpc>
                <a:spcPct val="100000"/>
              </a:lnSpc>
              <a:spcBef>
                <a:spcPts val="760"/>
              </a:spcBef>
              <a:buSzPct val="95000"/>
              <a:buFont typeface="Wingdings" panose="05000000000000000000"/>
              <a:buChar char=""/>
              <a:tabLst>
                <a:tab pos="240665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前提条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件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：给定关系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R(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7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800" b="1" spc="232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,A</a:t>
            </a:r>
            <a:r>
              <a:rPr sz="1800" b="1" spc="-7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800" b="1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…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,A</a:t>
            </a:r>
            <a:r>
              <a:rPr sz="1800" b="1" spc="-7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度关系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，关系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S(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800" b="1" spc="-7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800" b="1" spc="232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,B</a:t>
            </a:r>
            <a:r>
              <a:rPr sz="1800" b="1" spc="-7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800" b="1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…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,B</a:t>
            </a:r>
            <a:r>
              <a:rPr sz="1800" b="1" spc="-7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m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8100">
              <a:lnSpc>
                <a:spcPct val="100000"/>
              </a:lnSpc>
              <a:spcBef>
                <a:spcPts val="725"/>
              </a:spcBef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度关系</a:t>
            </a:r>
            <a:r>
              <a:rPr sz="2000" b="1" spc="-47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。如果可以进行关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与关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的除运算，当且仅当：属性集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800" b="1" spc="-7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800" b="1" spc="240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,B</a:t>
            </a:r>
            <a:r>
              <a:rPr sz="1800" b="1" spc="-7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… ,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800" b="1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m 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}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是属性集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7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800" b="1" spc="232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,A</a:t>
            </a:r>
            <a:r>
              <a:rPr sz="1800" b="1" spc="-7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800" b="1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…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,A</a:t>
            </a:r>
            <a:r>
              <a:rPr sz="1800" b="1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7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}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的真子集，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即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&lt;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8100" marR="227330">
              <a:lnSpc>
                <a:spcPts val="3250"/>
              </a:lnSpc>
              <a:spcBef>
                <a:spcPts val="150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310515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定义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关系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和关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的除运算结果也是一个关系，记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作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</a:t>
            </a:r>
            <a:r>
              <a:rPr sz="2000" b="1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分两部 分来定义。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95300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solidFill>
                  <a:srgbClr val="6565FF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b="1" spc="-10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先定义</a:t>
            </a:r>
            <a:r>
              <a:rPr sz="2000" b="1" spc="-5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solidFill>
                  <a:srgbClr val="6565FF"/>
                </a:solidFill>
                <a:latin typeface="Symbol" panose="05050102010706020507"/>
                <a:cs typeface="Symbol" panose="05050102010706020507"/>
              </a:rPr>
              <a:t></a:t>
            </a:r>
            <a:r>
              <a:rPr sz="2000" b="1" spc="-5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结果的属性应有哪些？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95300" marR="233680">
              <a:lnSpc>
                <a:spcPts val="3140"/>
              </a:lnSpc>
              <a:spcBef>
                <a:spcPts val="20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设属性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集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7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,C</a:t>
            </a:r>
            <a:r>
              <a:rPr sz="1800" b="1" spc="-7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…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,C</a:t>
            </a:r>
            <a:r>
              <a:rPr sz="1800" b="1" spc="-7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1800" b="1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}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=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7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,A</a:t>
            </a:r>
            <a:r>
              <a:rPr sz="1800" b="1" spc="-7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…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,A</a:t>
            </a:r>
            <a:r>
              <a:rPr sz="1800" b="1" spc="-7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7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}</a:t>
            </a:r>
            <a:r>
              <a:rPr sz="1800" b="1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– {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800" b="1" spc="-7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,B</a:t>
            </a:r>
            <a:r>
              <a:rPr sz="1800" b="1" spc="-7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…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,B</a:t>
            </a:r>
            <a:r>
              <a:rPr sz="1800" b="1" spc="-7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00" b="1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}, 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则有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k=n–m  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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结果关系是一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k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度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(n-m</a:t>
            </a:r>
            <a:r>
              <a:rPr sz="2000" b="1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度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关系，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由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7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,C</a:t>
            </a:r>
            <a:r>
              <a:rPr sz="1800" b="1" spc="-7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…</a:t>
            </a:r>
            <a:r>
              <a:rPr sz="18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,C</a:t>
            </a:r>
            <a:r>
              <a:rPr sz="1800" b="1" spc="-7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k 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}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属性构成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6195" y="5879591"/>
            <a:ext cx="749045" cy="66370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08583" y="5879591"/>
            <a:ext cx="398525" cy="861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92487" y="5879591"/>
            <a:ext cx="1117853" cy="1292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820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关系代数之复杂扩展操作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7403" y="787390"/>
            <a:ext cx="1421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除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7541" y="1359347"/>
            <a:ext cx="8510270" cy="356425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820"/>
              </a:spcBef>
            </a:pPr>
            <a:r>
              <a:rPr sz="2000" dirty="0">
                <a:solidFill>
                  <a:srgbClr val="6565FF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b="1" spc="-10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再定义</a:t>
            </a:r>
            <a:r>
              <a:rPr sz="2000" b="1" spc="-5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solidFill>
                  <a:srgbClr val="6565FF"/>
                </a:solidFill>
                <a:latin typeface="Symbol" panose="05050102010706020507"/>
                <a:cs typeface="Symbol" panose="05050102010706020507"/>
              </a:rPr>
              <a:t></a:t>
            </a:r>
            <a:r>
              <a:rPr sz="2000" b="1" spc="-5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的元组怎样形成？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95300" marR="30480" algn="just">
              <a:lnSpc>
                <a:spcPct val="129000"/>
              </a:lnSpc>
              <a:spcBef>
                <a:spcPts val="1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再设关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(&lt;</a:t>
            </a:r>
            <a:r>
              <a:rPr sz="2000" b="1" i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950" b="1" spc="-7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…,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i="1" spc="-10" dirty="0">
                <a:latin typeface="Arial" panose="020B0604020202020204"/>
                <a:cs typeface="Arial" panose="020B0604020202020204"/>
              </a:rPr>
              <a:t>a</a:t>
            </a:r>
            <a:r>
              <a:rPr sz="1950" b="1" i="1" spc="-15" baseline="-21000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&gt;)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和关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(&lt;</a:t>
            </a:r>
            <a:r>
              <a:rPr sz="2000" b="1" i="1" spc="-5" dirty="0">
                <a:latin typeface="Arial" panose="020B0604020202020204"/>
                <a:cs typeface="Arial" panose="020B0604020202020204"/>
              </a:rPr>
              <a:t>b</a:t>
            </a:r>
            <a:r>
              <a:rPr sz="1950" b="1" spc="-7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…, </a:t>
            </a:r>
            <a:r>
              <a:rPr sz="2000" b="1" i="1" spc="-5" dirty="0">
                <a:latin typeface="Arial" panose="020B0604020202020204"/>
                <a:cs typeface="Arial" panose="020B0604020202020204"/>
              </a:rPr>
              <a:t>b</a:t>
            </a:r>
            <a:r>
              <a:rPr sz="1950" b="1" i="1" spc="-7" baseline="-21000" dirty="0">
                <a:latin typeface="Arial" panose="020B0604020202020204"/>
                <a:cs typeface="Arial" panose="020B0604020202020204"/>
              </a:rPr>
              <a:t>m</a:t>
            </a:r>
            <a:r>
              <a:rPr sz="1950" b="1" i="1" spc="-15" baseline="-2100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&gt;),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那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么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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结果关系为 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元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组</a:t>
            </a:r>
            <a:r>
              <a:rPr sz="2000" b="1" spc="-46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&lt;</a:t>
            </a:r>
            <a:r>
              <a:rPr sz="2000" b="1" i="1" spc="-5" dirty="0">
                <a:latin typeface="Arial" panose="020B0604020202020204"/>
                <a:cs typeface="Arial" panose="020B0604020202020204"/>
              </a:rPr>
              <a:t>c</a:t>
            </a:r>
            <a:r>
              <a:rPr sz="1950" b="1" spc="-7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 …,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i="1" spc="-10" dirty="0">
                <a:latin typeface="Arial" panose="020B0604020202020204"/>
                <a:cs typeface="Arial" panose="020B0604020202020204"/>
              </a:rPr>
              <a:t>c</a:t>
            </a:r>
            <a:r>
              <a:rPr sz="1950" b="1" i="1" spc="-15" baseline="-21000" dirty="0">
                <a:latin typeface="Arial" panose="020B0604020202020204"/>
                <a:cs typeface="Arial" panose="020B0604020202020204"/>
              </a:rPr>
              <a:t>k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&gt;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的集合，元组</a:t>
            </a:r>
            <a:r>
              <a:rPr sz="2000" b="1" spc="-45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&lt;</a:t>
            </a:r>
            <a:r>
              <a:rPr sz="2000" b="1" i="1" spc="-5" dirty="0">
                <a:latin typeface="Arial" panose="020B0604020202020204"/>
                <a:cs typeface="Arial" panose="020B0604020202020204"/>
              </a:rPr>
              <a:t>c</a:t>
            </a:r>
            <a:r>
              <a:rPr sz="1950" b="1" spc="-7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…,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i="1" spc="-10" dirty="0">
                <a:latin typeface="Arial" panose="020B0604020202020204"/>
                <a:cs typeface="Arial" panose="020B0604020202020204"/>
              </a:rPr>
              <a:t>c</a:t>
            </a:r>
            <a:r>
              <a:rPr sz="1950" b="1" i="1" spc="-15" baseline="-21000" dirty="0">
                <a:latin typeface="Arial" panose="020B0604020202020204"/>
                <a:cs typeface="Arial" panose="020B0604020202020204"/>
              </a:rPr>
              <a:t>k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&gt;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满足下述条件：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94665" marR="132080" algn="just">
              <a:lnSpc>
                <a:spcPct val="130000"/>
              </a:lnSpc>
            </a:pP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它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与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中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每一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个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元组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&lt;</a:t>
            </a:r>
            <a:r>
              <a:rPr sz="2000" b="1" i="1" spc="-5" dirty="0">
                <a:latin typeface="Arial" panose="020B0604020202020204"/>
                <a:cs typeface="Arial" panose="020B0604020202020204"/>
              </a:rPr>
              <a:t>b</a:t>
            </a:r>
            <a:r>
              <a:rPr sz="1950" b="1" spc="-7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…,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i="1" spc="-5" dirty="0">
                <a:latin typeface="Arial" panose="020B0604020202020204"/>
                <a:cs typeface="Arial" panose="020B0604020202020204"/>
              </a:rPr>
              <a:t>b</a:t>
            </a:r>
            <a:r>
              <a:rPr sz="1950" b="1" i="1" spc="-7" baseline="-21000" dirty="0">
                <a:latin typeface="Arial" panose="020B0604020202020204"/>
                <a:cs typeface="Arial" panose="020B0604020202020204"/>
              </a:rPr>
              <a:t>m</a:t>
            </a:r>
            <a:r>
              <a:rPr sz="1950" b="1" i="1" spc="-37" baseline="-2100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&gt;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组合形成的一个新元组都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中的某一 个元组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&lt;</a:t>
            </a:r>
            <a:r>
              <a:rPr sz="2000" b="1" i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950" b="1" spc="-7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…, </a:t>
            </a:r>
            <a:r>
              <a:rPr sz="2000" b="1" i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950" b="1" i="1" spc="-7" baseline="-21000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&gt;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其中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b="1" i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…,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i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950" b="1" i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i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…,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i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950" b="1" i="1" spc="-15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i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…,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i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950" b="1" i="1" spc="-15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分别是属性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7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800" b="1" spc="232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…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,A</a:t>
            </a:r>
            <a:r>
              <a:rPr sz="1800" b="1" spc="-7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800" b="1" spc="-7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800" b="1" spc="240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…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,B</a:t>
            </a:r>
            <a:r>
              <a:rPr sz="1800" b="1" spc="-7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00" b="1" spc="322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7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800" b="1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…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,C</a:t>
            </a:r>
            <a:r>
              <a:rPr sz="1800" b="1" spc="-7" baseline="-19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k 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的值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09880" indent="-272415">
              <a:lnSpc>
                <a:spcPct val="100000"/>
              </a:lnSpc>
              <a:spcBef>
                <a:spcPts val="980"/>
              </a:spcBef>
              <a:buFont typeface="Wingdings" panose="05000000000000000000"/>
              <a:buChar char=""/>
              <a:tabLst>
                <a:tab pos="310515" algn="l"/>
                <a:tab pos="3255645" algn="l"/>
                <a:tab pos="3510915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数学描述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-45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b="1" i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400" b="1" i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</a:t>
            </a:r>
            <a:r>
              <a:rPr sz="2800" b="1" spc="-4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Arial" panose="020B0604020202020204"/>
                <a:cs typeface="Arial" panose="020B0604020202020204"/>
              </a:rPr>
              <a:t>S</a:t>
            </a:r>
            <a:r>
              <a:rPr sz="2400" b="1" i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=</a:t>
            </a:r>
            <a:r>
              <a:rPr sz="24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{ </a:t>
            </a:r>
            <a:r>
              <a:rPr sz="2400" b="1" i="1" dirty="0">
                <a:latin typeface="Arial" panose="020B0604020202020204"/>
                <a:cs typeface="Arial" panose="020B0604020202020204"/>
              </a:rPr>
              <a:t>t	</a:t>
            </a:r>
            <a:r>
              <a:rPr sz="2400" b="1" dirty="0">
                <a:latin typeface="Arial" panose="020B0604020202020204"/>
                <a:cs typeface="Arial" panose="020B0604020202020204"/>
              </a:rPr>
              <a:t>|	</a:t>
            </a:r>
            <a:r>
              <a:rPr sz="2400" b="1" i="1" dirty="0">
                <a:latin typeface="Arial" panose="020B0604020202020204"/>
                <a:cs typeface="Arial" panose="020B0604020202020204"/>
              </a:rPr>
              <a:t>t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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</a:t>
            </a:r>
            <a:r>
              <a:rPr sz="2400" b="1" i="1" spc="-7" baseline="-21000" dirty="0">
                <a:latin typeface="Arial" panose="020B0604020202020204"/>
                <a:cs typeface="Arial" panose="020B0604020202020204"/>
              </a:rPr>
              <a:t>R-S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400" b="1" i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)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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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Arial" panose="020B0604020202020204"/>
                <a:cs typeface="Arial" panose="020B0604020202020204"/>
              </a:rPr>
              <a:t>u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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Arial" panose="020B0604020202020204"/>
                <a:cs typeface="Arial" panose="020B0604020202020204"/>
              </a:rPr>
              <a:t>S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( </a:t>
            </a:r>
            <a:r>
              <a:rPr sz="2400" b="1" i="1" spc="-5" dirty="0">
                <a:latin typeface="Arial" panose="020B0604020202020204"/>
                <a:cs typeface="Arial" panose="020B0604020202020204"/>
              </a:rPr>
              <a:t>tu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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spc="-5" dirty="0">
                <a:latin typeface="Arial" panose="020B0604020202020204"/>
                <a:cs typeface="Arial" panose="020B0604020202020204"/>
              </a:rPr>
              <a:t>R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)</a:t>
            </a:r>
            <a:r>
              <a:rPr sz="2400" b="1" spc="28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}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35890" algn="ctr">
              <a:lnSpc>
                <a:spcPct val="100000"/>
              </a:lnSpc>
              <a:spcBef>
                <a:spcPts val="1920"/>
              </a:spcBef>
              <a:tabLst>
                <a:tab pos="2018030" algn="l"/>
              </a:tabLst>
            </a:pPr>
            <a:r>
              <a:rPr sz="2400" b="1" dirty="0">
                <a:latin typeface="Arial" panose="020B0604020202020204"/>
                <a:cs typeface="Arial" panose="020B0604020202020204"/>
              </a:rPr>
              <a:t>=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</a:t>
            </a:r>
            <a:r>
              <a:rPr sz="2400" b="1" i="1" spc="-7" baseline="-21000" dirty="0">
                <a:latin typeface="Arial" panose="020B0604020202020204"/>
                <a:cs typeface="Arial" panose="020B0604020202020204"/>
              </a:rPr>
              <a:t>R-S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( </a:t>
            </a:r>
            <a:r>
              <a:rPr sz="2400" b="1" i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400" b="1" i="1" spc="13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)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-	</a:t>
            </a:r>
            <a:r>
              <a:rPr sz="24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</a:t>
            </a:r>
            <a:r>
              <a:rPr sz="2400" b="1" i="1" spc="-7" baseline="-21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R-S </a:t>
            </a:r>
            <a:r>
              <a:rPr sz="24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2400" b="1" i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24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</a:t>
            </a:r>
            <a:r>
              <a:rPr sz="2400" b="1" i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R-S 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i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24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</a:t>
            </a:r>
            <a:r>
              <a:rPr sz="24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 </a:t>
            </a:r>
            <a:r>
              <a:rPr sz="2400" b="1" i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2400" b="1" i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i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i="1" spc="2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103" y="361908"/>
            <a:ext cx="280733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关系代数之复杂扩展操作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“</a:t>
            </a:r>
            <a:r>
              <a:rPr sz="2000" b="1" spc="-10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除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66195" y="5708141"/>
            <a:ext cx="749045" cy="66370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08583" y="5708141"/>
            <a:ext cx="398525" cy="861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92487" y="5708141"/>
            <a:ext cx="1117853" cy="1292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5370" y="1317625"/>
            <a:ext cx="5015865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除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(Division)</a:t>
            </a: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操作的示例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一</a:t>
            </a:r>
            <a:r>
              <a:rPr sz="24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抽象</a:t>
            </a:r>
            <a:r>
              <a:rPr sz="24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 b="1" spc="-5" dirty="0">
              <a:solidFill>
                <a:srgbClr val="FF006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4795" y="3043427"/>
            <a:ext cx="1619250" cy="30952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17321" y="4888991"/>
            <a:ext cx="1075944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75189" y="2793492"/>
            <a:ext cx="571500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62235" y="4901946"/>
            <a:ext cx="571500" cy="1257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53122" y="2286000"/>
            <a:ext cx="571500" cy="1866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10207" y="2309622"/>
            <a:ext cx="1095755" cy="9814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255393" y="4862322"/>
            <a:ext cx="762000" cy="12862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08461" y="4874514"/>
            <a:ext cx="1095755" cy="12862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45215" y="2800350"/>
            <a:ext cx="1095755" cy="1600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64293" y="2755392"/>
            <a:ext cx="2692400" cy="1663064"/>
          </a:xfrm>
          <a:custGeom>
            <a:avLst/>
            <a:gdLst/>
            <a:ahLst/>
            <a:cxnLst/>
            <a:rect l="l" t="t" r="r" b="b"/>
            <a:pathLst>
              <a:path w="2692400" h="1663064">
                <a:moveTo>
                  <a:pt x="276606" y="0"/>
                </a:moveTo>
                <a:lnTo>
                  <a:pt x="226781" y="4469"/>
                </a:lnTo>
                <a:lnTo>
                  <a:pt x="179929" y="17355"/>
                </a:lnTo>
                <a:lnTo>
                  <a:pt x="136821" y="37874"/>
                </a:lnTo>
                <a:lnTo>
                  <a:pt x="98229" y="65241"/>
                </a:lnTo>
                <a:lnTo>
                  <a:pt x="64923" y="98673"/>
                </a:lnTo>
                <a:lnTo>
                  <a:pt x="37676" y="137385"/>
                </a:lnTo>
                <a:lnTo>
                  <a:pt x="17259" y="180595"/>
                </a:lnTo>
                <a:lnTo>
                  <a:pt x="4443" y="227517"/>
                </a:lnTo>
                <a:lnTo>
                  <a:pt x="0" y="277368"/>
                </a:lnTo>
                <a:lnTo>
                  <a:pt x="0" y="1385316"/>
                </a:lnTo>
                <a:lnTo>
                  <a:pt x="4443" y="1435166"/>
                </a:lnTo>
                <a:lnTo>
                  <a:pt x="17259" y="1482088"/>
                </a:lnTo>
                <a:lnTo>
                  <a:pt x="37676" y="1525298"/>
                </a:lnTo>
                <a:lnTo>
                  <a:pt x="64923" y="1564010"/>
                </a:lnTo>
                <a:lnTo>
                  <a:pt x="98229" y="1597442"/>
                </a:lnTo>
                <a:lnTo>
                  <a:pt x="136821" y="1624809"/>
                </a:lnTo>
                <a:lnTo>
                  <a:pt x="179929" y="1645328"/>
                </a:lnTo>
                <a:lnTo>
                  <a:pt x="226781" y="1658214"/>
                </a:lnTo>
                <a:lnTo>
                  <a:pt x="276606" y="1662683"/>
                </a:lnTo>
                <a:lnTo>
                  <a:pt x="2414778" y="1662683"/>
                </a:lnTo>
                <a:lnTo>
                  <a:pt x="2464628" y="1658214"/>
                </a:lnTo>
                <a:lnTo>
                  <a:pt x="2511550" y="1645328"/>
                </a:lnTo>
                <a:lnTo>
                  <a:pt x="2554760" y="1624809"/>
                </a:lnTo>
                <a:lnTo>
                  <a:pt x="2593472" y="1597442"/>
                </a:lnTo>
                <a:lnTo>
                  <a:pt x="2626904" y="1564010"/>
                </a:lnTo>
                <a:lnTo>
                  <a:pt x="2654271" y="1525298"/>
                </a:lnTo>
                <a:lnTo>
                  <a:pt x="2674790" y="1482088"/>
                </a:lnTo>
                <a:lnTo>
                  <a:pt x="2687676" y="1435166"/>
                </a:lnTo>
                <a:lnTo>
                  <a:pt x="2692146" y="1385315"/>
                </a:lnTo>
                <a:lnTo>
                  <a:pt x="2692146" y="277367"/>
                </a:lnTo>
                <a:lnTo>
                  <a:pt x="2687676" y="227517"/>
                </a:lnTo>
                <a:lnTo>
                  <a:pt x="2674790" y="180595"/>
                </a:lnTo>
                <a:lnTo>
                  <a:pt x="2654271" y="137385"/>
                </a:lnTo>
                <a:lnTo>
                  <a:pt x="2626904" y="98673"/>
                </a:lnTo>
                <a:lnTo>
                  <a:pt x="2593472" y="65241"/>
                </a:lnTo>
                <a:lnTo>
                  <a:pt x="2554760" y="37874"/>
                </a:lnTo>
                <a:lnTo>
                  <a:pt x="2511550" y="17355"/>
                </a:lnTo>
                <a:lnTo>
                  <a:pt x="2464628" y="4469"/>
                </a:lnTo>
                <a:lnTo>
                  <a:pt x="2414778" y="0"/>
                </a:lnTo>
                <a:lnTo>
                  <a:pt x="276606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71805" y="4035805"/>
            <a:ext cx="3225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(1)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76485" y="4765547"/>
            <a:ext cx="2707005" cy="1760220"/>
          </a:xfrm>
          <a:custGeom>
            <a:avLst/>
            <a:gdLst/>
            <a:ahLst/>
            <a:cxnLst/>
            <a:rect l="l" t="t" r="r" b="b"/>
            <a:pathLst>
              <a:path w="2707004" h="1760220">
                <a:moveTo>
                  <a:pt x="293370" y="0"/>
                </a:moveTo>
                <a:lnTo>
                  <a:pt x="245900" y="3832"/>
                </a:lnTo>
                <a:lnTo>
                  <a:pt x="200826" y="14929"/>
                </a:lnTo>
                <a:lnTo>
                  <a:pt x="158761" y="32692"/>
                </a:lnTo>
                <a:lnTo>
                  <a:pt x="120316" y="56522"/>
                </a:lnTo>
                <a:lnTo>
                  <a:pt x="86106" y="85820"/>
                </a:lnTo>
                <a:lnTo>
                  <a:pt x="56741" y="119987"/>
                </a:lnTo>
                <a:lnTo>
                  <a:pt x="32836" y="158425"/>
                </a:lnTo>
                <a:lnTo>
                  <a:pt x="15002" y="200534"/>
                </a:lnTo>
                <a:lnTo>
                  <a:pt x="3852" y="245715"/>
                </a:lnTo>
                <a:lnTo>
                  <a:pt x="0" y="293370"/>
                </a:lnTo>
                <a:lnTo>
                  <a:pt x="0" y="1466850"/>
                </a:lnTo>
                <a:lnTo>
                  <a:pt x="3852" y="1514504"/>
                </a:lnTo>
                <a:lnTo>
                  <a:pt x="15002" y="1559685"/>
                </a:lnTo>
                <a:lnTo>
                  <a:pt x="32836" y="1601794"/>
                </a:lnTo>
                <a:lnTo>
                  <a:pt x="56741" y="1640232"/>
                </a:lnTo>
                <a:lnTo>
                  <a:pt x="86106" y="1674399"/>
                </a:lnTo>
                <a:lnTo>
                  <a:pt x="120316" y="1703697"/>
                </a:lnTo>
                <a:lnTo>
                  <a:pt x="158761" y="1727527"/>
                </a:lnTo>
                <a:lnTo>
                  <a:pt x="200826" y="1745290"/>
                </a:lnTo>
                <a:lnTo>
                  <a:pt x="245900" y="1756387"/>
                </a:lnTo>
                <a:lnTo>
                  <a:pt x="293370" y="1760220"/>
                </a:lnTo>
                <a:lnTo>
                  <a:pt x="2413254" y="1760220"/>
                </a:lnTo>
                <a:lnTo>
                  <a:pt x="2460908" y="1756387"/>
                </a:lnTo>
                <a:lnTo>
                  <a:pt x="2506089" y="1745290"/>
                </a:lnTo>
                <a:lnTo>
                  <a:pt x="2548198" y="1727527"/>
                </a:lnTo>
                <a:lnTo>
                  <a:pt x="2586636" y="1703697"/>
                </a:lnTo>
                <a:lnTo>
                  <a:pt x="2620803" y="1674399"/>
                </a:lnTo>
                <a:lnTo>
                  <a:pt x="2650101" y="1640232"/>
                </a:lnTo>
                <a:lnTo>
                  <a:pt x="2673931" y="1601794"/>
                </a:lnTo>
                <a:lnTo>
                  <a:pt x="2691694" y="1559685"/>
                </a:lnTo>
                <a:lnTo>
                  <a:pt x="2702791" y="1514504"/>
                </a:lnTo>
                <a:lnTo>
                  <a:pt x="2706624" y="1466849"/>
                </a:lnTo>
                <a:lnTo>
                  <a:pt x="2706624" y="293369"/>
                </a:lnTo>
                <a:lnTo>
                  <a:pt x="2702791" y="245715"/>
                </a:lnTo>
                <a:lnTo>
                  <a:pt x="2691694" y="200534"/>
                </a:lnTo>
                <a:lnTo>
                  <a:pt x="2673931" y="158425"/>
                </a:lnTo>
                <a:lnTo>
                  <a:pt x="2650101" y="119987"/>
                </a:lnTo>
                <a:lnTo>
                  <a:pt x="2620803" y="85820"/>
                </a:lnTo>
                <a:lnTo>
                  <a:pt x="2586636" y="56522"/>
                </a:lnTo>
                <a:lnTo>
                  <a:pt x="2548198" y="32692"/>
                </a:lnTo>
                <a:lnTo>
                  <a:pt x="2506089" y="14929"/>
                </a:lnTo>
                <a:lnTo>
                  <a:pt x="2460908" y="3832"/>
                </a:lnTo>
                <a:lnTo>
                  <a:pt x="2413254" y="0"/>
                </a:lnTo>
                <a:lnTo>
                  <a:pt x="293370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1805" y="6169404"/>
            <a:ext cx="3225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(2)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32905" y="1985772"/>
            <a:ext cx="2387600" cy="2338705"/>
          </a:xfrm>
          <a:custGeom>
            <a:avLst/>
            <a:gdLst/>
            <a:ahLst/>
            <a:cxnLst/>
            <a:rect l="l" t="t" r="r" b="b"/>
            <a:pathLst>
              <a:path w="2387600" h="2338704">
                <a:moveTo>
                  <a:pt x="389381" y="0"/>
                </a:moveTo>
                <a:lnTo>
                  <a:pt x="340571" y="3036"/>
                </a:lnTo>
                <a:lnTo>
                  <a:pt x="293560" y="11902"/>
                </a:lnTo>
                <a:lnTo>
                  <a:pt x="248716" y="26230"/>
                </a:lnTo>
                <a:lnTo>
                  <a:pt x="206404" y="45654"/>
                </a:lnTo>
                <a:lnTo>
                  <a:pt x="166992" y="69809"/>
                </a:lnTo>
                <a:lnTo>
                  <a:pt x="130844" y="98328"/>
                </a:lnTo>
                <a:lnTo>
                  <a:pt x="98328" y="130844"/>
                </a:lnTo>
                <a:lnTo>
                  <a:pt x="69809" y="166992"/>
                </a:lnTo>
                <a:lnTo>
                  <a:pt x="45654" y="206404"/>
                </a:lnTo>
                <a:lnTo>
                  <a:pt x="26230" y="248716"/>
                </a:lnTo>
                <a:lnTo>
                  <a:pt x="11902" y="293560"/>
                </a:lnTo>
                <a:lnTo>
                  <a:pt x="3036" y="340571"/>
                </a:lnTo>
                <a:lnTo>
                  <a:pt x="0" y="389382"/>
                </a:lnTo>
                <a:lnTo>
                  <a:pt x="0" y="1948433"/>
                </a:lnTo>
                <a:lnTo>
                  <a:pt x="3036" y="1997407"/>
                </a:lnTo>
                <a:lnTo>
                  <a:pt x="11902" y="2044555"/>
                </a:lnTo>
                <a:lnTo>
                  <a:pt x="26230" y="2089514"/>
                </a:lnTo>
                <a:lnTo>
                  <a:pt x="45654" y="2131920"/>
                </a:lnTo>
                <a:lnTo>
                  <a:pt x="69809" y="2171408"/>
                </a:lnTo>
                <a:lnTo>
                  <a:pt x="98328" y="2207614"/>
                </a:lnTo>
                <a:lnTo>
                  <a:pt x="130844" y="2240174"/>
                </a:lnTo>
                <a:lnTo>
                  <a:pt x="166992" y="2268725"/>
                </a:lnTo>
                <a:lnTo>
                  <a:pt x="206404" y="2292901"/>
                </a:lnTo>
                <a:lnTo>
                  <a:pt x="248716" y="2312338"/>
                </a:lnTo>
                <a:lnTo>
                  <a:pt x="293560" y="2326673"/>
                </a:lnTo>
                <a:lnTo>
                  <a:pt x="340571" y="2335541"/>
                </a:lnTo>
                <a:lnTo>
                  <a:pt x="389381" y="2338578"/>
                </a:lnTo>
                <a:lnTo>
                  <a:pt x="1997964" y="2338578"/>
                </a:lnTo>
                <a:lnTo>
                  <a:pt x="2046774" y="2335541"/>
                </a:lnTo>
                <a:lnTo>
                  <a:pt x="2093785" y="2326673"/>
                </a:lnTo>
                <a:lnTo>
                  <a:pt x="2138629" y="2312338"/>
                </a:lnTo>
                <a:lnTo>
                  <a:pt x="2180941" y="2292901"/>
                </a:lnTo>
                <a:lnTo>
                  <a:pt x="2220353" y="2268725"/>
                </a:lnTo>
                <a:lnTo>
                  <a:pt x="2256501" y="2240174"/>
                </a:lnTo>
                <a:lnTo>
                  <a:pt x="2289017" y="2207614"/>
                </a:lnTo>
                <a:lnTo>
                  <a:pt x="2317536" y="2171408"/>
                </a:lnTo>
                <a:lnTo>
                  <a:pt x="2341691" y="2131920"/>
                </a:lnTo>
                <a:lnTo>
                  <a:pt x="2361115" y="2089514"/>
                </a:lnTo>
                <a:lnTo>
                  <a:pt x="2375443" y="2044555"/>
                </a:lnTo>
                <a:lnTo>
                  <a:pt x="2384309" y="1997407"/>
                </a:lnTo>
                <a:lnTo>
                  <a:pt x="2387345" y="1948433"/>
                </a:lnTo>
                <a:lnTo>
                  <a:pt x="2387345" y="389381"/>
                </a:lnTo>
                <a:lnTo>
                  <a:pt x="2384309" y="340571"/>
                </a:lnTo>
                <a:lnTo>
                  <a:pt x="2375443" y="293560"/>
                </a:lnTo>
                <a:lnTo>
                  <a:pt x="2361115" y="248716"/>
                </a:lnTo>
                <a:lnTo>
                  <a:pt x="2341691" y="206404"/>
                </a:lnTo>
                <a:lnTo>
                  <a:pt x="2317536" y="166992"/>
                </a:lnTo>
                <a:lnTo>
                  <a:pt x="2289017" y="130844"/>
                </a:lnTo>
                <a:lnTo>
                  <a:pt x="2256501" y="98328"/>
                </a:lnTo>
                <a:lnTo>
                  <a:pt x="2220353" y="69809"/>
                </a:lnTo>
                <a:lnTo>
                  <a:pt x="2180941" y="45654"/>
                </a:lnTo>
                <a:lnTo>
                  <a:pt x="2138629" y="26230"/>
                </a:lnTo>
                <a:lnTo>
                  <a:pt x="2093785" y="11902"/>
                </a:lnTo>
                <a:lnTo>
                  <a:pt x="2046774" y="3036"/>
                </a:lnTo>
                <a:lnTo>
                  <a:pt x="1997963" y="0"/>
                </a:lnTo>
                <a:lnTo>
                  <a:pt x="389381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687946" y="4661915"/>
            <a:ext cx="2464435" cy="1866900"/>
          </a:xfrm>
          <a:custGeom>
            <a:avLst/>
            <a:gdLst/>
            <a:ahLst/>
            <a:cxnLst/>
            <a:rect l="l" t="t" r="r" b="b"/>
            <a:pathLst>
              <a:path w="2464434" h="1866900">
                <a:moveTo>
                  <a:pt x="311657" y="0"/>
                </a:moveTo>
                <a:lnTo>
                  <a:pt x="265583" y="3377"/>
                </a:lnTo>
                <a:lnTo>
                  <a:pt x="221614" y="13188"/>
                </a:lnTo>
                <a:lnTo>
                  <a:pt x="180232" y="28951"/>
                </a:lnTo>
                <a:lnTo>
                  <a:pt x="141918" y="50187"/>
                </a:lnTo>
                <a:lnTo>
                  <a:pt x="107151" y="76414"/>
                </a:lnTo>
                <a:lnTo>
                  <a:pt x="76414" y="107151"/>
                </a:lnTo>
                <a:lnTo>
                  <a:pt x="50187" y="141918"/>
                </a:lnTo>
                <a:lnTo>
                  <a:pt x="28951" y="180232"/>
                </a:lnTo>
                <a:lnTo>
                  <a:pt x="13188" y="221614"/>
                </a:lnTo>
                <a:lnTo>
                  <a:pt x="3377" y="265583"/>
                </a:lnTo>
                <a:lnTo>
                  <a:pt x="0" y="311657"/>
                </a:lnTo>
                <a:lnTo>
                  <a:pt x="0" y="1556003"/>
                </a:lnTo>
                <a:lnTo>
                  <a:pt x="3377" y="1602060"/>
                </a:lnTo>
                <a:lnTo>
                  <a:pt x="13188" y="1645980"/>
                </a:lnTo>
                <a:lnTo>
                  <a:pt x="28951" y="1687290"/>
                </a:lnTo>
                <a:lnTo>
                  <a:pt x="50187" y="1725514"/>
                </a:lnTo>
                <a:lnTo>
                  <a:pt x="76414" y="1760181"/>
                </a:lnTo>
                <a:lnTo>
                  <a:pt x="107151" y="1790814"/>
                </a:lnTo>
                <a:lnTo>
                  <a:pt x="141918" y="1816941"/>
                </a:lnTo>
                <a:lnTo>
                  <a:pt x="180232" y="1838087"/>
                </a:lnTo>
                <a:lnTo>
                  <a:pt x="221614" y="1853778"/>
                </a:lnTo>
                <a:lnTo>
                  <a:pt x="265583" y="1863540"/>
                </a:lnTo>
                <a:lnTo>
                  <a:pt x="311657" y="1866899"/>
                </a:lnTo>
                <a:lnTo>
                  <a:pt x="2152649" y="1866899"/>
                </a:lnTo>
                <a:lnTo>
                  <a:pt x="2198724" y="1863540"/>
                </a:lnTo>
                <a:lnTo>
                  <a:pt x="2242693" y="1853778"/>
                </a:lnTo>
                <a:lnTo>
                  <a:pt x="2284075" y="1838087"/>
                </a:lnTo>
                <a:lnTo>
                  <a:pt x="2322389" y="1816941"/>
                </a:lnTo>
                <a:lnTo>
                  <a:pt x="2357156" y="1790814"/>
                </a:lnTo>
                <a:lnTo>
                  <a:pt x="2387893" y="1760181"/>
                </a:lnTo>
                <a:lnTo>
                  <a:pt x="2414120" y="1725514"/>
                </a:lnTo>
                <a:lnTo>
                  <a:pt x="2435356" y="1687290"/>
                </a:lnTo>
                <a:lnTo>
                  <a:pt x="2451119" y="1645980"/>
                </a:lnTo>
                <a:lnTo>
                  <a:pt x="2460930" y="1602060"/>
                </a:lnTo>
                <a:lnTo>
                  <a:pt x="2464307" y="1556003"/>
                </a:lnTo>
                <a:lnTo>
                  <a:pt x="2464307" y="311657"/>
                </a:lnTo>
                <a:lnTo>
                  <a:pt x="2460930" y="265583"/>
                </a:lnTo>
                <a:lnTo>
                  <a:pt x="2451119" y="221614"/>
                </a:lnTo>
                <a:lnTo>
                  <a:pt x="2435356" y="180232"/>
                </a:lnTo>
                <a:lnTo>
                  <a:pt x="2414120" y="141918"/>
                </a:lnTo>
                <a:lnTo>
                  <a:pt x="2387893" y="107151"/>
                </a:lnTo>
                <a:lnTo>
                  <a:pt x="2357156" y="76414"/>
                </a:lnTo>
                <a:lnTo>
                  <a:pt x="2322389" y="50187"/>
                </a:lnTo>
                <a:lnTo>
                  <a:pt x="2284075" y="28951"/>
                </a:lnTo>
                <a:lnTo>
                  <a:pt x="2242693" y="13188"/>
                </a:lnTo>
                <a:lnTo>
                  <a:pt x="2198724" y="3377"/>
                </a:lnTo>
                <a:lnTo>
                  <a:pt x="2152649" y="0"/>
                </a:lnTo>
                <a:lnTo>
                  <a:pt x="311657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578729" y="3865879"/>
            <a:ext cx="3225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(3)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29959" y="6159489"/>
            <a:ext cx="3225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(4)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017403" y="422394"/>
            <a:ext cx="2820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关系代数之复杂扩展操作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17403" y="787382"/>
            <a:ext cx="1421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除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5370" y="1317625"/>
            <a:ext cx="5015865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除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(Division)</a:t>
            </a: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操作的示例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一</a:t>
            </a:r>
            <a:r>
              <a:rPr sz="24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抽象</a:t>
            </a:r>
            <a:r>
              <a:rPr sz="24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 b="1" spc="-5" dirty="0">
              <a:solidFill>
                <a:srgbClr val="FF006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4211" y="1971294"/>
            <a:ext cx="1619250" cy="30952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10191" y="2214372"/>
            <a:ext cx="571500" cy="186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67263" y="2237994"/>
            <a:ext cx="1095755" cy="981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89211" y="1914144"/>
            <a:ext cx="2388235" cy="2338705"/>
          </a:xfrm>
          <a:custGeom>
            <a:avLst/>
            <a:gdLst/>
            <a:ahLst/>
            <a:cxnLst/>
            <a:rect l="l" t="t" r="r" b="b"/>
            <a:pathLst>
              <a:path w="2388235" h="2338704">
                <a:moveTo>
                  <a:pt x="390144" y="0"/>
                </a:moveTo>
                <a:lnTo>
                  <a:pt x="341170" y="3036"/>
                </a:lnTo>
                <a:lnTo>
                  <a:pt x="294022" y="11904"/>
                </a:lnTo>
                <a:lnTo>
                  <a:pt x="249063" y="26239"/>
                </a:lnTo>
                <a:lnTo>
                  <a:pt x="206657" y="45676"/>
                </a:lnTo>
                <a:lnTo>
                  <a:pt x="167169" y="69852"/>
                </a:lnTo>
                <a:lnTo>
                  <a:pt x="130963" y="98403"/>
                </a:lnTo>
                <a:lnTo>
                  <a:pt x="98403" y="130963"/>
                </a:lnTo>
                <a:lnTo>
                  <a:pt x="69852" y="167169"/>
                </a:lnTo>
                <a:lnTo>
                  <a:pt x="45676" y="206657"/>
                </a:lnTo>
                <a:lnTo>
                  <a:pt x="26239" y="249063"/>
                </a:lnTo>
                <a:lnTo>
                  <a:pt x="11904" y="294022"/>
                </a:lnTo>
                <a:lnTo>
                  <a:pt x="3036" y="341170"/>
                </a:lnTo>
                <a:lnTo>
                  <a:pt x="0" y="390144"/>
                </a:lnTo>
                <a:lnTo>
                  <a:pt x="0" y="1948433"/>
                </a:lnTo>
                <a:lnTo>
                  <a:pt x="3036" y="1997407"/>
                </a:lnTo>
                <a:lnTo>
                  <a:pt x="11904" y="2044555"/>
                </a:lnTo>
                <a:lnTo>
                  <a:pt x="26239" y="2089514"/>
                </a:lnTo>
                <a:lnTo>
                  <a:pt x="45676" y="2131920"/>
                </a:lnTo>
                <a:lnTo>
                  <a:pt x="69852" y="2171408"/>
                </a:lnTo>
                <a:lnTo>
                  <a:pt x="98403" y="2207614"/>
                </a:lnTo>
                <a:lnTo>
                  <a:pt x="130963" y="2240174"/>
                </a:lnTo>
                <a:lnTo>
                  <a:pt x="167169" y="2268725"/>
                </a:lnTo>
                <a:lnTo>
                  <a:pt x="206657" y="2292901"/>
                </a:lnTo>
                <a:lnTo>
                  <a:pt x="249063" y="2312338"/>
                </a:lnTo>
                <a:lnTo>
                  <a:pt x="294022" y="2326673"/>
                </a:lnTo>
                <a:lnTo>
                  <a:pt x="341170" y="2335541"/>
                </a:lnTo>
                <a:lnTo>
                  <a:pt x="390144" y="2338578"/>
                </a:lnTo>
                <a:lnTo>
                  <a:pt x="1997964" y="2338578"/>
                </a:lnTo>
                <a:lnTo>
                  <a:pt x="2046937" y="2335541"/>
                </a:lnTo>
                <a:lnTo>
                  <a:pt x="2094085" y="2326673"/>
                </a:lnTo>
                <a:lnTo>
                  <a:pt x="2139044" y="2312338"/>
                </a:lnTo>
                <a:lnTo>
                  <a:pt x="2181450" y="2292901"/>
                </a:lnTo>
                <a:lnTo>
                  <a:pt x="2220938" y="2268725"/>
                </a:lnTo>
                <a:lnTo>
                  <a:pt x="2257144" y="2240174"/>
                </a:lnTo>
                <a:lnTo>
                  <a:pt x="2289704" y="2207614"/>
                </a:lnTo>
                <a:lnTo>
                  <a:pt x="2318255" y="2171408"/>
                </a:lnTo>
                <a:lnTo>
                  <a:pt x="2342431" y="2131920"/>
                </a:lnTo>
                <a:lnTo>
                  <a:pt x="2361868" y="2089514"/>
                </a:lnTo>
                <a:lnTo>
                  <a:pt x="2376203" y="2044555"/>
                </a:lnTo>
                <a:lnTo>
                  <a:pt x="2385071" y="1997407"/>
                </a:lnTo>
                <a:lnTo>
                  <a:pt x="2388108" y="1948433"/>
                </a:lnTo>
                <a:lnTo>
                  <a:pt x="2388108" y="390143"/>
                </a:lnTo>
                <a:lnTo>
                  <a:pt x="2385071" y="341170"/>
                </a:lnTo>
                <a:lnTo>
                  <a:pt x="2376203" y="294022"/>
                </a:lnTo>
                <a:lnTo>
                  <a:pt x="2361868" y="249063"/>
                </a:lnTo>
                <a:lnTo>
                  <a:pt x="2342431" y="206657"/>
                </a:lnTo>
                <a:lnTo>
                  <a:pt x="2318255" y="167169"/>
                </a:lnTo>
                <a:lnTo>
                  <a:pt x="2289704" y="130963"/>
                </a:lnTo>
                <a:lnTo>
                  <a:pt x="2257144" y="98403"/>
                </a:lnTo>
                <a:lnTo>
                  <a:pt x="2220938" y="69852"/>
                </a:lnTo>
                <a:lnTo>
                  <a:pt x="2181450" y="45676"/>
                </a:lnTo>
                <a:lnTo>
                  <a:pt x="2139044" y="26239"/>
                </a:lnTo>
                <a:lnTo>
                  <a:pt x="2094085" y="11904"/>
                </a:lnTo>
                <a:lnTo>
                  <a:pt x="2046937" y="3036"/>
                </a:lnTo>
                <a:lnTo>
                  <a:pt x="1997964" y="0"/>
                </a:lnTo>
                <a:lnTo>
                  <a:pt x="390144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7415" y="422398"/>
            <a:ext cx="2820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关系代数之复杂扩展操作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7415" y="787387"/>
            <a:ext cx="1421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除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88113" y="3794251"/>
            <a:ext cx="6348730" cy="1085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0245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(3)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50800">
              <a:lnSpc>
                <a:spcPct val="100000"/>
              </a:lnSpc>
              <a:tabLst>
                <a:tab pos="2788285" algn="l"/>
              </a:tabLst>
            </a:pPr>
            <a:r>
              <a:rPr sz="2400" b="1" i="1" spc="-5" dirty="0">
                <a:latin typeface="Arial" panose="020B0604020202020204"/>
                <a:cs typeface="Arial" panose="020B0604020202020204"/>
              </a:rPr>
              <a:t>R </a:t>
            </a:r>
            <a:r>
              <a:rPr sz="28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</a:t>
            </a:r>
            <a:r>
              <a:rPr sz="2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i="1" dirty="0">
                <a:latin typeface="Arial" panose="020B0604020202020204"/>
                <a:cs typeface="Arial" panose="020B0604020202020204"/>
              </a:rPr>
              <a:t>S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=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</a:t>
            </a:r>
            <a:r>
              <a:rPr sz="2400" b="1" i="1" spc="-7" baseline="-21000" dirty="0">
                <a:latin typeface="Arial" panose="020B0604020202020204"/>
                <a:cs typeface="Arial" panose="020B0604020202020204"/>
              </a:rPr>
              <a:t>R-S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( </a:t>
            </a:r>
            <a:r>
              <a:rPr sz="2400" b="1" i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400" b="1" i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)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-	</a:t>
            </a:r>
            <a:r>
              <a:rPr sz="24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</a:t>
            </a:r>
            <a:r>
              <a:rPr sz="2400" b="1" i="1" spc="-7" baseline="-21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R-S </a:t>
            </a:r>
            <a:r>
              <a:rPr sz="24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2400" b="1" i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24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</a:t>
            </a:r>
            <a:r>
              <a:rPr sz="2400" b="1" i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R-S 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i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24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</a:t>
            </a:r>
            <a:r>
              <a:rPr sz="24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 </a:t>
            </a:r>
            <a:r>
              <a:rPr sz="2400" b="1" i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2400" b="1" i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- </a:t>
            </a:r>
            <a:r>
              <a:rPr sz="2400" b="1" i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i="1" spc="-3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75398" y="1268730"/>
            <a:ext cx="1314450" cy="1304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237867" y="1296924"/>
            <a:ext cx="1248155" cy="3105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75467" y="5197602"/>
            <a:ext cx="1257300" cy="1676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589917" y="5183123"/>
            <a:ext cx="1600200" cy="876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51827" y="5183123"/>
            <a:ext cx="2276855" cy="8473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25429" y="3234182"/>
            <a:ext cx="17907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SC(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学生选课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表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8933" y="3234182"/>
            <a:ext cx="179641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Course</a:t>
            </a:r>
            <a:r>
              <a:rPr sz="2000" b="1" spc="-6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课程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表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9025" y="1338580"/>
            <a:ext cx="5476875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除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(Division)</a:t>
            </a: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操作的示例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二</a:t>
            </a:r>
            <a:r>
              <a:rPr sz="24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语义</a:t>
            </a:r>
            <a:r>
              <a:rPr sz="24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 b="1" spc="-5" dirty="0">
              <a:solidFill>
                <a:srgbClr val="FF006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9025" y="1792605"/>
            <a:ext cx="4973320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165" lvl="1" indent="-342900">
              <a:lnSpc>
                <a:spcPct val="100000"/>
              </a:lnSpc>
              <a:spcBef>
                <a:spcPts val="95"/>
              </a:spcBef>
              <a:buFont typeface="Wingdings" panose="05000000000000000000" charset="0"/>
              <a:buChar char="u"/>
              <a:tabLst>
                <a:tab pos="27813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查询选修了全部课程的学生的学号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1757" y="2184146"/>
            <a:ext cx="1269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800" b="1" spc="-30" baseline="-23000" dirty="0">
                <a:latin typeface="Arial" panose="020B0604020202020204"/>
                <a:cs typeface="Arial" panose="020B0604020202020204"/>
              </a:rPr>
              <a:t>S#,</a:t>
            </a:r>
            <a:r>
              <a:rPr sz="1800" b="1" spc="-52" baseline="-2300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5" baseline="-23000" dirty="0">
                <a:latin typeface="Arial" panose="020B0604020202020204"/>
                <a:cs typeface="Arial" panose="020B0604020202020204"/>
              </a:rPr>
              <a:t>C#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(SC)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5643" y="1940306"/>
            <a:ext cx="1972945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450" spc="15" baseline="-5000" dirty="0">
                <a:latin typeface="Symbol" panose="05050102010706020507"/>
                <a:cs typeface="Symbol" panose="05050102010706020507"/>
              </a:rPr>
              <a:t></a:t>
            </a:r>
            <a:r>
              <a:rPr sz="6450" spc="75" baseline="-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800" b="1" spc="-15" baseline="-23000" dirty="0">
                <a:latin typeface="Arial" panose="020B0604020202020204"/>
                <a:cs typeface="Arial" panose="020B0604020202020204"/>
              </a:rPr>
              <a:t>C#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(Course)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07165" y="3637026"/>
            <a:ext cx="3400044" cy="8473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883029" y="4724653"/>
            <a:ext cx="3327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选修了全部课程的学生的学号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51089" y="3669029"/>
            <a:ext cx="2152650" cy="1876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05641" y="5103876"/>
            <a:ext cx="838200" cy="428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30103" y="361908"/>
            <a:ext cx="280733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关系代数之复杂扩展操作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“</a:t>
            </a:r>
            <a:r>
              <a:rPr sz="2000" b="1" spc="-10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除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89025" y="1172845"/>
            <a:ext cx="7186295" cy="98933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4480" lvl="0" indent="-272415">
              <a:lnSpc>
                <a:spcPct val="100000"/>
              </a:lnSpc>
              <a:spcBef>
                <a:spcPts val="127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除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(Division)</a:t>
            </a: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操作的示例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三</a:t>
            </a:r>
            <a:r>
              <a:rPr sz="24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语义</a:t>
            </a:r>
            <a:r>
              <a:rPr sz="24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12165" lvl="1" indent="-342900">
              <a:lnSpc>
                <a:spcPct val="100000"/>
              </a:lnSpc>
              <a:spcBef>
                <a:spcPts val="1175"/>
              </a:spcBef>
              <a:buFont typeface="Wingdings" panose="05000000000000000000" charset="0"/>
              <a:buChar char="u"/>
              <a:tabLst>
                <a:tab pos="27813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查询选修了学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号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98030201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学生所学全部课程的同学的姓名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9679" y="2549144"/>
            <a:ext cx="1171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spc="-15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Sname</a:t>
            </a:r>
            <a:r>
              <a:rPr sz="3600" b="1" spc="-15" baseline="12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120" baseline="12000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baseline="12000" dirty="0">
                <a:latin typeface="Arial" panose="020B0604020202020204"/>
                <a:cs typeface="Arial" panose="020B0604020202020204"/>
              </a:rPr>
              <a:t>S</a:t>
            </a:r>
            <a:endParaRPr sz="3600" baseline="1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3015" y="2305304"/>
            <a:ext cx="4377055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600" b="1" spc="-7" baseline="12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89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S#</a:t>
            </a:r>
            <a:r>
              <a:rPr sz="1200" b="1" dirty="0">
                <a:latin typeface="Arial" panose="020B0604020202020204"/>
                <a:cs typeface="Arial" panose="020B0604020202020204"/>
              </a:rPr>
              <a:t>, 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C#</a:t>
            </a:r>
            <a:r>
              <a:rPr sz="3000" b="1" spc="-15" baseline="14000" dirty="0">
                <a:latin typeface="Arial" panose="020B0604020202020204"/>
                <a:cs typeface="Arial" panose="020B0604020202020204"/>
              </a:rPr>
              <a:t>(SC</a:t>
            </a:r>
            <a:r>
              <a:rPr sz="3000" b="1" spc="60" baseline="14000" dirty="0">
                <a:latin typeface="Arial" panose="020B0604020202020204"/>
                <a:cs typeface="Arial" panose="020B0604020202020204"/>
              </a:rPr>
              <a:t>)</a:t>
            </a:r>
            <a:r>
              <a:rPr sz="6450" spc="525" baseline="2000" dirty="0">
                <a:latin typeface="Symbol" panose="05050102010706020507"/>
                <a:cs typeface="Symbol" panose="05050102010706020507"/>
              </a:rPr>
              <a:t></a:t>
            </a:r>
            <a:r>
              <a:rPr sz="3600" b="1" spc="-89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C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#</a:t>
            </a:r>
            <a:r>
              <a:rPr sz="1200" b="1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7" baseline="14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60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σ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S#</a:t>
            </a:r>
            <a:r>
              <a:rPr sz="1200" b="1" dirty="0">
                <a:latin typeface="Arial" panose="020B0604020202020204"/>
                <a:cs typeface="Arial" panose="020B0604020202020204"/>
              </a:rPr>
              <a:t>=“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9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8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0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3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020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1</a:t>
            </a:r>
            <a:r>
              <a:rPr sz="1200" b="1" spc="5" dirty="0">
                <a:latin typeface="Arial" panose="020B0604020202020204"/>
                <a:cs typeface="Arial" panose="020B0604020202020204"/>
              </a:rPr>
              <a:t>”</a:t>
            </a:r>
            <a:r>
              <a:rPr sz="3000" b="1" spc="-7" baseline="14000" dirty="0">
                <a:latin typeface="Arial" panose="020B0604020202020204"/>
                <a:cs typeface="Arial" panose="020B0604020202020204"/>
              </a:rPr>
              <a:t>(SC))</a:t>
            </a:r>
            <a:r>
              <a:rPr sz="3000" b="1" spc="-15" baseline="14000" dirty="0">
                <a:latin typeface="Tahoma" panose="020B0604030504040204"/>
                <a:cs typeface="Tahoma" panose="020B0604030504040204"/>
              </a:rPr>
              <a:t>))</a:t>
            </a:r>
            <a:endParaRPr sz="3000" baseline="14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46233" y="2625089"/>
            <a:ext cx="351790" cy="135890"/>
          </a:xfrm>
          <a:custGeom>
            <a:avLst/>
            <a:gdLst/>
            <a:ahLst/>
            <a:cxnLst/>
            <a:rect l="l" t="t" r="r" b="b"/>
            <a:pathLst>
              <a:path w="351789" h="135889">
                <a:moveTo>
                  <a:pt x="0" y="135636"/>
                </a:moveTo>
                <a:lnTo>
                  <a:pt x="0" y="0"/>
                </a:lnTo>
                <a:lnTo>
                  <a:pt x="351282" y="135636"/>
                </a:lnTo>
                <a:lnTo>
                  <a:pt x="351282" y="0"/>
                </a:lnTo>
                <a:lnTo>
                  <a:pt x="0" y="13563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30103" y="361908"/>
            <a:ext cx="280733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关系代数之复杂扩展操作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“</a:t>
            </a:r>
            <a:r>
              <a:rPr sz="2000" b="1" spc="-10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除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4420" y="1187450"/>
            <a:ext cx="7864475" cy="98933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27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除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(Division)</a:t>
            </a: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操作的示例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三</a:t>
            </a:r>
            <a:r>
              <a:rPr sz="24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语义</a:t>
            </a:r>
            <a:r>
              <a:rPr sz="24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12165" lvl="1" indent="-342900">
              <a:lnSpc>
                <a:spcPct val="100000"/>
              </a:lnSpc>
              <a:spcBef>
                <a:spcPts val="1175"/>
              </a:spcBef>
              <a:buFont typeface="Wingdings" panose="05000000000000000000" charset="0"/>
              <a:buChar char="u"/>
              <a:tabLst>
                <a:tab pos="27813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查询选修了学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号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98030201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学生所学全部课程的同学的姓名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5201" y="2563621"/>
            <a:ext cx="1171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spc="-15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Sname</a:t>
            </a:r>
            <a:r>
              <a:rPr sz="3600" b="1" spc="-15" baseline="12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120" baseline="12000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baseline="12000" dirty="0">
                <a:latin typeface="Arial" panose="020B0604020202020204"/>
                <a:cs typeface="Arial" panose="020B0604020202020204"/>
              </a:rPr>
              <a:t>S</a:t>
            </a:r>
            <a:endParaRPr sz="3600" baseline="1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8537" y="2319781"/>
            <a:ext cx="4377055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600" b="1" spc="-7" baseline="12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89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S#</a:t>
            </a:r>
            <a:r>
              <a:rPr sz="1200" b="1" dirty="0">
                <a:latin typeface="Arial" panose="020B0604020202020204"/>
                <a:cs typeface="Arial" panose="020B0604020202020204"/>
              </a:rPr>
              <a:t>, 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C#</a:t>
            </a:r>
            <a:r>
              <a:rPr sz="3000" b="1" spc="-15" baseline="14000" dirty="0">
                <a:latin typeface="Arial" panose="020B0604020202020204"/>
                <a:cs typeface="Arial" panose="020B0604020202020204"/>
              </a:rPr>
              <a:t>(SC</a:t>
            </a:r>
            <a:r>
              <a:rPr sz="3000" b="1" spc="60" baseline="14000" dirty="0">
                <a:latin typeface="Arial" panose="020B0604020202020204"/>
                <a:cs typeface="Arial" panose="020B0604020202020204"/>
              </a:rPr>
              <a:t>)</a:t>
            </a:r>
            <a:r>
              <a:rPr sz="6450" spc="525" baseline="2000" dirty="0">
                <a:latin typeface="Symbol" panose="05050102010706020507"/>
                <a:cs typeface="Symbol" panose="05050102010706020507"/>
              </a:rPr>
              <a:t></a:t>
            </a:r>
            <a:r>
              <a:rPr sz="3600" b="1" spc="-89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C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#</a:t>
            </a:r>
            <a:r>
              <a:rPr sz="1200" b="1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7" baseline="14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60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σ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S#</a:t>
            </a:r>
            <a:r>
              <a:rPr sz="1200" b="1" dirty="0">
                <a:latin typeface="Arial" panose="020B0604020202020204"/>
                <a:cs typeface="Arial" panose="020B0604020202020204"/>
              </a:rPr>
              <a:t>=“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98030201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”</a:t>
            </a:r>
            <a:r>
              <a:rPr sz="3000" b="1" spc="-7" baseline="14000" dirty="0">
                <a:latin typeface="Arial" panose="020B0604020202020204"/>
                <a:cs typeface="Arial" panose="020B0604020202020204"/>
              </a:rPr>
              <a:t>(SC))</a:t>
            </a:r>
            <a:r>
              <a:rPr sz="3000" b="1" spc="-15" baseline="14000" dirty="0">
                <a:latin typeface="Tahoma" panose="020B0604030504040204"/>
                <a:cs typeface="Tahoma" panose="020B0604030504040204"/>
              </a:rPr>
              <a:t>))</a:t>
            </a:r>
            <a:endParaRPr sz="3000" baseline="14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32517" y="2639567"/>
            <a:ext cx="350520" cy="135255"/>
          </a:xfrm>
          <a:custGeom>
            <a:avLst/>
            <a:gdLst/>
            <a:ahLst/>
            <a:cxnLst/>
            <a:rect l="l" t="t" r="r" b="b"/>
            <a:pathLst>
              <a:path w="350520" h="135255">
                <a:moveTo>
                  <a:pt x="0" y="134874"/>
                </a:moveTo>
                <a:lnTo>
                  <a:pt x="0" y="0"/>
                </a:lnTo>
                <a:lnTo>
                  <a:pt x="350520" y="134874"/>
                </a:lnTo>
                <a:lnTo>
                  <a:pt x="350520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211203" y="3721861"/>
            <a:ext cx="1171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spc="-15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Sname</a:t>
            </a:r>
            <a:r>
              <a:rPr sz="3600" b="1" spc="-15" baseline="12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120" baseline="12000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baseline="12000" dirty="0">
                <a:latin typeface="Arial" panose="020B0604020202020204"/>
                <a:cs typeface="Arial" panose="020B0604020202020204"/>
              </a:rPr>
              <a:t>S</a:t>
            </a:r>
            <a:endParaRPr sz="3600" baseline="1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4539" y="3478021"/>
            <a:ext cx="3536315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600" b="1" spc="-7" baseline="12000" dirty="0">
                <a:latin typeface="Arial" panose="020B0604020202020204"/>
                <a:cs typeface="Arial" panose="020B0604020202020204"/>
              </a:rPr>
              <a:t>(</a:t>
            </a:r>
            <a:r>
              <a:rPr sz="3000" b="1" spc="-15" baseline="14000" dirty="0">
                <a:latin typeface="Arial" panose="020B0604020202020204"/>
                <a:cs typeface="Arial" panose="020B0604020202020204"/>
              </a:rPr>
              <a:t>S</a:t>
            </a:r>
            <a:r>
              <a:rPr sz="3000" b="1" spc="-7" baseline="14000" dirty="0">
                <a:latin typeface="Arial" panose="020B0604020202020204"/>
                <a:cs typeface="Arial" panose="020B0604020202020204"/>
              </a:rPr>
              <a:t>C</a:t>
            </a:r>
            <a:r>
              <a:rPr sz="3000" b="1" spc="-622" baseline="14000" dirty="0">
                <a:latin typeface="Arial" panose="020B0604020202020204"/>
                <a:cs typeface="Arial" panose="020B0604020202020204"/>
              </a:rPr>
              <a:t> </a:t>
            </a:r>
            <a:r>
              <a:rPr sz="6450" spc="397" baseline="2000" dirty="0">
                <a:latin typeface="Symbol" panose="05050102010706020507"/>
                <a:cs typeface="Symbol" panose="05050102010706020507"/>
              </a:rPr>
              <a:t></a:t>
            </a:r>
            <a:r>
              <a:rPr sz="3600" b="1" spc="-97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C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#</a:t>
            </a:r>
            <a:r>
              <a:rPr sz="1200" b="1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22" baseline="14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52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σ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S#</a:t>
            </a:r>
            <a:r>
              <a:rPr sz="1200" b="1" dirty="0">
                <a:latin typeface="Arial" panose="020B0604020202020204"/>
                <a:cs typeface="Arial" panose="020B0604020202020204"/>
              </a:rPr>
              <a:t>=“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98030201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”</a:t>
            </a:r>
            <a:r>
              <a:rPr sz="3000" b="1" spc="-15" baseline="14000" dirty="0">
                <a:latin typeface="Arial" panose="020B0604020202020204"/>
                <a:cs typeface="Arial" panose="020B0604020202020204"/>
              </a:rPr>
              <a:t>(SC)</a:t>
            </a:r>
            <a:r>
              <a:rPr sz="3000" b="1" spc="-7" baseline="14000" dirty="0">
                <a:latin typeface="Arial" panose="020B0604020202020204"/>
                <a:cs typeface="Arial" panose="020B0604020202020204"/>
              </a:rPr>
              <a:t>)</a:t>
            </a:r>
            <a:r>
              <a:rPr sz="3000" b="1" spc="-7" baseline="14000" dirty="0">
                <a:latin typeface="Tahoma" panose="020B0604030504040204"/>
                <a:cs typeface="Tahoma" panose="020B0604030504040204"/>
              </a:rPr>
              <a:t>))</a:t>
            </a:r>
            <a:endParaRPr sz="3000" baseline="14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48519" y="3798570"/>
            <a:ext cx="350520" cy="135255"/>
          </a:xfrm>
          <a:custGeom>
            <a:avLst/>
            <a:gdLst/>
            <a:ahLst/>
            <a:cxnLst/>
            <a:rect l="l" t="t" r="r" b="b"/>
            <a:pathLst>
              <a:path w="350520" h="135254">
                <a:moveTo>
                  <a:pt x="0" y="134874"/>
                </a:moveTo>
                <a:lnTo>
                  <a:pt x="0" y="0"/>
                </a:lnTo>
                <a:lnTo>
                  <a:pt x="350520" y="134874"/>
                </a:lnTo>
                <a:lnTo>
                  <a:pt x="350520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89025" y="3200400"/>
            <a:ext cx="6377305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165" lvl="1" indent="-342900">
              <a:lnSpc>
                <a:spcPct val="100000"/>
              </a:lnSpc>
              <a:spcBef>
                <a:spcPts val="95"/>
              </a:spcBef>
              <a:buFont typeface="Wingdings" panose="05000000000000000000" charset="0"/>
              <a:buChar char="u"/>
              <a:tabLst>
                <a:tab pos="27813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请问下述写法与上有何不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同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?</a:t>
            </a:r>
            <a:r>
              <a:rPr sz="200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结果是否一样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0073" y="361920"/>
            <a:ext cx="280733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关系代数之复杂扩展操作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“</a:t>
            </a:r>
            <a:r>
              <a:rPr sz="2000" b="1" spc="-10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除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92309" y="5416296"/>
            <a:ext cx="295910" cy="189230"/>
          </a:xfrm>
          <a:custGeom>
            <a:avLst/>
            <a:gdLst/>
            <a:ahLst/>
            <a:cxnLst/>
            <a:rect l="l" t="t" r="r" b="b"/>
            <a:pathLst>
              <a:path w="295910" h="189229">
                <a:moveTo>
                  <a:pt x="0" y="188975"/>
                </a:moveTo>
                <a:lnTo>
                  <a:pt x="0" y="0"/>
                </a:lnTo>
                <a:lnTo>
                  <a:pt x="295656" y="188975"/>
                </a:lnTo>
                <a:lnTo>
                  <a:pt x="295656" y="0"/>
                </a:lnTo>
                <a:lnTo>
                  <a:pt x="0" y="18897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155313" y="5223002"/>
            <a:ext cx="48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新宋体" panose="02010609030101010101" charset="-122"/>
                <a:cs typeface="新宋体" panose="02010609030101010101" charset="-122"/>
              </a:rPr>
              <a:t>＝</a:t>
            </a:r>
            <a:endParaRPr sz="36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61757" y="4992623"/>
            <a:ext cx="1972055" cy="11902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16743" y="4992623"/>
            <a:ext cx="1295400" cy="999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42773" y="6040373"/>
            <a:ext cx="3323844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92258" y="1382522"/>
            <a:ext cx="5355590" cy="135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外连接(Outer-Join)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214630" indent="-202565">
              <a:lnSpc>
                <a:spcPct val="100000"/>
              </a:lnSpc>
              <a:spcBef>
                <a:spcPts val="1700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外连接问题的提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出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示例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630"/>
              </a:spcBef>
              <a:tabLst>
                <a:tab pos="3398520" algn="l"/>
              </a:tabLst>
            </a:pPr>
            <a:r>
              <a:rPr sz="16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Teacher</a:t>
            </a:r>
            <a:r>
              <a:rPr sz="16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(T#,</a:t>
            </a:r>
            <a:r>
              <a:rPr sz="1600" b="1" spc="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Tname,</a:t>
            </a:r>
            <a:r>
              <a:rPr sz="1600" b="1" spc="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Salary),	</a:t>
            </a:r>
            <a:r>
              <a:rPr sz="16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Course</a:t>
            </a:r>
            <a:r>
              <a:rPr sz="16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(C#,</a:t>
            </a:r>
            <a:r>
              <a:rPr sz="1600" b="1" spc="-3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Cname),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63069" y="2469895"/>
            <a:ext cx="13576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Teach</a:t>
            </a:r>
            <a:r>
              <a:rPr sz="16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(T#,</a:t>
            </a:r>
            <a:r>
              <a:rPr sz="1600" b="1" spc="-7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C#)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9458" y="2819654"/>
            <a:ext cx="688403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请列出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所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有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老师的有关信息，包括姓名，工资，所教课程等。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2258" y="3673094"/>
            <a:ext cx="8783955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新宋体" panose="02010609030101010101" charset="-122"/>
                <a:cs typeface="新宋体" panose="02010609030101010101" charset="-122"/>
              </a:rPr>
              <a:t>按上式连接的结果</a:t>
            </a:r>
            <a:r>
              <a:rPr sz="1600" spc="-1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003</a:t>
            </a:r>
            <a:r>
              <a:rPr sz="1600" spc="-5" dirty="0">
                <a:latin typeface="新宋体" panose="02010609030101010101" charset="-122"/>
                <a:cs typeface="新宋体" panose="02010609030101010101" charset="-122"/>
              </a:rPr>
              <a:t>号教师的姓名和工资信息丢失了。因为在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Teach</a:t>
            </a:r>
            <a:r>
              <a:rPr sz="1600" spc="-5" dirty="0">
                <a:latin typeface="新宋体" panose="02010609030101010101" charset="-122"/>
                <a:cs typeface="新宋体" panose="02010609030101010101" charset="-122"/>
              </a:rPr>
              <a:t>表中没有和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003</a:t>
            </a:r>
            <a:r>
              <a:rPr sz="1600" spc="-5" dirty="0">
                <a:latin typeface="新宋体" panose="02010609030101010101" charset="-122"/>
                <a:cs typeface="新宋体" panose="02010609030101010101" charset="-122"/>
              </a:rPr>
              <a:t>号教师相匹 配的元组，元</a:t>
            </a:r>
            <a:r>
              <a:rPr sz="1600" spc="5" dirty="0">
                <a:latin typeface="新宋体" panose="02010609030101010101" charset="-122"/>
                <a:cs typeface="新宋体" panose="02010609030101010101" charset="-122"/>
              </a:rPr>
              <a:t>组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003</a:t>
            </a:r>
            <a:r>
              <a:rPr sz="1600" dirty="0">
                <a:latin typeface="新宋体" panose="02010609030101010101" charset="-122"/>
                <a:cs typeface="新宋体" panose="02010609030101010101" charset="-122"/>
              </a:rPr>
              <a:t>号教</a:t>
            </a:r>
            <a:r>
              <a:rPr sz="1600" spc="5" dirty="0">
                <a:latin typeface="新宋体" panose="02010609030101010101" charset="-122"/>
                <a:cs typeface="新宋体" panose="02010609030101010101" charset="-122"/>
              </a:rPr>
              <a:t>师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(</a:t>
            </a:r>
            <a:r>
              <a:rPr sz="1600" spc="-5" dirty="0">
                <a:latin typeface="新宋体" panose="02010609030101010101" charset="-122"/>
                <a:cs typeface="新宋体" panose="02010609030101010101" charset="-122"/>
              </a:rPr>
              <a:t>又称为失配元</a:t>
            </a:r>
            <a:r>
              <a:rPr sz="1600" dirty="0">
                <a:latin typeface="新宋体" panose="02010609030101010101" charset="-122"/>
                <a:cs typeface="新宋体" panose="02010609030101010101" charset="-122"/>
              </a:rPr>
              <a:t>组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)</a:t>
            </a:r>
            <a:r>
              <a:rPr sz="1600" spc="-5" dirty="0">
                <a:latin typeface="新宋体" panose="02010609030101010101" charset="-122"/>
                <a:cs typeface="新宋体" panose="02010609030101010101" charset="-122"/>
              </a:rPr>
              <a:t>不能和其他表的元组形成连接元组。怎样保证使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003</a:t>
            </a:r>
            <a:r>
              <a:rPr sz="1600" dirty="0">
                <a:latin typeface="新宋体" panose="02010609030101010101" charset="-122"/>
                <a:cs typeface="新宋体" panose="02010609030101010101" charset="-122"/>
              </a:rPr>
              <a:t>号 </a:t>
            </a:r>
            <a:r>
              <a:rPr sz="1600" spc="-5" dirty="0">
                <a:latin typeface="新宋体" panose="02010609030101010101" charset="-122"/>
                <a:cs typeface="新宋体" panose="02010609030101010101" charset="-122"/>
              </a:rPr>
              <a:t>教师信息仍旧出现在结果关系中呢</a:t>
            </a:r>
            <a:r>
              <a:rPr sz="1600" dirty="0">
                <a:latin typeface="新宋体" panose="02010609030101010101" charset="-122"/>
                <a:cs typeface="新宋体" panose="02010609030101010101" charset="-122"/>
              </a:rPr>
              <a:t>？</a:t>
            </a:r>
            <a:r>
              <a:rPr sz="1600" dirty="0">
                <a:latin typeface="Arial" panose="020B0604020202020204"/>
                <a:cs typeface="Arial" panose="020B0604020202020204"/>
              </a:rPr>
              <a:t>----</a:t>
            </a:r>
            <a:r>
              <a:rPr sz="1600" dirty="0">
                <a:latin typeface="新宋体" panose="02010609030101010101" charset="-122"/>
                <a:cs typeface="新宋体" panose="02010609030101010101" charset="-122"/>
              </a:rPr>
              <a:t>这就需要外连接</a:t>
            </a:r>
            <a:endParaRPr sz="16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27967" y="5416296"/>
            <a:ext cx="295275" cy="189230"/>
          </a:xfrm>
          <a:custGeom>
            <a:avLst/>
            <a:gdLst/>
            <a:ahLst/>
            <a:cxnLst/>
            <a:rect l="l" t="t" r="r" b="b"/>
            <a:pathLst>
              <a:path w="295275" h="189229">
                <a:moveTo>
                  <a:pt x="0" y="188975"/>
                </a:moveTo>
                <a:lnTo>
                  <a:pt x="0" y="0"/>
                </a:lnTo>
                <a:lnTo>
                  <a:pt x="294894" y="188975"/>
                </a:lnTo>
                <a:lnTo>
                  <a:pt x="294894" y="0"/>
                </a:lnTo>
                <a:lnTo>
                  <a:pt x="0" y="18897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691432" y="3285998"/>
            <a:ext cx="18383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005" algn="l"/>
              </a:tabLst>
            </a:pPr>
            <a:r>
              <a:rPr sz="1600" b="1" dirty="0">
                <a:latin typeface="Arial" panose="020B0604020202020204"/>
                <a:cs typeface="Arial" panose="020B0604020202020204"/>
              </a:rPr>
              <a:t>Teach</a:t>
            </a:r>
            <a:r>
              <a:rPr sz="1600" b="1" dirty="0">
                <a:latin typeface="Arial" panose="020B0604020202020204"/>
                <a:cs typeface="Arial" panose="020B0604020202020204"/>
              </a:rPr>
              <a:t>	</a:t>
            </a:r>
            <a:r>
              <a:rPr sz="1600" b="1" dirty="0">
                <a:latin typeface="Arial" panose="020B0604020202020204"/>
                <a:cs typeface="Arial" panose="020B0604020202020204"/>
              </a:rPr>
              <a:t>Course)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15953" y="3057304"/>
            <a:ext cx="328422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800" i="1" spc="-1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</a:t>
            </a:r>
            <a:r>
              <a:rPr sz="3800" i="1" spc="-72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latin typeface="Arial" panose="020B0604020202020204"/>
                <a:cs typeface="Arial" panose="020B0604020202020204"/>
              </a:rPr>
              <a:t>T#, Tname, Salary, C#, CName </a:t>
            </a:r>
            <a:r>
              <a:rPr sz="2400" b="1" baseline="14000" dirty="0">
                <a:latin typeface="Arial" panose="020B0604020202020204"/>
                <a:cs typeface="Arial" panose="020B0604020202020204"/>
              </a:rPr>
              <a:t>(Teacher</a:t>
            </a:r>
            <a:endParaRPr sz="2400" baseline="1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58091" y="3377946"/>
            <a:ext cx="186055" cy="113030"/>
          </a:xfrm>
          <a:custGeom>
            <a:avLst/>
            <a:gdLst/>
            <a:ahLst/>
            <a:cxnLst/>
            <a:rect l="l" t="t" r="r" b="b"/>
            <a:pathLst>
              <a:path w="186054" h="113029">
                <a:moveTo>
                  <a:pt x="0" y="112775"/>
                </a:moveTo>
                <a:lnTo>
                  <a:pt x="0" y="0"/>
                </a:lnTo>
                <a:lnTo>
                  <a:pt x="185928" y="112775"/>
                </a:lnTo>
                <a:lnTo>
                  <a:pt x="185928" y="0"/>
                </a:lnTo>
                <a:lnTo>
                  <a:pt x="0" y="112775"/>
                </a:lnTo>
                <a:close/>
              </a:path>
            </a:pathLst>
          </a:custGeom>
          <a:ln w="254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48691" y="3364991"/>
            <a:ext cx="186055" cy="113030"/>
          </a:xfrm>
          <a:custGeom>
            <a:avLst/>
            <a:gdLst/>
            <a:ahLst/>
            <a:cxnLst/>
            <a:rect l="l" t="t" r="r" b="b"/>
            <a:pathLst>
              <a:path w="186054" h="113029">
                <a:moveTo>
                  <a:pt x="0" y="112775"/>
                </a:moveTo>
                <a:lnTo>
                  <a:pt x="0" y="0"/>
                </a:lnTo>
                <a:lnTo>
                  <a:pt x="185928" y="112775"/>
                </a:lnTo>
                <a:lnTo>
                  <a:pt x="185928" y="0"/>
                </a:lnTo>
                <a:lnTo>
                  <a:pt x="0" y="112775"/>
                </a:lnTo>
                <a:close/>
              </a:path>
            </a:pathLst>
          </a:custGeom>
          <a:ln w="254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30103" y="361908"/>
            <a:ext cx="280733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关系代数之复杂扩展操作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外连</a:t>
            </a:r>
            <a:r>
              <a:rPr sz="2000" b="1" spc="-5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2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66117" y="4988052"/>
            <a:ext cx="1324355" cy="1009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09585" y="3851147"/>
            <a:ext cx="7691628" cy="23812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62310" y="1291530"/>
            <a:ext cx="8484870" cy="161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定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义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：两个关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与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进行连接时，如果关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或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中的元组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在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或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中找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不到相匹配的元组，则为了避免该元组信息丢失，从而将该元组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与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S(</a:t>
            </a:r>
            <a:r>
              <a:rPr sz="2000" b="1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或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中 假定存在的全为空值的元组形成连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，放置在结果关系中，这种连接称之为 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外连接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(Outer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Join)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7372" y="422399"/>
            <a:ext cx="2820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关系代数之复杂扩展操作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7372" y="787387"/>
            <a:ext cx="192976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外连</a:t>
            </a:r>
            <a:r>
              <a:rPr sz="2000" b="1" spc="-5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2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89031" y="1276299"/>
            <a:ext cx="8571230" cy="25876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14630" indent="-202565">
              <a:lnSpc>
                <a:spcPct val="100000"/>
              </a:lnSpc>
              <a:spcBef>
                <a:spcPts val="1300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理解关系(relation)，理解如何用Relation对Table进行抽象或说严格定义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14630" indent="-202565">
              <a:lnSpc>
                <a:spcPct val="100000"/>
              </a:lnSpc>
              <a:spcBef>
                <a:spcPts val="1200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理解关系/表(relation/table)所具有的各种特性，理解关系模型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30000"/>
              </a:lnSpc>
              <a:spcBef>
                <a:spcPts val="470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熟练掌握关系代数、元组演算和域演算(域演算以QBE为例来学习)，用这些 关系运算来表达各种复杂的检索需求，以便于后续SQL语言的学习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14630" indent="-202565">
              <a:lnSpc>
                <a:spcPct val="100000"/>
              </a:lnSpc>
              <a:spcBef>
                <a:spcPts val="730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本讲将要学习：关系、关系模型的完整性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14630" indent="-202565">
              <a:lnSpc>
                <a:spcPct val="100000"/>
              </a:lnSpc>
              <a:spcBef>
                <a:spcPts val="720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后续两讲将要学习：关系代数和元组演算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7041" y="361925"/>
            <a:ext cx="260921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关系模型简述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(6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即将学习的内容概述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9887" y="1341060"/>
            <a:ext cx="7759700" cy="200977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82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外连接</a:t>
            </a:r>
            <a:r>
              <a:rPr sz="2000" b="1" spc="-46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=</a:t>
            </a:r>
            <a:r>
              <a:rPr sz="20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自然连接</a:t>
            </a:r>
            <a:r>
              <a:rPr sz="2000" b="1" spc="-45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或</a:t>
            </a:r>
            <a:r>
              <a:rPr sz="2000" b="1" spc="-10" dirty="0"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连接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+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失配的元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组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与全空元组形成的连接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84480" indent="-272415">
              <a:lnSpc>
                <a:spcPct val="100000"/>
              </a:lnSpc>
              <a:spcBef>
                <a:spcPts val="72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外连接的形式：左外连接、右外连接、全外连接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左外连接</a:t>
            </a:r>
            <a:r>
              <a:rPr sz="2000" b="1" spc="-47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=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自然连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或</a:t>
            </a:r>
            <a:r>
              <a:rPr sz="2000" b="1" spc="-10" dirty="0"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连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+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左侧表中失配的元组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右外连接</a:t>
            </a:r>
            <a:r>
              <a:rPr sz="2000" b="1" spc="-47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=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自然连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或</a:t>
            </a:r>
            <a:r>
              <a:rPr sz="2000" b="1" spc="-10" dirty="0"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连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+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右侧表中失配的元组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69900">
              <a:lnSpc>
                <a:spcPct val="100000"/>
              </a:lnSpc>
              <a:spcBef>
                <a:spcPts val="73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全外连接</a:t>
            </a:r>
            <a:r>
              <a:rPr sz="2000" b="1" spc="-47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=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自然连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或</a:t>
            </a:r>
            <a:r>
              <a:rPr sz="2000" b="1" spc="-10" dirty="0"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连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+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两侧表中失配的元组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75261" y="3480815"/>
            <a:ext cx="241935" cy="241935"/>
          </a:xfrm>
          <a:custGeom>
            <a:avLst/>
            <a:gdLst/>
            <a:ahLst/>
            <a:cxnLst/>
            <a:rect l="l" t="t" r="r" b="b"/>
            <a:pathLst>
              <a:path w="241935" h="241935">
                <a:moveTo>
                  <a:pt x="0" y="241553"/>
                </a:moveTo>
                <a:lnTo>
                  <a:pt x="0" y="0"/>
                </a:lnTo>
                <a:lnTo>
                  <a:pt x="241554" y="241553"/>
                </a:lnTo>
                <a:lnTo>
                  <a:pt x="241554" y="0"/>
                </a:lnTo>
                <a:lnTo>
                  <a:pt x="0" y="241553"/>
                </a:lnTo>
                <a:close/>
              </a:path>
            </a:pathLst>
          </a:custGeom>
          <a:ln w="254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22861" y="349377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22861" y="372237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17019" y="3998467"/>
            <a:ext cx="393700" cy="254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07443" y="453542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0" y="0"/>
                </a:lnTo>
                <a:lnTo>
                  <a:pt x="2286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36043" y="453542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36043" y="476402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55043" y="453542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55043" y="476402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54588" y="3333281"/>
            <a:ext cx="4376420" cy="150241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309880" indent="-272415">
              <a:lnSpc>
                <a:spcPct val="100000"/>
              </a:lnSpc>
              <a:spcBef>
                <a:spcPts val="1065"/>
              </a:spcBef>
              <a:buFont typeface="Wingdings" panose="05000000000000000000"/>
              <a:buChar char=""/>
              <a:tabLst>
                <a:tab pos="3105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左外连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(Left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Outer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Join)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记为：</a:t>
            </a:r>
            <a:r>
              <a:rPr sz="2000" b="1" spc="-57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3600" spc="-7" baseline="10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600" baseline="10000">
              <a:latin typeface="Arial" panose="020B0604020202020204"/>
              <a:cs typeface="Arial" panose="020B0604020202020204"/>
            </a:endParaRPr>
          </a:p>
          <a:p>
            <a:pPr marL="309880" indent="-272415">
              <a:lnSpc>
                <a:spcPct val="100000"/>
              </a:lnSpc>
              <a:spcBef>
                <a:spcPts val="965"/>
              </a:spcBef>
              <a:buFont typeface="Wingdings" panose="05000000000000000000"/>
              <a:buChar char=""/>
              <a:tabLst>
                <a:tab pos="3105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右外连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(Right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Outer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Join)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记为</a:t>
            </a:r>
            <a:r>
              <a:rPr sz="2000" b="1" spc="-509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3600" spc="-765" baseline="5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endParaRPr sz="3600" baseline="5000">
              <a:latin typeface="Arial" panose="020B0604020202020204"/>
              <a:cs typeface="Arial" panose="020B0604020202020204"/>
            </a:endParaRPr>
          </a:p>
          <a:p>
            <a:pPr marL="309880" indent="-272415">
              <a:lnSpc>
                <a:spcPct val="100000"/>
              </a:lnSpc>
              <a:spcBef>
                <a:spcPts val="1055"/>
              </a:spcBef>
              <a:buFont typeface="Wingdings" panose="05000000000000000000"/>
              <a:buChar char=""/>
              <a:tabLst>
                <a:tab pos="310515" algn="l"/>
              </a:tabLst>
            </a:pPr>
            <a:r>
              <a:rPr sz="3000" b="1" spc="-15" baseline="3000" dirty="0">
                <a:latin typeface="新宋体" panose="02010609030101010101" charset="-122"/>
                <a:cs typeface="新宋体" panose="02010609030101010101" charset="-122"/>
              </a:rPr>
              <a:t>全外连</a:t>
            </a:r>
            <a:r>
              <a:rPr sz="3000" b="1" spc="-7" baseline="3000" dirty="0"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3000" b="1" spc="-7" baseline="3000" dirty="0">
                <a:latin typeface="Arial" panose="020B0604020202020204"/>
                <a:cs typeface="Arial" panose="020B0604020202020204"/>
              </a:rPr>
              <a:t>(Full</a:t>
            </a:r>
            <a:r>
              <a:rPr sz="3000" b="1" spc="-30" baseline="3000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baseline="3000" dirty="0">
                <a:latin typeface="Arial" panose="020B0604020202020204"/>
                <a:cs typeface="Arial" panose="020B0604020202020204"/>
              </a:rPr>
              <a:t>Outer</a:t>
            </a:r>
            <a:r>
              <a:rPr sz="3000" b="1" spc="-30" baseline="3000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baseline="3000" dirty="0">
                <a:latin typeface="Arial" panose="020B0604020202020204"/>
                <a:cs typeface="Arial" panose="020B0604020202020204"/>
              </a:rPr>
              <a:t>Join)</a:t>
            </a:r>
            <a:r>
              <a:rPr sz="3000" b="1" spc="-15" baseline="3000" dirty="0">
                <a:latin typeface="新宋体" panose="02010609030101010101" charset="-122"/>
                <a:cs typeface="新宋体" panose="02010609030101010101" charset="-122"/>
              </a:rPr>
              <a:t>记为：</a:t>
            </a:r>
            <a:r>
              <a:rPr sz="3000" b="1" spc="-667" baseline="30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52821" y="3237992"/>
            <a:ext cx="230504" cy="159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3000"/>
              </a:lnSpc>
              <a:spcBef>
                <a:spcPts val="100"/>
              </a:spcBef>
            </a:pPr>
            <a:r>
              <a:rPr sz="24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  S  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820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关系代数之复杂扩展操作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7403" y="787390"/>
            <a:ext cx="192976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外连</a:t>
            </a:r>
            <a:r>
              <a:rPr sz="2000" b="1" spc="-5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2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3625" y="1366520"/>
            <a:ext cx="2660650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外连接操作示例</a:t>
            </a:r>
            <a:endParaRPr sz="2400" b="1" spc="-10" dirty="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3633" y="2532888"/>
            <a:ext cx="6998208" cy="155981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75345" y="4672584"/>
            <a:ext cx="6995159" cy="1561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820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关系代数之复杂扩展操作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7403" y="787390"/>
            <a:ext cx="192976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外连</a:t>
            </a:r>
            <a:r>
              <a:rPr sz="2000" b="1" spc="-5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2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56667" y="2189226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0" y="240791"/>
                </a:moveTo>
                <a:lnTo>
                  <a:pt x="0" y="0"/>
                </a:lnTo>
                <a:lnTo>
                  <a:pt x="240792" y="240791"/>
                </a:lnTo>
                <a:lnTo>
                  <a:pt x="240792" y="0"/>
                </a:lnTo>
                <a:lnTo>
                  <a:pt x="0" y="240791"/>
                </a:lnTo>
                <a:close/>
              </a:path>
            </a:pathLst>
          </a:custGeom>
          <a:ln w="254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04267" y="220141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04267" y="243001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738755" y="2104897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33465" y="2104897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41859" y="4352797"/>
            <a:ext cx="393687" cy="25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783713" y="4274311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78423" y="4274311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8230" y="1501140"/>
            <a:ext cx="3061970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外连接操作示例</a:t>
            </a:r>
            <a:endParaRPr sz="2400" b="1" spc="-10" dirty="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1065" y="2322576"/>
            <a:ext cx="6995159" cy="216179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93633" y="5221223"/>
            <a:ext cx="6989826" cy="1568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820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关系代数之复杂扩展操作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7403" y="787390"/>
            <a:ext cx="192976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外连</a:t>
            </a:r>
            <a:r>
              <a:rPr sz="2000" b="1" spc="-5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2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03898" y="198577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0" y="0"/>
                </a:lnTo>
                <a:lnTo>
                  <a:pt x="228600" y="2286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532498" y="198577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532498" y="221437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151498" y="198577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51498" y="221437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856103" y="1895347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50813" y="1895347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03898" y="4831841"/>
            <a:ext cx="322580" cy="281305"/>
          </a:xfrm>
          <a:custGeom>
            <a:avLst/>
            <a:gdLst/>
            <a:ahLst/>
            <a:cxnLst/>
            <a:rect l="l" t="t" r="r" b="b"/>
            <a:pathLst>
              <a:path w="322579" h="281304">
                <a:moveTo>
                  <a:pt x="0" y="281177"/>
                </a:moveTo>
                <a:lnTo>
                  <a:pt x="0" y="0"/>
                </a:lnTo>
                <a:lnTo>
                  <a:pt x="322326" y="281177"/>
                </a:lnTo>
                <a:lnTo>
                  <a:pt x="322326" y="0"/>
                </a:lnTo>
                <a:lnTo>
                  <a:pt x="0" y="281177"/>
                </a:lnTo>
                <a:close/>
              </a:path>
            </a:pathLst>
          </a:custGeom>
          <a:ln w="38099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883535" y="4781042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78245" y="4781042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4100" y="1210310"/>
            <a:ext cx="7223125" cy="100457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35"/>
              </a:spcBef>
              <a:buFont typeface="Wingdings" panose="05000000000000000000" charset="0"/>
              <a:buChar char="Ø"/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外连接(Outer-Join)操作的示例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812165" lvl="1" indent="-342900">
              <a:lnSpc>
                <a:spcPct val="100000"/>
              </a:lnSpc>
              <a:spcBef>
                <a:spcPts val="1235"/>
              </a:spcBef>
              <a:buFont typeface="Wingdings" panose="05000000000000000000" charset="0"/>
              <a:buChar char="u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前面问题例子的解决方案：查询所有老师的信息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07925" y="5552947"/>
            <a:ext cx="48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新宋体" panose="02010609030101010101" charset="-122"/>
                <a:cs typeface="新宋体" panose="02010609030101010101" charset="-122"/>
              </a:rPr>
              <a:t>＝</a:t>
            </a:r>
            <a:endParaRPr sz="36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42757" y="3773423"/>
            <a:ext cx="1972055" cy="11902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33913" y="4260341"/>
            <a:ext cx="335280" cy="304800"/>
          </a:xfrm>
          <a:custGeom>
            <a:avLst/>
            <a:gdLst/>
            <a:ahLst/>
            <a:cxnLst/>
            <a:rect l="l" t="t" r="r" b="b"/>
            <a:pathLst>
              <a:path w="335279" h="304800">
                <a:moveTo>
                  <a:pt x="0" y="304800"/>
                </a:moveTo>
                <a:lnTo>
                  <a:pt x="0" y="0"/>
                </a:lnTo>
                <a:lnTo>
                  <a:pt x="335280" y="304800"/>
                </a:lnTo>
                <a:lnTo>
                  <a:pt x="335280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22839" y="4276344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4">
                <a:moveTo>
                  <a:pt x="211074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22839" y="456514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4">
                <a:moveTo>
                  <a:pt x="211074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97437" y="3758946"/>
            <a:ext cx="1295400" cy="999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97871" y="5260847"/>
            <a:ext cx="3323844" cy="1047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48769" y="2631439"/>
            <a:ext cx="299974" cy="1892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943178" y="2581148"/>
            <a:ext cx="6140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 panose="020B0604020202020204"/>
                <a:cs typeface="Arial" panose="020B0604020202020204"/>
              </a:rPr>
              <a:t>Teach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0764" y="2581148"/>
            <a:ext cx="7950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 panose="020B0604020202020204"/>
                <a:cs typeface="Arial" panose="020B0604020202020204"/>
              </a:rPr>
              <a:t>Course)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95963" y="2352454"/>
            <a:ext cx="3284854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800" i="1" spc="-1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</a:t>
            </a:r>
            <a:r>
              <a:rPr sz="3800" i="1" spc="-72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latin typeface="Arial" panose="020B0604020202020204"/>
                <a:cs typeface="Arial" panose="020B0604020202020204"/>
              </a:rPr>
              <a:t>T#, Tname, Salary, C#, CName </a:t>
            </a:r>
            <a:r>
              <a:rPr sz="2400" b="1" baseline="14000" dirty="0">
                <a:latin typeface="Arial" panose="020B0604020202020204"/>
                <a:cs typeface="Arial" panose="020B0604020202020204"/>
              </a:rPr>
              <a:t>(Teacher</a:t>
            </a:r>
            <a:endParaRPr sz="2400" baseline="1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64515" y="2633726"/>
            <a:ext cx="299974" cy="188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50265" y="4260341"/>
            <a:ext cx="334645" cy="304800"/>
          </a:xfrm>
          <a:custGeom>
            <a:avLst/>
            <a:gdLst/>
            <a:ahLst/>
            <a:cxnLst/>
            <a:rect l="l" t="t" r="r" b="b"/>
            <a:pathLst>
              <a:path w="334645" h="304800">
                <a:moveTo>
                  <a:pt x="0" y="304800"/>
                </a:moveTo>
                <a:lnTo>
                  <a:pt x="0" y="0"/>
                </a:lnTo>
                <a:lnTo>
                  <a:pt x="334518" y="304800"/>
                </a:lnTo>
                <a:lnTo>
                  <a:pt x="334518" y="0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39191" y="4276344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4">
                <a:moveTo>
                  <a:pt x="211074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639191" y="456514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4">
                <a:moveTo>
                  <a:pt x="211074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30103" y="361908"/>
            <a:ext cx="280733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关系代数之复杂扩展操作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外连</a:t>
            </a:r>
            <a:r>
              <a:rPr sz="2000" b="1" spc="-5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2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23098" y="3749802"/>
            <a:ext cx="1324355" cy="1009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951230" y="1174750"/>
            <a:ext cx="5304790" cy="100457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87630" indent="0">
              <a:lnSpc>
                <a:spcPct val="100000"/>
              </a:lnSpc>
              <a:spcBef>
                <a:spcPts val="1335"/>
              </a:spcBef>
              <a:buFont typeface="Wingdings" panose="05000000000000000000" charset="0"/>
              <a:buNone/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外连接(Outer-Join)操作示例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812165" lvl="1" indent="-342900">
              <a:lnSpc>
                <a:spcPct val="100000"/>
              </a:lnSpc>
              <a:spcBef>
                <a:spcPts val="1235"/>
              </a:spcBef>
              <a:buFont typeface="Wingdings" panose="05000000000000000000" charset="0"/>
              <a:buChar char="u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查询所有课程的信息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275205" y="2292350"/>
            <a:ext cx="5584825" cy="605790"/>
            <a:chOff x="3583" y="3610"/>
            <a:chExt cx="8795" cy="954"/>
          </a:xfrm>
        </p:grpSpPr>
        <p:sp>
          <p:nvSpPr>
            <p:cNvPr id="11" name="object 11"/>
            <p:cNvSpPr/>
            <p:nvPr/>
          </p:nvSpPr>
          <p:spPr>
            <a:xfrm>
              <a:off x="10687" y="4084"/>
              <a:ext cx="370" cy="258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 txBox="1"/>
            <p:nvPr/>
          </p:nvSpPr>
          <p:spPr>
            <a:xfrm>
              <a:off x="9573" y="3970"/>
              <a:ext cx="966" cy="42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-5" dirty="0">
                  <a:latin typeface="Arial" panose="020B0604020202020204"/>
                  <a:cs typeface="Arial" panose="020B0604020202020204"/>
                </a:rPr>
                <a:t>Teach</a:t>
              </a:r>
              <a:endParaRPr sz="16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1128" y="3970"/>
              <a:ext cx="1250" cy="42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-5" dirty="0">
                  <a:latin typeface="Arial" panose="020B0604020202020204"/>
                  <a:cs typeface="Arial" panose="020B0604020202020204"/>
                </a:rPr>
                <a:t>Course)</a:t>
              </a:r>
              <a:endParaRPr sz="16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583" y="3610"/>
              <a:ext cx="5263" cy="95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5"/>
                </a:spcBef>
              </a:pPr>
              <a:r>
                <a:rPr sz="3800" i="1" spc="-110" dirty="0">
                  <a:solidFill>
                    <a:srgbClr val="FF0065"/>
                  </a:solidFill>
                  <a:latin typeface="Symbol" panose="05050102010706020507"/>
                  <a:cs typeface="Symbol" panose="05050102010706020507"/>
                </a:rPr>
                <a:t></a:t>
              </a:r>
              <a:r>
                <a:rPr sz="3800" i="1" spc="-110" dirty="0">
                  <a:solidFill>
                    <a:srgbClr val="FF0065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1100" b="1" spc="-5" dirty="0">
                  <a:latin typeface="Arial" panose="020B0604020202020204"/>
                  <a:cs typeface="Arial" panose="020B0604020202020204"/>
                </a:rPr>
                <a:t>T#, Tname, Salary, C#, CName </a:t>
              </a:r>
              <a:r>
                <a:rPr sz="2400" b="1" baseline="14000" dirty="0">
                  <a:latin typeface="Arial" panose="020B0604020202020204"/>
                  <a:cs typeface="Arial" panose="020B0604020202020204"/>
                </a:rPr>
                <a:t>(</a:t>
              </a:r>
              <a:r>
                <a:rPr sz="2400" b="1" spc="-457" baseline="14000" dirty="0">
                  <a:latin typeface="Arial" panose="020B0604020202020204"/>
                  <a:cs typeface="Arial" panose="020B0604020202020204"/>
                </a:rPr>
                <a:t> </a:t>
              </a:r>
              <a:r>
                <a:rPr sz="2400" b="1" spc="-7" baseline="14000" dirty="0">
                  <a:latin typeface="Arial" panose="020B0604020202020204"/>
                  <a:cs typeface="Arial" panose="020B0604020202020204"/>
                </a:rPr>
                <a:t>Teacher</a:t>
              </a:r>
              <a:endParaRPr sz="2400" baseline="14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9093" y="4065"/>
              <a:ext cx="370" cy="2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030103" y="361908"/>
            <a:ext cx="280733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关系代数之复杂扩展操作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外连</a:t>
            </a:r>
            <a:r>
              <a:rPr sz="2000" b="1" spc="-5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2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42745" y="3282950"/>
            <a:ext cx="7900035" cy="2931795"/>
            <a:chOff x="2587" y="5770"/>
            <a:chExt cx="10986" cy="3826"/>
          </a:xfrm>
        </p:grpSpPr>
        <p:sp>
          <p:nvSpPr>
            <p:cNvPr id="3" name="object 3"/>
            <p:cNvSpPr txBox="1"/>
            <p:nvPr/>
          </p:nvSpPr>
          <p:spPr>
            <a:xfrm>
              <a:off x="4579" y="8345"/>
              <a:ext cx="760" cy="73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600" dirty="0">
                  <a:latin typeface="新宋体" panose="02010609030101010101" charset="-122"/>
                  <a:cs typeface="新宋体" panose="02010609030101010101" charset="-122"/>
                </a:rPr>
                <a:t>＝</a:t>
              </a:r>
              <a:endParaRPr sz="3600">
                <a:latin typeface="新宋体" panose="02010609030101010101" charset="-122"/>
                <a:cs typeface="新宋体" panose="02010609030101010101" charset="-122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2587" y="5802"/>
              <a:ext cx="3106" cy="18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361" y="6649"/>
              <a:ext cx="455" cy="441"/>
            </a:xfrm>
            <a:custGeom>
              <a:avLst/>
              <a:gdLst/>
              <a:ahLst/>
              <a:cxnLst/>
              <a:rect l="l" t="t" r="r" b="b"/>
              <a:pathLst>
                <a:path w="288925" h="280035">
                  <a:moveTo>
                    <a:pt x="0" y="279654"/>
                  </a:moveTo>
                  <a:lnTo>
                    <a:pt x="0" y="0"/>
                  </a:lnTo>
                  <a:lnTo>
                    <a:pt x="288798" y="279654"/>
                  </a:lnTo>
                  <a:lnTo>
                    <a:pt x="288798" y="0"/>
                  </a:lnTo>
                  <a:lnTo>
                    <a:pt x="0" y="27965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815" y="6649"/>
              <a:ext cx="305" cy="0"/>
            </a:xfrm>
            <a:custGeom>
              <a:avLst/>
              <a:gdLst/>
              <a:ahLst/>
              <a:cxnLst/>
              <a:rect l="l" t="t" r="r" b="b"/>
              <a:pathLst>
                <a:path w="193675">
                  <a:moveTo>
                    <a:pt x="193548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815" y="7090"/>
              <a:ext cx="305" cy="0"/>
            </a:xfrm>
            <a:custGeom>
              <a:avLst/>
              <a:gdLst/>
              <a:ahLst/>
              <a:cxnLst/>
              <a:rect l="l" t="t" r="r" b="b"/>
              <a:pathLst>
                <a:path w="193675">
                  <a:moveTo>
                    <a:pt x="193548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601" y="5802"/>
              <a:ext cx="2040" cy="15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63" y="7945"/>
              <a:ext cx="5234" cy="16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313" y="6630"/>
              <a:ext cx="455" cy="440"/>
            </a:xfrm>
            <a:custGeom>
              <a:avLst/>
              <a:gdLst/>
              <a:ahLst/>
              <a:cxnLst/>
              <a:rect l="l" t="t" r="r" b="b"/>
              <a:pathLst>
                <a:path w="288925" h="279400">
                  <a:moveTo>
                    <a:pt x="0" y="278891"/>
                  </a:moveTo>
                  <a:lnTo>
                    <a:pt x="0" y="0"/>
                  </a:lnTo>
                  <a:lnTo>
                    <a:pt x="288798" y="278891"/>
                  </a:lnTo>
                  <a:lnTo>
                    <a:pt x="288798" y="0"/>
                  </a:lnTo>
                  <a:lnTo>
                    <a:pt x="0" y="27889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768" y="6630"/>
              <a:ext cx="305" cy="0"/>
            </a:xfrm>
            <a:custGeom>
              <a:avLst/>
              <a:gdLst/>
              <a:ahLst/>
              <a:cxnLst/>
              <a:rect l="l" t="t" r="r" b="b"/>
              <a:pathLst>
                <a:path w="193675">
                  <a:moveTo>
                    <a:pt x="193548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768" y="7069"/>
              <a:ext cx="305" cy="0"/>
            </a:xfrm>
            <a:custGeom>
              <a:avLst/>
              <a:gdLst/>
              <a:ahLst/>
              <a:cxnLst/>
              <a:rect l="l" t="t" r="r" b="b"/>
              <a:pathLst>
                <a:path w="193675">
                  <a:moveTo>
                    <a:pt x="193548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487" y="5770"/>
              <a:ext cx="2086" cy="15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5925652" y="2660395"/>
            <a:ext cx="6140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 panose="020B0604020202020204"/>
                <a:cs typeface="Arial" panose="020B0604020202020204"/>
              </a:rPr>
              <a:t>Teach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13238" y="2660395"/>
            <a:ext cx="7950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 panose="020B0604020202020204"/>
                <a:cs typeface="Arial" panose="020B0604020202020204"/>
              </a:rPr>
              <a:t>Course)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78437" y="2431702"/>
            <a:ext cx="3284854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800" i="1" spc="-1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</a:t>
            </a:r>
            <a:r>
              <a:rPr sz="3800" i="1" spc="-72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latin typeface="Arial" panose="020B0604020202020204"/>
                <a:cs typeface="Arial" panose="020B0604020202020204"/>
              </a:rPr>
              <a:t>T#, Tname, Salary, C#, CName </a:t>
            </a:r>
            <a:r>
              <a:rPr sz="2400" b="1" baseline="14000" dirty="0">
                <a:latin typeface="Arial" panose="020B0604020202020204"/>
                <a:cs typeface="Arial" panose="020B0604020202020204"/>
              </a:rPr>
              <a:t>(Teacher</a:t>
            </a:r>
            <a:endParaRPr sz="2400" baseline="1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32767" y="2704592"/>
            <a:ext cx="320801" cy="19989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73646" y="2704592"/>
            <a:ext cx="320801" cy="199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30103" y="361908"/>
            <a:ext cx="280733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关系代数之复杂扩展操作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外连</a:t>
            </a:r>
            <a:r>
              <a:rPr sz="2000" b="1" spc="-5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2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95045" y="1187450"/>
            <a:ext cx="4930775" cy="100457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335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外连接(Outer-Join)操作示例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812165" lvl="1" indent="-342900">
              <a:lnSpc>
                <a:spcPct val="100000"/>
              </a:lnSpc>
              <a:spcBef>
                <a:spcPts val="1235"/>
              </a:spcBef>
              <a:buFont typeface="Wingdings" panose="05000000000000000000" charset="0"/>
              <a:buChar char="u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查询所有老师和所有课程的信息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33830" y="3297555"/>
            <a:ext cx="7906385" cy="3605530"/>
            <a:chOff x="2565" y="6340"/>
            <a:chExt cx="10963" cy="4112"/>
          </a:xfrm>
        </p:grpSpPr>
        <p:sp>
          <p:nvSpPr>
            <p:cNvPr id="3" name="object 3"/>
            <p:cNvSpPr txBox="1"/>
            <p:nvPr/>
          </p:nvSpPr>
          <p:spPr>
            <a:xfrm>
              <a:off x="4860" y="8964"/>
              <a:ext cx="760" cy="64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600" dirty="0">
                  <a:latin typeface="新宋体" panose="02010609030101010101" charset="-122"/>
                  <a:cs typeface="新宋体" panose="02010609030101010101" charset="-122"/>
                </a:rPr>
                <a:t>＝</a:t>
              </a:r>
              <a:endParaRPr sz="3600">
                <a:latin typeface="新宋体" panose="02010609030101010101" charset="-122"/>
                <a:cs typeface="新宋体" panose="02010609030101010101" charset="-122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2565" y="6370"/>
              <a:ext cx="3106" cy="18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478" y="7177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0" y="0"/>
                  </a:lnTo>
                  <a:lnTo>
                    <a:pt x="228600" y="228600"/>
                  </a:lnTo>
                  <a:lnTo>
                    <a:pt x="228600" y="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838" y="7177"/>
              <a:ext cx="24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4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838" y="7537"/>
              <a:ext cx="24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4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238" y="7177"/>
              <a:ext cx="24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4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238" y="7537"/>
              <a:ext cx="24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4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498" y="7177"/>
              <a:ext cx="360" cy="36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0" y="0"/>
                  </a:lnTo>
                  <a:lnTo>
                    <a:pt x="228600" y="228600"/>
                  </a:lnTo>
                  <a:lnTo>
                    <a:pt x="228600" y="0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858" y="7177"/>
              <a:ext cx="24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4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858" y="7537"/>
              <a:ext cx="24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4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258" y="7177"/>
              <a:ext cx="24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4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258" y="7537"/>
              <a:ext cx="24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1524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578" y="6370"/>
              <a:ext cx="2040" cy="15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963" y="8486"/>
              <a:ext cx="5234" cy="19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1443" y="6340"/>
              <a:ext cx="2086" cy="15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82308" y="3274060"/>
            <a:ext cx="4128782" cy="57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回顾本讲学了什</a:t>
            </a:r>
            <a:r>
              <a:rPr spc="-10" dirty="0"/>
              <a:t>么</a:t>
            </a:r>
            <a:r>
              <a:rPr dirty="0">
                <a:latin typeface="Arial" panose="020B0604020202020204"/>
                <a:cs typeface="Arial" panose="020B0604020202020204"/>
              </a:rPr>
              <a:t>?</a:t>
            </a:r>
            <a:endParaRPr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22283" y="1366266"/>
            <a:ext cx="1426210" cy="1096010"/>
          </a:xfrm>
          <a:custGeom>
            <a:avLst/>
            <a:gdLst/>
            <a:ahLst/>
            <a:cxnLst/>
            <a:rect l="l" t="t" r="r" b="b"/>
            <a:pathLst>
              <a:path w="1426210" h="1096010">
                <a:moveTo>
                  <a:pt x="1425702" y="547877"/>
                </a:moveTo>
                <a:lnTo>
                  <a:pt x="1423750" y="506998"/>
                </a:lnTo>
                <a:lnTo>
                  <a:pt x="1417987" y="466932"/>
                </a:lnTo>
                <a:lnTo>
                  <a:pt x="1408549" y="427787"/>
                </a:lnTo>
                <a:lnTo>
                  <a:pt x="1395574" y="389669"/>
                </a:lnTo>
                <a:lnTo>
                  <a:pt x="1379198" y="352683"/>
                </a:lnTo>
                <a:lnTo>
                  <a:pt x="1359559" y="316937"/>
                </a:lnTo>
                <a:lnTo>
                  <a:pt x="1336792" y="282535"/>
                </a:lnTo>
                <a:lnTo>
                  <a:pt x="1311036" y="249583"/>
                </a:lnTo>
                <a:lnTo>
                  <a:pt x="1282427" y="218189"/>
                </a:lnTo>
                <a:lnTo>
                  <a:pt x="1251103" y="188458"/>
                </a:lnTo>
                <a:lnTo>
                  <a:pt x="1217199" y="160496"/>
                </a:lnTo>
                <a:lnTo>
                  <a:pt x="1180854" y="134409"/>
                </a:lnTo>
                <a:lnTo>
                  <a:pt x="1142204" y="110303"/>
                </a:lnTo>
                <a:lnTo>
                  <a:pt x="1101385" y="88284"/>
                </a:lnTo>
                <a:lnTo>
                  <a:pt x="1058536" y="68458"/>
                </a:lnTo>
                <a:lnTo>
                  <a:pt x="1013793" y="50932"/>
                </a:lnTo>
                <a:lnTo>
                  <a:pt x="967293" y="35811"/>
                </a:lnTo>
                <a:lnTo>
                  <a:pt x="919173" y="23202"/>
                </a:lnTo>
                <a:lnTo>
                  <a:pt x="869570" y="13210"/>
                </a:lnTo>
                <a:lnTo>
                  <a:pt x="818621" y="5941"/>
                </a:lnTo>
                <a:lnTo>
                  <a:pt x="766462" y="1503"/>
                </a:lnTo>
                <a:lnTo>
                  <a:pt x="713232" y="0"/>
                </a:lnTo>
                <a:lnTo>
                  <a:pt x="659856" y="1515"/>
                </a:lnTo>
                <a:lnTo>
                  <a:pt x="607816" y="5943"/>
                </a:lnTo>
                <a:lnTo>
                  <a:pt x="556855" y="13210"/>
                </a:lnTo>
                <a:lnTo>
                  <a:pt x="507224" y="23202"/>
                </a:lnTo>
                <a:lnTo>
                  <a:pt x="459070" y="35811"/>
                </a:lnTo>
                <a:lnTo>
                  <a:pt x="412531" y="50932"/>
                </a:lnTo>
                <a:lnTo>
                  <a:pt x="367744" y="68458"/>
                </a:lnTo>
                <a:lnTo>
                  <a:pt x="324849" y="88284"/>
                </a:lnTo>
                <a:lnTo>
                  <a:pt x="283981" y="110303"/>
                </a:lnTo>
                <a:lnTo>
                  <a:pt x="245280" y="134409"/>
                </a:lnTo>
                <a:lnTo>
                  <a:pt x="208883" y="160496"/>
                </a:lnTo>
                <a:lnTo>
                  <a:pt x="174927" y="188458"/>
                </a:lnTo>
                <a:lnTo>
                  <a:pt x="143552" y="218189"/>
                </a:lnTo>
                <a:lnTo>
                  <a:pt x="114894" y="249583"/>
                </a:lnTo>
                <a:lnTo>
                  <a:pt x="89091" y="282535"/>
                </a:lnTo>
                <a:lnTo>
                  <a:pt x="66281" y="316937"/>
                </a:lnTo>
                <a:lnTo>
                  <a:pt x="46603" y="352683"/>
                </a:lnTo>
                <a:lnTo>
                  <a:pt x="30193" y="389669"/>
                </a:lnTo>
                <a:lnTo>
                  <a:pt x="17190" y="427787"/>
                </a:lnTo>
                <a:lnTo>
                  <a:pt x="7732" y="466932"/>
                </a:lnTo>
                <a:lnTo>
                  <a:pt x="1956" y="506998"/>
                </a:lnTo>
                <a:lnTo>
                  <a:pt x="0" y="547877"/>
                </a:lnTo>
                <a:lnTo>
                  <a:pt x="1956" y="588757"/>
                </a:lnTo>
                <a:lnTo>
                  <a:pt x="7732" y="628823"/>
                </a:lnTo>
                <a:lnTo>
                  <a:pt x="17190" y="667968"/>
                </a:lnTo>
                <a:lnTo>
                  <a:pt x="30193" y="706086"/>
                </a:lnTo>
                <a:lnTo>
                  <a:pt x="46603" y="743072"/>
                </a:lnTo>
                <a:lnTo>
                  <a:pt x="66281" y="778818"/>
                </a:lnTo>
                <a:lnTo>
                  <a:pt x="89091" y="813220"/>
                </a:lnTo>
                <a:lnTo>
                  <a:pt x="114894" y="846172"/>
                </a:lnTo>
                <a:lnTo>
                  <a:pt x="126492" y="858877"/>
                </a:lnTo>
                <a:lnTo>
                  <a:pt x="126492" y="547877"/>
                </a:lnTo>
                <a:lnTo>
                  <a:pt x="128891" y="506933"/>
                </a:lnTo>
                <a:lnTo>
                  <a:pt x="135951" y="467008"/>
                </a:lnTo>
                <a:lnTo>
                  <a:pt x="147464" y="428265"/>
                </a:lnTo>
                <a:lnTo>
                  <a:pt x="163222" y="390862"/>
                </a:lnTo>
                <a:lnTo>
                  <a:pt x="183018" y="354959"/>
                </a:lnTo>
                <a:lnTo>
                  <a:pt x="206643" y="320717"/>
                </a:lnTo>
                <a:lnTo>
                  <a:pt x="233889" y="288295"/>
                </a:lnTo>
                <a:lnTo>
                  <a:pt x="264550" y="257853"/>
                </a:lnTo>
                <a:lnTo>
                  <a:pt x="298418" y="229552"/>
                </a:lnTo>
                <a:lnTo>
                  <a:pt x="335284" y="203551"/>
                </a:lnTo>
                <a:lnTo>
                  <a:pt x="374940" y="180009"/>
                </a:lnTo>
                <a:lnTo>
                  <a:pt x="417180" y="159088"/>
                </a:lnTo>
                <a:lnTo>
                  <a:pt x="461796" y="140947"/>
                </a:lnTo>
                <a:lnTo>
                  <a:pt x="508579" y="125745"/>
                </a:lnTo>
                <a:lnTo>
                  <a:pt x="557321" y="113643"/>
                </a:lnTo>
                <a:lnTo>
                  <a:pt x="607825" y="104800"/>
                </a:lnTo>
                <a:lnTo>
                  <a:pt x="659996" y="99374"/>
                </a:lnTo>
                <a:lnTo>
                  <a:pt x="713232" y="97535"/>
                </a:lnTo>
                <a:lnTo>
                  <a:pt x="766607" y="99379"/>
                </a:lnTo>
                <a:lnTo>
                  <a:pt x="818647" y="104801"/>
                </a:lnTo>
                <a:lnTo>
                  <a:pt x="869142" y="113643"/>
                </a:lnTo>
                <a:lnTo>
                  <a:pt x="917884" y="125745"/>
                </a:lnTo>
                <a:lnTo>
                  <a:pt x="964667" y="140947"/>
                </a:lnTo>
                <a:lnTo>
                  <a:pt x="1009283" y="159088"/>
                </a:lnTo>
                <a:lnTo>
                  <a:pt x="1051523" y="180009"/>
                </a:lnTo>
                <a:lnTo>
                  <a:pt x="1091179" y="203551"/>
                </a:lnTo>
                <a:lnTo>
                  <a:pt x="1128045" y="229552"/>
                </a:lnTo>
                <a:lnTo>
                  <a:pt x="1161913" y="257853"/>
                </a:lnTo>
                <a:lnTo>
                  <a:pt x="1192574" y="288295"/>
                </a:lnTo>
                <a:lnTo>
                  <a:pt x="1219820" y="320717"/>
                </a:lnTo>
                <a:lnTo>
                  <a:pt x="1243445" y="354959"/>
                </a:lnTo>
                <a:lnTo>
                  <a:pt x="1263241" y="390862"/>
                </a:lnTo>
                <a:lnTo>
                  <a:pt x="1278999" y="428265"/>
                </a:lnTo>
                <a:lnTo>
                  <a:pt x="1290512" y="467008"/>
                </a:lnTo>
                <a:lnTo>
                  <a:pt x="1297572" y="506933"/>
                </a:lnTo>
                <a:lnTo>
                  <a:pt x="1299972" y="547877"/>
                </a:lnTo>
                <a:lnTo>
                  <a:pt x="1299972" y="858314"/>
                </a:lnTo>
                <a:lnTo>
                  <a:pt x="1311036" y="846172"/>
                </a:lnTo>
                <a:lnTo>
                  <a:pt x="1336792" y="813220"/>
                </a:lnTo>
                <a:lnTo>
                  <a:pt x="1359559" y="778818"/>
                </a:lnTo>
                <a:lnTo>
                  <a:pt x="1379198" y="743072"/>
                </a:lnTo>
                <a:lnTo>
                  <a:pt x="1395574" y="706086"/>
                </a:lnTo>
                <a:lnTo>
                  <a:pt x="1408549" y="667968"/>
                </a:lnTo>
                <a:lnTo>
                  <a:pt x="1417987" y="628823"/>
                </a:lnTo>
                <a:lnTo>
                  <a:pt x="1423750" y="588757"/>
                </a:lnTo>
                <a:lnTo>
                  <a:pt x="1425702" y="547877"/>
                </a:lnTo>
                <a:close/>
              </a:path>
              <a:path w="1426210" h="1096010">
                <a:moveTo>
                  <a:pt x="1299972" y="858314"/>
                </a:moveTo>
                <a:lnTo>
                  <a:pt x="1299972" y="547877"/>
                </a:lnTo>
                <a:lnTo>
                  <a:pt x="1297572" y="588943"/>
                </a:lnTo>
                <a:lnTo>
                  <a:pt x="1290512" y="628974"/>
                </a:lnTo>
                <a:lnTo>
                  <a:pt x="1278999" y="667811"/>
                </a:lnTo>
                <a:lnTo>
                  <a:pt x="1263241" y="705297"/>
                </a:lnTo>
                <a:lnTo>
                  <a:pt x="1243445" y="741271"/>
                </a:lnTo>
                <a:lnTo>
                  <a:pt x="1219820" y="775574"/>
                </a:lnTo>
                <a:lnTo>
                  <a:pt x="1192574" y="808048"/>
                </a:lnTo>
                <a:lnTo>
                  <a:pt x="1161913" y="838533"/>
                </a:lnTo>
                <a:lnTo>
                  <a:pt x="1128045" y="866870"/>
                </a:lnTo>
                <a:lnTo>
                  <a:pt x="1091179" y="892899"/>
                </a:lnTo>
                <a:lnTo>
                  <a:pt x="1051523" y="916463"/>
                </a:lnTo>
                <a:lnTo>
                  <a:pt x="1009283" y="937401"/>
                </a:lnTo>
                <a:lnTo>
                  <a:pt x="964667" y="955554"/>
                </a:lnTo>
                <a:lnTo>
                  <a:pt x="917884" y="970763"/>
                </a:lnTo>
                <a:lnTo>
                  <a:pt x="869142" y="982870"/>
                </a:lnTo>
                <a:lnTo>
                  <a:pt x="818621" y="991718"/>
                </a:lnTo>
                <a:lnTo>
                  <a:pt x="766462" y="997143"/>
                </a:lnTo>
                <a:lnTo>
                  <a:pt x="713232" y="998982"/>
                </a:lnTo>
                <a:lnTo>
                  <a:pt x="659856" y="997138"/>
                </a:lnTo>
                <a:lnTo>
                  <a:pt x="607816" y="991715"/>
                </a:lnTo>
                <a:lnTo>
                  <a:pt x="557321" y="982870"/>
                </a:lnTo>
                <a:lnTo>
                  <a:pt x="508579" y="970763"/>
                </a:lnTo>
                <a:lnTo>
                  <a:pt x="461796" y="955554"/>
                </a:lnTo>
                <a:lnTo>
                  <a:pt x="417180" y="937401"/>
                </a:lnTo>
                <a:lnTo>
                  <a:pt x="374940" y="916463"/>
                </a:lnTo>
                <a:lnTo>
                  <a:pt x="335284" y="892899"/>
                </a:lnTo>
                <a:lnTo>
                  <a:pt x="298418" y="866870"/>
                </a:lnTo>
                <a:lnTo>
                  <a:pt x="264550" y="838533"/>
                </a:lnTo>
                <a:lnTo>
                  <a:pt x="233889" y="808048"/>
                </a:lnTo>
                <a:lnTo>
                  <a:pt x="206643" y="775574"/>
                </a:lnTo>
                <a:lnTo>
                  <a:pt x="183018" y="741271"/>
                </a:lnTo>
                <a:lnTo>
                  <a:pt x="163222" y="705297"/>
                </a:lnTo>
                <a:lnTo>
                  <a:pt x="147464" y="667811"/>
                </a:lnTo>
                <a:lnTo>
                  <a:pt x="135951" y="628974"/>
                </a:lnTo>
                <a:lnTo>
                  <a:pt x="128891" y="588943"/>
                </a:lnTo>
                <a:lnTo>
                  <a:pt x="126492" y="547877"/>
                </a:lnTo>
                <a:lnTo>
                  <a:pt x="126492" y="858877"/>
                </a:lnTo>
                <a:lnTo>
                  <a:pt x="174927" y="907297"/>
                </a:lnTo>
                <a:lnTo>
                  <a:pt x="208883" y="935259"/>
                </a:lnTo>
                <a:lnTo>
                  <a:pt x="245280" y="961346"/>
                </a:lnTo>
                <a:lnTo>
                  <a:pt x="283981" y="985452"/>
                </a:lnTo>
                <a:lnTo>
                  <a:pt x="324849" y="1007471"/>
                </a:lnTo>
                <a:lnTo>
                  <a:pt x="367744" y="1027297"/>
                </a:lnTo>
                <a:lnTo>
                  <a:pt x="412531" y="1044823"/>
                </a:lnTo>
                <a:lnTo>
                  <a:pt x="459070" y="1059944"/>
                </a:lnTo>
                <a:lnTo>
                  <a:pt x="507224" y="1072553"/>
                </a:lnTo>
                <a:lnTo>
                  <a:pt x="556855" y="1082545"/>
                </a:lnTo>
                <a:lnTo>
                  <a:pt x="607825" y="1089814"/>
                </a:lnTo>
                <a:lnTo>
                  <a:pt x="659996" y="1094252"/>
                </a:lnTo>
                <a:lnTo>
                  <a:pt x="713232" y="1095755"/>
                </a:lnTo>
                <a:lnTo>
                  <a:pt x="766607" y="1094240"/>
                </a:lnTo>
                <a:lnTo>
                  <a:pt x="818647" y="1089810"/>
                </a:lnTo>
                <a:lnTo>
                  <a:pt x="869570" y="1082545"/>
                </a:lnTo>
                <a:lnTo>
                  <a:pt x="919173" y="1072553"/>
                </a:lnTo>
                <a:lnTo>
                  <a:pt x="967293" y="1059944"/>
                </a:lnTo>
                <a:lnTo>
                  <a:pt x="1013793" y="1044823"/>
                </a:lnTo>
                <a:lnTo>
                  <a:pt x="1058536" y="1027297"/>
                </a:lnTo>
                <a:lnTo>
                  <a:pt x="1101385" y="1007471"/>
                </a:lnTo>
                <a:lnTo>
                  <a:pt x="1142204" y="985452"/>
                </a:lnTo>
                <a:lnTo>
                  <a:pt x="1180854" y="961346"/>
                </a:lnTo>
                <a:lnTo>
                  <a:pt x="1217199" y="935259"/>
                </a:lnTo>
                <a:lnTo>
                  <a:pt x="1251103" y="907297"/>
                </a:lnTo>
                <a:lnTo>
                  <a:pt x="1282427" y="877566"/>
                </a:lnTo>
                <a:lnTo>
                  <a:pt x="1299972" y="85831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393" y="1455419"/>
            <a:ext cx="1190625" cy="916305"/>
          </a:xfrm>
          <a:custGeom>
            <a:avLst/>
            <a:gdLst/>
            <a:ahLst/>
            <a:cxnLst/>
            <a:rect l="l" t="t" r="r" b="b"/>
            <a:pathLst>
              <a:path w="1190625" h="916305">
                <a:moveTo>
                  <a:pt x="1190243" y="457962"/>
                </a:moveTo>
                <a:lnTo>
                  <a:pt x="1187809" y="416269"/>
                </a:lnTo>
                <a:lnTo>
                  <a:pt x="1180647" y="375627"/>
                </a:lnTo>
                <a:lnTo>
                  <a:pt x="1168967" y="336197"/>
                </a:lnTo>
                <a:lnTo>
                  <a:pt x="1152982" y="298140"/>
                </a:lnTo>
                <a:lnTo>
                  <a:pt x="1132901" y="261618"/>
                </a:lnTo>
                <a:lnTo>
                  <a:pt x="1108935" y="226793"/>
                </a:lnTo>
                <a:lnTo>
                  <a:pt x="1081296" y="193826"/>
                </a:lnTo>
                <a:lnTo>
                  <a:pt x="1050194" y="162878"/>
                </a:lnTo>
                <a:lnTo>
                  <a:pt x="1015841" y="134112"/>
                </a:lnTo>
                <a:lnTo>
                  <a:pt x="978446" y="107687"/>
                </a:lnTo>
                <a:lnTo>
                  <a:pt x="938222" y="83767"/>
                </a:lnTo>
                <a:lnTo>
                  <a:pt x="895378" y="62512"/>
                </a:lnTo>
                <a:lnTo>
                  <a:pt x="850126" y="44084"/>
                </a:lnTo>
                <a:lnTo>
                  <a:pt x="802676" y="28644"/>
                </a:lnTo>
                <a:lnTo>
                  <a:pt x="753240" y="16354"/>
                </a:lnTo>
                <a:lnTo>
                  <a:pt x="702028" y="7376"/>
                </a:lnTo>
                <a:lnTo>
                  <a:pt x="649252" y="1871"/>
                </a:lnTo>
                <a:lnTo>
                  <a:pt x="595121" y="0"/>
                </a:lnTo>
                <a:lnTo>
                  <a:pt x="540878" y="1871"/>
                </a:lnTo>
                <a:lnTo>
                  <a:pt x="488014" y="7376"/>
                </a:lnTo>
                <a:lnTo>
                  <a:pt x="436738" y="16354"/>
                </a:lnTo>
                <a:lnTo>
                  <a:pt x="387260" y="28644"/>
                </a:lnTo>
                <a:lnTo>
                  <a:pt x="339786" y="44084"/>
                </a:lnTo>
                <a:lnTo>
                  <a:pt x="294527" y="62512"/>
                </a:lnTo>
                <a:lnTo>
                  <a:pt x="251689" y="83767"/>
                </a:lnTo>
                <a:lnTo>
                  <a:pt x="211483" y="107687"/>
                </a:lnTo>
                <a:lnTo>
                  <a:pt x="174116" y="134112"/>
                </a:lnTo>
                <a:lnTo>
                  <a:pt x="139798" y="162878"/>
                </a:lnTo>
                <a:lnTo>
                  <a:pt x="108736" y="193826"/>
                </a:lnTo>
                <a:lnTo>
                  <a:pt x="81138" y="226793"/>
                </a:lnTo>
                <a:lnTo>
                  <a:pt x="57215" y="261618"/>
                </a:lnTo>
                <a:lnTo>
                  <a:pt x="37173" y="298140"/>
                </a:lnTo>
                <a:lnTo>
                  <a:pt x="21223" y="336197"/>
                </a:lnTo>
                <a:lnTo>
                  <a:pt x="9571" y="375627"/>
                </a:lnTo>
                <a:lnTo>
                  <a:pt x="2427" y="416269"/>
                </a:lnTo>
                <a:lnTo>
                  <a:pt x="0" y="457962"/>
                </a:lnTo>
                <a:lnTo>
                  <a:pt x="2427" y="499654"/>
                </a:lnTo>
                <a:lnTo>
                  <a:pt x="9571" y="540296"/>
                </a:lnTo>
                <a:lnTo>
                  <a:pt x="21223" y="579726"/>
                </a:lnTo>
                <a:lnTo>
                  <a:pt x="37173" y="617783"/>
                </a:lnTo>
                <a:lnTo>
                  <a:pt x="57215" y="654305"/>
                </a:lnTo>
                <a:lnTo>
                  <a:pt x="81138" y="689130"/>
                </a:lnTo>
                <a:lnTo>
                  <a:pt x="108736" y="722097"/>
                </a:lnTo>
                <a:lnTo>
                  <a:pt x="139798" y="753045"/>
                </a:lnTo>
                <a:lnTo>
                  <a:pt x="174116" y="781812"/>
                </a:lnTo>
                <a:lnTo>
                  <a:pt x="211483" y="808236"/>
                </a:lnTo>
                <a:lnTo>
                  <a:pt x="251689" y="832156"/>
                </a:lnTo>
                <a:lnTo>
                  <a:pt x="294527" y="853411"/>
                </a:lnTo>
                <a:lnTo>
                  <a:pt x="339786" y="871839"/>
                </a:lnTo>
                <a:lnTo>
                  <a:pt x="387260" y="887279"/>
                </a:lnTo>
                <a:lnTo>
                  <a:pt x="436738" y="899569"/>
                </a:lnTo>
                <a:lnTo>
                  <a:pt x="488014" y="908547"/>
                </a:lnTo>
                <a:lnTo>
                  <a:pt x="540878" y="914052"/>
                </a:lnTo>
                <a:lnTo>
                  <a:pt x="595121" y="915924"/>
                </a:lnTo>
                <a:lnTo>
                  <a:pt x="649252" y="914052"/>
                </a:lnTo>
                <a:lnTo>
                  <a:pt x="702028" y="908547"/>
                </a:lnTo>
                <a:lnTo>
                  <a:pt x="753240" y="899569"/>
                </a:lnTo>
                <a:lnTo>
                  <a:pt x="802676" y="887279"/>
                </a:lnTo>
                <a:lnTo>
                  <a:pt x="850126" y="871839"/>
                </a:lnTo>
                <a:lnTo>
                  <a:pt x="895378" y="853411"/>
                </a:lnTo>
                <a:lnTo>
                  <a:pt x="938222" y="832156"/>
                </a:lnTo>
                <a:lnTo>
                  <a:pt x="978446" y="808236"/>
                </a:lnTo>
                <a:lnTo>
                  <a:pt x="1015841" y="781812"/>
                </a:lnTo>
                <a:lnTo>
                  <a:pt x="1050194" y="753045"/>
                </a:lnTo>
                <a:lnTo>
                  <a:pt x="1081296" y="722097"/>
                </a:lnTo>
                <a:lnTo>
                  <a:pt x="1108935" y="689130"/>
                </a:lnTo>
                <a:lnTo>
                  <a:pt x="1132901" y="654305"/>
                </a:lnTo>
                <a:lnTo>
                  <a:pt x="1152982" y="617783"/>
                </a:lnTo>
                <a:lnTo>
                  <a:pt x="1168967" y="579726"/>
                </a:lnTo>
                <a:lnTo>
                  <a:pt x="1180647" y="540296"/>
                </a:lnTo>
                <a:lnTo>
                  <a:pt x="1187809" y="499654"/>
                </a:lnTo>
                <a:lnTo>
                  <a:pt x="1190243" y="45796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393" y="1455419"/>
            <a:ext cx="1190625" cy="916305"/>
          </a:xfrm>
          <a:custGeom>
            <a:avLst/>
            <a:gdLst/>
            <a:ahLst/>
            <a:cxnLst/>
            <a:rect l="l" t="t" r="r" b="b"/>
            <a:pathLst>
              <a:path w="1190625" h="916305">
                <a:moveTo>
                  <a:pt x="595121" y="0"/>
                </a:moveTo>
                <a:lnTo>
                  <a:pt x="540878" y="1871"/>
                </a:lnTo>
                <a:lnTo>
                  <a:pt x="488014" y="7376"/>
                </a:lnTo>
                <a:lnTo>
                  <a:pt x="436738" y="16354"/>
                </a:lnTo>
                <a:lnTo>
                  <a:pt x="387260" y="28644"/>
                </a:lnTo>
                <a:lnTo>
                  <a:pt x="339786" y="44084"/>
                </a:lnTo>
                <a:lnTo>
                  <a:pt x="294527" y="62512"/>
                </a:lnTo>
                <a:lnTo>
                  <a:pt x="251689" y="83767"/>
                </a:lnTo>
                <a:lnTo>
                  <a:pt x="211483" y="107687"/>
                </a:lnTo>
                <a:lnTo>
                  <a:pt x="174116" y="134112"/>
                </a:lnTo>
                <a:lnTo>
                  <a:pt x="139798" y="162878"/>
                </a:lnTo>
                <a:lnTo>
                  <a:pt x="108736" y="193826"/>
                </a:lnTo>
                <a:lnTo>
                  <a:pt x="81138" y="226793"/>
                </a:lnTo>
                <a:lnTo>
                  <a:pt x="57215" y="261618"/>
                </a:lnTo>
                <a:lnTo>
                  <a:pt x="37173" y="298140"/>
                </a:lnTo>
                <a:lnTo>
                  <a:pt x="21223" y="336197"/>
                </a:lnTo>
                <a:lnTo>
                  <a:pt x="9571" y="375627"/>
                </a:lnTo>
                <a:lnTo>
                  <a:pt x="2427" y="416269"/>
                </a:lnTo>
                <a:lnTo>
                  <a:pt x="0" y="457962"/>
                </a:lnTo>
                <a:lnTo>
                  <a:pt x="2427" y="499654"/>
                </a:lnTo>
                <a:lnTo>
                  <a:pt x="9571" y="540296"/>
                </a:lnTo>
                <a:lnTo>
                  <a:pt x="21223" y="579726"/>
                </a:lnTo>
                <a:lnTo>
                  <a:pt x="37173" y="617783"/>
                </a:lnTo>
                <a:lnTo>
                  <a:pt x="57215" y="654305"/>
                </a:lnTo>
                <a:lnTo>
                  <a:pt x="81138" y="689130"/>
                </a:lnTo>
                <a:lnTo>
                  <a:pt x="108736" y="722097"/>
                </a:lnTo>
                <a:lnTo>
                  <a:pt x="139798" y="753045"/>
                </a:lnTo>
                <a:lnTo>
                  <a:pt x="174116" y="781812"/>
                </a:lnTo>
                <a:lnTo>
                  <a:pt x="211483" y="808236"/>
                </a:lnTo>
                <a:lnTo>
                  <a:pt x="251689" y="832156"/>
                </a:lnTo>
                <a:lnTo>
                  <a:pt x="294527" y="853411"/>
                </a:lnTo>
                <a:lnTo>
                  <a:pt x="339786" y="871839"/>
                </a:lnTo>
                <a:lnTo>
                  <a:pt x="387260" y="887279"/>
                </a:lnTo>
                <a:lnTo>
                  <a:pt x="436738" y="899569"/>
                </a:lnTo>
                <a:lnTo>
                  <a:pt x="488014" y="908547"/>
                </a:lnTo>
                <a:lnTo>
                  <a:pt x="540878" y="914052"/>
                </a:lnTo>
                <a:lnTo>
                  <a:pt x="595121" y="915924"/>
                </a:lnTo>
                <a:lnTo>
                  <a:pt x="649252" y="914052"/>
                </a:lnTo>
                <a:lnTo>
                  <a:pt x="702028" y="908547"/>
                </a:lnTo>
                <a:lnTo>
                  <a:pt x="753240" y="899569"/>
                </a:lnTo>
                <a:lnTo>
                  <a:pt x="802676" y="887279"/>
                </a:lnTo>
                <a:lnTo>
                  <a:pt x="850126" y="871839"/>
                </a:lnTo>
                <a:lnTo>
                  <a:pt x="895378" y="853411"/>
                </a:lnTo>
                <a:lnTo>
                  <a:pt x="938222" y="832156"/>
                </a:lnTo>
                <a:lnTo>
                  <a:pt x="978446" y="808236"/>
                </a:lnTo>
                <a:lnTo>
                  <a:pt x="1015841" y="781812"/>
                </a:lnTo>
                <a:lnTo>
                  <a:pt x="1050194" y="753045"/>
                </a:lnTo>
                <a:lnTo>
                  <a:pt x="1081296" y="722097"/>
                </a:lnTo>
                <a:lnTo>
                  <a:pt x="1108935" y="689130"/>
                </a:lnTo>
                <a:lnTo>
                  <a:pt x="1132901" y="654305"/>
                </a:lnTo>
                <a:lnTo>
                  <a:pt x="1152982" y="617783"/>
                </a:lnTo>
                <a:lnTo>
                  <a:pt x="1168967" y="579726"/>
                </a:lnTo>
                <a:lnTo>
                  <a:pt x="1180647" y="540296"/>
                </a:lnTo>
                <a:lnTo>
                  <a:pt x="1187809" y="499654"/>
                </a:lnTo>
                <a:lnTo>
                  <a:pt x="1190243" y="457962"/>
                </a:lnTo>
                <a:lnTo>
                  <a:pt x="1187809" y="416269"/>
                </a:lnTo>
                <a:lnTo>
                  <a:pt x="1180647" y="375627"/>
                </a:lnTo>
                <a:lnTo>
                  <a:pt x="1168967" y="336197"/>
                </a:lnTo>
                <a:lnTo>
                  <a:pt x="1152982" y="298140"/>
                </a:lnTo>
                <a:lnTo>
                  <a:pt x="1132901" y="261618"/>
                </a:lnTo>
                <a:lnTo>
                  <a:pt x="1108935" y="226793"/>
                </a:lnTo>
                <a:lnTo>
                  <a:pt x="1081296" y="193826"/>
                </a:lnTo>
                <a:lnTo>
                  <a:pt x="1050194" y="162878"/>
                </a:lnTo>
                <a:lnTo>
                  <a:pt x="1015841" y="134112"/>
                </a:lnTo>
                <a:lnTo>
                  <a:pt x="978446" y="107687"/>
                </a:lnTo>
                <a:lnTo>
                  <a:pt x="938222" y="83767"/>
                </a:lnTo>
                <a:lnTo>
                  <a:pt x="895378" y="62512"/>
                </a:lnTo>
                <a:lnTo>
                  <a:pt x="850126" y="44084"/>
                </a:lnTo>
                <a:lnTo>
                  <a:pt x="802676" y="28644"/>
                </a:lnTo>
                <a:lnTo>
                  <a:pt x="753240" y="16354"/>
                </a:lnTo>
                <a:lnTo>
                  <a:pt x="702028" y="7376"/>
                </a:lnTo>
                <a:lnTo>
                  <a:pt x="649252" y="1871"/>
                </a:lnTo>
                <a:lnTo>
                  <a:pt x="59512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766188" y="1461764"/>
            <a:ext cx="73723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3333CC"/>
                </a:solidFill>
                <a:latin typeface="华文中宋" panose="02010600040101010101" charset="-122"/>
                <a:cs typeface="华文中宋" panose="02010600040101010101" charset="-122"/>
              </a:rPr>
              <a:t>关系 代数</a:t>
            </a:r>
            <a:endParaRPr sz="28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0239" y="2452116"/>
            <a:ext cx="2035810" cy="323850"/>
          </a:xfrm>
          <a:custGeom>
            <a:avLst/>
            <a:gdLst/>
            <a:ahLst/>
            <a:cxnLst/>
            <a:rect l="l" t="t" r="r" b="b"/>
            <a:pathLst>
              <a:path w="2035810" h="323850">
                <a:moveTo>
                  <a:pt x="2035302" y="323850"/>
                </a:moveTo>
                <a:lnTo>
                  <a:pt x="2029223" y="280927"/>
                </a:lnTo>
                <a:lnTo>
                  <a:pt x="2012075" y="242344"/>
                </a:lnTo>
                <a:lnTo>
                  <a:pt x="1985486" y="209645"/>
                </a:lnTo>
                <a:lnTo>
                  <a:pt x="1951086" y="184375"/>
                </a:lnTo>
                <a:lnTo>
                  <a:pt x="1910506" y="168080"/>
                </a:lnTo>
                <a:lnTo>
                  <a:pt x="1865376" y="162306"/>
                </a:lnTo>
                <a:lnTo>
                  <a:pt x="1229867" y="162306"/>
                </a:lnTo>
                <a:lnTo>
                  <a:pt x="1184793" y="156527"/>
                </a:lnTo>
                <a:lnTo>
                  <a:pt x="1144354" y="140208"/>
                </a:lnTo>
                <a:lnTo>
                  <a:pt x="1110138" y="114871"/>
                </a:lnTo>
                <a:lnTo>
                  <a:pt x="1083733" y="82042"/>
                </a:lnTo>
                <a:lnTo>
                  <a:pt x="1066725" y="43243"/>
                </a:lnTo>
                <a:lnTo>
                  <a:pt x="1060704" y="0"/>
                </a:lnTo>
                <a:lnTo>
                  <a:pt x="1054625" y="43243"/>
                </a:lnTo>
                <a:lnTo>
                  <a:pt x="1037477" y="82042"/>
                </a:lnTo>
                <a:lnTo>
                  <a:pt x="1010888" y="114871"/>
                </a:lnTo>
                <a:lnTo>
                  <a:pt x="976488" y="140208"/>
                </a:lnTo>
                <a:lnTo>
                  <a:pt x="935908" y="156527"/>
                </a:lnTo>
                <a:lnTo>
                  <a:pt x="890777" y="162306"/>
                </a:lnTo>
                <a:lnTo>
                  <a:pt x="169925" y="162306"/>
                </a:lnTo>
                <a:lnTo>
                  <a:pt x="124795" y="168080"/>
                </a:lnTo>
                <a:lnTo>
                  <a:pt x="84215" y="184375"/>
                </a:lnTo>
                <a:lnTo>
                  <a:pt x="49815" y="209645"/>
                </a:lnTo>
                <a:lnTo>
                  <a:pt x="23226" y="242344"/>
                </a:lnTo>
                <a:lnTo>
                  <a:pt x="6078" y="280927"/>
                </a:lnTo>
                <a:lnTo>
                  <a:pt x="0" y="32385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65389" y="2844545"/>
            <a:ext cx="3544824" cy="17983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69853" y="3090925"/>
            <a:ext cx="31343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3165" algn="l"/>
                <a:tab pos="2409825" algn="l"/>
              </a:tabLst>
            </a:pPr>
            <a:r>
              <a:rPr sz="2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8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并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8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差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8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积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10222" y="1631442"/>
            <a:ext cx="2773692" cy="1841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988941" y="1886204"/>
            <a:ext cx="6667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FFFF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连接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42153" y="2661157"/>
            <a:ext cx="534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等值 连接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14699" y="1920493"/>
            <a:ext cx="1135380" cy="1377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8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交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612775" marR="5080">
              <a:lnSpc>
                <a:spcPct val="100000"/>
              </a:lnSpc>
              <a:spcBef>
                <a:spcPts val="2480"/>
              </a:spcBef>
            </a:pP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自然 连接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49751" y="4122673"/>
            <a:ext cx="7372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8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除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63033" y="4083050"/>
            <a:ext cx="788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外连接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45275" y="3833621"/>
            <a:ext cx="2773692" cy="2671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577205" y="4862576"/>
            <a:ext cx="534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右外 连接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49445" y="4864100"/>
            <a:ext cx="534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左外 连接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36947" y="5694679"/>
            <a:ext cx="534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全外 连接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75389" y="3320796"/>
            <a:ext cx="628650" cy="514350"/>
          </a:xfrm>
          <a:custGeom>
            <a:avLst/>
            <a:gdLst/>
            <a:ahLst/>
            <a:cxnLst/>
            <a:rect l="l" t="t" r="r" b="b"/>
            <a:pathLst>
              <a:path w="628650" h="514350">
                <a:moveTo>
                  <a:pt x="471677" y="385572"/>
                </a:moveTo>
                <a:lnTo>
                  <a:pt x="471677" y="128778"/>
                </a:lnTo>
                <a:lnTo>
                  <a:pt x="0" y="128778"/>
                </a:lnTo>
                <a:lnTo>
                  <a:pt x="0" y="385572"/>
                </a:lnTo>
                <a:lnTo>
                  <a:pt x="471677" y="385572"/>
                </a:lnTo>
                <a:close/>
              </a:path>
              <a:path w="628650" h="514350">
                <a:moveTo>
                  <a:pt x="628649" y="256794"/>
                </a:moveTo>
                <a:lnTo>
                  <a:pt x="471677" y="0"/>
                </a:lnTo>
                <a:lnTo>
                  <a:pt x="471677" y="514350"/>
                </a:lnTo>
                <a:lnTo>
                  <a:pt x="628649" y="256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75389" y="3320796"/>
            <a:ext cx="628650" cy="514350"/>
          </a:xfrm>
          <a:custGeom>
            <a:avLst/>
            <a:gdLst/>
            <a:ahLst/>
            <a:cxnLst/>
            <a:rect l="l" t="t" r="r" b="b"/>
            <a:pathLst>
              <a:path w="628650" h="514350">
                <a:moveTo>
                  <a:pt x="471677" y="0"/>
                </a:moveTo>
                <a:lnTo>
                  <a:pt x="471677" y="128778"/>
                </a:lnTo>
                <a:lnTo>
                  <a:pt x="0" y="128778"/>
                </a:lnTo>
                <a:lnTo>
                  <a:pt x="0" y="385572"/>
                </a:lnTo>
                <a:lnTo>
                  <a:pt x="471677" y="385572"/>
                </a:lnTo>
                <a:lnTo>
                  <a:pt x="471677" y="514350"/>
                </a:lnTo>
                <a:lnTo>
                  <a:pt x="628649" y="256794"/>
                </a:lnTo>
                <a:lnTo>
                  <a:pt x="471677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117971" y="1634489"/>
            <a:ext cx="357505" cy="1743710"/>
          </a:xfrm>
          <a:custGeom>
            <a:avLst/>
            <a:gdLst/>
            <a:ahLst/>
            <a:cxnLst/>
            <a:rect l="l" t="t" r="r" b="b"/>
            <a:pathLst>
              <a:path w="357504" h="1743710">
                <a:moveTo>
                  <a:pt x="357377" y="0"/>
                </a:moveTo>
                <a:lnTo>
                  <a:pt x="310038" y="5224"/>
                </a:lnTo>
                <a:lnTo>
                  <a:pt x="267461" y="19953"/>
                </a:lnTo>
                <a:lnTo>
                  <a:pt x="231362" y="42767"/>
                </a:lnTo>
                <a:lnTo>
                  <a:pt x="203453" y="72248"/>
                </a:lnTo>
                <a:lnTo>
                  <a:pt x="185451" y="106979"/>
                </a:lnTo>
                <a:lnTo>
                  <a:pt x="179069" y="145542"/>
                </a:lnTo>
                <a:lnTo>
                  <a:pt x="179069" y="726948"/>
                </a:lnTo>
                <a:lnTo>
                  <a:pt x="172684" y="765453"/>
                </a:lnTo>
                <a:lnTo>
                  <a:pt x="154657" y="800043"/>
                </a:lnTo>
                <a:lnTo>
                  <a:pt x="126682" y="829341"/>
                </a:lnTo>
                <a:lnTo>
                  <a:pt x="90452" y="851972"/>
                </a:lnTo>
                <a:lnTo>
                  <a:pt x="47660" y="866559"/>
                </a:lnTo>
                <a:lnTo>
                  <a:pt x="0" y="871728"/>
                </a:lnTo>
                <a:lnTo>
                  <a:pt x="47660" y="876952"/>
                </a:lnTo>
                <a:lnTo>
                  <a:pt x="90452" y="891681"/>
                </a:lnTo>
                <a:lnTo>
                  <a:pt x="126682" y="914495"/>
                </a:lnTo>
                <a:lnTo>
                  <a:pt x="154657" y="943976"/>
                </a:lnTo>
                <a:lnTo>
                  <a:pt x="172684" y="978707"/>
                </a:lnTo>
                <a:lnTo>
                  <a:pt x="179069" y="1017269"/>
                </a:lnTo>
                <a:lnTo>
                  <a:pt x="179069" y="1597914"/>
                </a:lnTo>
                <a:lnTo>
                  <a:pt x="185451" y="1636740"/>
                </a:lnTo>
                <a:lnTo>
                  <a:pt x="203453" y="1671545"/>
                </a:lnTo>
                <a:lnTo>
                  <a:pt x="231362" y="1700974"/>
                </a:lnTo>
                <a:lnTo>
                  <a:pt x="267461" y="1723672"/>
                </a:lnTo>
                <a:lnTo>
                  <a:pt x="310038" y="1738284"/>
                </a:lnTo>
                <a:lnTo>
                  <a:pt x="357377" y="174345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105778" y="3908297"/>
            <a:ext cx="371475" cy="2472055"/>
          </a:xfrm>
          <a:custGeom>
            <a:avLst/>
            <a:gdLst/>
            <a:ahLst/>
            <a:cxnLst/>
            <a:rect l="l" t="t" r="r" b="b"/>
            <a:pathLst>
              <a:path w="371475" h="2472054">
                <a:moveTo>
                  <a:pt x="371093" y="0"/>
                </a:moveTo>
                <a:lnTo>
                  <a:pt x="328686" y="5438"/>
                </a:lnTo>
                <a:lnTo>
                  <a:pt x="289731" y="20927"/>
                </a:lnTo>
                <a:lnTo>
                  <a:pt x="255347" y="45226"/>
                </a:lnTo>
                <a:lnTo>
                  <a:pt x="226656" y="77097"/>
                </a:lnTo>
                <a:lnTo>
                  <a:pt x="204775" y="115299"/>
                </a:lnTo>
                <a:lnTo>
                  <a:pt x="190826" y="158593"/>
                </a:lnTo>
                <a:lnTo>
                  <a:pt x="185927" y="205740"/>
                </a:lnTo>
                <a:lnTo>
                  <a:pt x="185927" y="1029462"/>
                </a:lnTo>
                <a:lnTo>
                  <a:pt x="180987" y="1076890"/>
                </a:lnTo>
                <a:lnTo>
                  <a:pt x="166929" y="1120386"/>
                </a:lnTo>
                <a:lnTo>
                  <a:pt x="144899" y="1158724"/>
                </a:lnTo>
                <a:lnTo>
                  <a:pt x="116046" y="1190677"/>
                </a:lnTo>
                <a:lnTo>
                  <a:pt x="81514" y="1215018"/>
                </a:lnTo>
                <a:lnTo>
                  <a:pt x="42449" y="1230523"/>
                </a:lnTo>
                <a:lnTo>
                  <a:pt x="0" y="1235964"/>
                </a:lnTo>
                <a:lnTo>
                  <a:pt x="42449" y="1241402"/>
                </a:lnTo>
                <a:lnTo>
                  <a:pt x="81514" y="1256891"/>
                </a:lnTo>
                <a:lnTo>
                  <a:pt x="116046" y="1281190"/>
                </a:lnTo>
                <a:lnTo>
                  <a:pt x="144899" y="1313061"/>
                </a:lnTo>
                <a:lnTo>
                  <a:pt x="166929" y="1351263"/>
                </a:lnTo>
                <a:lnTo>
                  <a:pt x="180987" y="1394557"/>
                </a:lnTo>
                <a:lnTo>
                  <a:pt x="185927" y="1441704"/>
                </a:lnTo>
                <a:lnTo>
                  <a:pt x="185927" y="2265426"/>
                </a:lnTo>
                <a:lnTo>
                  <a:pt x="190826" y="2312854"/>
                </a:lnTo>
                <a:lnTo>
                  <a:pt x="204775" y="2356350"/>
                </a:lnTo>
                <a:lnTo>
                  <a:pt x="226656" y="2394688"/>
                </a:lnTo>
                <a:lnTo>
                  <a:pt x="255347" y="2426641"/>
                </a:lnTo>
                <a:lnTo>
                  <a:pt x="289731" y="2450982"/>
                </a:lnTo>
                <a:lnTo>
                  <a:pt x="328686" y="2466487"/>
                </a:lnTo>
                <a:lnTo>
                  <a:pt x="371093" y="247192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654410" y="3920744"/>
            <a:ext cx="3685540" cy="2927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3720">
              <a:lnSpc>
                <a:spcPct val="100000"/>
              </a:lnSpc>
              <a:spcBef>
                <a:spcPts val="100"/>
              </a:spcBef>
              <a:tabLst>
                <a:tab pos="1769745" algn="l"/>
              </a:tabLst>
            </a:pPr>
            <a:r>
              <a:rPr sz="28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选择	投影</a:t>
            </a:r>
            <a:endParaRPr sz="28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关系代数的基本书写思路：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02565" indent="-190500">
              <a:lnSpc>
                <a:spcPct val="100000"/>
              </a:lnSpc>
              <a:spcBef>
                <a:spcPts val="540"/>
              </a:spcBef>
              <a:buSzPct val="95000"/>
              <a:buFont typeface="Wingdings" panose="05000000000000000000"/>
              <a:buChar char=""/>
              <a:tabLst>
                <a:tab pos="20320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选出将用到的关</a:t>
            </a:r>
            <a:r>
              <a:rPr sz="2000" b="1" spc="-15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表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02565" indent="-190500">
              <a:lnSpc>
                <a:spcPct val="100000"/>
              </a:lnSpc>
              <a:spcBef>
                <a:spcPts val="720"/>
              </a:spcBef>
              <a:buSzPct val="95000"/>
              <a:buFont typeface="Wingdings" panose="05000000000000000000"/>
              <a:buChar char=""/>
              <a:tabLst>
                <a:tab pos="203200" algn="l"/>
              </a:tabLst>
            </a:pP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做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积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”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运算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可用连接运算替</a:t>
            </a:r>
            <a:r>
              <a:rPr sz="2000" b="1" spc="-15" dirty="0">
                <a:latin typeface="新宋体" panose="02010609030101010101" charset="-122"/>
                <a:cs typeface="新宋体" panose="02010609030101010101" charset="-122"/>
              </a:rPr>
              <a:t>换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02565" indent="-190500">
              <a:lnSpc>
                <a:spcPct val="100000"/>
              </a:lnSpc>
              <a:spcBef>
                <a:spcPts val="730"/>
              </a:spcBef>
              <a:buSzPct val="95000"/>
              <a:buFont typeface="Wingdings" panose="05000000000000000000"/>
              <a:buChar char=""/>
              <a:tabLst>
                <a:tab pos="20320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做选择运算保留所需的行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元组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02565" indent="-190500">
              <a:lnSpc>
                <a:spcPct val="100000"/>
              </a:lnSpc>
              <a:spcBef>
                <a:spcPts val="725"/>
              </a:spcBef>
              <a:buSzPct val="95000"/>
              <a:buFont typeface="Wingdings" panose="05000000000000000000"/>
              <a:buChar char=""/>
              <a:tabLst>
                <a:tab pos="20320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做投影运算保留所需的列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属性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3368681" y="473456"/>
            <a:ext cx="38614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65"/>
                </a:solidFill>
                <a:latin typeface="微软雅黑" panose="020B0503020204020204" charset="-122"/>
                <a:cs typeface="微软雅黑" panose="020B0503020204020204" charset="-122"/>
              </a:rPr>
              <a:t>回顾本讲学习了什么?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object 17"/>
          <p:cNvSpPr txBox="1"/>
          <p:nvPr/>
        </p:nvSpPr>
        <p:spPr>
          <a:xfrm>
            <a:off x="7950200" y="4151630"/>
            <a:ext cx="1001395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外连接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72910" y="4054475"/>
            <a:ext cx="9074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3165" algn="l"/>
                <a:tab pos="2409825" algn="l"/>
              </a:tabLst>
            </a:pPr>
            <a:r>
              <a:rPr sz="2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“</a:t>
            </a:r>
            <a:r>
              <a:rPr lang="zh-CN" sz="2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除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”</a:t>
            </a:r>
            <a:endParaRPr lang="zh-CN" altLang="en-US" sz="2800" b="1" dirty="0">
              <a:solidFill>
                <a:srgbClr val="FFFFFF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57719" y="2825495"/>
            <a:ext cx="8788400" cy="2851785"/>
          </a:xfrm>
          <a:custGeom>
            <a:avLst/>
            <a:gdLst/>
            <a:ahLst/>
            <a:cxnLst/>
            <a:rect l="l" t="t" r="r" b="b"/>
            <a:pathLst>
              <a:path w="8788400" h="2851785">
                <a:moveTo>
                  <a:pt x="0" y="0"/>
                </a:moveTo>
                <a:lnTo>
                  <a:pt x="0" y="2851404"/>
                </a:lnTo>
                <a:lnTo>
                  <a:pt x="8788146" y="2851404"/>
                </a:lnTo>
                <a:lnTo>
                  <a:pt x="87881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57719" y="2825495"/>
            <a:ext cx="8788400" cy="2851785"/>
          </a:xfrm>
          <a:custGeom>
            <a:avLst/>
            <a:gdLst/>
            <a:ahLst/>
            <a:cxnLst/>
            <a:rect l="l" t="t" r="r" b="b"/>
            <a:pathLst>
              <a:path w="8788400" h="2851785">
                <a:moveTo>
                  <a:pt x="0" y="0"/>
                </a:moveTo>
                <a:lnTo>
                  <a:pt x="0" y="2851404"/>
                </a:lnTo>
                <a:lnTo>
                  <a:pt x="8788146" y="2851404"/>
                </a:lnTo>
                <a:lnTo>
                  <a:pt x="8788146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89659" y="3321468"/>
            <a:ext cx="940435" cy="1011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9000"/>
              </a:lnSpc>
              <a:spcBef>
                <a:spcPts val="90"/>
              </a:spcBef>
            </a:pPr>
            <a:r>
              <a:rPr sz="2500" b="1" i="1" spc="-50" dirty="0">
                <a:solidFill>
                  <a:srgbClr val="FF3300"/>
                </a:solidFill>
                <a:latin typeface="微软雅黑" panose="020B0503020204020204" charset="-122"/>
                <a:cs typeface="微软雅黑" panose="020B0503020204020204" charset="-122"/>
              </a:rPr>
              <a:t>Select </a:t>
            </a:r>
            <a:r>
              <a:rPr sz="2500" b="1" i="1" spc="-30" dirty="0">
                <a:solidFill>
                  <a:srgbClr val="FF33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b="1" i="1" spc="-75" dirty="0">
                <a:solidFill>
                  <a:srgbClr val="FF3300"/>
                </a:solidFill>
                <a:latin typeface="微软雅黑" panose="020B0503020204020204" charset="-122"/>
                <a:cs typeface="微软雅黑" panose="020B0503020204020204" charset="-122"/>
              </a:rPr>
              <a:t>From</a:t>
            </a:r>
            <a:endParaRPr sz="25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9513" y="3318001"/>
            <a:ext cx="2840355" cy="101155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100"/>
              </a:spcBef>
              <a:tabLst>
                <a:tab pos="1009650" algn="l"/>
              </a:tabLst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列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名	[[,</a:t>
            </a:r>
            <a:r>
              <a:rPr sz="2400" b="1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列名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]</a:t>
            </a:r>
            <a:r>
              <a:rPr sz="2400" b="1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…</a:t>
            </a:r>
            <a:r>
              <a:rPr sz="2400" b="1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]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表名1</a:t>
            </a:r>
            <a:r>
              <a:rPr sz="2400" b="1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[[,</a:t>
            </a:r>
            <a:r>
              <a:rPr sz="2400" b="1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表名2],</a:t>
            </a:r>
            <a:r>
              <a:rPr sz="2400" b="1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…]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8987" y="4414712"/>
            <a:ext cx="124396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[</a:t>
            </a:r>
            <a:r>
              <a:rPr sz="2400" b="1" spc="-7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500" b="1" i="1" spc="-70" dirty="0">
                <a:solidFill>
                  <a:srgbClr val="FF3300"/>
                </a:solidFill>
                <a:latin typeface="微软雅黑" panose="020B0503020204020204" charset="-122"/>
                <a:cs typeface="微软雅黑" panose="020B0503020204020204" charset="-122"/>
              </a:rPr>
              <a:t>Where</a:t>
            </a:r>
            <a:endParaRPr sz="25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0221" y="4432045"/>
            <a:ext cx="1632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检索条件</a:t>
            </a:r>
            <a:r>
              <a:rPr sz="2400" b="1" spc="-5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]</a:t>
            </a:r>
            <a:r>
              <a:rPr sz="2400" b="1" spc="-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;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1266190" y="1329690"/>
            <a:ext cx="9063990" cy="200025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835"/>
              </a:spcBef>
            </a:pPr>
            <a:r>
              <a:rPr dirty="0"/>
              <a:t>关系代数</a:t>
            </a:r>
            <a:endParaRPr dirty="0"/>
          </a:p>
          <a:p>
            <a:pPr marL="798195">
              <a:lnSpc>
                <a:spcPct val="100000"/>
              </a:lnSpc>
              <a:spcBef>
                <a:spcPts val="740"/>
              </a:spcBef>
            </a:pPr>
            <a:r>
              <a:rPr spc="-5" dirty="0">
                <a:solidFill>
                  <a:srgbClr val="000000"/>
                </a:solidFill>
                <a:latin typeface="Symbol" panose="05050102010706020507"/>
                <a:cs typeface="Symbol" panose="05050102010706020507"/>
              </a:rPr>
              <a:t></a:t>
            </a:r>
            <a:r>
              <a:rPr spc="-12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7" baseline="-21000" dirty="0">
                <a:solidFill>
                  <a:srgbClr val="000000"/>
                </a:solidFill>
              </a:rPr>
              <a:t>列名</a:t>
            </a:r>
            <a:r>
              <a:rPr sz="2400" baseline="-21000" dirty="0">
                <a:solidFill>
                  <a:srgbClr val="000000"/>
                </a:solidFill>
              </a:rPr>
              <a:t>,</a:t>
            </a:r>
            <a:r>
              <a:rPr sz="2400" spc="-7" baseline="-21000" dirty="0">
                <a:solidFill>
                  <a:srgbClr val="000000"/>
                </a:solidFill>
              </a:rPr>
              <a:t> </a:t>
            </a:r>
            <a:r>
              <a:rPr sz="2400" baseline="-21000" dirty="0">
                <a:solidFill>
                  <a:srgbClr val="000000"/>
                </a:solidFill>
              </a:rPr>
              <a:t>… ,</a:t>
            </a:r>
            <a:r>
              <a:rPr sz="2400" spc="-7" baseline="-21000" dirty="0">
                <a:solidFill>
                  <a:srgbClr val="000000"/>
                </a:solidFill>
              </a:rPr>
              <a:t> 列</a:t>
            </a:r>
            <a:r>
              <a:rPr sz="2400" baseline="-21000" dirty="0">
                <a:solidFill>
                  <a:srgbClr val="000000"/>
                </a:solidFill>
              </a:rPr>
              <a:t>名</a:t>
            </a:r>
            <a:r>
              <a:rPr sz="2400" spc="-5" dirty="0">
                <a:solidFill>
                  <a:srgbClr val="000000"/>
                </a:solidFill>
              </a:rPr>
              <a:t>(</a:t>
            </a:r>
            <a:r>
              <a:rPr sz="2400" spc="-5" dirty="0">
                <a:solidFill>
                  <a:srgbClr val="000000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2400" spc="10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7" baseline="-24000" dirty="0">
                <a:solidFill>
                  <a:srgbClr val="000000"/>
                </a:solidFill>
              </a:rPr>
              <a:t>检索条</a:t>
            </a:r>
            <a:r>
              <a:rPr sz="2400" baseline="-24000" dirty="0">
                <a:solidFill>
                  <a:srgbClr val="000000"/>
                </a:solidFill>
              </a:rPr>
              <a:t>件 </a:t>
            </a:r>
            <a:r>
              <a:rPr sz="2400" dirty="0">
                <a:solidFill>
                  <a:srgbClr val="000000"/>
                </a:solidFill>
              </a:rPr>
              <a:t>(表名1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Symbol" panose="05050102010706020507"/>
                <a:cs typeface="Symbol" panose="05050102010706020507"/>
              </a:rPr>
              <a:t></a:t>
            </a:r>
            <a:r>
              <a:rPr sz="2400" spc="1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00"/>
                </a:solidFill>
              </a:rPr>
              <a:t>表名2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Symbol" panose="05050102010706020507"/>
                <a:cs typeface="Symbol" panose="05050102010706020507"/>
              </a:rPr>
              <a:t></a:t>
            </a:r>
            <a:r>
              <a:rPr sz="2400" spc="114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00"/>
                </a:solidFill>
              </a:rPr>
              <a:t>…))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0800">
              <a:lnSpc>
                <a:spcPct val="100000"/>
              </a:lnSpc>
              <a:spcBef>
                <a:spcPts val="1140"/>
              </a:spcBef>
            </a:pPr>
            <a:r>
              <a:rPr sz="3600" spc="-15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200" spc="-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S#,Sname,</a:t>
            </a:r>
            <a:r>
              <a:rPr sz="1200" spc="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Score</a:t>
            </a:r>
            <a:r>
              <a:rPr sz="3000" spc="-15" baseline="14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600" spc="-15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σ</a:t>
            </a:r>
            <a:r>
              <a:rPr sz="1200" spc="-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Cname=“</a:t>
            </a:r>
            <a:r>
              <a:rPr sz="1200" dirty="0">
                <a:solidFill>
                  <a:srgbClr val="00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数据结构</a:t>
            </a:r>
            <a:r>
              <a:rPr sz="12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12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0000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1200" spc="5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Student.S#=SC.S#</a:t>
            </a:r>
            <a:r>
              <a:rPr sz="1200" spc="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5" dirty="0">
                <a:solidFill>
                  <a:srgbClr val="000000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1200" spc="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Course.C#=SC.C#</a:t>
            </a:r>
            <a:r>
              <a:rPr sz="3000" spc="-7" baseline="14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(Student</a:t>
            </a:r>
            <a:r>
              <a:rPr sz="3600" spc="-7" baseline="12000" dirty="0">
                <a:solidFill>
                  <a:srgbClr val="000000"/>
                </a:solidFill>
                <a:latin typeface="Symbol" panose="05050102010706020507"/>
                <a:cs typeface="Symbol" panose="05050102010706020507"/>
              </a:rPr>
              <a:t></a:t>
            </a:r>
            <a:r>
              <a:rPr sz="3000" spc="-7" baseline="14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SC</a:t>
            </a:r>
            <a:r>
              <a:rPr sz="3000" spc="-7" baseline="14000" dirty="0">
                <a:solidFill>
                  <a:srgbClr val="000000"/>
                </a:solidFill>
                <a:latin typeface="Symbol" panose="05050102010706020507"/>
                <a:cs typeface="Symbol" panose="05050102010706020507"/>
              </a:rPr>
              <a:t></a:t>
            </a:r>
            <a:r>
              <a:rPr sz="3000" spc="-7" baseline="140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Course))</a:t>
            </a:r>
            <a:endParaRPr sz="3000" baseline="14000">
              <a:latin typeface="Arial" panose="020B0604020202020204"/>
              <a:cs typeface="Arial" panose="020B0604020202020204"/>
            </a:endParaRPr>
          </a:p>
          <a:p>
            <a:pPr marL="91440">
              <a:lnSpc>
                <a:spcPct val="100000"/>
              </a:lnSpc>
              <a:spcBef>
                <a:spcPts val="2410"/>
              </a:spcBef>
            </a:pPr>
            <a:r>
              <a:rPr dirty="0"/>
              <a:t>数据库语言SQL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041787" y="4790633"/>
            <a:ext cx="8564880" cy="2005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语义：将From后面的所有表串接起来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检索出满足“检索条件”的元组，并 按给定的列名及顺序进行投影显示。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06045">
              <a:lnSpc>
                <a:spcPct val="100000"/>
              </a:lnSpc>
              <a:spcBef>
                <a:spcPts val="2135"/>
              </a:spcBef>
            </a:pPr>
            <a:r>
              <a:rPr sz="2000" b="1" i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Select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S#, Sname,</a:t>
            </a:r>
            <a:r>
              <a:rPr sz="20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Score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6045">
              <a:lnSpc>
                <a:spcPct val="100000"/>
              </a:lnSpc>
            </a:pPr>
            <a:r>
              <a:rPr sz="2000" b="1" i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Student, SC,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Course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6045">
              <a:lnSpc>
                <a:spcPct val="100000"/>
              </a:lnSpc>
            </a:pPr>
            <a:r>
              <a:rPr sz="2000" b="1" i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Where 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Cname=</a:t>
            </a:r>
            <a:r>
              <a:rPr sz="1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‘数据结构</a:t>
            </a:r>
            <a:r>
              <a:rPr sz="18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’</a:t>
            </a:r>
            <a:r>
              <a:rPr sz="2000" b="1" i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000" b="1" i="1" spc="-5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Student.S#=SC.S#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000" b="1" i="1" spc="-6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Course.C#=SC.C#;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68681" y="473456"/>
            <a:ext cx="38614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65"/>
                </a:solidFill>
                <a:latin typeface="微软雅黑" panose="020B0503020204020204" charset="-122"/>
                <a:cs typeface="微软雅黑" panose="020B0503020204020204" charset="-122"/>
              </a:rPr>
              <a:t>回顾本讲学习了什么?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57889" y="4277360"/>
            <a:ext cx="8388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基本动作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7270" y="4240331"/>
            <a:ext cx="1259205" cy="58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970">
              <a:lnSpc>
                <a:spcPct val="115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对基本动作的 </a:t>
            </a:r>
            <a:r>
              <a:rPr sz="1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抽象与控制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1511" y="5123932"/>
            <a:ext cx="1568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Symbol" panose="05050102010706020507"/>
                <a:cs typeface="Symbol" panose="05050102010706020507"/>
              </a:rPr>
              <a:t></a:t>
            </a:r>
            <a:endParaRPr sz="16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1470" y="5367324"/>
            <a:ext cx="111760" cy="5880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90"/>
              </a:spcBef>
            </a:pPr>
            <a:r>
              <a:rPr sz="1600" b="1" dirty="0">
                <a:solidFill>
                  <a:srgbClr val="FF0000"/>
                </a:solidFill>
                <a:latin typeface="Symbol" panose="05050102010706020507"/>
                <a:cs typeface="Symbol" panose="05050102010706020507"/>
              </a:rPr>
              <a:t></a:t>
            </a:r>
            <a:endParaRPr sz="1600">
              <a:latin typeface="Symbol" panose="05050102010706020507"/>
              <a:cs typeface="Symbol" panose="05050102010706020507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r>
              <a:rPr sz="1600" b="1" dirty="0">
                <a:solidFill>
                  <a:srgbClr val="FF0000"/>
                </a:solidFill>
                <a:latin typeface="Symbol" panose="05050102010706020507"/>
                <a:cs typeface="Symbol" panose="05050102010706020507"/>
              </a:rPr>
              <a:t></a:t>
            </a:r>
            <a:endParaRPr sz="16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7807" y="5087656"/>
            <a:ext cx="1595755" cy="14300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并</a:t>
            </a:r>
            <a:r>
              <a:rPr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1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动作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差</a:t>
            </a:r>
            <a:r>
              <a:rPr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1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动作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积</a:t>
            </a:r>
            <a:r>
              <a:rPr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1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动作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1427480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选择</a:t>
            </a:r>
            <a:r>
              <a:rPr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1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动作	</a:t>
            </a:r>
            <a:r>
              <a:rPr sz="1600" b="1" dirty="0">
                <a:solidFill>
                  <a:srgbClr val="FF0000"/>
                </a:solidFill>
                <a:latin typeface="Symbol" panose="05050102010706020507"/>
                <a:cs typeface="Symbol" panose="05050102010706020507"/>
              </a:rPr>
              <a:t></a:t>
            </a:r>
            <a:endParaRPr sz="160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  <a:tabLst>
                <a:tab pos="1427480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投影</a:t>
            </a:r>
            <a:r>
              <a:rPr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1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动作</a:t>
            </a:r>
            <a:r>
              <a:rPr sz="16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1600" b="1" dirty="0">
                <a:solidFill>
                  <a:srgbClr val="FF0000"/>
                </a:solidFill>
                <a:latin typeface="Symbol" panose="05050102010706020507"/>
                <a:cs typeface="Symbol" panose="05050102010706020507"/>
              </a:rPr>
              <a:t></a:t>
            </a:r>
            <a:endParaRPr sz="16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77569" y="4066794"/>
            <a:ext cx="85725" cy="1289685"/>
          </a:xfrm>
          <a:custGeom>
            <a:avLst/>
            <a:gdLst/>
            <a:ahLst/>
            <a:cxnLst/>
            <a:rect l="l" t="t" r="r" b="b"/>
            <a:pathLst>
              <a:path w="85725" h="1289685">
                <a:moveTo>
                  <a:pt x="85331" y="1203197"/>
                </a:moveTo>
                <a:lnTo>
                  <a:pt x="0" y="1203197"/>
                </a:lnTo>
                <a:lnTo>
                  <a:pt x="28194" y="1260089"/>
                </a:lnTo>
                <a:lnTo>
                  <a:pt x="28194" y="1217676"/>
                </a:lnTo>
                <a:lnTo>
                  <a:pt x="57150" y="1217676"/>
                </a:lnTo>
                <a:lnTo>
                  <a:pt x="57150" y="1260080"/>
                </a:lnTo>
                <a:lnTo>
                  <a:pt x="85331" y="1203197"/>
                </a:lnTo>
                <a:close/>
              </a:path>
              <a:path w="85725" h="1289685">
                <a:moveTo>
                  <a:pt x="57150" y="1203197"/>
                </a:moveTo>
                <a:lnTo>
                  <a:pt x="57150" y="0"/>
                </a:lnTo>
                <a:lnTo>
                  <a:pt x="28194" y="0"/>
                </a:lnTo>
                <a:lnTo>
                  <a:pt x="28194" y="1203197"/>
                </a:lnTo>
                <a:lnTo>
                  <a:pt x="57150" y="1203197"/>
                </a:lnTo>
                <a:close/>
              </a:path>
              <a:path w="85725" h="1289685">
                <a:moveTo>
                  <a:pt x="57150" y="1260080"/>
                </a:moveTo>
                <a:lnTo>
                  <a:pt x="57150" y="1217676"/>
                </a:lnTo>
                <a:lnTo>
                  <a:pt x="28194" y="1217676"/>
                </a:lnTo>
                <a:lnTo>
                  <a:pt x="28194" y="1260089"/>
                </a:lnTo>
                <a:lnTo>
                  <a:pt x="42672" y="1289303"/>
                </a:lnTo>
                <a:lnTo>
                  <a:pt x="57150" y="12600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83743" y="5344667"/>
            <a:ext cx="1892300" cy="854710"/>
          </a:xfrm>
          <a:custGeom>
            <a:avLst/>
            <a:gdLst/>
            <a:ahLst/>
            <a:cxnLst/>
            <a:rect l="l" t="t" r="r" b="b"/>
            <a:pathLst>
              <a:path w="1892300" h="854710">
                <a:moveTo>
                  <a:pt x="0" y="0"/>
                </a:moveTo>
                <a:lnTo>
                  <a:pt x="0" y="854201"/>
                </a:lnTo>
                <a:lnTo>
                  <a:pt x="1892045" y="854201"/>
                </a:lnTo>
                <a:lnTo>
                  <a:pt x="1892045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576955" y="5387594"/>
            <a:ext cx="1651635" cy="7696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55"/>
              </a:spcBef>
            </a:pPr>
            <a:r>
              <a:rPr sz="16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解释这种组</a:t>
            </a:r>
            <a:r>
              <a:rPr sz="1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合</a:t>
            </a:r>
            <a:r>
              <a:rPr sz="1600" b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600" b="1" spc="-4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并 </a:t>
            </a:r>
            <a:r>
              <a:rPr sz="16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按次序调用基本动 </a:t>
            </a:r>
            <a:r>
              <a:rPr sz="16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作予以执行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51139" y="4962144"/>
            <a:ext cx="2803525" cy="0"/>
          </a:xfrm>
          <a:custGeom>
            <a:avLst/>
            <a:gdLst/>
            <a:ahLst/>
            <a:cxnLst/>
            <a:rect l="l" t="t" r="r" b="b"/>
            <a:pathLst>
              <a:path w="2803525">
                <a:moveTo>
                  <a:pt x="0" y="0"/>
                </a:moveTo>
                <a:lnTo>
                  <a:pt x="2803398" y="0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55683" y="4377690"/>
            <a:ext cx="14604" cy="2146935"/>
          </a:xfrm>
          <a:custGeom>
            <a:avLst/>
            <a:gdLst/>
            <a:ahLst/>
            <a:cxnLst/>
            <a:rect l="l" t="t" r="r" b="b"/>
            <a:pathLst>
              <a:path w="14605" h="2146934">
                <a:moveTo>
                  <a:pt x="0" y="0"/>
                </a:moveTo>
                <a:lnTo>
                  <a:pt x="14478" y="2146554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21059" y="5692140"/>
            <a:ext cx="1656080" cy="86360"/>
          </a:xfrm>
          <a:custGeom>
            <a:avLst/>
            <a:gdLst/>
            <a:ahLst/>
            <a:cxnLst/>
            <a:rect l="l" t="t" r="r" b="b"/>
            <a:pathLst>
              <a:path w="1656079" h="86360">
                <a:moveTo>
                  <a:pt x="86106" y="28956"/>
                </a:moveTo>
                <a:lnTo>
                  <a:pt x="86106" y="0"/>
                </a:lnTo>
                <a:lnTo>
                  <a:pt x="0" y="43434"/>
                </a:lnTo>
                <a:lnTo>
                  <a:pt x="71627" y="78931"/>
                </a:lnTo>
                <a:lnTo>
                  <a:pt x="71627" y="28956"/>
                </a:lnTo>
                <a:lnTo>
                  <a:pt x="86106" y="28956"/>
                </a:lnTo>
                <a:close/>
              </a:path>
              <a:path w="1656079" h="86360">
                <a:moveTo>
                  <a:pt x="1655826" y="57150"/>
                </a:moveTo>
                <a:lnTo>
                  <a:pt x="1655826" y="28955"/>
                </a:lnTo>
                <a:lnTo>
                  <a:pt x="71627" y="28956"/>
                </a:lnTo>
                <a:lnTo>
                  <a:pt x="71627" y="57150"/>
                </a:lnTo>
                <a:lnTo>
                  <a:pt x="1655826" y="57150"/>
                </a:lnTo>
                <a:close/>
              </a:path>
              <a:path w="1656079" h="86360">
                <a:moveTo>
                  <a:pt x="86106" y="86106"/>
                </a:moveTo>
                <a:lnTo>
                  <a:pt x="86106" y="57150"/>
                </a:lnTo>
                <a:lnTo>
                  <a:pt x="71627" y="57150"/>
                </a:lnTo>
                <a:lnTo>
                  <a:pt x="71627" y="78931"/>
                </a:lnTo>
                <a:lnTo>
                  <a:pt x="86106" y="86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52613" y="1475994"/>
            <a:ext cx="8312150" cy="5412105"/>
          </a:xfrm>
          <a:custGeom>
            <a:avLst/>
            <a:gdLst/>
            <a:ahLst/>
            <a:cxnLst/>
            <a:rect l="l" t="t" r="r" b="b"/>
            <a:pathLst>
              <a:path w="8312150" h="5412105">
                <a:moveTo>
                  <a:pt x="0" y="0"/>
                </a:moveTo>
                <a:lnTo>
                  <a:pt x="0" y="5411724"/>
                </a:lnTo>
                <a:lnTo>
                  <a:pt x="8311896" y="5411724"/>
                </a:lnTo>
                <a:lnTo>
                  <a:pt x="8311896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578729" y="5207761"/>
            <a:ext cx="635000" cy="112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程序 执行 机构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23087" y="2502661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程序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23087" y="5514847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指令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5162" y="4315612"/>
            <a:ext cx="330200" cy="122618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400" b="1" spc="-50" dirty="0">
                <a:latin typeface="宋体" panose="02010600030101010101" pitchFamily="2" charset="-122"/>
                <a:cs typeface="宋体" panose="02010600030101010101" pitchFamily="2" charset="-122"/>
              </a:rPr>
              <a:t>基本动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作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53261" y="1811527"/>
            <a:ext cx="48621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8200" algn="l"/>
                <a:tab pos="1675130" algn="l"/>
              </a:tabLst>
            </a:pPr>
            <a:r>
              <a:rPr sz="16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6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	</a:t>
            </a:r>
            <a:r>
              <a:rPr sz="16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6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Student, </a:t>
            </a:r>
            <a:r>
              <a:rPr sz="16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803910" algn="l"/>
              </a:tabLst>
            </a:pPr>
            <a:r>
              <a:rPr sz="16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600" b="1" u="sng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 panose="020B0604020202020204"/>
                <a:cs typeface="Arial" panose="020B0604020202020204"/>
              </a:rPr>
              <a:t>Student.S# = SC.S#</a:t>
            </a:r>
            <a:r>
              <a:rPr sz="16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 SC.C# </a:t>
            </a:r>
            <a:r>
              <a:rPr sz="16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600" b="1" spc="-7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FF006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‘</a:t>
            </a:r>
            <a:r>
              <a:rPr sz="16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001</a:t>
            </a:r>
            <a:r>
              <a:rPr sz="1600" b="1" spc="-5" dirty="0">
                <a:solidFill>
                  <a:srgbClr val="FF006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’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53258" y="2299960"/>
            <a:ext cx="23190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Order By </a:t>
            </a:r>
            <a:r>
              <a:rPr sz="16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Score</a:t>
            </a:r>
            <a:r>
              <a:rPr sz="1600" b="1" spc="38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DESC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;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92637" y="2711195"/>
            <a:ext cx="4837430" cy="0"/>
          </a:xfrm>
          <a:custGeom>
            <a:avLst/>
            <a:gdLst/>
            <a:ahLst/>
            <a:cxnLst/>
            <a:rect l="l" t="t" r="r" b="b"/>
            <a:pathLst>
              <a:path w="4837430">
                <a:moveTo>
                  <a:pt x="0" y="0"/>
                </a:moveTo>
                <a:lnTo>
                  <a:pt x="4837176" y="0"/>
                </a:lnTo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767213" y="6166865"/>
            <a:ext cx="1456690" cy="8229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5244" rIns="0" bIns="0" rtlCol="0">
            <a:spAutoFit/>
          </a:bodyPr>
          <a:lstStyle/>
          <a:p>
            <a:pPr marL="92075" marR="137160">
              <a:lnSpc>
                <a:spcPct val="100000"/>
              </a:lnSpc>
              <a:spcBef>
                <a:spcPts val="435"/>
              </a:spcBef>
            </a:pPr>
            <a:r>
              <a:rPr sz="24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关系模型 基本运算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78259" y="3717797"/>
            <a:ext cx="4240530" cy="4572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46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30"/>
              </a:spcBef>
            </a:pPr>
            <a:r>
              <a:rPr sz="24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关系模型基本运算的各种组合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99945" y="1579625"/>
            <a:ext cx="1422400" cy="4572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2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sz="24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语言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10451" y="6166865"/>
            <a:ext cx="1511300" cy="8229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5244" rIns="0" bIns="0" rtlCol="0">
            <a:spAutoFit/>
          </a:bodyPr>
          <a:lstStyle/>
          <a:p>
            <a:pPr marL="298450" marR="137795" indent="-152400">
              <a:lnSpc>
                <a:spcPct val="100000"/>
              </a:lnSpc>
              <a:spcBef>
                <a:spcPts val="435"/>
              </a:spcBef>
            </a:pPr>
            <a:r>
              <a:rPr sz="24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数据库管 </a:t>
            </a:r>
            <a:r>
              <a:rPr sz="24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理系统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15161" y="2743636"/>
            <a:ext cx="5144135" cy="918844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5"/>
              </a:spcBef>
            </a:pPr>
            <a:r>
              <a:rPr sz="3600" b="1" spc="-7" baseline="14000" dirty="0">
                <a:solidFill>
                  <a:srgbClr val="FF0000"/>
                </a:solidFill>
                <a:latin typeface="Symbol" panose="05050102010706020507"/>
                <a:cs typeface="Symbol" panose="05050102010706020507"/>
              </a:rPr>
              <a:t></a:t>
            </a:r>
            <a:r>
              <a:rPr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Sname</a:t>
            </a:r>
            <a:r>
              <a:rPr sz="3600" b="1" spc="-7" baseline="14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600" b="1" spc="-7" baseline="14000" dirty="0">
                <a:solidFill>
                  <a:srgbClr val="FF0000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student.s#=sc.s#</a:t>
            </a:r>
            <a:r>
              <a:rPr sz="3600" b="1" spc="-7" baseline="14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(Student </a:t>
            </a:r>
            <a:r>
              <a:rPr sz="3600" b="1" spc="-7" baseline="14000" dirty="0">
                <a:solidFill>
                  <a:srgbClr val="FF0000"/>
                </a:solidFill>
                <a:latin typeface="Symbol" panose="05050102010706020507"/>
                <a:cs typeface="Symbol" panose="05050102010706020507"/>
              </a:rPr>
              <a:t></a:t>
            </a:r>
            <a:r>
              <a:rPr sz="3600" b="1" spc="30" baseline="14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spc="-7" baseline="14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SC))</a:t>
            </a:r>
            <a:endParaRPr sz="3600" baseline="14000">
              <a:latin typeface="Arial" panose="020B0604020202020204"/>
              <a:cs typeface="Arial" panose="020B0604020202020204"/>
            </a:endParaRPr>
          </a:p>
          <a:p>
            <a:pPr marL="247015">
              <a:lnSpc>
                <a:spcPct val="100000"/>
              </a:lnSpc>
              <a:spcBef>
                <a:spcPts val="800"/>
              </a:spcBef>
            </a:pPr>
            <a:r>
              <a:rPr sz="20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复杂动作</a:t>
            </a:r>
            <a:r>
              <a:rPr sz="2000" b="1" spc="-459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000" b="1" spc="-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基本动作的各种方式的组合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75588" y="1514094"/>
            <a:ext cx="2417445" cy="1443990"/>
          </a:xfrm>
          <a:custGeom>
            <a:avLst/>
            <a:gdLst/>
            <a:ahLst/>
            <a:cxnLst/>
            <a:rect l="l" t="t" r="r" b="b"/>
            <a:pathLst>
              <a:path w="2417445" h="1443989">
                <a:moveTo>
                  <a:pt x="0" y="0"/>
                </a:moveTo>
                <a:lnTo>
                  <a:pt x="0" y="1443990"/>
                </a:lnTo>
                <a:lnTo>
                  <a:pt x="2417064" y="1443990"/>
                </a:lnTo>
                <a:lnTo>
                  <a:pt x="2417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476127" y="2060755"/>
            <a:ext cx="27559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基本动作</a:t>
            </a:r>
            <a:endParaRPr sz="7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79305" y="2043683"/>
            <a:ext cx="26670" cy="319405"/>
          </a:xfrm>
          <a:custGeom>
            <a:avLst/>
            <a:gdLst/>
            <a:ahLst/>
            <a:cxnLst/>
            <a:rect l="l" t="t" r="r" b="b"/>
            <a:pathLst>
              <a:path w="26669" h="319405">
                <a:moveTo>
                  <a:pt x="26669" y="281178"/>
                </a:moveTo>
                <a:lnTo>
                  <a:pt x="0" y="281178"/>
                </a:lnTo>
                <a:lnTo>
                  <a:pt x="9143" y="306578"/>
                </a:lnTo>
                <a:lnTo>
                  <a:pt x="9143" y="287274"/>
                </a:lnTo>
                <a:lnTo>
                  <a:pt x="17525" y="287274"/>
                </a:lnTo>
                <a:lnTo>
                  <a:pt x="17525" y="308072"/>
                </a:lnTo>
                <a:lnTo>
                  <a:pt x="26669" y="281178"/>
                </a:lnTo>
                <a:close/>
              </a:path>
              <a:path w="26669" h="319405">
                <a:moveTo>
                  <a:pt x="17525" y="281178"/>
                </a:moveTo>
                <a:lnTo>
                  <a:pt x="17525" y="0"/>
                </a:lnTo>
                <a:lnTo>
                  <a:pt x="9143" y="0"/>
                </a:lnTo>
                <a:lnTo>
                  <a:pt x="9143" y="281178"/>
                </a:lnTo>
                <a:lnTo>
                  <a:pt x="17525" y="281178"/>
                </a:lnTo>
                <a:close/>
              </a:path>
              <a:path w="26669" h="319405">
                <a:moveTo>
                  <a:pt x="17525" y="308072"/>
                </a:moveTo>
                <a:lnTo>
                  <a:pt x="17525" y="287274"/>
                </a:lnTo>
                <a:lnTo>
                  <a:pt x="9143" y="287274"/>
                </a:lnTo>
                <a:lnTo>
                  <a:pt x="9143" y="306578"/>
                </a:lnTo>
                <a:lnTo>
                  <a:pt x="13715" y="319278"/>
                </a:lnTo>
                <a:lnTo>
                  <a:pt x="17525" y="308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704223" y="2362961"/>
            <a:ext cx="582930" cy="379095"/>
          </a:xfrm>
          <a:prstGeom prst="rect">
            <a:avLst/>
          </a:prstGeom>
          <a:solidFill>
            <a:srgbClr val="FFFFFF"/>
          </a:solidFill>
          <a:ln w="8801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2385" marR="42545">
              <a:lnSpc>
                <a:spcPct val="104000"/>
              </a:lnSpc>
              <a:spcBef>
                <a:spcPts val="170"/>
              </a:spcBef>
            </a:pPr>
            <a:r>
              <a:rPr sz="700" b="1" spc="-210" dirty="0">
                <a:latin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释</a:t>
            </a:r>
            <a:r>
              <a:rPr sz="700" b="1" spc="-220" dirty="0">
                <a:latin typeface="宋体" panose="02010600030101010101" pitchFamily="2" charset="-122"/>
                <a:cs typeface="宋体" panose="02010600030101010101" pitchFamily="2" charset="-122"/>
              </a:rPr>
              <a:t>这</a:t>
            </a:r>
            <a:r>
              <a:rPr sz="700" b="1" spc="-210" dirty="0">
                <a:latin typeface="宋体" panose="02010600030101010101" pitchFamily="2" charset="-122"/>
                <a:cs typeface="宋体" panose="02010600030101010101" pitchFamily="2" charset="-122"/>
              </a:rPr>
              <a:t>种</a:t>
            </a: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组合</a:t>
            </a:r>
            <a:r>
              <a:rPr sz="700" b="1" spc="-60" dirty="0">
                <a:latin typeface="Arial" panose="020B0604020202020204"/>
                <a:cs typeface="Arial" panose="020B0604020202020204"/>
              </a:rPr>
              <a:t>,</a:t>
            </a:r>
            <a:r>
              <a:rPr sz="700" b="1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并 </a:t>
            </a:r>
            <a:r>
              <a:rPr sz="700" b="1" spc="-210" dirty="0">
                <a:latin typeface="宋体" panose="02010600030101010101" pitchFamily="2" charset="-122"/>
                <a:cs typeface="宋体" panose="02010600030101010101" pitchFamily="2" charset="-122"/>
              </a:rPr>
              <a:t>按</a:t>
            </a: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次</a:t>
            </a:r>
            <a:r>
              <a:rPr sz="700" b="1" spc="-220" dirty="0">
                <a:latin typeface="宋体" panose="02010600030101010101" pitchFamily="2" charset="-122"/>
                <a:cs typeface="宋体" panose="02010600030101010101" pitchFamily="2" charset="-122"/>
              </a:rPr>
              <a:t>序</a:t>
            </a:r>
            <a:r>
              <a:rPr sz="700" b="1" spc="-210" dirty="0">
                <a:latin typeface="宋体" panose="02010600030101010101" pitchFamily="2" charset="-122"/>
                <a:cs typeface="宋体" panose="02010600030101010101" pitchFamily="2" charset="-122"/>
              </a:rPr>
              <a:t>调</a:t>
            </a:r>
            <a:r>
              <a:rPr sz="700" b="1" spc="-195" dirty="0">
                <a:latin typeface="宋体" panose="02010600030101010101" pitchFamily="2" charset="-122"/>
                <a:cs typeface="宋体" panose="02010600030101010101" pitchFamily="2" charset="-122"/>
              </a:rPr>
              <a:t>用基本动 </a:t>
            </a:r>
            <a:r>
              <a:rPr sz="700" b="1" spc="-210" dirty="0">
                <a:latin typeface="宋体" panose="02010600030101010101" pitchFamily="2" charset="-122"/>
                <a:cs typeface="宋体" panose="02010600030101010101" pitchFamily="2" charset="-122"/>
              </a:rPr>
              <a:t>作</a:t>
            </a: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予</a:t>
            </a:r>
            <a:r>
              <a:rPr sz="700" b="1" spc="-220" dirty="0">
                <a:latin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sz="700" b="1" spc="-210" dirty="0">
                <a:latin typeface="宋体" panose="02010600030101010101" pitchFamily="2" charset="-122"/>
                <a:cs typeface="宋体" panose="02010600030101010101" pitchFamily="2" charset="-122"/>
              </a:rPr>
              <a:t>执</a:t>
            </a: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endParaRPr sz="7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418729" y="2367533"/>
            <a:ext cx="932815" cy="0"/>
          </a:xfrm>
          <a:custGeom>
            <a:avLst/>
            <a:gdLst/>
            <a:ahLst/>
            <a:cxnLst/>
            <a:rect l="l" t="t" r="r" b="b"/>
            <a:pathLst>
              <a:path w="932814">
                <a:moveTo>
                  <a:pt x="0" y="0"/>
                </a:moveTo>
                <a:lnTo>
                  <a:pt x="932688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22589" y="2108454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5">
                <a:moveTo>
                  <a:pt x="0" y="0"/>
                </a:moveTo>
                <a:lnTo>
                  <a:pt x="0" y="681228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192921" y="2516885"/>
            <a:ext cx="509905" cy="38100"/>
          </a:xfrm>
          <a:custGeom>
            <a:avLst/>
            <a:gdLst/>
            <a:ahLst/>
            <a:cxnLst/>
            <a:rect l="l" t="t" r="r" b="b"/>
            <a:pathLst>
              <a:path w="509905" h="38100">
                <a:moveTo>
                  <a:pt x="25908" y="12953"/>
                </a:moveTo>
                <a:lnTo>
                  <a:pt x="25908" y="0"/>
                </a:lnTo>
                <a:lnTo>
                  <a:pt x="0" y="19050"/>
                </a:lnTo>
                <a:lnTo>
                  <a:pt x="22098" y="35298"/>
                </a:lnTo>
                <a:lnTo>
                  <a:pt x="22098" y="12953"/>
                </a:lnTo>
                <a:lnTo>
                  <a:pt x="25908" y="12953"/>
                </a:lnTo>
                <a:close/>
              </a:path>
              <a:path w="509905" h="38100">
                <a:moveTo>
                  <a:pt x="509778" y="25146"/>
                </a:moveTo>
                <a:lnTo>
                  <a:pt x="509778" y="12953"/>
                </a:lnTo>
                <a:lnTo>
                  <a:pt x="22098" y="12953"/>
                </a:lnTo>
                <a:lnTo>
                  <a:pt x="22098" y="25146"/>
                </a:lnTo>
                <a:lnTo>
                  <a:pt x="509778" y="25146"/>
                </a:lnTo>
                <a:close/>
              </a:path>
              <a:path w="509905" h="38100">
                <a:moveTo>
                  <a:pt x="25908" y="38100"/>
                </a:moveTo>
                <a:lnTo>
                  <a:pt x="25908" y="25146"/>
                </a:lnTo>
                <a:lnTo>
                  <a:pt x="22098" y="25146"/>
                </a:lnTo>
                <a:lnTo>
                  <a:pt x="22098" y="35298"/>
                </a:lnTo>
                <a:lnTo>
                  <a:pt x="2590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308239" y="1565147"/>
            <a:ext cx="2349500" cy="1359535"/>
          </a:xfrm>
          <a:custGeom>
            <a:avLst/>
            <a:gdLst/>
            <a:ahLst/>
            <a:cxnLst/>
            <a:rect l="l" t="t" r="r" b="b"/>
            <a:pathLst>
              <a:path w="2349500" h="1359535">
                <a:moveTo>
                  <a:pt x="0" y="0"/>
                </a:moveTo>
                <a:lnTo>
                  <a:pt x="0" y="1359408"/>
                </a:lnTo>
                <a:lnTo>
                  <a:pt x="2349245" y="1359407"/>
                </a:lnTo>
                <a:lnTo>
                  <a:pt x="2349245" y="0"/>
                </a:lnTo>
                <a:lnTo>
                  <a:pt x="0" y="0"/>
                </a:lnTo>
                <a:close/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301879" y="2281425"/>
            <a:ext cx="213360" cy="511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95"/>
              </a:spcBef>
            </a:pPr>
            <a:r>
              <a:rPr sz="1050" b="1" spc="-285" dirty="0">
                <a:latin typeface="宋体" panose="02010600030101010101" pitchFamily="2" charset="-122"/>
                <a:cs typeface="宋体" panose="02010600030101010101" pitchFamily="2" charset="-122"/>
              </a:rPr>
              <a:t>程序 执行 机构</a:t>
            </a:r>
            <a:endParaRPr sz="10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50714" y="2417007"/>
            <a:ext cx="901700" cy="42100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  <a:tabLst>
                <a:tab pos="463550" algn="l"/>
              </a:tabLst>
            </a:pPr>
            <a:r>
              <a:rPr sz="700" b="1" spc="-105" dirty="0">
                <a:latin typeface="Arial" panose="020B0604020202020204"/>
                <a:cs typeface="Arial" panose="020B0604020202020204"/>
              </a:rPr>
              <a:t>“</a:t>
            </a: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700" b="1" spc="-105" dirty="0">
                <a:latin typeface="Arial" panose="020B0604020202020204"/>
                <a:cs typeface="Arial" panose="020B0604020202020204"/>
              </a:rPr>
              <a:t>”</a:t>
            </a: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动作	</a:t>
            </a:r>
            <a:r>
              <a:rPr sz="700" b="1" spc="-160" dirty="0">
                <a:latin typeface="Arial" panose="020B0604020202020204"/>
                <a:cs typeface="Arial" panose="020B0604020202020204"/>
              </a:rPr>
              <a:t>AND</a:t>
            </a:r>
            <a:endParaRPr sz="700">
              <a:latin typeface="Arial" panose="020B0604020202020204"/>
              <a:cs typeface="Arial" panose="020B0604020202020204"/>
            </a:endParaRPr>
          </a:p>
          <a:p>
            <a:pPr marL="38100">
              <a:lnSpc>
                <a:spcPts val="780"/>
              </a:lnSpc>
              <a:spcBef>
                <a:spcPts val="145"/>
              </a:spcBef>
              <a:tabLst>
                <a:tab pos="481330" algn="l"/>
              </a:tabLst>
            </a:pPr>
            <a:r>
              <a:rPr sz="700" b="1" spc="-105" dirty="0">
                <a:latin typeface="Arial" panose="020B0604020202020204"/>
                <a:cs typeface="Arial" panose="020B0604020202020204"/>
              </a:rPr>
              <a:t>“</a:t>
            </a: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sz="700" b="1" spc="-105" dirty="0">
                <a:latin typeface="Arial" panose="020B0604020202020204"/>
                <a:cs typeface="Arial" panose="020B0604020202020204"/>
              </a:rPr>
              <a:t>”</a:t>
            </a: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动作	</a:t>
            </a:r>
            <a:r>
              <a:rPr sz="700" b="1" spc="-165" dirty="0">
                <a:latin typeface="Arial" panose="020B0604020202020204"/>
                <a:cs typeface="Arial" panose="020B0604020202020204"/>
              </a:rPr>
              <a:t>OR</a:t>
            </a:r>
            <a:endParaRPr sz="700">
              <a:latin typeface="Arial" panose="020B0604020202020204"/>
              <a:cs typeface="Arial" panose="020B0604020202020204"/>
            </a:endParaRPr>
          </a:p>
          <a:p>
            <a:pPr marL="38100">
              <a:lnSpc>
                <a:spcPts val="1200"/>
              </a:lnSpc>
              <a:tabLst>
                <a:tab pos="462915" algn="l"/>
              </a:tabLst>
            </a:pPr>
            <a:r>
              <a:rPr sz="1050" b="1" spc="-157" baseline="8000" dirty="0">
                <a:latin typeface="Arial" panose="020B0604020202020204"/>
                <a:cs typeface="Arial" panose="020B0604020202020204"/>
              </a:rPr>
              <a:t>“</a:t>
            </a:r>
            <a:r>
              <a:rPr sz="1050" b="1" spc="-322" baseline="8000" dirty="0">
                <a:latin typeface="宋体" panose="02010600030101010101" pitchFamily="2" charset="-122"/>
                <a:cs typeface="宋体" panose="02010600030101010101" pitchFamily="2" charset="-122"/>
              </a:rPr>
              <a:t>非</a:t>
            </a:r>
            <a:r>
              <a:rPr sz="1050" b="1" spc="-157" baseline="8000" dirty="0">
                <a:latin typeface="Arial" panose="020B0604020202020204"/>
                <a:cs typeface="Arial" panose="020B0604020202020204"/>
              </a:rPr>
              <a:t>”</a:t>
            </a:r>
            <a:r>
              <a:rPr sz="1050" b="1" spc="-322" baseline="8000" dirty="0">
                <a:latin typeface="宋体" panose="02010600030101010101" pitchFamily="2" charset="-122"/>
                <a:cs typeface="宋体" panose="02010600030101010101" pitchFamily="2" charset="-122"/>
              </a:rPr>
              <a:t>动作	</a:t>
            </a:r>
            <a:r>
              <a:rPr sz="1050" b="1" spc="-225" baseline="8000" dirty="0">
                <a:latin typeface="Arial" panose="020B0604020202020204"/>
                <a:cs typeface="Arial" panose="020B0604020202020204"/>
              </a:rPr>
              <a:t>NOT</a:t>
            </a:r>
            <a:r>
              <a:rPr sz="1050" b="1" spc="-202" baseline="8000" dirty="0">
                <a:latin typeface="Arial" panose="020B0604020202020204"/>
                <a:cs typeface="Arial" panose="020B0604020202020204"/>
              </a:rPr>
              <a:t> </a:t>
            </a:r>
            <a:r>
              <a:rPr sz="1050" b="1" spc="-325" dirty="0">
                <a:latin typeface="宋体" panose="02010600030101010101" pitchFamily="2" charset="-122"/>
                <a:cs typeface="宋体" panose="02010600030101010101" pitchFamily="2" charset="-122"/>
              </a:rPr>
              <a:t>指 令</a:t>
            </a:r>
            <a:endParaRPr sz="10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00914" y="2084322"/>
            <a:ext cx="160655" cy="51625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5000"/>
              </a:lnSpc>
            </a:pPr>
            <a:r>
              <a:rPr sz="1050" b="1" dirty="0">
                <a:latin typeface="宋体" panose="02010600030101010101" pitchFamily="2" charset="-122"/>
                <a:cs typeface="宋体" panose="02010600030101010101" pitchFamily="2" charset="-122"/>
              </a:rPr>
              <a:t>基</a:t>
            </a:r>
            <a:r>
              <a:rPr sz="1050" b="1" spc="-2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50" b="1" dirty="0">
                <a:latin typeface="宋体" panose="02010600030101010101" pitchFamily="2" charset="-122"/>
                <a:cs typeface="宋体" panose="02010600030101010101" pitchFamily="2" charset="-122"/>
              </a:rPr>
              <a:t>本</a:t>
            </a:r>
            <a:r>
              <a:rPr sz="1050" b="1" spc="-229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50" b="1" dirty="0">
                <a:latin typeface="宋体" panose="02010600030101010101" pitchFamily="2" charset="-122"/>
                <a:cs typeface="宋体" panose="02010600030101010101" pitchFamily="2" charset="-122"/>
              </a:rPr>
              <a:t>动</a:t>
            </a:r>
            <a:r>
              <a:rPr sz="1050" b="1" spc="-229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50" b="1" dirty="0">
                <a:latin typeface="宋体" panose="02010600030101010101" pitchFamily="2" charset="-122"/>
                <a:cs typeface="宋体" panose="02010600030101010101" pitchFamily="2" charset="-122"/>
              </a:rPr>
              <a:t>作</a:t>
            </a:r>
            <a:endParaRPr sz="10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44936" y="1856172"/>
            <a:ext cx="557530" cy="4629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85"/>
              </a:spcBef>
            </a:pPr>
            <a:r>
              <a:rPr sz="700" b="1" spc="-80" dirty="0">
                <a:latin typeface="Arial" panose="020B0604020202020204"/>
                <a:cs typeface="Arial" panose="020B0604020202020204"/>
              </a:rPr>
              <a:t>…</a:t>
            </a:r>
            <a:r>
              <a:rPr sz="700" b="1" spc="-210" dirty="0">
                <a:latin typeface="Arial" panose="020B0604020202020204"/>
                <a:cs typeface="Arial" panose="020B0604020202020204"/>
              </a:rPr>
              <a:t>…</a:t>
            </a:r>
            <a:r>
              <a:rPr sz="700" b="1" spc="-65" dirty="0">
                <a:latin typeface="Arial" panose="020B0604020202020204"/>
                <a:cs typeface="Arial" panose="020B0604020202020204"/>
              </a:rPr>
              <a:t> </a:t>
            </a:r>
            <a:endParaRPr sz="700">
              <a:latin typeface="Arial" panose="020B0604020202020204"/>
              <a:cs typeface="Arial" panose="020B0604020202020204"/>
            </a:endParaRPr>
          </a:p>
          <a:p>
            <a:pPr marL="12700" marR="156845" indent="3810">
              <a:lnSpc>
                <a:spcPct val="117000"/>
              </a:lnSpc>
              <a:spcBef>
                <a:spcPts val="250"/>
              </a:spcBef>
            </a:pPr>
            <a:r>
              <a:rPr sz="700" b="1" spc="-210" dirty="0">
                <a:latin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sz="700" b="1" spc="-195" dirty="0">
                <a:latin typeface="宋体" panose="02010600030101010101" pitchFamily="2" charset="-122"/>
                <a:cs typeface="宋体" panose="02010600030101010101" pitchFamily="2" charset="-122"/>
              </a:rPr>
              <a:t>基本动作的 </a:t>
            </a:r>
            <a:r>
              <a:rPr sz="700" b="1" spc="-210" dirty="0">
                <a:latin typeface="宋体" panose="02010600030101010101" pitchFamily="2" charset="-122"/>
                <a:cs typeface="宋体" panose="02010600030101010101" pitchFamily="2" charset="-122"/>
              </a:rPr>
              <a:t>抽</a:t>
            </a: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象与控制</a:t>
            </a:r>
            <a:endParaRPr sz="7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42979" y="1579171"/>
            <a:ext cx="1398270" cy="268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655">
              <a:lnSpc>
                <a:spcPts val="740"/>
              </a:lnSpc>
              <a:spcBef>
                <a:spcPts val="105"/>
              </a:spcBef>
            </a:pP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复杂动作</a:t>
            </a:r>
            <a:r>
              <a:rPr sz="700" b="1" spc="-229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700" b="1" spc="-125" dirty="0">
                <a:latin typeface="Arial" panose="020B0604020202020204"/>
                <a:cs typeface="Arial" panose="020B0604020202020204"/>
              </a:rPr>
              <a:t>=</a:t>
            </a:r>
            <a:r>
              <a:rPr sz="7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基本</a:t>
            </a:r>
            <a:r>
              <a:rPr sz="700" b="1" spc="-210" dirty="0">
                <a:latin typeface="宋体" panose="02010600030101010101" pitchFamily="2" charset="-122"/>
                <a:cs typeface="宋体" panose="02010600030101010101" pitchFamily="2" charset="-122"/>
              </a:rPr>
              <a:t>动</a:t>
            </a:r>
            <a:r>
              <a:rPr sz="700" b="1" spc="-220" dirty="0">
                <a:latin typeface="宋体" panose="02010600030101010101" pitchFamily="2" charset="-122"/>
                <a:cs typeface="宋体" panose="02010600030101010101" pitchFamily="2" charset="-122"/>
              </a:rPr>
              <a:t>作</a:t>
            </a: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700" b="1" spc="-210" dirty="0">
                <a:latin typeface="宋体" panose="02010600030101010101" pitchFamily="2" charset="-122"/>
                <a:cs typeface="宋体" panose="02010600030101010101" pitchFamily="2" charset="-122"/>
              </a:rPr>
              <a:t>各</a:t>
            </a: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种方</a:t>
            </a:r>
            <a:r>
              <a:rPr sz="700" b="1" spc="-220" dirty="0"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700" b="1" spc="-2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组合</a:t>
            </a:r>
            <a:endParaRPr sz="7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8100">
              <a:lnSpc>
                <a:spcPts val="1160"/>
              </a:lnSpc>
            </a:pPr>
            <a:r>
              <a:rPr sz="1575" b="1" spc="-487" baseline="3000" dirty="0">
                <a:latin typeface="宋体" panose="02010600030101010101" pitchFamily="2" charset="-122"/>
                <a:cs typeface="宋体" panose="02010600030101010101" pitchFamily="2" charset="-122"/>
              </a:rPr>
              <a:t>程 </a:t>
            </a:r>
            <a:r>
              <a:rPr sz="1575" b="1" spc="-480" baseline="3000" dirty="0">
                <a:latin typeface="宋体" panose="02010600030101010101" pitchFamily="2" charset="-122"/>
                <a:cs typeface="宋体" panose="02010600030101010101" pitchFamily="2" charset="-122"/>
              </a:rPr>
              <a:t>序 </a:t>
            </a:r>
            <a:r>
              <a:rPr sz="700" b="1" spc="-90" dirty="0">
                <a:latin typeface="Arial" panose="020B0604020202020204"/>
                <a:cs typeface="Arial" panose="020B0604020202020204"/>
              </a:rPr>
              <a:t>(A</a:t>
            </a:r>
            <a:r>
              <a:rPr sz="675" b="1" spc="-135" baseline="-19000" dirty="0">
                <a:latin typeface="Arial" panose="020B0604020202020204"/>
                <a:cs typeface="Arial" panose="020B0604020202020204"/>
              </a:rPr>
              <a:t>i </a:t>
            </a:r>
            <a:r>
              <a:rPr sz="700" b="1" spc="-155" dirty="0">
                <a:latin typeface="Arial" panose="020B0604020202020204"/>
                <a:cs typeface="Arial" panose="020B0604020202020204"/>
              </a:rPr>
              <a:t>XOR </a:t>
            </a:r>
            <a:r>
              <a:rPr sz="700" b="1" spc="-90" dirty="0">
                <a:latin typeface="Arial" panose="020B0604020202020204"/>
                <a:cs typeface="Arial" panose="020B0604020202020204"/>
              </a:rPr>
              <a:t>B</a:t>
            </a:r>
            <a:r>
              <a:rPr sz="675" b="1" spc="-135" baseline="-19000" dirty="0">
                <a:latin typeface="Arial" panose="020B0604020202020204"/>
                <a:cs typeface="Arial" panose="020B0604020202020204"/>
              </a:rPr>
              <a:t>i</a:t>
            </a:r>
            <a:r>
              <a:rPr sz="700" b="1" spc="-90" dirty="0">
                <a:latin typeface="Arial" panose="020B0604020202020204"/>
                <a:cs typeface="Arial" panose="020B0604020202020204"/>
              </a:rPr>
              <a:t>) </a:t>
            </a:r>
            <a:r>
              <a:rPr sz="700" b="1" spc="-155" dirty="0">
                <a:latin typeface="Arial" panose="020B0604020202020204"/>
                <a:cs typeface="Arial" panose="020B0604020202020204"/>
              </a:rPr>
              <a:t>XOR</a:t>
            </a:r>
            <a:r>
              <a:rPr sz="700" b="1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700" b="1" spc="-95" dirty="0">
                <a:latin typeface="Arial" panose="020B0604020202020204"/>
                <a:cs typeface="Arial" panose="020B0604020202020204"/>
              </a:rPr>
              <a:t>C</a:t>
            </a:r>
            <a:r>
              <a:rPr sz="675" b="1" spc="-142" baseline="-19000" dirty="0">
                <a:latin typeface="Arial" panose="020B0604020202020204"/>
                <a:cs typeface="Arial" panose="020B0604020202020204"/>
              </a:rPr>
              <a:t>i</a:t>
            </a:r>
            <a:endParaRPr sz="675" baseline="-19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05945" y="1863669"/>
            <a:ext cx="96202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34315" algn="l"/>
                <a:tab pos="481965" algn="l"/>
                <a:tab pos="708660" algn="l"/>
                <a:tab pos="936625" algn="l"/>
              </a:tabLst>
            </a:pPr>
            <a:r>
              <a:rPr sz="450" b="1" spc="-35" dirty="0">
                <a:latin typeface="Arial" panose="020B0604020202020204"/>
                <a:cs typeface="Arial" panose="020B0604020202020204"/>
              </a:rPr>
              <a:t>i</a:t>
            </a:r>
            <a:r>
              <a:rPr sz="450" b="1" spc="-35" dirty="0">
                <a:latin typeface="Arial" panose="020B0604020202020204"/>
                <a:cs typeface="Arial" panose="020B0604020202020204"/>
              </a:rPr>
              <a:t>	</a:t>
            </a:r>
            <a:r>
              <a:rPr sz="450" b="1" spc="-35" dirty="0">
                <a:latin typeface="Arial" panose="020B0604020202020204"/>
                <a:cs typeface="Arial" panose="020B0604020202020204"/>
              </a:rPr>
              <a:t>i</a:t>
            </a:r>
            <a:r>
              <a:rPr sz="450" b="1" spc="-35" dirty="0">
                <a:latin typeface="Arial" panose="020B0604020202020204"/>
                <a:cs typeface="Arial" panose="020B0604020202020204"/>
              </a:rPr>
              <a:t>	</a:t>
            </a:r>
            <a:r>
              <a:rPr sz="450" b="1" spc="-35" dirty="0">
                <a:latin typeface="Arial" panose="020B0604020202020204"/>
                <a:cs typeface="Arial" panose="020B0604020202020204"/>
              </a:rPr>
              <a:t>i</a:t>
            </a:r>
            <a:r>
              <a:rPr sz="450" b="1" spc="-35" dirty="0">
                <a:latin typeface="Arial" panose="020B0604020202020204"/>
                <a:cs typeface="Arial" panose="020B0604020202020204"/>
              </a:rPr>
              <a:t>	</a:t>
            </a:r>
            <a:r>
              <a:rPr sz="450" b="1" spc="-35" dirty="0">
                <a:latin typeface="Arial" panose="020B0604020202020204"/>
                <a:cs typeface="Arial" panose="020B0604020202020204"/>
              </a:rPr>
              <a:t>i</a:t>
            </a:r>
            <a:r>
              <a:rPr sz="450" b="1" spc="-35" dirty="0">
                <a:latin typeface="Arial" panose="020B0604020202020204"/>
                <a:cs typeface="Arial" panose="020B0604020202020204"/>
              </a:rPr>
              <a:t>	</a:t>
            </a:r>
            <a:r>
              <a:rPr sz="450" b="1" spc="-35" dirty="0">
                <a:latin typeface="Arial" panose="020B0604020202020204"/>
                <a:cs typeface="Arial" panose="020B0604020202020204"/>
              </a:rPr>
              <a:t>i</a:t>
            </a:r>
            <a:endParaRPr sz="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19839" y="1813867"/>
            <a:ext cx="106934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b="1" spc="-100" dirty="0">
                <a:latin typeface="Arial" panose="020B0604020202020204"/>
                <a:cs typeface="Arial" panose="020B0604020202020204"/>
              </a:rPr>
              <a:t>((A </a:t>
            </a:r>
            <a:r>
              <a:rPr sz="700" b="1" spc="-155" dirty="0">
                <a:latin typeface="Arial" panose="020B0604020202020204"/>
                <a:cs typeface="Arial" panose="020B0604020202020204"/>
              </a:rPr>
              <a:t>XOR B </a:t>
            </a:r>
            <a:r>
              <a:rPr sz="700" b="1" spc="-70" dirty="0">
                <a:latin typeface="Arial" panose="020B0604020202020204"/>
                <a:cs typeface="Arial" panose="020B0604020202020204"/>
              </a:rPr>
              <a:t>) </a:t>
            </a:r>
            <a:r>
              <a:rPr sz="700" b="1" spc="-160" dirty="0">
                <a:latin typeface="Arial" panose="020B0604020202020204"/>
                <a:cs typeface="Arial" panose="020B0604020202020204"/>
              </a:rPr>
              <a:t>AND </a:t>
            </a:r>
            <a:r>
              <a:rPr sz="700" b="1" spc="-155" dirty="0">
                <a:latin typeface="Arial" panose="020B0604020202020204"/>
                <a:cs typeface="Arial" panose="020B0604020202020204"/>
              </a:rPr>
              <a:t>C </a:t>
            </a:r>
            <a:r>
              <a:rPr sz="700" b="1" spc="-70" dirty="0">
                <a:latin typeface="Arial" panose="020B0604020202020204"/>
                <a:cs typeface="Arial" panose="020B0604020202020204"/>
              </a:rPr>
              <a:t>) </a:t>
            </a:r>
            <a:r>
              <a:rPr sz="700" b="1" spc="-160" dirty="0">
                <a:latin typeface="Arial" panose="020B0604020202020204"/>
                <a:cs typeface="Arial" panose="020B0604020202020204"/>
              </a:rPr>
              <a:t>OR </a:t>
            </a:r>
            <a:r>
              <a:rPr sz="700" b="1" spc="-114" dirty="0">
                <a:latin typeface="Arial" panose="020B0604020202020204"/>
                <a:cs typeface="Arial" panose="020B0604020202020204"/>
              </a:rPr>
              <a:t>(A </a:t>
            </a:r>
            <a:r>
              <a:rPr sz="700" b="1" spc="-155" dirty="0">
                <a:latin typeface="Arial" panose="020B0604020202020204"/>
                <a:cs typeface="Arial" panose="020B0604020202020204"/>
              </a:rPr>
              <a:t>AND B</a:t>
            </a:r>
            <a:r>
              <a:rPr sz="700" b="1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700" b="1" spc="-70" dirty="0">
                <a:latin typeface="Arial" panose="020B0604020202020204"/>
                <a:cs typeface="Arial" panose="020B0604020202020204"/>
              </a:rPr>
              <a:t>)</a:t>
            </a:r>
            <a:endParaRPr sz="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3368681" y="473456"/>
            <a:ext cx="38614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65"/>
                </a:solidFill>
                <a:latin typeface="微软雅黑" panose="020B0503020204020204" charset="-122"/>
                <a:cs typeface="微软雅黑" panose="020B0503020204020204" charset="-122"/>
              </a:rPr>
              <a:t>回顾本讲学习了什么?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50925" y="3022346"/>
            <a:ext cx="2592070" cy="943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什么是关</a:t>
            </a:r>
            <a:r>
              <a:rPr spc="-10" dirty="0"/>
              <a:t>系</a:t>
            </a:r>
            <a:r>
              <a:rPr dirty="0">
                <a:latin typeface="Arial" panose="020B0604020202020204"/>
                <a:cs typeface="Arial" panose="020B0604020202020204"/>
              </a:rPr>
              <a:t>?</a:t>
            </a:r>
            <a:endParaRPr dirty="0">
              <a:latin typeface="Arial" panose="020B0604020202020204"/>
              <a:cs typeface="Arial" panose="020B0604020202020204"/>
            </a:endParaRPr>
          </a:p>
          <a:p>
            <a:pPr marL="127000">
              <a:lnSpc>
                <a:spcPct val="100000"/>
              </a:lnSpc>
              <a:spcBef>
                <a:spcPts val="3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--</a:t>
            </a:r>
            <a:r>
              <a:rPr sz="2400" spc="-10" dirty="0"/>
              <a:t>关系的数学定义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10813" y="3138297"/>
            <a:ext cx="3951604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数据库系统之一</a:t>
            </a:r>
            <a:endParaRPr sz="3200"/>
          </a:p>
          <a:p>
            <a:pPr algn="ctr">
              <a:lnSpc>
                <a:spcPct val="100000"/>
              </a:lnSpc>
            </a:pPr>
            <a:r>
              <a:rPr sz="3200" spc="-10" dirty="0">
                <a:latin typeface="Arial" panose="020B0604020202020204"/>
                <a:cs typeface="Arial" panose="020B0604020202020204"/>
              </a:rPr>
              <a:t>--</a:t>
            </a:r>
            <a:r>
              <a:rPr sz="3200" spc="-5" dirty="0"/>
              <a:t>基本知识与关系模型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88952" y="3223260"/>
            <a:ext cx="545274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880" dirty="0">
                <a:latin typeface="黑体" panose="02010609060101010101" charset="-122"/>
                <a:cs typeface="黑体" panose="02010609060101010101" charset="-122"/>
              </a:rPr>
              <a:t> </a:t>
            </a:r>
            <a:r>
              <a:rPr spc="-5" dirty="0">
                <a:latin typeface="黑体" panose="02010609060101010101" charset="-122"/>
                <a:cs typeface="黑体" panose="02010609060101010101" charset="-122"/>
              </a:rPr>
              <a:t>关系模型之关系演算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54253" y="471169"/>
            <a:ext cx="2973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65"/>
                </a:solidFill>
              </a:rPr>
              <a:t>本讲学习什么?</a:t>
            </a:r>
            <a:endParaRPr dirty="0">
              <a:solidFill>
                <a:srgbClr val="FFFF65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0314" y="1249556"/>
            <a:ext cx="4353560" cy="249745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8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基本内容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378460" indent="-366395">
              <a:lnSpc>
                <a:spcPct val="100000"/>
              </a:lnSpc>
              <a:spcBef>
                <a:spcPts val="925"/>
              </a:spcBef>
              <a:buAutoNum type="arabicPeriod"/>
              <a:tabLst>
                <a:tab pos="379095" algn="l"/>
              </a:tabLst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关系演算之关系元组演算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78460" indent="-366395">
              <a:lnSpc>
                <a:spcPct val="100000"/>
              </a:lnSpc>
              <a:spcBef>
                <a:spcPts val="860"/>
              </a:spcBef>
              <a:buAutoNum type="arabicPeriod"/>
              <a:tabLst>
                <a:tab pos="379095" algn="l"/>
              </a:tabLst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关系演算之关系域演算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78460" indent="-366395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379095" algn="l"/>
              </a:tabLst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关系演算之安全性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78460" indent="-366395">
              <a:lnSpc>
                <a:spcPct val="100000"/>
              </a:lnSpc>
              <a:spcBef>
                <a:spcPts val="860"/>
              </a:spcBef>
              <a:buAutoNum type="arabicPeriod"/>
              <a:tabLst>
                <a:tab pos="379095" algn="l"/>
              </a:tabLst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关于三种关系运算的一些观点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1089" y="4252721"/>
            <a:ext cx="8320405" cy="2589530"/>
          </a:xfrm>
          <a:prstGeom prst="rect">
            <a:avLst/>
          </a:prstGeom>
          <a:ln w="38100">
            <a:solidFill>
              <a:srgbClr val="666633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120"/>
              </a:spcBef>
            </a:pPr>
            <a:r>
              <a:rPr sz="24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重点与难点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00990" indent="-190500">
              <a:lnSpc>
                <a:spcPct val="100000"/>
              </a:lnSpc>
              <a:spcBef>
                <a:spcPts val="750"/>
              </a:spcBef>
              <a:buSzPct val="95000"/>
              <a:buFont typeface="Wingdings" panose="05000000000000000000"/>
              <a:buChar char=""/>
              <a:tabLst>
                <a:tab pos="301625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关系元组演算公式的递归定义；关系域演算公式的递归定义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00990" indent="-190500">
              <a:lnSpc>
                <a:spcPct val="100000"/>
              </a:lnSpc>
              <a:spcBef>
                <a:spcPts val="725"/>
              </a:spcBef>
              <a:buSzPct val="95000"/>
              <a:buFont typeface="Wingdings" panose="05000000000000000000"/>
              <a:buChar char=""/>
              <a:tabLst>
                <a:tab pos="301625" algn="l"/>
                <a:tab pos="2978785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关系元组演算公式：与	</a:t>
            </a:r>
            <a:r>
              <a:rPr sz="2000" b="1" spc="5" dirty="0"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、或 </a:t>
            </a:r>
            <a:r>
              <a:rPr sz="2000" b="1" spc="5" dirty="0">
                <a:latin typeface="Symbol" panose="05050102010706020507"/>
                <a:cs typeface="Symbol" panose="05050102010706020507"/>
              </a:rPr>
              <a:t>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、非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0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存在量词</a:t>
            </a:r>
            <a:r>
              <a:rPr sz="20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solidFill>
                  <a:srgbClr val="CC0000"/>
                </a:solidFill>
                <a:latin typeface="Symbol" panose="05050102010706020507"/>
                <a:cs typeface="Symbol" panose="05050102010706020507"/>
              </a:rPr>
              <a:t></a:t>
            </a:r>
            <a:r>
              <a:rPr sz="20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、全称量词</a:t>
            </a:r>
            <a:r>
              <a:rPr sz="2000" b="1" spc="-9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Symbol" panose="05050102010706020507"/>
                <a:cs typeface="Symbol" panose="05050102010706020507"/>
              </a:rPr>
              <a:t></a:t>
            </a:r>
            <a:endParaRPr sz="2000">
              <a:latin typeface="Symbol" panose="05050102010706020507"/>
              <a:cs typeface="Symbol" panose="05050102010706020507"/>
            </a:endParaRPr>
          </a:p>
          <a:p>
            <a:pPr marL="300990" indent="-190500">
              <a:lnSpc>
                <a:spcPct val="100000"/>
              </a:lnSpc>
              <a:spcBef>
                <a:spcPts val="725"/>
              </a:spcBef>
              <a:buSzPct val="95000"/>
              <a:buFont typeface="Wingdings" panose="05000000000000000000"/>
              <a:buChar char=""/>
              <a:tabLst>
                <a:tab pos="301625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用关系元组演算公式表达查询的思维训练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00990" indent="-190500">
              <a:lnSpc>
                <a:spcPct val="100000"/>
              </a:lnSpc>
              <a:spcBef>
                <a:spcPts val="725"/>
              </a:spcBef>
              <a:buSzPct val="95000"/>
              <a:buFont typeface="Wingdings" panose="05000000000000000000"/>
              <a:buChar char=""/>
              <a:tabLst>
                <a:tab pos="301625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用QBE语言表达查询的思维训练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00990" indent="-190500">
              <a:lnSpc>
                <a:spcPct val="100000"/>
              </a:lnSpc>
              <a:spcBef>
                <a:spcPts val="720"/>
              </a:spcBef>
              <a:buSzPct val="95000"/>
              <a:buFont typeface="Wingdings" panose="05000000000000000000"/>
              <a:buChar char=""/>
              <a:tabLst>
                <a:tab pos="301625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关系元组演算、域演算和关系代数在表达查询方面的思维差异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57199" y="3136391"/>
            <a:ext cx="2778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黑体" panose="02010609060101010101" charset="-122"/>
                <a:cs typeface="黑体" panose="02010609060101010101" charset="-122"/>
              </a:rPr>
              <a:t>关系元组演算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3405" y="1311897"/>
            <a:ext cx="8252459" cy="411099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14630" indent="-202565">
              <a:lnSpc>
                <a:spcPct val="100000"/>
              </a:lnSpc>
              <a:spcBef>
                <a:spcPts val="690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前面出现过关系演算形式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926465">
              <a:lnSpc>
                <a:spcPct val="100000"/>
              </a:lnSpc>
              <a:spcBef>
                <a:spcPts val="830"/>
              </a:spcBef>
              <a:tabLst>
                <a:tab pos="3423920" algn="l"/>
                <a:tab pos="453834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如，并运算定义中：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</a:t>
            </a:r>
            <a:r>
              <a:rPr sz="2000" b="1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 =	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{ r | r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 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</a:t>
            </a:r>
            <a:r>
              <a:rPr sz="28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8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800" b="1" spc="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926465">
              <a:lnSpc>
                <a:spcPct val="100000"/>
              </a:lnSpc>
              <a:spcBef>
                <a:spcPts val="1015"/>
              </a:spcBef>
              <a:tabLst>
                <a:tab pos="445770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再如，差运算定义中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2000" b="1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 =	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{ r | r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 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8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 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</a:t>
            </a:r>
            <a:r>
              <a:rPr sz="28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800" b="1" spc="7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14630" indent="-202565">
              <a:lnSpc>
                <a:spcPct val="100000"/>
              </a:lnSpc>
              <a:spcBef>
                <a:spcPts val="915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关系演算是以数理逻辑中的谓词演算为基础的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14630" indent="-202565">
              <a:lnSpc>
                <a:spcPct val="100000"/>
              </a:lnSpc>
              <a:spcBef>
                <a:spcPts val="720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关系演算是描述关系运算的另一种思维方式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14630" indent="-202565">
              <a:lnSpc>
                <a:spcPct val="100000"/>
              </a:lnSpc>
              <a:spcBef>
                <a:spcPts val="575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语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言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是继承了关系代数和关系演算各自的优点所形成的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14630" indent="-202565">
              <a:lnSpc>
                <a:spcPct val="100000"/>
              </a:lnSpc>
              <a:spcBef>
                <a:spcPts val="1280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按照谓词变量的不同，可分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3200" b="1" spc="-15" dirty="0">
                <a:latin typeface="新宋体" panose="02010609030101010101" charset="-122"/>
                <a:cs typeface="新宋体" panose="02010609030101010101" charset="-122"/>
              </a:rPr>
              <a:t>关系元组演</a:t>
            </a:r>
            <a:r>
              <a:rPr sz="3200" b="1" spc="-10" dirty="0">
                <a:latin typeface="新宋体" panose="02010609030101010101" charset="-122"/>
                <a:cs typeface="新宋体" panose="02010609030101010101" charset="-122"/>
              </a:rPr>
              <a:t>算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和</a:t>
            </a:r>
            <a:r>
              <a:rPr sz="3200" b="1" spc="-15" dirty="0">
                <a:latin typeface="新宋体" panose="02010609030101010101" charset="-122"/>
                <a:cs typeface="新宋体" panose="02010609030101010101" charset="-122"/>
              </a:rPr>
              <a:t>关系域演算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  <a:p>
            <a:pPr marL="767080" lvl="1" indent="-297815">
              <a:lnSpc>
                <a:spcPct val="100000"/>
              </a:lnSpc>
              <a:spcBef>
                <a:spcPts val="555"/>
              </a:spcBef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关系元组演算是以</a:t>
            </a: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元组变量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作为谓词变量的基本对象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67080" lvl="1" indent="-297815">
              <a:lnSpc>
                <a:spcPct val="100000"/>
              </a:lnSpc>
              <a:spcBef>
                <a:spcPts val="725"/>
              </a:spcBef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关系域演算是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以</a:t>
            </a:r>
            <a:r>
              <a:rPr sz="2000" b="1" spc="-10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域变</a:t>
            </a: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量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作为谓词变量的基本对象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119" y="361920"/>
            <a:ext cx="153733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关系元组演算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概述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1985" y="1577594"/>
            <a:ext cx="7392670" cy="41897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5" dirty="0">
                <a:latin typeface="新宋体" panose="02010609030101010101" charset="-122"/>
                <a:cs typeface="新宋体" panose="02010609030101010101" charset="-122"/>
              </a:rPr>
              <a:t>关系元组演算公</a:t>
            </a:r>
            <a:r>
              <a:rPr sz="3200" b="1" spc="-10" dirty="0">
                <a:latin typeface="新宋体" panose="02010609030101010101" charset="-122"/>
                <a:cs typeface="新宋体" panose="02010609030101010101" charset="-122"/>
              </a:rPr>
              <a:t>式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的基本形式：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996950">
              <a:lnSpc>
                <a:spcPct val="100000"/>
              </a:lnSpc>
              <a:spcBef>
                <a:spcPts val="2415"/>
              </a:spcBef>
            </a:pP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{ </a:t>
            </a:r>
            <a:r>
              <a:rPr sz="2800" b="1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t | </a:t>
            </a:r>
            <a:r>
              <a:rPr sz="28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(t)</a:t>
            </a:r>
            <a:r>
              <a:rPr sz="2800" b="1" spc="-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上式表示：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所有使谓词</a:t>
            </a:r>
            <a:r>
              <a:rPr sz="2000" b="1" spc="-45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i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i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为真的元组</a:t>
            </a:r>
            <a:r>
              <a:rPr sz="2000" b="1" spc="-46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的集合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67080" indent="-298450">
              <a:lnSpc>
                <a:spcPct val="100000"/>
              </a:lnSpc>
              <a:spcBef>
                <a:spcPts val="1340"/>
              </a:spcBef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是元组变量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67080" indent="-298450">
              <a:lnSpc>
                <a:spcPct val="100000"/>
              </a:lnSpc>
              <a:spcBef>
                <a:spcPts val="1225"/>
              </a:spcBef>
              <a:buFont typeface="Wingdings" panose="05000000000000000000"/>
              <a:buChar char=""/>
              <a:tabLst>
                <a:tab pos="767715" algn="l"/>
                <a:tab pos="140906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t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	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表示元组</a:t>
            </a:r>
            <a:r>
              <a:rPr sz="2000" b="1" spc="-45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在关系</a:t>
            </a:r>
            <a:r>
              <a:rPr sz="2000" b="1" spc="-45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中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67080" indent="-297815">
              <a:lnSpc>
                <a:spcPct val="100000"/>
              </a:lnSpc>
              <a:spcBef>
                <a:spcPts val="1175"/>
              </a:spcBef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[A]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表示元组</a:t>
            </a:r>
            <a:r>
              <a:rPr sz="2000" b="1" spc="-45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的分量，即</a:t>
            </a:r>
            <a:r>
              <a:rPr sz="2000" b="1" spc="-45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在属性</a:t>
            </a:r>
            <a:r>
              <a:rPr sz="2000" b="1" spc="-45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上的值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67715" indent="-298450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"/>
              <a:tabLst>
                <a:tab pos="76835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是与谓词逻辑相似的公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式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P(t)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表示以元组</a:t>
            </a:r>
            <a:r>
              <a:rPr sz="2000" b="1" spc="-47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为变量的公式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P(t)可以如下递归地进行定义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162" y="361911"/>
            <a:ext cx="311658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关系元组演算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关系元组演算公式的形式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7883" y="1344108"/>
            <a:ext cx="4635500" cy="277495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关系元组演算公式的基本形式：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{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|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P(t)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其中公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式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P(t)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可以递归地进行构造：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67080" indent="-298450">
              <a:lnSpc>
                <a:spcPct val="100000"/>
              </a:lnSpc>
              <a:spcBef>
                <a:spcPts val="725"/>
              </a:spcBef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三种形式的原子公式是公式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198245" lvl="1" indent="-272415">
              <a:lnSpc>
                <a:spcPct val="100000"/>
              </a:lnSpc>
              <a:spcBef>
                <a:spcPts val="565"/>
              </a:spcBef>
              <a:buFont typeface="Wingdings" panose="05000000000000000000"/>
              <a:buChar char=""/>
              <a:tabLst>
                <a:tab pos="1198880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 </a:t>
            </a:r>
            <a:r>
              <a:rPr sz="2000" b="1" spc="-5" dirty="0">
                <a:solidFill>
                  <a:srgbClr val="FF0065"/>
                </a:solidFill>
                <a:latin typeface="华文行楷" panose="02010800040101010101" charset="-122"/>
                <a:cs typeface="华文行楷" panose="02010800040101010101" charset="-122"/>
              </a:rPr>
              <a:t>∈</a:t>
            </a:r>
            <a:r>
              <a:rPr sz="2000" b="1" spc="-45" dirty="0">
                <a:solidFill>
                  <a:srgbClr val="FF0065"/>
                </a:solidFill>
                <a:latin typeface="华文行楷" panose="02010800040101010101" charset="-122"/>
                <a:cs typeface="华文行楷" panose="02010800040101010101" charset="-122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198245" lvl="1" indent="-272415">
              <a:lnSpc>
                <a:spcPct val="100000"/>
              </a:lnSpc>
              <a:spcBef>
                <a:spcPts val="725"/>
              </a:spcBef>
              <a:buFont typeface="Wingdings" panose="05000000000000000000"/>
              <a:buChar char=""/>
              <a:tabLst>
                <a:tab pos="1198880" algn="l"/>
                <a:tab pos="2033270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s[A]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198245" lvl="1" indent="-272415">
              <a:lnSpc>
                <a:spcPct val="100000"/>
              </a:lnSpc>
              <a:spcBef>
                <a:spcPts val="660"/>
              </a:spcBef>
              <a:buFont typeface="Wingdings" panose="05000000000000000000"/>
              <a:buChar char=""/>
              <a:tabLst>
                <a:tab pos="1198880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s[A]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4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u[B]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67080" indent="-298450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如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果</a:t>
            </a:r>
            <a:r>
              <a:rPr sz="2000" b="1" i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是公式，那么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3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也是公式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5108" y="4093445"/>
            <a:ext cx="8032750" cy="20078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825"/>
              </a:spcBef>
              <a:buFont typeface="Wingdings" panose="05000000000000000000"/>
              <a:buChar char=""/>
              <a:tabLst>
                <a:tab pos="310515" algn="l"/>
                <a:tab pos="4116070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如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果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P1 ,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P2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是公式，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P1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6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P2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P1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</a:t>
            </a:r>
            <a:r>
              <a:rPr sz="2000" b="1" spc="6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P2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也是公式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09880" indent="-297815">
              <a:lnSpc>
                <a:spcPct val="100000"/>
              </a:lnSpc>
              <a:spcBef>
                <a:spcPts val="725"/>
              </a:spcBef>
              <a:buFont typeface="Wingdings" panose="05000000000000000000"/>
              <a:buChar char=""/>
              <a:tabLst>
                <a:tab pos="31051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如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果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P(t)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是公式，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是关系，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2000" b="1" spc="-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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(t</a:t>
            </a:r>
            <a:r>
              <a:rPr sz="2000" b="1" spc="-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R)(P(t))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和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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(t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R)(P(t))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也是公式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09880" indent="-297815">
              <a:lnSpc>
                <a:spcPct val="100000"/>
              </a:lnSpc>
              <a:spcBef>
                <a:spcPts val="705"/>
              </a:spcBef>
              <a:buFont typeface="Wingdings" panose="05000000000000000000"/>
              <a:buChar char=""/>
              <a:tabLst>
                <a:tab pos="31051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需要时可加括弧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09880" indent="-297815">
              <a:lnSpc>
                <a:spcPct val="100000"/>
              </a:lnSpc>
              <a:spcBef>
                <a:spcPts val="750"/>
              </a:spcBef>
              <a:buFont typeface="Wingdings" panose="05000000000000000000"/>
              <a:buChar char=""/>
              <a:tabLst>
                <a:tab pos="31051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上述运算符的优先次序自高至低为：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括弧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2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</a:t>
            </a:r>
            <a:r>
              <a:rPr sz="2000" b="1" spc="4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2000" b="1" spc="-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</a:t>
            </a:r>
            <a:r>
              <a:rPr sz="2000" b="1" spc="3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3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4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2000" b="1" spc="-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</a:t>
            </a:r>
            <a:r>
              <a:rPr sz="2000" b="1" spc="4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；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09880" indent="-297815">
              <a:lnSpc>
                <a:spcPct val="100000"/>
              </a:lnSpc>
              <a:spcBef>
                <a:spcPts val="700"/>
              </a:spcBef>
              <a:buFont typeface="Wingdings" panose="05000000000000000000"/>
              <a:buChar char=""/>
              <a:tabLst>
                <a:tab pos="31051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公式只限于以上形式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0184" y="361983"/>
            <a:ext cx="3624579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关系元组演算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(3)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关系元组演算公式的完整定义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86891" y="2752344"/>
            <a:ext cx="1788160" cy="1306830"/>
          </a:xfrm>
          <a:custGeom>
            <a:avLst/>
            <a:gdLst/>
            <a:ahLst/>
            <a:cxnLst/>
            <a:rect l="l" t="t" r="r" b="b"/>
            <a:pathLst>
              <a:path w="1788159" h="1306829">
                <a:moveTo>
                  <a:pt x="1787652" y="653034"/>
                </a:moveTo>
                <a:lnTo>
                  <a:pt x="1786021" y="613277"/>
                </a:lnTo>
                <a:lnTo>
                  <a:pt x="1781191" y="574147"/>
                </a:lnTo>
                <a:lnTo>
                  <a:pt x="1773255" y="535712"/>
                </a:lnTo>
                <a:lnTo>
                  <a:pt x="1762307" y="498040"/>
                </a:lnTo>
                <a:lnTo>
                  <a:pt x="1748439" y="461202"/>
                </a:lnTo>
                <a:lnTo>
                  <a:pt x="1731746" y="425263"/>
                </a:lnTo>
                <a:lnTo>
                  <a:pt x="1712321" y="390295"/>
                </a:lnTo>
                <a:lnTo>
                  <a:pt x="1690257" y="356364"/>
                </a:lnTo>
                <a:lnTo>
                  <a:pt x="1665647" y="323539"/>
                </a:lnTo>
                <a:lnTo>
                  <a:pt x="1638585" y="291889"/>
                </a:lnTo>
                <a:lnTo>
                  <a:pt x="1609164" y="261483"/>
                </a:lnTo>
                <a:lnTo>
                  <a:pt x="1577477" y="232389"/>
                </a:lnTo>
                <a:lnTo>
                  <a:pt x="1543619" y="204675"/>
                </a:lnTo>
                <a:lnTo>
                  <a:pt x="1507682" y="178410"/>
                </a:lnTo>
                <a:lnTo>
                  <a:pt x="1469760" y="153662"/>
                </a:lnTo>
                <a:lnTo>
                  <a:pt x="1429945" y="130501"/>
                </a:lnTo>
                <a:lnTo>
                  <a:pt x="1388332" y="108994"/>
                </a:lnTo>
                <a:lnTo>
                  <a:pt x="1345014" y="89210"/>
                </a:lnTo>
                <a:lnTo>
                  <a:pt x="1300084" y="71218"/>
                </a:lnTo>
                <a:lnTo>
                  <a:pt x="1253636" y="55086"/>
                </a:lnTo>
                <a:lnTo>
                  <a:pt x="1205763" y="40882"/>
                </a:lnTo>
                <a:lnTo>
                  <a:pt x="1156558" y="28676"/>
                </a:lnTo>
                <a:lnTo>
                  <a:pt x="1106114" y="18535"/>
                </a:lnTo>
                <a:lnTo>
                  <a:pt x="1054526" y="10528"/>
                </a:lnTo>
                <a:lnTo>
                  <a:pt x="1001886" y="4725"/>
                </a:lnTo>
                <a:lnTo>
                  <a:pt x="948288" y="1192"/>
                </a:lnTo>
                <a:lnTo>
                  <a:pt x="893826" y="0"/>
                </a:lnTo>
                <a:lnTo>
                  <a:pt x="839363" y="1192"/>
                </a:lnTo>
                <a:lnTo>
                  <a:pt x="785765" y="4725"/>
                </a:lnTo>
                <a:lnTo>
                  <a:pt x="733125" y="10528"/>
                </a:lnTo>
                <a:lnTo>
                  <a:pt x="681440" y="18554"/>
                </a:lnTo>
                <a:lnTo>
                  <a:pt x="631093" y="28676"/>
                </a:lnTo>
                <a:lnTo>
                  <a:pt x="581888" y="40882"/>
                </a:lnTo>
                <a:lnTo>
                  <a:pt x="534015" y="55086"/>
                </a:lnTo>
                <a:lnTo>
                  <a:pt x="487567" y="71218"/>
                </a:lnTo>
                <a:lnTo>
                  <a:pt x="442637" y="89210"/>
                </a:lnTo>
                <a:lnTo>
                  <a:pt x="399319" y="108994"/>
                </a:lnTo>
                <a:lnTo>
                  <a:pt x="357706" y="130501"/>
                </a:lnTo>
                <a:lnTo>
                  <a:pt x="317891" y="153662"/>
                </a:lnTo>
                <a:lnTo>
                  <a:pt x="279969" y="178410"/>
                </a:lnTo>
                <a:lnTo>
                  <a:pt x="244032" y="204675"/>
                </a:lnTo>
                <a:lnTo>
                  <a:pt x="210174" y="232389"/>
                </a:lnTo>
                <a:lnTo>
                  <a:pt x="178487" y="261483"/>
                </a:lnTo>
                <a:lnTo>
                  <a:pt x="149066" y="291889"/>
                </a:lnTo>
                <a:lnTo>
                  <a:pt x="122004" y="323539"/>
                </a:lnTo>
                <a:lnTo>
                  <a:pt x="97394" y="356364"/>
                </a:lnTo>
                <a:lnTo>
                  <a:pt x="75330" y="390295"/>
                </a:lnTo>
                <a:lnTo>
                  <a:pt x="55905" y="425263"/>
                </a:lnTo>
                <a:lnTo>
                  <a:pt x="39212" y="461202"/>
                </a:lnTo>
                <a:lnTo>
                  <a:pt x="25344" y="498040"/>
                </a:lnTo>
                <a:lnTo>
                  <a:pt x="14396" y="535712"/>
                </a:lnTo>
                <a:lnTo>
                  <a:pt x="6460" y="574147"/>
                </a:lnTo>
                <a:lnTo>
                  <a:pt x="1630" y="613277"/>
                </a:lnTo>
                <a:lnTo>
                  <a:pt x="0" y="653034"/>
                </a:lnTo>
                <a:lnTo>
                  <a:pt x="1630" y="692872"/>
                </a:lnTo>
                <a:lnTo>
                  <a:pt x="6460" y="732078"/>
                </a:lnTo>
                <a:lnTo>
                  <a:pt x="14396" y="770582"/>
                </a:lnTo>
                <a:lnTo>
                  <a:pt x="25344" y="808318"/>
                </a:lnTo>
                <a:lnTo>
                  <a:pt x="39212" y="845215"/>
                </a:lnTo>
                <a:lnTo>
                  <a:pt x="55905" y="881207"/>
                </a:lnTo>
                <a:lnTo>
                  <a:pt x="75330" y="916225"/>
                </a:lnTo>
                <a:lnTo>
                  <a:pt x="97394" y="950200"/>
                </a:lnTo>
                <a:lnTo>
                  <a:pt x="122004" y="983064"/>
                </a:lnTo>
                <a:lnTo>
                  <a:pt x="149066" y="1014749"/>
                </a:lnTo>
                <a:lnTo>
                  <a:pt x="158496" y="1024505"/>
                </a:lnTo>
                <a:lnTo>
                  <a:pt x="158496" y="653034"/>
                </a:lnTo>
                <a:lnTo>
                  <a:pt x="160512" y="612975"/>
                </a:lnTo>
                <a:lnTo>
                  <a:pt x="166468" y="573711"/>
                </a:lnTo>
                <a:lnTo>
                  <a:pt x="176220" y="535344"/>
                </a:lnTo>
                <a:lnTo>
                  <a:pt x="189626" y="497981"/>
                </a:lnTo>
                <a:lnTo>
                  <a:pt x="206545" y="461724"/>
                </a:lnTo>
                <a:lnTo>
                  <a:pt x="226833" y="426678"/>
                </a:lnTo>
                <a:lnTo>
                  <a:pt x="250350" y="392948"/>
                </a:lnTo>
                <a:lnTo>
                  <a:pt x="276953" y="360638"/>
                </a:lnTo>
                <a:lnTo>
                  <a:pt x="306500" y="329853"/>
                </a:lnTo>
                <a:lnTo>
                  <a:pt x="338848" y="300696"/>
                </a:lnTo>
                <a:lnTo>
                  <a:pt x="373856" y="273272"/>
                </a:lnTo>
                <a:lnTo>
                  <a:pt x="411381" y="247685"/>
                </a:lnTo>
                <a:lnTo>
                  <a:pt x="451282" y="224040"/>
                </a:lnTo>
                <a:lnTo>
                  <a:pt x="493415" y="202441"/>
                </a:lnTo>
                <a:lnTo>
                  <a:pt x="537640" y="182992"/>
                </a:lnTo>
                <a:lnTo>
                  <a:pt x="583814" y="165798"/>
                </a:lnTo>
                <a:lnTo>
                  <a:pt x="631795" y="150963"/>
                </a:lnTo>
                <a:lnTo>
                  <a:pt x="681537" y="138572"/>
                </a:lnTo>
                <a:lnTo>
                  <a:pt x="732608" y="128787"/>
                </a:lnTo>
                <a:lnTo>
                  <a:pt x="785156" y="121654"/>
                </a:lnTo>
                <a:lnTo>
                  <a:pt x="838943" y="117299"/>
                </a:lnTo>
                <a:lnTo>
                  <a:pt x="893826" y="115824"/>
                </a:lnTo>
                <a:lnTo>
                  <a:pt x="948708" y="117299"/>
                </a:lnTo>
                <a:lnTo>
                  <a:pt x="1002495" y="121654"/>
                </a:lnTo>
                <a:lnTo>
                  <a:pt x="1055043" y="128787"/>
                </a:lnTo>
                <a:lnTo>
                  <a:pt x="1106211" y="138591"/>
                </a:lnTo>
                <a:lnTo>
                  <a:pt x="1155856" y="150963"/>
                </a:lnTo>
                <a:lnTo>
                  <a:pt x="1203837" y="165798"/>
                </a:lnTo>
                <a:lnTo>
                  <a:pt x="1250011" y="182992"/>
                </a:lnTo>
                <a:lnTo>
                  <a:pt x="1294236" y="202441"/>
                </a:lnTo>
                <a:lnTo>
                  <a:pt x="1336369" y="224040"/>
                </a:lnTo>
                <a:lnTo>
                  <a:pt x="1376270" y="247685"/>
                </a:lnTo>
                <a:lnTo>
                  <a:pt x="1413795" y="273272"/>
                </a:lnTo>
                <a:lnTo>
                  <a:pt x="1448803" y="300696"/>
                </a:lnTo>
                <a:lnTo>
                  <a:pt x="1481151" y="329853"/>
                </a:lnTo>
                <a:lnTo>
                  <a:pt x="1510698" y="360638"/>
                </a:lnTo>
                <a:lnTo>
                  <a:pt x="1537301" y="392948"/>
                </a:lnTo>
                <a:lnTo>
                  <a:pt x="1560818" y="426678"/>
                </a:lnTo>
                <a:lnTo>
                  <a:pt x="1581106" y="461724"/>
                </a:lnTo>
                <a:lnTo>
                  <a:pt x="1598025" y="497981"/>
                </a:lnTo>
                <a:lnTo>
                  <a:pt x="1611431" y="535344"/>
                </a:lnTo>
                <a:lnTo>
                  <a:pt x="1621183" y="573711"/>
                </a:lnTo>
                <a:lnTo>
                  <a:pt x="1627139" y="612975"/>
                </a:lnTo>
                <a:lnTo>
                  <a:pt x="1629156" y="653034"/>
                </a:lnTo>
                <a:lnTo>
                  <a:pt x="1629156" y="1024505"/>
                </a:lnTo>
                <a:lnTo>
                  <a:pt x="1638585" y="1014749"/>
                </a:lnTo>
                <a:lnTo>
                  <a:pt x="1665647" y="983064"/>
                </a:lnTo>
                <a:lnTo>
                  <a:pt x="1690257" y="950200"/>
                </a:lnTo>
                <a:lnTo>
                  <a:pt x="1712321" y="916225"/>
                </a:lnTo>
                <a:lnTo>
                  <a:pt x="1731746" y="881207"/>
                </a:lnTo>
                <a:lnTo>
                  <a:pt x="1748439" y="845215"/>
                </a:lnTo>
                <a:lnTo>
                  <a:pt x="1762307" y="808318"/>
                </a:lnTo>
                <a:lnTo>
                  <a:pt x="1773255" y="770582"/>
                </a:lnTo>
                <a:lnTo>
                  <a:pt x="1781191" y="732078"/>
                </a:lnTo>
                <a:lnTo>
                  <a:pt x="1786021" y="692872"/>
                </a:lnTo>
                <a:lnTo>
                  <a:pt x="1787652" y="653034"/>
                </a:lnTo>
                <a:close/>
              </a:path>
              <a:path w="1788159" h="1306829">
                <a:moveTo>
                  <a:pt x="1629156" y="1024505"/>
                </a:moveTo>
                <a:lnTo>
                  <a:pt x="1629156" y="653034"/>
                </a:lnTo>
                <a:lnTo>
                  <a:pt x="1627139" y="693191"/>
                </a:lnTo>
                <a:lnTo>
                  <a:pt x="1621183" y="732546"/>
                </a:lnTo>
                <a:lnTo>
                  <a:pt x="1611431" y="770994"/>
                </a:lnTo>
                <a:lnTo>
                  <a:pt x="1598025" y="808431"/>
                </a:lnTo>
                <a:lnTo>
                  <a:pt x="1581106" y="844754"/>
                </a:lnTo>
                <a:lnTo>
                  <a:pt x="1560818" y="879858"/>
                </a:lnTo>
                <a:lnTo>
                  <a:pt x="1537301" y="913639"/>
                </a:lnTo>
                <a:lnTo>
                  <a:pt x="1510698" y="945994"/>
                </a:lnTo>
                <a:lnTo>
                  <a:pt x="1481151" y="976819"/>
                </a:lnTo>
                <a:lnTo>
                  <a:pt x="1448803" y="1006010"/>
                </a:lnTo>
                <a:lnTo>
                  <a:pt x="1413795" y="1033462"/>
                </a:lnTo>
                <a:lnTo>
                  <a:pt x="1376270" y="1059072"/>
                </a:lnTo>
                <a:lnTo>
                  <a:pt x="1336369" y="1082737"/>
                </a:lnTo>
                <a:lnTo>
                  <a:pt x="1294236" y="1104352"/>
                </a:lnTo>
                <a:lnTo>
                  <a:pt x="1250011" y="1123813"/>
                </a:lnTo>
                <a:lnTo>
                  <a:pt x="1203837" y="1141016"/>
                </a:lnTo>
                <a:lnTo>
                  <a:pt x="1155856" y="1155857"/>
                </a:lnTo>
                <a:lnTo>
                  <a:pt x="1106114" y="1168252"/>
                </a:lnTo>
                <a:lnTo>
                  <a:pt x="1055043" y="1178040"/>
                </a:lnTo>
                <a:lnTo>
                  <a:pt x="1002495" y="1185174"/>
                </a:lnTo>
                <a:lnTo>
                  <a:pt x="948708" y="1189530"/>
                </a:lnTo>
                <a:lnTo>
                  <a:pt x="893826" y="1191006"/>
                </a:lnTo>
                <a:lnTo>
                  <a:pt x="838943" y="1189530"/>
                </a:lnTo>
                <a:lnTo>
                  <a:pt x="785156" y="1185174"/>
                </a:lnTo>
                <a:lnTo>
                  <a:pt x="732608" y="1178040"/>
                </a:lnTo>
                <a:lnTo>
                  <a:pt x="681440" y="1168234"/>
                </a:lnTo>
                <a:lnTo>
                  <a:pt x="631795" y="1155857"/>
                </a:lnTo>
                <a:lnTo>
                  <a:pt x="583814" y="1141016"/>
                </a:lnTo>
                <a:lnTo>
                  <a:pt x="537640" y="1123813"/>
                </a:lnTo>
                <a:lnTo>
                  <a:pt x="493415" y="1104352"/>
                </a:lnTo>
                <a:lnTo>
                  <a:pt x="451282" y="1082737"/>
                </a:lnTo>
                <a:lnTo>
                  <a:pt x="411381" y="1059072"/>
                </a:lnTo>
                <a:lnTo>
                  <a:pt x="373856" y="1033462"/>
                </a:lnTo>
                <a:lnTo>
                  <a:pt x="338848" y="1006010"/>
                </a:lnTo>
                <a:lnTo>
                  <a:pt x="306500" y="976819"/>
                </a:lnTo>
                <a:lnTo>
                  <a:pt x="276953" y="945994"/>
                </a:lnTo>
                <a:lnTo>
                  <a:pt x="250350" y="913639"/>
                </a:lnTo>
                <a:lnTo>
                  <a:pt x="226833" y="879858"/>
                </a:lnTo>
                <a:lnTo>
                  <a:pt x="206545" y="844754"/>
                </a:lnTo>
                <a:lnTo>
                  <a:pt x="189626" y="808431"/>
                </a:lnTo>
                <a:lnTo>
                  <a:pt x="176220" y="770994"/>
                </a:lnTo>
                <a:lnTo>
                  <a:pt x="166468" y="732546"/>
                </a:lnTo>
                <a:lnTo>
                  <a:pt x="160512" y="693191"/>
                </a:lnTo>
                <a:lnTo>
                  <a:pt x="158496" y="653034"/>
                </a:lnTo>
                <a:lnTo>
                  <a:pt x="158496" y="1024505"/>
                </a:lnTo>
                <a:lnTo>
                  <a:pt x="210174" y="1074310"/>
                </a:lnTo>
                <a:lnTo>
                  <a:pt x="244032" y="1102048"/>
                </a:lnTo>
                <a:lnTo>
                  <a:pt x="279969" y="1128334"/>
                </a:lnTo>
                <a:lnTo>
                  <a:pt x="317891" y="1153100"/>
                </a:lnTo>
                <a:lnTo>
                  <a:pt x="357706" y="1176277"/>
                </a:lnTo>
                <a:lnTo>
                  <a:pt x="399319" y="1197796"/>
                </a:lnTo>
                <a:lnTo>
                  <a:pt x="442637" y="1217591"/>
                </a:lnTo>
                <a:lnTo>
                  <a:pt x="487567" y="1235592"/>
                </a:lnTo>
                <a:lnTo>
                  <a:pt x="534015" y="1251730"/>
                </a:lnTo>
                <a:lnTo>
                  <a:pt x="581888" y="1265939"/>
                </a:lnTo>
                <a:lnTo>
                  <a:pt x="631093" y="1278149"/>
                </a:lnTo>
                <a:lnTo>
                  <a:pt x="681537" y="1288292"/>
                </a:lnTo>
                <a:lnTo>
                  <a:pt x="733125" y="1296299"/>
                </a:lnTo>
                <a:lnTo>
                  <a:pt x="785765" y="1302104"/>
                </a:lnTo>
                <a:lnTo>
                  <a:pt x="839363" y="1305637"/>
                </a:lnTo>
                <a:lnTo>
                  <a:pt x="893826" y="1306830"/>
                </a:lnTo>
                <a:lnTo>
                  <a:pt x="948288" y="1305637"/>
                </a:lnTo>
                <a:lnTo>
                  <a:pt x="1001886" y="1302104"/>
                </a:lnTo>
                <a:lnTo>
                  <a:pt x="1054526" y="1296299"/>
                </a:lnTo>
                <a:lnTo>
                  <a:pt x="1106211" y="1288272"/>
                </a:lnTo>
                <a:lnTo>
                  <a:pt x="1156558" y="1278149"/>
                </a:lnTo>
                <a:lnTo>
                  <a:pt x="1205763" y="1265939"/>
                </a:lnTo>
                <a:lnTo>
                  <a:pt x="1253636" y="1251730"/>
                </a:lnTo>
                <a:lnTo>
                  <a:pt x="1300084" y="1235592"/>
                </a:lnTo>
                <a:lnTo>
                  <a:pt x="1345014" y="1217591"/>
                </a:lnTo>
                <a:lnTo>
                  <a:pt x="1388332" y="1197796"/>
                </a:lnTo>
                <a:lnTo>
                  <a:pt x="1429945" y="1176277"/>
                </a:lnTo>
                <a:lnTo>
                  <a:pt x="1469760" y="1153100"/>
                </a:lnTo>
                <a:lnTo>
                  <a:pt x="1507682" y="1128334"/>
                </a:lnTo>
                <a:lnTo>
                  <a:pt x="1543619" y="1102048"/>
                </a:lnTo>
                <a:lnTo>
                  <a:pt x="1577477" y="1074310"/>
                </a:lnTo>
                <a:lnTo>
                  <a:pt x="1609164" y="1045187"/>
                </a:lnTo>
                <a:lnTo>
                  <a:pt x="1629156" y="102450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34719" y="2860548"/>
            <a:ext cx="1492250" cy="1090930"/>
          </a:xfrm>
          <a:custGeom>
            <a:avLst/>
            <a:gdLst/>
            <a:ahLst/>
            <a:cxnLst/>
            <a:rect l="l" t="t" r="r" b="b"/>
            <a:pathLst>
              <a:path w="1492250" h="1090929">
                <a:moveTo>
                  <a:pt x="1491996" y="544829"/>
                </a:moveTo>
                <a:lnTo>
                  <a:pt x="1489951" y="504157"/>
                </a:lnTo>
                <a:lnTo>
                  <a:pt x="1483912" y="464299"/>
                </a:lnTo>
                <a:lnTo>
                  <a:pt x="1474024" y="425359"/>
                </a:lnTo>
                <a:lnTo>
                  <a:pt x="1460430" y="387443"/>
                </a:lnTo>
                <a:lnTo>
                  <a:pt x="1443274" y="350657"/>
                </a:lnTo>
                <a:lnTo>
                  <a:pt x="1422699" y="315105"/>
                </a:lnTo>
                <a:lnTo>
                  <a:pt x="1398850" y="280892"/>
                </a:lnTo>
                <a:lnTo>
                  <a:pt x="1371871" y="248125"/>
                </a:lnTo>
                <a:lnTo>
                  <a:pt x="1341905" y="216907"/>
                </a:lnTo>
                <a:lnTo>
                  <a:pt x="1309095" y="187345"/>
                </a:lnTo>
                <a:lnTo>
                  <a:pt x="1273587" y="159543"/>
                </a:lnTo>
                <a:lnTo>
                  <a:pt x="1235524" y="133607"/>
                </a:lnTo>
                <a:lnTo>
                  <a:pt x="1195049" y="109642"/>
                </a:lnTo>
                <a:lnTo>
                  <a:pt x="1152307" y="87753"/>
                </a:lnTo>
                <a:lnTo>
                  <a:pt x="1107441" y="68045"/>
                </a:lnTo>
                <a:lnTo>
                  <a:pt x="1060595" y="50623"/>
                </a:lnTo>
                <a:lnTo>
                  <a:pt x="1011913" y="35593"/>
                </a:lnTo>
                <a:lnTo>
                  <a:pt x="961539" y="23060"/>
                </a:lnTo>
                <a:lnTo>
                  <a:pt x="909616" y="13129"/>
                </a:lnTo>
                <a:lnTo>
                  <a:pt x="856289" y="5905"/>
                </a:lnTo>
                <a:lnTo>
                  <a:pt x="801702" y="1493"/>
                </a:lnTo>
                <a:lnTo>
                  <a:pt x="745998" y="0"/>
                </a:lnTo>
                <a:lnTo>
                  <a:pt x="690293" y="1493"/>
                </a:lnTo>
                <a:lnTo>
                  <a:pt x="635706" y="5905"/>
                </a:lnTo>
                <a:lnTo>
                  <a:pt x="582379" y="13129"/>
                </a:lnTo>
                <a:lnTo>
                  <a:pt x="530456" y="23060"/>
                </a:lnTo>
                <a:lnTo>
                  <a:pt x="480082" y="35593"/>
                </a:lnTo>
                <a:lnTo>
                  <a:pt x="431400" y="50623"/>
                </a:lnTo>
                <a:lnTo>
                  <a:pt x="384554" y="68045"/>
                </a:lnTo>
                <a:lnTo>
                  <a:pt x="339688" y="87753"/>
                </a:lnTo>
                <a:lnTo>
                  <a:pt x="296946" y="109642"/>
                </a:lnTo>
                <a:lnTo>
                  <a:pt x="256471" y="133607"/>
                </a:lnTo>
                <a:lnTo>
                  <a:pt x="218408" y="159543"/>
                </a:lnTo>
                <a:lnTo>
                  <a:pt x="182900" y="187345"/>
                </a:lnTo>
                <a:lnTo>
                  <a:pt x="150090" y="216907"/>
                </a:lnTo>
                <a:lnTo>
                  <a:pt x="120124" y="248125"/>
                </a:lnTo>
                <a:lnTo>
                  <a:pt x="93145" y="280892"/>
                </a:lnTo>
                <a:lnTo>
                  <a:pt x="69296" y="315105"/>
                </a:lnTo>
                <a:lnTo>
                  <a:pt x="48721" y="350657"/>
                </a:lnTo>
                <a:lnTo>
                  <a:pt x="31565" y="387443"/>
                </a:lnTo>
                <a:lnTo>
                  <a:pt x="17971" y="425359"/>
                </a:lnTo>
                <a:lnTo>
                  <a:pt x="8083" y="464299"/>
                </a:lnTo>
                <a:lnTo>
                  <a:pt x="2044" y="504157"/>
                </a:lnTo>
                <a:lnTo>
                  <a:pt x="0" y="544830"/>
                </a:lnTo>
                <a:lnTo>
                  <a:pt x="2044" y="585601"/>
                </a:lnTo>
                <a:lnTo>
                  <a:pt x="8083" y="625550"/>
                </a:lnTo>
                <a:lnTo>
                  <a:pt x="17971" y="664571"/>
                </a:lnTo>
                <a:lnTo>
                  <a:pt x="31565" y="702561"/>
                </a:lnTo>
                <a:lnTo>
                  <a:pt x="48721" y="739413"/>
                </a:lnTo>
                <a:lnTo>
                  <a:pt x="69296" y="775023"/>
                </a:lnTo>
                <a:lnTo>
                  <a:pt x="93145" y="809287"/>
                </a:lnTo>
                <a:lnTo>
                  <a:pt x="120124" y="842100"/>
                </a:lnTo>
                <a:lnTo>
                  <a:pt x="150090" y="873357"/>
                </a:lnTo>
                <a:lnTo>
                  <a:pt x="182900" y="902952"/>
                </a:lnTo>
                <a:lnTo>
                  <a:pt x="218408" y="930782"/>
                </a:lnTo>
                <a:lnTo>
                  <a:pt x="256471" y="956742"/>
                </a:lnTo>
                <a:lnTo>
                  <a:pt x="296946" y="980727"/>
                </a:lnTo>
                <a:lnTo>
                  <a:pt x="339688" y="1002632"/>
                </a:lnTo>
                <a:lnTo>
                  <a:pt x="384554" y="1022352"/>
                </a:lnTo>
                <a:lnTo>
                  <a:pt x="431400" y="1039783"/>
                </a:lnTo>
                <a:lnTo>
                  <a:pt x="480082" y="1054819"/>
                </a:lnTo>
                <a:lnTo>
                  <a:pt x="530456" y="1067357"/>
                </a:lnTo>
                <a:lnTo>
                  <a:pt x="582379" y="1077290"/>
                </a:lnTo>
                <a:lnTo>
                  <a:pt x="635706" y="1084516"/>
                </a:lnTo>
                <a:lnTo>
                  <a:pt x="690293" y="1088928"/>
                </a:lnTo>
                <a:lnTo>
                  <a:pt x="745998" y="1090422"/>
                </a:lnTo>
                <a:lnTo>
                  <a:pt x="801702" y="1088928"/>
                </a:lnTo>
                <a:lnTo>
                  <a:pt x="856289" y="1084516"/>
                </a:lnTo>
                <a:lnTo>
                  <a:pt x="909616" y="1077290"/>
                </a:lnTo>
                <a:lnTo>
                  <a:pt x="961539" y="1067357"/>
                </a:lnTo>
                <a:lnTo>
                  <a:pt x="1011913" y="1054819"/>
                </a:lnTo>
                <a:lnTo>
                  <a:pt x="1060595" y="1039783"/>
                </a:lnTo>
                <a:lnTo>
                  <a:pt x="1107441" y="1022352"/>
                </a:lnTo>
                <a:lnTo>
                  <a:pt x="1152307" y="1002632"/>
                </a:lnTo>
                <a:lnTo>
                  <a:pt x="1195049" y="980727"/>
                </a:lnTo>
                <a:lnTo>
                  <a:pt x="1235524" y="956742"/>
                </a:lnTo>
                <a:lnTo>
                  <a:pt x="1273587" y="930783"/>
                </a:lnTo>
                <a:lnTo>
                  <a:pt x="1309095" y="902952"/>
                </a:lnTo>
                <a:lnTo>
                  <a:pt x="1341905" y="873357"/>
                </a:lnTo>
                <a:lnTo>
                  <a:pt x="1371871" y="842100"/>
                </a:lnTo>
                <a:lnTo>
                  <a:pt x="1398850" y="809287"/>
                </a:lnTo>
                <a:lnTo>
                  <a:pt x="1422699" y="775023"/>
                </a:lnTo>
                <a:lnTo>
                  <a:pt x="1443274" y="739413"/>
                </a:lnTo>
                <a:lnTo>
                  <a:pt x="1460430" y="702561"/>
                </a:lnTo>
                <a:lnTo>
                  <a:pt x="1474024" y="664571"/>
                </a:lnTo>
                <a:lnTo>
                  <a:pt x="1483912" y="625550"/>
                </a:lnTo>
                <a:lnTo>
                  <a:pt x="1489951" y="585601"/>
                </a:lnTo>
                <a:lnTo>
                  <a:pt x="1491996" y="544829"/>
                </a:lnTo>
                <a:close/>
              </a:path>
            </a:pathLst>
          </a:custGeom>
          <a:solidFill>
            <a:srgbClr val="66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34719" y="2860548"/>
            <a:ext cx="1492250" cy="1090930"/>
          </a:xfrm>
          <a:custGeom>
            <a:avLst/>
            <a:gdLst/>
            <a:ahLst/>
            <a:cxnLst/>
            <a:rect l="l" t="t" r="r" b="b"/>
            <a:pathLst>
              <a:path w="1492250" h="1090929">
                <a:moveTo>
                  <a:pt x="745998" y="0"/>
                </a:moveTo>
                <a:lnTo>
                  <a:pt x="690293" y="1493"/>
                </a:lnTo>
                <a:lnTo>
                  <a:pt x="635706" y="5905"/>
                </a:lnTo>
                <a:lnTo>
                  <a:pt x="582379" y="13129"/>
                </a:lnTo>
                <a:lnTo>
                  <a:pt x="530456" y="23060"/>
                </a:lnTo>
                <a:lnTo>
                  <a:pt x="480082" y="35593"/>
                </a:lnTo>
                <a:lnTo>
                  <a:pt x="431400" y="50623"/>
                </a:lnTo>
                <a:lnTo>
                  <a:pt x="384554" y="68045"/>
                </a:lnTo>
                <a:lnTo>
                  <a:pt x="339688" y="87753"/>
                </a:lnTo>
                <a:lnTo>
                  <a:pt x="296946" y="109642"/>
                </a:lnTo>
                <a:lnTo>
                  <a:pt x="256471" y="133607"/>
                </a:lnTo>
                <a:lnTo>
                  <a:pt x="218408" y="159543"/>
                </a:lnTo>
                <a:lnTo>
                  <a:pt x="182900" y="187345"/>
                </a:lnTo>
                <a:lnTo>
                  <a:pt x="150090" y="216907"/>
                </a:lnTo>
                <a:lnTo>
                  <a:pt x="120124" y="248125"/>
                </a:lnTo>
                <a:lnTo>
                  <a:pt x="93145" y="280892"/>
                </a:lnTo>
                <a:lnTo>
                  <a:pt x="69296" y="315105"/>
                </a:lnTo>
                <a:lnTo>
                  <a:pt x="48721" y="350657"/>
                </a:lnTo>
                <a:lnTo>
                  <a:pt x="31565" y="387443"/>
                </a:lnTo>
                <a:lnTo>
                  <a:pt x="17971" y="425359"/>
                </a:lnTo>
                <a:lnTo>
                  <a:pt x="8083" y="464299"/>
                </a:lnTo>
                <a:lnTo>
                  <a:pt x="2044" y="504157"/>
                </a:lnTo>
                <a:lnTo>
                  <a:pt x="0" y="544830"/>
                </a:lnTo>
                <a:lnTo>
                  <a:pt x="2044" y="585601"/>
                </a:lnTo>
                <a:lnTo>
                  <a:pt x="8083" y="625550"/>
                </a:lnTo>
                <a:lnTo>
                  <a:pt x="17971" y="664571"/>
                </a:lnTo>
                <a:lnTo>
                  <a:pt x="31565" y="702561"/>
                </a:lnTo>
                <a:lnTo>
                  <a:pt x="48721" y="739413"/>
                </a:lnTo>
                <a:lnTo>
                  <a:pt x="69296" y="775023"/>
                </a:lnTo>
                <a:lnTo>
                  <a:pt x="93145" y="809287"/>
                </a:lnTo>
                <a:lnTo>
                  <a:pt x="120124" y="842100"/>
                </a:lnTo>
                <a:lnTo>
                  <a:pt x="150090" y="873357"/>
                </a:lnTo>
                <a:lnTo>
                  <a:pt x="182900" y="902952"/>
                </a:lnTo>
                <a:lnTo>
                  <a:pt x="218408" y="930782"/>
                </a:lnTo>
                <a:lnTo>
                  <a:pt x="256471" y="956742"/>
                </a:lnTo>
                <a:lnTo>
                  <a:pt x="296946" y="980727"/>
                </a:lnTo>
                <a:lnTo>
                  <a:pt x="339688" y="1002632"/>
                </a:lnTo>
                <a:lnTo>
                  <a:pt x="384554" y="1022352"/>
                </a:lnTo>
                <a:lnTo>
                  <a:pt x="431400" y="1039783"/>
                </a:lnTo>
                <a:lnTo>
                  <a:pt x="480082" y="1054819"/>
                </a:lnTo>
                <a:lnTo>
                  <a:pt x="530456" y="1067357"/>
                </a:lnTo>
                <a:lnTo>
                  <a:pt x="582379" y="1077290"/>
                </a:lnTo>
                <a:lnTo>
                  <a:pt x="635706" y="1084516"/>
                </a:lnTo>
                <a:lnTo>
                  <a:pt x="690293" y="1088928"/>
                </a:lnTo>
                <a:lnTo>
                  <a:pt x="745998" y="1090422"/>
                </a:lnTo>
                <a:lnTo>
                  <a:pt x="801702" y="1088928"/>
                </a:lnTo>
                <a:lnTo>
                  <a:pt x="856289" y="1084516"/>
                </a:lnTo>
                <a:lnTo>
                  <a:pt x="909616" y="1077290"/>
                </a:lnTo>
                <a:lnTo>
                  <a:pt x="961539" y="1067357"/>
                </a:lnTo>
                <a:lnTo>
                  <a:pt x="1011913" y="1054819"/>
                </a:lnTo>
                <a:lnTo>
                  <a:pt x="1060595" y="1039783"/>
                </a:lnTo>
                <a:lnTo>
                  <a:pt x="1107441" y="1022352"/>
                </a:lnTo>
                <a:lnTo>
                  <a:pt x="1152307" y="1002632"/>
                </a:lnTo>
                <a:lnTo>
                  <a:pt x="1195049" y="980727"/>
                </a:lnTo>
                <a:lnTo>
                  <a:pt x="1235524" y="956742"/>
                </a:lnTo>
                <a:lnTo>
                  <a:pt x="1273587" y="930783"/>
                </a:lnTo>
                <a:lnTo>
                  <a:pt x="1309095" y="902952"/>
                </a:lnTo>
                <a:lnTo>
                  <a:pt x="1341905" y="873357"/>
                </a:lnTo>
                <a:lnTo>
                  <a:pt x="1371871" y="842100"/>
                </a:lnTo>
                <a:lnTo>
                  <a:pt x="1398850" y="809287"/>
                </a:lnTo>
                <a:lnTo>
                  <a:pt x="1422699" y="775023"/>
                </a:lnTo>
                <a:lnTo>
                  <a:pt x="1443274" y="739413"/>
                </a:lnTo>
                <a:lnTo>
                  <a:pt x="1460430" y="702561"/>
                </a:lnTo>
                <a:lnTo>
                  <a:pt x="1474024" y="664571"/>
                </a:lnTo>
                <a:lnTo>
                  <a:pt x="1483912" y="625550"/>
                </a:lnTo>
                <a:lnTo>
                  <a:pt x="1489951" y="585601"/>
                </a:lnTo>
                <a:lnTo>
                  <a:pt x="1491996" y="544829"/>
                </a:lnTo>
                <a:lnTo>
                  <a:pt x="1489951" y="504157"/>
                </a:lnTo>
                <a:lnTo>
                  <a:pt x="1483912" y="464299"/>
                </a:lnTo>
                <a:lnTo>
                  <a:pt x="1474024" y="425359"/>
                </a:lnTo>
                <a:lnTo>
                  <a:pt x="1460430" y="387443"/>
                </a:lnTo>
                <a:lnTo>
                  <a:pt x="1443274" y="350657"/>
                </a:lnTo>
                <a:lnTo>
                  <a:pt x="1422699" y="315105"/>
                </a:lnTo>
                <a:lnTo>
                  <a:pt x="1398850" y="280892"/>
                </a:lnTo>
                <a:lnTo>
                  <a:pt x="1371871" y="248125"/>
                </a:lnTo>
                <a:lnTo>
                  <a:pt x="1341905" y="216907"/>
                </a:lnTo>
                <a:lnTo>
                  <a:pt x="1309095" y="187345"/>
                </a:lnTo>
                <a:lnTo>
                  <a:pt x="1273587" y="159543"/>
                </a:lnTo>
                <a:lnTo>
                  <a:pt x="1235524" y="133607"/>
                </a:lnTo>
                <a:lnTo>
                  <a:pt x="1195049" y="109642"/>
                </a:lnTo>
                <a:lnTo>
                  <a:pt x="1152307" y="87753"/>
                </a:lnTo>
                <a:lnTo>
                  <a:pt x="1107441" y="68045"/>
                </a:lnTo>
                <a:lnTo>
                  <a:pt x="1060595" y="50623"/>
                </a:lnTo>
                <a:lnTo>
                  <a:pt x="1011913" y="35593"/>
                </a:lnTo>
                <a:lnTo>
                  <a:pt x="961539" y="23060"/>
                </a:lnTo>
                <a:lnTo>
                  <a:pt x="909616" y="13129"/>
                </a:lnTo>
                <a:lnTo>
                  <a:pt x="856289" y="5905"/>
                </a:lnTo>
                <a:lnTo>
                  <a:pt x="801702" y="1493"/>
                </a:lnTo>
                <a:lnTo>
                  <a:pt x="745998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594995" y="2940050"/>
            <a:ext cx="11696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公式定义很 简单，理解 运用是关键</a:t>
            </a:r>
            <a:endParaRPr sz="18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67222" y="2994279"/>
            <a:ext cx="5760224" cy="10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关系元组演算公式</a:t>
            </a:r>
            <a:r>
              <a:rPr spc="-90" dirty="0"/>
              <a:t> </a:t>
            </a:r>
            <a:r>
              <a:rPr dirty="0"/>
              <a:t>之</a:t>
            </a:r>
            <a:endParaRPr dirty="0"/>
          </a:p>
          <a:p>
            <a:pPr marL="45720" algn="ctr">
              <a:lnSpc>
                <a:spcPct val="100000"/>
              </a:lnSpc>
              <a:spcBef>
                <a:spcPts val="20"/>
              </a:spcBef>
            </a:pPr>
            <a:r>
              <a:rPr sz="2800" spc="-5" dirty="0"/>
              <a:t>原子公式及与、或、非之理解与运用</a:t>
            </a:r>
            <a:endParaRPr sz="280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7270" y="1348740"/>
            <a:ext cx="8014970" cy="347091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关系元组演算公式的基本形式：{ t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|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P(t)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}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85115" indent="-273050">
              <a:lnSpc>
                <a:spcPct val="100000"/>
              </a:lnSpc>
              <a:spcBef>
                <a:spcPts val="1310"/>
              </a:spcBef>
              <a:buFont typeface="Wingdings" panose="05000000000000000000"/>
              <a:buChar char=""/>
              <a:tabLst>
                <a:tab pos="285750" algn="l"/>
              </a:tabLst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P(t)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可以是如下三种形式之一</a:t>
            </a:r>
            <a:r>
              <a:rPr sz="2000" b="1" spc="-15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3200" b="1" spc="-15" dirty="0">
                <a:latin typeface="新宋体" panose="02010609030101010101" charset="-122"/>
                <a:cs typeface="新宋体" panose="02010609030101010101" charset="-122"/>
              </a:rPr>
              <a:t>原子公式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  <a:p>
            <a:pPr marL="836930" lvl="1" indent="-367665">
              <a:lnSpc>
                <a:spcPct val="100000"/>
              </a:lnSpc>
              <a:spcBef>
                <a:spcPts val="435"/>
              </a:spcBef>
              <a:buFont typeface="Wingdings" panose="05000000000000000000"/>
              <a:buChar char=""/>
              <a:tabLst>
                <a:tab pos="836930" algn="l"/>
                <a:tab pos="83756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 </a:t>
            </a:r>
            <a:r>
              <a:rPr sz="2000" b="1" spc="-5" dirty="0">
                <a:solidFill>
                  <a:srgbClr val="3333CC"/>
                </a:solidFill>
                <a:latin typeface="华文行楷" panose="02010800040101010101" charset="-122"/>
                <a:cs typeface="华文行楷" panose="02010800040101010101" charset="-122"/>
              </a:rPr>
              <a:t>∈</a:t>
            </a:r>
            <a:r>
              <a:rPr sz="2000" b="1" spc="45" dirty="0">
                <a:solidFill>
                  <a:srgbClr val="3333CC"/>
                </a:solidFill>
                <a:latin typeface="华文行楷" panose="02010800040101010101" charset="-122"/>
                <a:cs typeface="华文行楷" panose="02010800040101010101" charset="-122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  <a:tabLst>
                <a:tab pos="4923155" algn="l"/>
                <a:tab pos="648652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是关系</a:t>
            </a:r>
            <a:r>
              <a:rPr sz="2000" b="1" spc="-44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中的一个元组，例如：</a:t>
            </a:r>
            <a:r>
              <a:rPr sz="2000" b="1" spc="-44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 |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 </a:t>
            </a:r>
            <a:r>
              <a:rPr sz="2000" b="1" spc="-5" dirty="0">
                <a:solidFill>
                  <a:srgbClr val="FF0065"/>
                </a:solidFill>
                <a:latin typeface="华文行楷" panose="02010800040101010101" charset="-122"/>
                <a:cs typeface="华文行楷" panose="02010800040101010101" charset="-122"/>
              </a:rPr>
              <a:t>∈</a:t>
            </a:r>
            <a:r>
              <a:rPr sz="2000" b="1" spc="65" dirty="0">
                <a:solidFill>
                  <a:srgbClr val="FF0065"/>
                </a:solidFill>
                <a:latin typeface="华文行楷" panose="02010800040101010101" charset="-122"/>
                <a:cs typeface="华文行楷" panose="02010800040101010101" charset="-122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67715" lvl="1" indent="-298450">
              <a:lnSpc>
                <a:spcPct val="100000"/>
              </a:lnSpc>
              <a:spcBef>
                <a:spcPts val="915"/>
              </a:spcBef>
              <a:buFont typeface="Wingdings" panose="05000000000000000000"/>
              <a:buChar char=""/>
              <a:tabLst>
                <a:tab pos="768350" algn="l"/>
                <a:tab pos="1602740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s[A]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元组分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量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s[A]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与常量</a:t>
            </a:r>
            <a:r>
              <a:rPr sz="2000" b="1" spc="-45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之间满足比较关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  <a:tabLst>
                <a:tab pos="2545080" algn="l"/>
                <a:tab pos="3049905" algn="l"/>
                <a:tab pos="3398520" algn="l"/>
                <a:tab pos="3903345" algn="l"/>
                <a:tab pos="4253865" algn="l"/>
              </a:tabLst>
            </a:pPr>
            <a:r>
              <a:rPr sz="2000" b="1" spc="-10" dirty="0"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：比较运算符</a:t>
            </a:r>
            <a:r>
              <a:rPr sz="2000" b="1" spc="-45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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	&lt;=,	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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	&lt;&gt;,	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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&gt;=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265">
              <a:lnSpc>
                <a:spcPct val="100000"/>
              </a:lnSpc>
              <a:spcBef>
                <a:spcPts val="685"/>
              </a:spcBef>
              <a:tabLst>
                <a:tab pos="1905635" algn="l"/>
                <a:tab pos="2494915" algn="l"/>
                <a:tab pos="2857500" algn="l"/>
                <a:tab pos="469074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例如：</a:t>
            </a:r>
            <a:r>
              <a:rPr sz="2000" b="1" spc="-45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 |	t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	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[Sage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]</a:t>
            </a:r>
            <a:r>
              <a:rPr sz="2000" b="1" spc="-17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&lt;=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19	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4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[Sname</a:t>
            </a:r>
            <a:r>
              <a:rPr sz="2000" b="1" spc="-2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]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张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三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’</a:t>
            </a:r>
            <a:r>
              <a:rPr sz="20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44750" y="4900633"/>
            <a:ext cx="4959515" cy="1963802"/>
            <a:chOff x="5095" y="8492"/>
            <a:chExt cx="6565" cy="2317"/>
          </a:xfrm>
        </p:grpSpPr>
        <p:sp>
          <p:nvSpPr>
            <p:cNvPr id="4" name="object 4"/>
            <p:cNvSpPr/>
            <p:nvPr/>
          </p:nvSpPr>
          <p:spPr>
            <a:xfrm>
              <a:off x="5983" y="8492"/>
              <a:ext cx="5575" cy="2317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298" y="9695"/>
              <a:ext cx="600" cy="120"/>
            </a:xfrm>
            <a:custGeom>
              <a:avLst/>
              <a:gdLst/>
              <a:ahLst/>
              <a:cxnLst/>
              <a:rect l="l" t="t" r="r" b="b"/>
              <a:pathLst>
                <a:path w="381000" h="76200">
                  <a:moveTo>
                    <a:pt x="322326" y="38099"/>
                  </a:moveTo>
                  <a:lnTo>
                    <a:pt x="320802" y="34289"/>
                  </a:lnTo>
                  <a:lnTo>
                    <a:pt x="317754" y="33527"/>
                  </a:lnTo>
                  <a:lnTo>
                    <a:pt x="4572" y="33527"/>
                  </a:lnTo>
                  <a:lnTo>
                    <a:pt x="1524" y="34289"/>
                  </a:lnTo>
                  <a:lnTo>
                    <a:pt x="0" y="38099"/>
                  </a:lnTo>
                  <a:lnTo>
                    <a:pt x="1524" y="41147"/>
                  </a:lnTo>
                  <a:lnTo>
                    <a:pt x="4572" y="42671"/>
                  </a:lnTo>
                  <a:lnTo>
                    <a:pt x="317754" y="42671"/>
                  </a:lnTo>
                  <a:lnTo>
                    <a:pt x="320802" y="41147"/>
                  </a:lnTo>
                  <a:lnTo>
                    <a:pt x="322326" y="38099"/>
                  </a:lnTo>
                  <a:close/>
                </a:path>
                <a:path w="381000" h="76200">
                  <a:moveTo>
                    <a:pt x="381000" y="38099"/>
                  </a:moveTo>
                  <a:lnTo>
                    <a:pt x="304800" y="0"/>
                  </a:lnTo>
                  <a:lnTo>
                    <a:pt x="304800" y="33527"/>
                  </a:lnTo>
                  <a:lnTo>
                    <a:pt x="317754" y="33527"/>
                  </a:lnTo>
                  <a:lnTo>
                    <a:pt x="320802" y="34289"/>
                  </a:lnTo>
                  <a:lnTo>
                    <a:pt x="322326" y="38099"/>
                  </a:lnTo>
                  <a:lnTo>
                    <a:pt x="322326" y="67436"/>
                  </a:lnTo>
                  <a:lnTo>
                    <a:pt x="381000" y="38099"/>
                  </a:lnTo>
                  <a:close/>
                </a:path>
                <a:path w="381000" h="76200">
                  <a:moveTo>
                    <a:pt x="322326" y="67436"/>
                  </a:moveTo>
                  <a:lnTo>
                    <a:pt x="322326" y="38099"/>
                  </a:lnTo>
                  <a:lnTo>
                    <a:pt x="320802" y="41147"/>
                  </a:lnTo>
                  <a:lnTo>
                    <a:pt x="317754" y="42671"/>
                  </a:lnTo>
                  <a:lnTo>
                    <a:pt x="304800" y="42671"/>
                  </a:lnTo>
                  <a:lnTo>
                    <a:pt x="304800" y="76199"/>
                  </a:lnTo>
                  <a:lnTo>
                    <a:pt x="322326" y="6743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 txBox="1"/>
            <p:nvPr/>
          </p:nvSpPr>
          <p:spPr>
            <a:xfrm>
              <a:off x="5095" y="9470"/>
              <a:ext cx="174" cy="377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000" b="1" spc="-5" dirty="0">
                  <a:latin typeface="Arial" panose="020B0604020202020204"/>
                  <a:cs typeface="Arial" panose="020B0604020202020204"/>
                </a:rPr>
                <a:t>t</a:t>
              </a:r>
              <a:endParaRPr sz="2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900" y="9572"/>
              <a:ext cx="5760" cy="412"/>
            </a:xfrm>
            <a:custGeom>
              <a:avLst/>
              <a:gdLst/>
              <a:ahLst/>
              <a:cxnLst/>
              <a:rect l="l" t="t" r="r" b="b"/>
              <a:pathLst>
                <a:path w="3657600" h="261620">
                  <a:moveTo>
                    <a:pt x="1828800" y="0"/>
                  </a:moveTo>
                  <a:lnTo>
                    <a:pt x="1747307" y="127"/>
                  </a:lnTo>
                  <a:lnTo>
                    <a:pt x="1666731" y="507"/>
                  </a:lnTo>
                  <a:lnTo>
                    <a:pt x="1587145" y="1133"/>
                  </a:lnTo>
                  <a:lnTo>
                    <a:pt x="1508622" y="2000"/>
                  </a:lnTo>
                  <a:lnTo>
                    <a:pt x="1431239" y="3103"/>
                  </a:lnTo>
                  <a:lnTo>
                    <a:pt x="1355067" y="4437"/>
                  </a:lnTo>
                  <a:lnTo>
                    <a:pt x="1280183" y="5995"/>
                  </a:lnTo>
                  <a:lnTo>
                    <a:pt x="1206659" y="7774"/>
                  </a:lnTo>
                  <a:lnTo>
                    <a:pt x="1134571" y="9767"/>
                  </a:lnTo>
                  <a:lnTo>
                    <a:pt x="1063992" y="11970"/>
                  </a:lnTo>
                  <a:lnTo>
                    <a:pt x="994997" y="14376"/>
                  </a:lnTo>
                  <a:lnTo>
                    <a:pt x="927659" y="16981"/>
                  </a:lnTo>
                  <a:lnTo>
                    <a:pt x="862053" y="19779"/>
                  </a:lnTo>
                  <a:lnTo>
                    <a:pt x="798253" y="22765"/>
                  </a:lnTo>
                  <a:lnTo>
                    <a:pt x="736334" y="25934"/>
                  </a:lnTo>
                  <a:lnTo>
                    <a:pt x="676369" y="29280"/>
                  </a:lnTo>
                  <a:lnTo>
                    <a:pt x="618433" y="32798"/>
                  </a:lnTo>
                  <a:lnTo>
                    <a:pt x="562600" y="36482"/>
                  </a:lnTo>
                  <a:lnTo>
                    <a:pt x="508944" y="40328"/>
                  </a:lnTo>
                  <a:lnTo>
                    <a:pt x="457539" y="44330"/>
                  </a:lnTo>
                  <a:lnTo>
                    <a:pt x="408460" y="48482"/>
                  </a:lnTo>
                  <a:lnTo>
                    <a:pt x="361780" y="52780"/>
                  </a:lnTo>
                  <a:lnTo>
                    <a:pt x="317574" y="57218"/>
                  </a:lnTo>
                  <a:lnTo>
                    <a:pt x="275916" y="61790"/>
                  </a:lnTo>
                  <a:lnTo>
                    <a:pt x="236881" y="66492"/>
                  </a:lnTo>
                  <a:lnTo>
                    <a:pt x="166974" y="76262"/>
                  </a:lnTo>
                  <a:lnTo>
                    <a:pt x="108446" y="86486"/>
                  </a:lnTo>
                  <a:lnTo>
                    <a:pt x="61891" y="97121"/>
                  </a:lnTo>
                  <a:lnTo>
                    <a:pt x="15806" y="113750"/>
                  </a:lnTo>
                  <a:lnTo>
                    <a:pt x="0" y="131064"/>
                  </a:lnTo>
                  <a:lnTo>
                    <a:pt x="1781" y="136900"/>
                  </a:lnTo>
                  <a:lnTo>
                    <a:pt x="43289" y="159510"/>
                  </a:lnTo>
                  <a:lnTo>
                    <a:pt x="83635" y="170301"/>
                  </a:lnTo>
                  <a:lnTo>
                    <a:pt x="136250" y="180694"/>
                  </a:lnTo>
                  <a:lnTo>
                    <a:pt x="200542" y="190647"/>
                  </a:lnTo>
                  <a:lnTo>
                    <a:pt x="275916" y="200121"/>
                  </a:lnTo>
                  <a:lnTo>
                    <a:pt x="317574" y="204665"/>
                  </a:lnTo>
                  <a:lnTo>
                    <a:pt x="361780" y="209073"/>
                  </a:lnTo>
                  <a:lnTo>
                    <a:pt x="408460" y="213341"/>
                  </a:lnTo>
                  <a:lnTo>
                    <a:pt x="457539" y="217462"/>
                  </a:lnTo>
                  <a:lnTo>
                    <a:pt x="508944" y="221433"/>
                  </a:lnTo>
                  <a:lnTo>
                    <a:pt x="562600" y="225248"/>
                  </a:lnTo>
                  <a:lnTo>
                    <a:pt x="618433" y="228902"/>
                  </a:lnTo>
                  <a:lnTo>
                    <a:pt x="676369" y="232389"/>
                  </a:lnTo>
                  <a:lnTo>
                    <a:pt x="736334" y="235705"/>
                  </a:lnTo>
                  <a:lnTo>
                    <a:pt x="798253" y="238845"/>
                  </a:lnTo>
                  <a:lnTo>
                    <a:pt x="862053" y="241802"/>
                  </a:lnTo>
                  <a:lnTo>
                    <a:pt x="927659" y="244573"/>
                  </a:lnTo>
                  <a:lnTo>
                    <a:pt x="994997" y="247151"/>
                  </a:lnTo>
                  <a:lnTo>
                    <a:pt x="1063992" y="249532"/>
                  </a:lnTo>
                  <a:lnTo>
                    <a:pt x="1134571" y="251711"/>
                  </a:lnTo>
                  <a:lnTo>
                    <a:pt x="1206659" y="253682"/>
                  </a:lnTo>
                  <a:lnTo>
                    <a:pt x="1280183" y="255441"/>
                  </a:lnTo>
                  <a:lnTo>
                    <a:pt x="1355067" y="256982"/>
                  </a:lnTo>
                  <a:lnTo>
                    <a:pt x="1431239" y="258300"/>
                  </a:lnTo>
                  <a:lnTo>
                    <a:pt x="1508622" y="259390"/>
                  </a:lnTo>
                  <a:lnTo>
                    <a:pt x="1587145" y="260246"/>
                  </a:lnTo>
                  <a:lnTo>
                    <a:pt x="1666731" y="260865"/>
                  </a:lnTo>
                  <a:lnTo>
                    <a:pt x="1747307" y="261239"/>
                  </a:lnTo>
                  <a:lnTo>
                    <a:pt x="1828800" y="261365"/>
                  </a:lnTo>
                  <a:lnTo>
                    <a:pt x="1910292" y="261239"/>
                  </a:lnTo>
                  <a:lnTo>
                    <a:pt x="1990868" y="260865"/>
                  </a:lnTo>
                  <a:lnTo>
                    <a:pt x="2070454" y="260246"/>
                  </a:lnTo>
                  <a:lnTo>
                    <a:pt x="2148977" y="259390"/>
                  </a:lnTo>
                  <a:lnTo>
                    <a:pt x="2226360" y="258300"/>
                  </a:lnTo>
                  <a:lnTo>
                    <a:pt x="2302532" y="256982"/>
                  </a:lnTo>
                  <a:lnTo>
                    <a:pt x="2377416" y="255441"/>
                  </a:lnTo>
                  <a:lnTo>
                    <a:pt x="2450940" y="253682"/>
                  </a:lnTo>
                  <a:lnTo>
                    <a:pt x="2523028" y="251711"/>
                  </a:lnTo>
                  <a:lnTo>
                    <a:pt x="2593607" y="249532"/>
                  </a:lnTo>
                  <a:lnTo>
                    <a:pt x="2662602" y="247151"/>
                  </a:lnTo>
                  <a:lnTo>
                    <a:pt x="2729940" y="244573"/>
                  </a:lnTo>
                  <a:lnTo>
                    <a:pt x="2795546" y="241802"/>
                  </a:lnTo>
                  <a:lnTo>
                    <a:pt x="2859346" y="238845"/>
                  </a:lnTo>
                  <a:lnTo>
                    <a:pt x="2921265" y="235705"/>
                  </a:lnTo>
                  <a:lnTo>
                    <a:pt x="2981230" y="232389"/>
                  </a:lnTo>
                  <a:lnTo>
                    <a:pt x="3039166" y="228902"/>
                  </a:lnTo>
                  <a:lnTo>
                    <a:pt x="3094999" y="225248"/>
                  </a:lnTo>
                  <a:lnTo>
                    <a:pt x="3148655" y="221433"/>
                  </a:lnTo>
                  <a:lnTo>
                    <a:pt x="3200060" y="217462"/>
                  </a:lnTo>
                  <a:lnTo>
                    <a:pt x="3249139" y="213341"/>
                  </a:lnTo>
                  <a:lnTo>
                    <a:pt x="3295819" y="209073"/>
                  </a:lnTo>
                  <a:lnTo>
                    <a:pt x="3340025" y="204665"/>
                  </a:lnTo>
                  <a:lnTo>
                    <a:pt x="3381683" y="200121"/>
                  </a:lnTo>
                  <a:lnTo>
                    <a:pt x="3420718" y="195447"/>
                  </a:lnTo>
                  <a:lnTo>
                    <a:pt x="3490625" y="185728"/>
                  </a:lnTo>
                  <a:lnTo>
                    <a:pt x="3549153" y="175550"/>
                  </a:lnTo>
                  <a:lnTo>
                    <a:pt x="3595708" y="164953"/>
                  </a:lnTo>
                  <a:lnTo>
                    <a:pt x="3641793" y="148363"/>
                  </a:lnTo>
                  <a:lnTo>
                    <a:pt x="3657600" y="131063"/>
                  </a:lnTo>
                  <a:lnTo>
                    <a:pt x="3655818" y="125225"/>
                  </a:lnTo>
                  <a:lnTo>
                    <a:pt x="3614310" y="102579"/>
                  </a:lnTo>
                  <a:lnTo>
                    <a:pt x="3573964" y="91755"/>
                  </a:lnTo>
                  <a:lnTo>
                    <a:pt x="3521349" y="81320"/>
                  </a:lnTo>
                  <a:lnTo>
                    <a:pt x="3457057" y="71318"/>
                  </a:lnTo>
                  <a:lnTo>
                    <a:pt x="3381683" y="61790"/>
                  </a:lnTo>
                  <a:lnTo>
                    <a:pt x="3340025" y="57218"/>
                  </a:lnTo>
                  <a:lnTo>
                    <a:pt x="3295819" y="52780"/>
                  </a:lnTo>
                  <a:lnTo>
                    <a:pt x="3249139" y="48482"/>
                  </a:lnTo>
                  <a:lnTo>
                    <a:pt x="3200060" y="44330"/>
                  </a:lnTo>
                  <a:lnTo>
                    <a:pt x="3148655" y="40328"/>
                  </a:lnTo>
                  <a:lnTo>
                    <a:pt x="3094999" y="36482"/>
                  </a:lnTo>
                  <a:lnTo>
                    <a:pt x="3039166" y="32798"/>
                  </a:lnTo>
                  <a:lnTo>
                    <a:pt x="2981230" y="29280"/>
                  </a:lnTo>
                  <a:lnTo>
                    <a:pt x="2921265" y="25934"/>
                  </a:lnTo>
                  <a:lnTo>
                    <a:pt x="2859346" y="22765"/>
                  </a:lnTo>
                  <a:lnTo>
                    <a:pt x="2795546" y="19779"/>
                  </a:lnTo>
                  <a:lnTo>
                    <a:pt x="2729940" y="16981"/>
                  </a:lnTo>
                  <a:lnTo>
                    <a:pt x="2662602" y="14376"/>
                  </a:lnTo>
                  <a:lnTo>
                    <a:pt x="2593607" y="11970"/>
                  </a:lnTo>
                  <a:lnTo>
                    <a:pt x="2523028" y="9767"/>
                  </a:lnTo>
                  <a:lnTo>
                    <a:pt x="2450940" y="7774"/>
                  </a:lnTo>
                  <a:lnTo>
                    <a:pt x="2377416" y="5995"/>
                  </a:lnTo>
                  <a:lnTo>
                    <a:pt x="2302532" y="4437"/>
                  </a:lnTo>
                  <a:lnTo>
                    <a:pt x="2226360" y="3103"/>
                  </a:lnTo>
                  <a:lnTo>
                    <a:pt x="2148977" y="2000"/>
                  </a:lnTo>
                  <a:lnTo>
                    <a:pt x="2070454" y="1133"/>
                  </a:lnTo>
                  <a:lnTo>
                    <a:pt x="1990868" y="507"/>
                  </a:lnTo>
                  <a:lnTo>
                    <a:pt x="1910292" y="127"/>
                  </a:lnTo>
                  <a:lnTo>
                    <a:pt x="1828800" y="0"/>
                  </a:lnTo>
                  <a:close/>
                </a:path>
              </a:pathLst>
            </a:custGeom>
            <a:ln w="952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643318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关系元组演算公式</a:t>
            </a:r>
            <a:r>
              <a:rPr sz="2000" spc="-16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之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原子公式及与、或、非之理解与运用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元组演算公式之原子公式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11535" y="1401254"/>
            <a:ext cx="7954645" cy="20040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s[A]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114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u[B]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3140"/>
              </a:lnSpc>
              <a:spcBef>
                <a:spcPts val="190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s[A]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与</a:t>
            </a:r>
            <a:r>
              <a:rPr sz="2000" b="1" spc="-46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u[B]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为元组分量，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和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B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分别是某些关系的属性，他们之间满足 比较关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1448435" algn="l"/>
                <a:tab pos="279908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例如：</a:t>
            </a:r>
            <a:r>
              <a:rPr sz="2000" b="1" spc="-45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 |	t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	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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u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Student) (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 [Sage ] &gt; u [Sage ]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28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265">
              <a:lnSpc>
                <a:spcPct val="100000"/>
              </a:lnSpc>
              <a:spcBef>
                <a:spcPts val="740"/>
              </a:spcBef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检索出年龄不是最小的所有同学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”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03730" y="3599815"/>
            <a:ext cx="6387465" cy="3046095"/>
            <a:chOff x="4308" y="7382"/>
            <a:chExt cx="6937" cy="2420"/>
          </a:xfrm>
        </p:grpSpPr>
        <p:sp>
          <p:nvSpPr>
            <p:cNvPr id="4" name="object 4"/>
            <p:cNvSpPr/>
            <p:nvPr/>
          </p:nvSpPr>
          <p:spPr>
            <a:xfrm>
              <a:off x="5423" y="7382"/>
              <a:ext cx="5822" cy="242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5" y="8329"/>
              <a:ext cx="600" cy="120"/>
            </a:xfrm>
            <a:custGeom>
              <a:avLst/>
              <a:gdLst/>
              <a:ahLst/>
              <a:cxnLst/>
              <a:rect l="l" t="t" r="r" b="b"/>
              <a:pathLst>
                <a:path w="381000" h="76200">
                  <a:moveTo>
                    <a:pt x="322326" y="38099"/>
                  </a:moveTo>
                  <a:lnTo>
                    <a:pt x="320802" y="35051"/>
                  </a:lnTo>
                  <a:lnTo>
                    <a:pt x="316992" y="33527"/>
                  </a:lnTo>
                  <a:lnTo>
                    <a:pt x="4572" y="33527"/>
                  </a:lnTo>
                  <a:lnTo>
                    <a:pt x="1524" y="35051"/>
                  </a:lnTo>
                  <a:lnTo>
                    <a:pt x="0" y="38099"/>
                  </a:lnTo>
                  <a:lnTo>
                    <a:pt x="1524" y="41909"/>
                  </a:lnTo>
                  <a:lnTo>
                    <a:pt x="4572" y="43433"/>
                  </a:lnTo>
                  <a:lnTo>
                    <a:pt x="316992" y="43433"/>
                  </a:lnTo>
                  <a:lnTo>
                    <a:pt x="320802" y="41909"/>
                  </a:lnTo>
                  <a:lnTo>
                    <a:pt x="322326" y="38099"/>
                  </a:lnTo>
                  <a:close/>
                </a:path>
                <a:path w="381000" h="76200">
                  <a:moveTo>
                    <a:pt x="381000" y="38099"/>
                  </a:moveTo>
                  <a:lnTo>
                    <a:pt x="304800" y="0"/>
                  </a:lnTo>
                  <a:lnTo>
                    <a:pt x="304800" y="33527"/>
                  </a:lnTo>
                  <a:lnTo>
                    <a:pt x="316992" y="33527"/>
                  </a:lnTo>
                  <a:lnTo>
                    <a:pt x="320802" y="35051"/>
                  </a:lnTo>
                  <a:lnTo>
                    <a:pt x="322326" y="38099"/>
                  </a:lnTo>
                  <a:lnTo>
                    <a:pt x="322326" y="67436"/>
                  </a:lnTo>
                  <a:lnTo>
                    <a:pt x="381000" y="38099"/>
                  </a:lnTo>
                  <a:close/>
                </a:path>
                <a:path w="381000" h="76200">
                  <a:moveTo>
                    <a:pt x="322326" y="67436"/>
                  </a:moveTo>
                  <a:lnTo>
                    <a:pt x="322326" y="38099"/>
                  </a:lnTo>
                  <a:lnTo>
                    <a:pt x="320802" y="41909"/>
                  </a:lnTo>
                  <a:lnTo>
                    <a:pt x="316992" y="43433"/>
                  </a:lnTo>
                  <a:lnTo>
                    <a:pt x="304800" y="43433"/>
                  </a:lnTo>
                  <a:lnTo>
                    <a:pt x="304800" y="76199"/>
                  </a:lnTo>
                  <a:lnTo>
                    <a:pt x="322326" y="6743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 txBox="1"/>
            <p:nvPr/>
          </p:nvSpPr>
          <p:spPr>
            <a:xfrm>
              <a:off x="4373" y="8105"/>
              <a:ext cx="174" cy="254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000" b="1" spc="-5" dirty="0">
                  <a:latin typeface="Arial" panose="020B0604020202020204"/>
                  <a:cs typeface="Arial" panose="020B0604020202020204"/>
                </a:rPr>
                <a:t>t</a:t>
              </a:r>
              <a:endParaRPr sz="2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565" y="9220"/>
              <a:ext cx="600" cy="120"/>
            </a:xfrm>
            <a:custGeom>
              <a:avLst/>
              <a:gdLst/>
              <a:ahLst/>
              <a:cxnLst/>
              <a:rect l="l" t="t" r="r" b="b"/>
              <a:pathLst>
                <a:path w="381000" h="76200">
                  <a:moveTo>
                    <a:pt x="322325" y="38099"/>
                  </a:moveTo>
                  <a:lnTo>
                    <a:pt x="321563" y="35051"/>
                  </a:lnTo>
                  <a:lnTo>
                    <a:pt x="317753" y="33527"/>
                  </a:lnTo>
                  <a:lnTo>
                    <a:pt x="5333" y="33527"/>
                  </a:lnTo>
                  <a:lnTo>
                    <a:pt x="1523" y="35051"/>
                  </a:lnTo>
                  <a:lnTo>
                    <a:pt x="0" y="38099"/>
                  </a:lnTo>
                  <a:lnTo>
                    <a:pt x="1523" y="41147"/>
                  </a:lnTo>
                  <a:lnTo>
                    <a:pt x="5333" y="42671"/>
                  </a:lnTo>
                  <a:lnTo>
                    <a:pt x="317753" y="42671"/>
                  </a:lnTo>
                  <a:lnTo>
                    <a:pt x="321563" y="41147"/>
                  </a:lnTo>
                  <a:lnTo>
                    <a:pt x="322325" y="38099"/>
                  </a:lnTo>
                  <a:close/>
                </a:path>
                <a:path w="381000" h="76200">
                  <a:moveTo>
                    <a:pt x="380999" y="38099"/>
                  </a:moveTo>
                  <a:lnTo>
                    <a:pt x="304799" y="0"/>
                  </a:lnTo>
                  <a:lnTo>
                    <a:pt x="304799" y="33527"/>
                  </a:lnTo>
                  <a:lnTo>
                    <a:pt x="317753" y="33527"/>
                  </a:lnTo>
                  <a:lnTo>
                    <a:pt x="321563" y="35051"/>
                  </a:lnTo>
                  <a:lnTo>
                    <a:pt x="322325" y="38099"/>
                  </a:lnTo>
                  <a:lnTo>
                    <a:pt x="322325" y="67436"/>
                  </a:lnTo>
                  <a:lnTo>
                    <a:pt x="380999" y="38099"/>
                  </a:lnTo>
                  <a:close/>
                </a:path>
                <a:path w="381000" h="76200">
                  <a:moveTo>
                    <a:pt x="322325" y="67436"/>
                  </a:moveTo>
                  <a:lnTo>
                    <a:pt x="322325" y="38099"/>
                  </a:lnTo>
                  <a:lnTo>
                    <a:pt x="321563" y="41147"/>
                  </a:lnTo>
                  <a:lnTo>
                    <a:pt x="317753" y="42671"/>
                  </a:lnTo>
                  <a:lnTo>
                    <a:pt x="304799" y="42671"/>
                  </a:lnTo>
                  <a:lnTo>
                    <a:pt x="304799" y="76199"/>
                  </a:lnTo>
                  <a:lnTo>
                    <a:pt x="322325" y="67436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 txBox="1"/>
            <p:nvPr/>
          </p:nvSpPr>
          <p:spPr>
            <a:xfrm>
              <a:off x="6066" y="8105"/>
              <a:ext cx="4396" cy="254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2778125" algn="l"/>
                </a:tabLst>
              </a:pPr>
              <a:r>
                <a:rPr sz="2000" b="1" u="sng" spc="-5" dirty="0">
                  <a:uFill>
                    <a:solidFill>
                      <a:srgbClr val="3333CC"/>
                    </a:solidFill>
                  </a:uFill>
                  <a:latin typeface="Arial" panose="020B0604020202020204"/>
                  <a:cs typeface="Arial" panose="020B0604020202020204"/>
                </a:rPr>
                <a:t> </a:t>
              </a:r>
              <a:r>
                <a:rPr sz="2000" b="1" u="sng" spc="-5" dirty="0">
                  <a:uFill>
                    <a:solidFill>
                      <a:srgbClr val="3333CC"/>
                    </a:solidFill>
                  </a:uFill>
                  <a:latin typeface="Arial" panose="020B0604020202020204"/>
                  <a:cs typeface="Arial" panose="020B0604020202020204"/>
                </a:rPr>
                <a:t>	</a:t>
              </a:r>
              <a:endParaRPr sz="2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308" y="8996"/>
              <a:ext cx="2346" cy="254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629920" algn="l"/>
                  <a:tab pos="920750" algn="l"/>
                  <a:tab pos="1412875" algn="l"/>
                </a:tabLst>
              </a:pPr>
              <a:r>
                <a:rPr sz="2000" b="1" spc="-5" dirty="0">
                  <a:latin typeface="Arial" panose="020B0604020202020204"/>
                  <a:cs typeface="Arial" panose="020B0604020202020204"/>
                </a:rPr>
                <a:t>u	</a:t>
              </a:r>
              <a:r>
                <a:rPr sz="2000" b="1" u="heavy" spc="-10" dirty="0">
                  <a:uFill>
                    <a:solidFill>
                      <a:srgbClr val="FF0066"/>
                    </a:solidFill>
                  </a:uFill>
                  <a:latin typeface="Arial" panose="020B0604020202020204"/>
                  <a:cs typeface="Arial" panose="020B0604020202020204"/>
                </a:rPr>
                <a:t> </a:t>
              </a:r>
              <a:r>
                <a:rPr sz="2000" b="1" u="heavy" spc="-5" dirty="0">
                  <a:uFill>
                    <a:solidFill>
                      <a:srgbClr val="FF0066"/>
                    </a:solidFill>
                  </a:uFill>
                  <a:latin typeface="Arial" panose="020B0604020202020204"/>
                  <a:cs typeface="Arial" panose="020B0604020202020204"/>
                </a:rPr>
                <a:t>	</a:t>
              </a:r>
              <a:r>
                <a:rPr sz="2000" b="1" spc="-5" dirty="0">
                  <a:latin typeface="Arial" panose="020B0604020202020204"/>
                  <a:cs typeface="Arial" panose="020B0604020202020204"/>
                </a:rPr>
                <a:t>	</a:t>
              </a:r>
              <a:r>
                <a:rPr sz="2000" b="1" u="sng" spc="-60" dirty="0">
                  <a:uFill>
                    <a:solidFill>
                      <a:srgbClr val="FF0066"/>
                    </a:solidFill>
                  </a:uFill>
                  <a:latin typeface="Arial" panose="020B0604020202020204"/>
                  <a:cs typeface="Arial" panose="020B0604020202020204"/>
                </a:rPr>
                <a:t> </a:t>
              </a:r>
              <a:endParaRPr sz="2000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0096" y="361920"/>
            <a:ext cx="643318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关系元组演算公式</a:t>
            </a:r>
            <a:r>
              <a:rPr sz="2000" spc="-16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之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原子公式及与、或、非之理解与运用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元组演算公式之原子公式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81430" y="3009900"/>
            <a:ext cx="8154035" cy="17862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7145" rIns="0" bIns="0" rtlCol="0">
            <a:spAutoFit/>
          </a:bodyPr>
          <a:lstStyle/>
          <a:p>
            <a:pPr marL="1453515" marR="1445260" indent="0" algn="l">
              <a:lnSpc>
                <a:spcPct val="120000"/>
              </a:lnSpc>
              <a:spcBef>
                <a:spcPts val="135"/>
              </a:spcBef>
              <a:buNone/>
            </a:pPr>
            <a:r>
              <a:rPr lang="en-US" sz="3200" b="1" spc="-1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为什么把“表”称为关系</a:t>
            </a:r>
            <a:r>
              <a:rPr sz="3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?</a:t>
            </a:r>
            <a:endParaRPr sz="3200" b="1" spc="-15" dirty="0">
              <a:solidFill>
                <a:srgbClr val="FFFFFF"/>
              </a:solidFill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algn="ctr">
              <a:lnSpc>
                <a:spcPct val="100000"/>
              </a:lnSpc>
              <a:spcBef>
                <a:spcPts val="755"/>
              </a:spcBef>
              <a:buNone/>
            </a:pPr>
            <a:r>
              <a:rPr sz="3200" b="1" spc="-1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怎样严格定义一个“表”</a:t>
            </a:r>
            <a:r>
              <a:rPr sz="3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+mn-ea"/>
              </a:rPr>
              <a:t>?</a:t>
            </a:r>
            <a:endParaRPr sz="3200" b="1" spc="-15" dirty="0">
              <a:solidFill>
                <a:srgbClr val="FFFFFF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ctr">
              <a:lnSpc>
                <a:spcPct val="100000"/>
              </a:lnSpc>
              <a:spcBef>
                <a:spcPts val="755"/>
              </a:spcBef>
              <a:buNone/>
            </a:pPr>
            <a:r>
              <a:rPr sz="3200" b="1" spc="-1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“表”和“关系”有什么异同</a:t>
            </a:r>
            <a:r>
              <a:rPr sz="3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1748789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什么是关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  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什么是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表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3405" y="1385492"/>
            <a:ext cx="7650480" cy="142049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100"/>
              </a:spcBef>
              <a:buFont typeface="Wingdings" panose="05000000000000000000"/>
              <a:buChar char=""/>
              <a:tabLst>
                <a:tab pos="285750" algn="l"/>
              </a:tabLst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P(t)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可以由公式</a:t>
            </a:r>
            <a:r>
              <a:rPr sz="2000" b="1" spc="-15" dirty="0">
                <a:latin typeface="新宋体" panose="02010609030101010101" charset="-122"/>
                <a:cs typeface="新宋体" panose="02010609030101010101" charset="-122"/>
              </a:rPr>
              <a:t>加</a:t>
            </a:r>
            <a:r>
              <a:rPr sz="3200" b="1" spc="-15" dirty="0">
                <a:latin typeface="新宋体" panose="02010609030101010101" charset="-122"/>
                <a:cs typeface="新宋体" panose="02010609030101010101" charset="-122"/>
              </a:rPr>
              <a:t>运算</a:t>
            </a:r>
            <a:r>
              <a:rPr sz="3200" b="1" spc="540" dirty="0">
                <a:latin typeface="新宋体" panose="02010609030101010101" charset="-122"/>
                <a:cs typeface="新宋体" panose="02010609030101010101" charset="-122"/>
              </a:rPr>
              <a:t>符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3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与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2000" b="1" spc="-47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</a:t>
            </a:r>
            <a:r>
              <a:rPr sz="2000" b="1" spc="4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或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2000" b="1" spc="-459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-1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非</a:t>
            </a:r>
            <a:r>
              <a:rPr sz="2000" b="1" spc="-1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递归地</a:t>
            </a:r>
            <a:r>
              <a:rPr sz="3200" b="1" spc="-15" dirty="0">
                <a:latin typeface="新宋体" panose="02010609030101010101" charset="-122"/>
                <a:cs typeface="新宋体" panose="02010609030101010101" charset="-122"/>
              </a:rPr>
              <a:t>构造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  <a:p>
            <a:pPr marL="767080" lvl="1" indent="-297815">
              <a:lnSpc>
                <a:spcPct val="100000"/>
              </a:lnSpc>
              <a:spcBef>
                <a:spcPts val="625"/>
              </a:spcBef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如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果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是一个公式，则</a:t>
            </a:r>
            <a:r>
              <a:rPr sz="2000" b="1" spc="-45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000" b="1" spc="-6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也是公式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67080" lvl="1" indent="-297815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"/>
              <a:tabLst>
                <a:tab pos="767715" algn="l"/>
                <a:tab pos="4560570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如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果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F1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F2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是公式，则</a:t>
            </a:r>
            <a:r>
              <a:rPr sz="2000" b="1" spc="-44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F1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6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F2,	F1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</a:t>
            </a:r>
            <a:r>
              <a:rPr sz="2000" b="1" spc="5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F2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也是公式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27760" y="3153410"/>
            <a:ext cx="8465820" cy="3416935"/>
            <a:chOff x="2035" y="6017"/>
            <a:chExt cx="12443" cy="4330"/>
          </a:xfrm>
        </p:grpSpPr>
        <p:sp>
          <p:nvSpPr>
            <p:cNvPr id="4" name="object 4"/>
            <p:cNvSpPr/>
            <p:nvPr/>
          </p:nvSpPr>
          <p:spPr>
            <a:xfrm>
              <a:off x="2035" y="6017"/>
              <a:ext cx="5610" cy="226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868" y="6017"/>
              <a:ext cx="5610" cy="22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118" y="8957"/>
              <a:ext cx="5610" cy="13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643318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关系元组演算公式</a:t>
            </a:r>
            <a:r>
              <a:rPr sz="2000" spc="-16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之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原子公式及与、或、非之理解与运用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元组演算公式之与、或、非运算符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6359" y="1342651"/>
            <a:ext cx="8693150" cy="28930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77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例如：检索出年龄小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于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20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岁并且是男同学的所有学生。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926465">
              <a:lnSpc>
                <a:spcPct val="100000"/>
              </a:lnSpc>
              <a:spcBef>
                <a:spcPts val="1085"/>
              </a:spcBef>
              <a:tabLst>
                <a:tab pos="1530985" algn="l"/>
                <a:tab pos="2924175" algn="l"/>
                <a:tab pos="485648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 |	t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	</a:t>
            </a:r>
            <a:r>
              <a:rPr sz="32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32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t[Sage</a:t>
            </a:r>
            <a:r>
              <a:rPr sz="2000" b="1" spc="-42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] &lt;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20	</a:t>
            </a:r>
            <a:r>
              <a:rPr sz="32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3200" b="1" spc="-24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t[Ssex]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=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‘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男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’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84480" indent="-272415">
              <a:lnSpc>
                <a:spcPct val="100000"/>
              </a:lnSpc>
              <a:spcBef>
                <a:spcPts val="79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再例如：检索出年龄小于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20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岁或者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03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系的所有男学生。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927100">
              <a:lnSpc>
                <a:spcPct val="100000"/>
              </a:lnSpc>
              <a:spcBef>
                <a:spcPts val="1085"/>
              </a:spcBef>
              <a:tabLst>
                <a:tab pos="146685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|	t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</a:t>
            </a:r>
            <a:r>
              <a:rPr sz="2000" b="1" spc="2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3200" b="1" spc="-22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t[Sage]</a:t>
            </a:r>
            <a:r>
              <a:rPr sz="2000" b="1" spc="2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&lt;</a:t>
            </a:r>
            <a:r>
              <a:rPr sz="2000" b="1" spc="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20</a:t>
            </a:r>
            <a:r>
              <a:rPr sz="2000" b="1" spc="2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</a:t>
            </a:r>
            <a:r>
              <a:rPr sz="3200" b="1" spc="38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t[D#]</a:t>
            </a:r>
            <a:r>
              <a:rPr sz="2000" b="1" spc="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000" b="1" spc="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‘03’</a:t>
            </a:r>
            <a:r>
              <a:rPr sz="2000" b="1" spc="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3200" b="1" spc="-22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t[Ssex]</a:t>
            </a:r>
            <a:r>
              <a:rPr sz="2000" b="1" spc="2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000" b="1" spc="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‘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男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’</a:t>
            </a:r>
            <a:r>
              <a:rPr sz="2000" b="1" spc="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272415">
              <a:lnSpc>
                <a:spcPts val="3280"/>
              </a:lnSpc>
              <a:spcBef>
                <a:spcPts val="16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在元组演算公式构造过程中，如果需要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可以使用括号，通过括号改变运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算的优先次序，即：括号内的运算优先计算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791460" y="4306570"/>
            <a:ext cx="5051425" cy="2562860"/>
            <a:chOff x="4396" y="8396"/>
            <a:chExt cx="6872" cy="2420"/>
          </a:xfrm>
        </p:grpSpPr>
        <p:sp>
          <p:nvSpPr>
            <p:cNvPr id="4" name="object 4"/>
            <p:cNvSpPr/>
            <p:nvPr/>
          </p:nvSpPr>
          <p:spPr>
            <a:xfrm>
              <a:off x="5445" y="8396"/>
              <a:ext cx="5822" cy="242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98" y="9344"/>
              <a:ext cx="600" cy="120"/>
            </a:xfrm>
            <a:custGeom>
              <a:avLst/>
              <a:gdLst/>
              <a:ahLst/>
              <a:cxnLst/>
              <a:rect l="l" t="t" r="r" b="b"/>
              <a:pathLst>
                <a:path w="381000" h="76200">
                  <a:moveTo>
                    <a:pt x="321564" y="38099"/>
                  </a:moveTo>
                  <a:lnTo>
                    <a:pt x="320802" y="35051"/>
                  </a:lnTo>
                  <a:lnTo>
                    <a:pt x="316992" y="33527"/>
                  </a:lnTo>
                  <a:lnTo>
                    <a:pt x="4572" y="33527"/>
                  </a:lnTo>
                  <a:lnTo>
                    <a:pt x="762" y="35051"/>
                  </a:lnTo>
                  <a:lnTo>
                    <a:pt x="0" y="38099"/>
                  </a:lnTo>
                  <a:lnTo>
                    <a:pt x="762" y="41909"/>
                  </a:lnTo>
                  <a:lnTo>
                    <a:pt x="4572" y="42671"/>
                  </a:lnTo>
                  <a:lnTo>
                    <a:pt x="316992" y="42671"/>
                  </a:lnTo>
                  <a:lnTo>
                    <a:pt x="320802" y="41909"/>
                  </a:lnTo>
                  <a:lnTo>
                    <a:pt x="321564" y="38099"/>
                  </a:lnTo>
                  <a:close/>
                </a:path>
                <a:path w="381000" h="76200">
                  <a:moveTo>
                    <a:pt x="381000" y="38099"/>
                  </a:moveTo>
                  <a:lnTo>
                    <a:pt x="304800" y="0"/>
                  </a:lnTo>
                  <a:lnTo>
                    <a:pt x="304800" y="33527"/>
                  </a:lnTo>
                  <a:lnTo>
                    <a:pt x="316992" y="33527"/>
                  </a:lnTo>
                  <a:lnTo>
                    <a:pt x="320802" y="35051"/>
                  </a:lnTo>
                  <a:lnTo>
                    <a:pt x="321564" y="38099"/>
                  </a:lnTo>
                  <a:lnTo>
                    <a:pt x="321564" y="67817"/>
                  </a:lnTo>
                  <a:lnTo>
                    <a:pt x="381000" y="38099"/>
                  </a:lnTo>
                  <a:close/>
                </a:path>
                <a:path w="381000" h="76200">
                  <a:moveTo>
                    <a:pt x="321564" y="67817"/>
                  </a:moveTo>
                  <a:lnTo>
                    <a:pt x="321564" y="38099"/>
                  </a:lnTo>
                  <a:lnTo>
                    <a:pt x="320802" y="41909"/>
                  </a:lnTo>
                  <a:lnTo>
                    <a:pt x="316992" y="42671"/>
                  </a:lnTo>
                  <a:lnTo>
                    <a:pt x="304800" y="42671"/>
                  </a:lnTo>
                  <a:lnTo>
                    <a:pt x="304800" y="76199"/>
                  </a:lnTo>
                  <a:lnTo>
                    <a:pt x="321564" y="6781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 txBox="1"/>
            <p:nvPr/>
          </p:nvSpPr>
          <p:spPr>
            <a:xfrm>
              <a:off x="4396" y="9120"/>
              <a:ext cx="174" cy="30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000" b="1" spc="-5" dirty="0">
                  <a:latin typeface="Arial" panose="020B0604020202020204"/>
                  <a:cs typeface="Arial" panose="020B0604020202020204"/>
                </a:rPr>
                <a:t>t</a:t>
              </a:r>
              <a:endParaRPr sz="2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088" y="9120"/>
              <a:ext cx="4396" cy="30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2778125" algn="l"/>
                </a:tabLst>
              </a:pPr>
              <a:r>
                <a:rPr sz="2000" b="1" u="sng" spc="-5" dirty="0">
                  <a:uFill>
                    <a:solidFill>
                      <a:srgbClr val="3333CC"/>
                    </a:solidFill>
                  </a:uFill>
                  <a:latin typeface="Arial" panose="020B0604020202020204"/>
                  <a:cs typeface="Arial" panose="020B0604020202020204"/>
                </a:rPr>
                <a:t> </a:t>
              </a:r>
              <a:r>
                <a:rPr sz="2000" b="1" u="sng" spc="-5" dirty="0">
                  <a:uFill>
                    <a:solidFill>
                      <a:srgbClr val="3333CC"/>
                    </a:solidFill>
                  </a:uFill>
                  <a:latin typeface="Arial" panose="020B0604020202020204"/>
                  <a:cs typeface="Arial" panose="020B0604020202020204"/>
                </a:rPr>
                <a:t>	</a:t>
              </a:r>
              <a:endParaRPr sz="2000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30101" y="361899"/>
            <a:ext cx="643318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关系元组演算公式</a:t>
            </a:r>
            <a:r>
              <a:rPr sz="2000" spc="-16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之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原子公式及与、或、非之理解与运用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元组演算公式之与、或、非运算符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6359" y="1313695"/>
            <a:ext cx="7137400" cy="24695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77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再例如：检索出不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03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系的所有学生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926465">
              <a:lnSpc>
                <a:spcPct val="100000"/>
              </a:lnSpc>
              <a:spcBef>
                <a:spcPts val="1085"/>
              </a:spcBef>
              <a:tabLst>
                <a:tab pos="1530985" algn="l"/>
                <a:tab pos="2880995" algn="l"/>
                <a:tab pos="517715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 |	t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	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32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t[D# ]</a:t>
            </a:r>
            <a:r>
              <a:rPr sz="2000" b="1" spc="-37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= ‘03’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 marL="284480" indent="-272415">
              <a:lnSpc>
                <a:spcPct val="100000"/>
              </a:lnSpc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再例如：检索不是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小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于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20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岁的男同学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的所有同学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926465">
              <a:lnSpc>
                <a:spcPct val="100000"/>
              </a:lnSpc>
              <a:spcBef>
                <a:spcPts val="1085"/>
              </a:spcBef>
              <a:tabLst>
                <a:tab pos="1460500" algn="l"/>
                <a:tab pos="504888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 |	t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32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t[Sage]</a:t>
            </a:r>
            <a:r>
              <a:rPr sz="2000" b="1" spc="-14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&lt;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20	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4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t[Ssex]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‘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男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’</a:t>
            </a:r>
            <a:r>
              <a:rPr sz="2000" b="1" spc="-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81860" y="3853678"/>
            <a:ext cx="6026867" cy="3015476"/>
            <a:chOff x="4396" y="8396"/>
            <a:chExt cx="6872" cy="2420"/>
          </a:xfrm>
        </p:grpSpPr>
        <p:sp>
          <p:nvSpPr>
            <p:cNvPr id="4" name="object 4"/>
            <p:cNvSpPr/>
            <p:nvPr/>
          </p:nvSpPr>
          <p:spPr>
            <a:xfrm>
              <a:off x="5445" y="8396"/>
              <a:ext cx="5822" cy="242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98" y="9344"/>
              <a:ext cx="600" cy="120"/>
            </a:xfrm>
            <a:custGeom>
              <a:avLst/>
              <a:gdLst/>
              <a:ahLst/>
              <a:cxnLst/>
              <a:rect l="l" t="t" r="r" b="b"/>
              <a:pathLst>
                <a:path w="381000" h="76200">
                  <a:moveTo>
                    <a:pt x="321564" y="38099"/>
                  </a:moveTo>
                  <a:lnTo>
                    <a:pt x="320802" y="35051"/>
                  </a:lnTo>
                  <a:lnTo>
                    <a:pt x="316992" y="33527"/>
                  </a:lnTo>
                  <a:lnTo>
                    <a:pt x="4572" y="33527"/>
                  </a:lnTo>
                  <a:lnTo>
                    <a:pt x="762" y="35051"/>
                  </a:lnTo>
                  <a:lnTo>
                    <a:pt x="0" y="38099"/>
                  </a:lnTo>
                  <a:lnTo>
                    <a:pt x="762" y="41909"/>
                  </a:lnTo>
                  <a:lnTo>
                    <a:pt x="4572" y="42671"/>
                  </a:lnTo>
                  <a:lnTo>
                    <a:pt x="316992" y="42671"/>
                  </a:lnTo>
                  <a:lnTo>
                    <a:pt x="320802" y="41909"/>
                  </a:lnTo>
                  <a:lnTo>
                    <a:pt x="321564" y="38099"/>
                  </a:lnTo>
                  <a:close/>
                </a:path>
                <a:path w="381000" h="76200">
                  <a:moveTo>
                    <a:pt x="381000" y="38099"/>
                  </a:moveTo>
                  <a:lnTo>
                    <a:pt x="304800" y="0"/>
                  </a:lnTo>
                  <a:lnTo>
                    <a:pt x="304800" y="33527"/>
                  </a:lnTo>
                  <a:lnTo>
                    <a:pt x="316992" y="33527"/>
                  </a:lnTo>
                  <a:lnTo>
                    <a:pt x="320802" y="35051"/>
                  </a:lnTo>
                  <a:lnTo>
                    <a:pt x="321564" y="38099"/>
                  </a:lnTo>
                  <a:lnTo>
                    <a:pt x="321564" y="67817"/>
                  </a:lnTo>
                  <a:lnTo>
                    <a:pt x="381000" y="38099"/>
                  </a:lnTo>
                  <a:close/>
                </a:path>
                <a:path w="381000" h="76200">
                  <a:moveTo>
                    <a:pt x="321564" y="67817"/>
                  </a:moveTo>
                  <a:lnTo>
                    <a:pt x="321564" y="38099"/>
                  </a:lnTo>
                  <a:lnTo>
                    <a:pt x="320802" y="41909"/>
                  </a:lnTo>
                  <a:lnTo>
                    <a:pt x="316992" y="42671"/>
                  </a:lnTo>
                  <a:lnTo>
                    <a:pt x="304800" y="42671"/>
                  </a:lnTo>
                  <a:lnTo>
                    <a:pt x="304800" y="76199"/>
                  </a:lnTo>
                  <a:lnTo>
                    <a:pt x="321564" y="6781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 txBox="1"/>
            <p:nvPr/>
          </p:nvSpPr>
          <p:spPr>
            <a:xfrm>
              <a:off x="4396" y="9120"/>
              <a:ext cx="174" cy="25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000" b="1" spc="-5" dirty="0">
                  <a:latin typeface="Arial" panose="020B0604020202020204"/>
                  <a:cs typeface="Arial" panose="020B0604020202020204"/>
                </a:rPr>
                <a:t>t</a:t>
              </a:r>
              <a:endParaRPr sz="2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088" y="9120"/>
              <a:ext cx="4396" cy="25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2778125" algn="l"/>
                </a:tabLst>
              </a:pPr>
              <a:r>
                <a:rPr sz="2000" b="1" u="sng" spc="-5" dirty="0">
                  <a:uFill>
                    <a:solidFill>
                      <a:srgbClr val="3333CC"/>
                    </a:solidFill>
                  </a:uFill>
                  <a:latin typeface="Arial" panose="020B0604020202020204"/>
                  <a:cs typeface="Arial" panose="020B0604020202020204"/>
                </a:rPr>
                <a:t> </a:t>
              </a:r>
              <a:r>
                <a:rPr sz="2000" b="1" u="sng" spc="-5" dirty="0">
                  <a:uFill>
                    <a:solidFill>
                      <a:srgbClr val="3333CC"/>
                    </a:solidFill>
                  </a:uFill>
                  <a:latin typeface="Arial" panose="020B0604020202020204"/>
                  <a:cs typeface="Arial" panose="020B0604020202020204"/>
                </a:rPr>
                <a:t>	</a:t>
              </a:r>
              <a:endParaRPr sz="2000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30101" y="361899"/>
            <a:ext cx="643318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关系元组演算公式</a:t>
            </a:r>
            <a:r>
              <a:rPr sz="2000" spc="-16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之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原子公式及与、或、非之理解与运用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元组演算公式之与、或、非运算符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5879" y="1309053"/>
            <a:ext cx="8296909" cy="341947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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P(t)</a:t>
            </a: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运算符优先次序</a:t>
            </a:r>
            <a:r>
              <a:rPr sz="2400" b="1" spc="-15" dirty="0"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括弧</a:t>
            </a:r>
            <a:r>
              <a:rPr sz="24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24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spc="4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2400" b="1" spc="-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</a:t>
            </a:r>
            <a:r>
              <a:rPr sz="2400" b="1" spc="5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24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</a:t>
            </a:r>
            <a:r>
              <a:rPr sz="2400" b="1" spc="4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24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400" b="1" spc="4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2400" b="1" spc="-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400" b="1" spc="5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24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</a:t>
            </a:r>
            <a:r>
              <a:rPr sz="2400" b="1" spc="4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5" dirty="0">
                <a:latin typeface="Arial" panose="020B0604020202020204"/>
                <a:cs typeface="Arial" panose="020B0604020202020204"/>
              </a:rPr>
              <a:t>)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示例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812165" lvl="1" indent="-342900">
              <a:lnSpc>
                <a:spcPct val="100000"/>
              </a:lnSpc>
              <a:spcBef>
                <a:spcPts val="705"/>
              </a:spcBef>
              <a:buFont typeface="Wingdings" panose="05000000000000000000" charset="0"/>
              <a:buChar char="u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请注意下述语句的结果差异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69265">
              <a:lnSpc>
                <a:spcPct val="100000"/>
              </a:lnSpc>
              <a:spcBef>
                <a:spcPts val="1085"/>
              </a:spcBef>
              <a:tabLst>
                <a:tab pos="1003300" algn="l"/>
                <a:tab pos="610997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 |	t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 </a:t>
            </a:r>
            <a:r>
              <a:rPr sz="32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32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t[Sage]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&lt; 20 </a:t>
            </a:r>
            <a:r>
              <a:rPr sz="32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</a:t>
            </a:r>
            <a:r>
              <a:rPr sz="32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t[D#]</a:t>
            </a:r>
            <a:r>
              <a:rPr sz="2000" b="1" spc="-9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‘03’	</a:t>
            </a:r>
            <a:r>
              <a:rPr sz="32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3200" b="1" spc="-254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t[Ssex]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‘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男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’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3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49580">
              <a:lnSpc>
                <a:spcPct val="100000"/>
              </a:lnSpc>
              <a:spcBef>
                <a:spcPts val="1145"/>
              </a:spcBef>
              <a:tabLst>
                <a:tab pos="98361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 |	t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3200" b="1" spc="-254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t[Sage]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&lt;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20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</a:t>
            </a:r>
            <a:r>
              <a:rPr sz="3200" b="1" spc="9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t[D#]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‘03’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32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3200" b="1" spc="-24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t[Ssex]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‘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男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’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)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265">
              <a:lnSpc>
                <a:spcPct val="100000"/>
              </a:lnSpc>
              <a:spcBef>
                <a:spcPts val="1145"/>
              </a:spcBef>
              <a:tabLst>
                <a:tab pos="1003300" algn="l"/>
                <a:tab pos="459168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 |	t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32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t[Sage]</a:t>
            </a:r>
            <a:r>
              <a:rPr sz="2000" b="1" spc="-14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&lt;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20	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5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t[Ssex]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= 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‘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男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’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1155"/>
              </a:spcBef>
              <a:tabLst>
                <a:tab pos="10033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 |	t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4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3200" b="1" spc="-24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t[Sage]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&lt; 20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</a:t>
            </a:r>
            <a:r>
              <a:rPr sz="2000" b="1" spc="5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t[Ssex]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‘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男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’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0089" y="361917"/>
            <a:ext cx="643318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关系元组演算公式</a:t>
            </a:r>
            <a:r>
              <a:rPr sz="2000" spc="-16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之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原子公式及与、或、非之理解与运用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(3)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注意运算符之次序及语义正确性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67222" y="3029204"/>
            <a:ext cx="5760224" cy="10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关系元组演算公式</a:t>
            </a:r>
            <a:r>
              <a:rPr spc="-95" dirty="0"/>
              <a:t> </a:t>
            </a:r>
            <a:r>
              <a:rPr dirty="0"/>
              <a:t>之</a:t>
            </a:r>
            <a:endParaRPr dirty="0"/>
          </a:p>
          <a:p>
            <a:pPr marL="43815" algn="ctr">
              <a:lnSpc>
                <a:spcPct val="100000"/>
              </a:lnSpc>
              <a:spcBef>
                <a:spcPts val="20"/>
              </a:spcBef>
            </a:pPr>
            <a:r>
              <a:rPr sz="2800" spc="-5" dirty="0"/>
              <a:t>存在量词与全称量词之理解与运用</a:t>
            </a:r>
            <a:endParaRPr sz="280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0837" y="1326582"/>
            <a:ext cx="8412480" cy="239966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82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构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造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P(t)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还有两个运算符：</a:t>
            </a:r>
            <a:r>
              <a:rPr sz="2000" b="1" spc="-45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</a:t>
            </a:r>
            <a:r>
              <a:rPr sz="2000" b="1" spc="5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存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在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2000" b="1" spc="-459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</a:t>
            </a:r>
            <a:r>
              <a:rPr sz="2000" b="1" spc="5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任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意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67080" lvl="1" indent="-298450">
              <a:lnSpc>
                <a:spcPct val="100000"/>
              </a:lnSpc>
              <a:spcBef>
                <a:spcPts val="725"/>
              </a:spcBef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如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果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是一个公式，则</a:t>
            </a:r>
            <a:r>
              <a:rPr sz="2000" b="1" spc="-459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u="heavy" spc="-5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Symbol" panose="05050102010706020507"/>
                <a:cs typeface="Symbol" panose="05050102010706020507"/>
              </a:rPr>
              <a:t></a:t>
            </a:r>
            <a:r>
              <a:rPr sz="2000" b="1" u="heavy" spc="40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10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 panose="020B0604020202020204"/>
                <a:cs typeface="Arial" panose="020B0604020202020204"/>
              </a:rPr>
              <a:t>(t</a:t>
            </a:r>
            <a:r>
              <a:rPr sz="2000" b="1" u="heavy" spc="-20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heavy" spc="-5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Symbol" panose="05050102010706020507"/>
                <a:cs typeface="Symbol" panose="05050102010706020507"/>
              </a:rPr>
              <a:t></a:t>
            </a:r>
            <a:r>
              <a:rPr sz="2000" b="1" u="heavy" spc="-5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5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 panose="020B0604020202020204"/>
                <a:cs typeface="Arial" panose="020B0604020202020204"/>
              </a:rPr>
              <a:t>r)</a:t>
            </a:r>
            <a:r>
              <a:rPr sz="2000" b="1" u="heavy" spc="-10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heavy" spc="-5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 panose="020B0604020202020204"/>
                <a:cs typeface="Arial" panose="020B0604020202020204"/>
              </a:rPr>
              <a:t>(</a:t>
            </a:r>
            <a:r>
              <a:rPr sz="2000" b="1" u="heavy" spc="-20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heavy" spc="-5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 panose="020B0604020202020204"/>
                <a:cs typeface="Arial" panose="020B0604020202020204"/>
              </a:rPr>
              <a:t>F(t)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8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也是公式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67080" lvl="1" indent="-298450">
              <a:lnSpc>
                <a:spcPct val="100000"/>
              </a:lnSpc>
              <a:spcBef>
                <a:spcPts val="725"/>
              </a:spcBef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如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果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是一个公式，则</a:t>
            </a:r>
            <a:r>
              <a:rPr sz="2000" b="1" spc="-459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u="heavy" spc="-5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Symbol" panose="05050102010706020507"/>
                <a:cs typeface="Symbol" panose="05050102010706020507"/>
              </a:rPr>
              <a:t></a:t>
            </a:r>
            <a:r>
              <a:rPr sz="2000" b="1" u="heavy" spc="35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10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 panose="020B0604020202020204"/>
                <a:cs typeface="Arial" panose="020B0604020202020204"/>
              </a:rPr>
              <a:t>(t</a:t>
            </a:r>
            <a:r>
              <a:rPr sz="2000" b="1" u="heavy" spc="-20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heavy" spc="-5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Symbol" panose="05050102010706020507"/>
                <a:cs typeface="Symbol" panose="05050102010706020507"/>
              </a:rPr>
              <a:t></a:t>
            </a:r>
            <a:r>
              <a:rPr sz="2000" b="1" u="heavy" spc="-10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5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 panose="020B0604020202020204"/>
                <a:cs typeface="Arial" panose="020B0604020202020204"/>
              </a:rPr>
              <a:t>r)</a:t>
            </a:r>
            <a:r>
              <a:rPr sz="2000" b="1" u="heavy" spc="-15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heavy" spc="-5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 panose="020B0604020202020204"/>
                <a:cs typeface="Arial" panose="020B0604020202020204"/>
              </a:rPr>
              <a:t>(</a:t>
            </a:r>
            <a:r>
              <a:rPr sz="2000" b="1" u="heavy" spc="-15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heavy" spc="-5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 panose="020B0604020202020204"/>
                <a:cs typeface="Arial" panose="020B0604020202020204"/>
              </a:rPr>
              <a:t>F(t)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)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也是公式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84480" indent="-272415">
              <a:lnSpc>
                <a:spcPct val="100000"/>
              </a:lnSpc>
              <a:spcBef>
                <a:spcPts val="660"/>
              </a:spcBef>
              <a:buClr>
                <a:srgbClr val="3333CC"/>
              </a:buClr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运算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符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</a:t>
            </a:r>
            <a:r>
              <a:rPr sz="2000" b="1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和</a:t>
            </a:r>
            <a:r>
              <a:rPr sz="2000" b="1" spc="-10" dirty="0">
                <a:latin typeface="Symbol" panose="05050102010706020507"/>
                <a:cs typeface="Symbol" panose="05050102010706020507"/>
              </a:rPr>
              <a:t>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，又称为量词，前者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称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存在量词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，后者称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全称量词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”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 indent="-635">
              <a:lnSpc>
                <a:spcPct val="128000"/>
              </a:lnSpc>
              <a:spcBef>
                <a:spcPts val="125"/>
              </a:spcBef>
              <a:buClr>
                <a:srgbClr val="3333CC"/>
              </a:buClr>
              <a:buFont typeface="Wingdings" panose="05000000000000000000"/>
              <a:buChar char=""/>
              <a:tabLst>
                <a:tab pos="285115" algn="l"/>
                <a:tab pos="114173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而被</a:t>
            </a:r>
            <a:r>
              <a:rPr sz="2000" b="1" spc="-45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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或</a:t>
            </a:r>
            <a:r>
              <a:rPr sz="2000" b="1" spc="-47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</a:t>
            </a:r>
            <a:r>
              <a:rPr sz="2000" b="1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限定的元组变量</a:t>
            </a:r>
            <a:r>
              <a:rPr sz="2000" b="1" spc="-47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或者说，元组变量</a:t>
            </a:r>
            <a:r>
              <a:rPr sz="2000" b="1" spc="-46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前有存在量词或全称 量词，则该变量被称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约束变</a:t>
            </a: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量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，否则被称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自由变</a:t>
            </a: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量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6239" y="2172842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98" y="0"/>
                </a:lnTo>
              </a:path>
            </a:pathLst>
          </a:custGeom>
          <a:ln w="12954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56239" y="2579370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98" y="0"/>
                </a:lnTo>
              </a:path>
            </a:pathLst>
          </a:custGeom>
          <a:ln w="12191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13339" y="5907023"/>
            <a:ext cx="5810250" cy="9616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27645" y="4255770"/>
            <a:ext cx="5810250" cy="961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617855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关系元组演算公式</a:t>
            </a:r>
            <a:r>
              <a:rPr sz="2000" spc="-16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之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存在量词与全称量词之理解与运用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存在量词与全称量词公式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268609" y="2405252"/>
            <a:ext cx="4440555" cy="0"/>
          </a:xfrm>
          <a:custGeom>
            <a:avLst/>
            <a:gdLst/>
            <a:ahLst/>
            <a:cxnLst/>
            <a:rect l="l" t="t" r="r" b="b"/>
            <a:pathLst>
              <a:path w="4440555">
                <a:moveTo>
                  <a:pt x="0" y="0"/>
                </a:moveTo>
                <a:lnTo>
                  <a:pt x="4440174" y="0"/>
                </a:lnTo>
              </a:path>
            </a:pathLst>
          </a:custGeom>
          <a:ln w="34290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43185" y="4654296"/>
            <a:ext cx="3697223" cy="153695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05213" y="5256276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22326" y="38099"/>
                </a:moveTo>
                <a:lnTo>
                  <a:pt x="320802" y="34289"/>
                </a:lnTo>
                <a:lnTo>
                  <a:pt x="317754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17754" y="42671"/>
                </a:lnTo>
                <a:lnTo>
                  <a:pt x="320802" y="41147"/>
                </a:lnTo>
                <a:lnTo>
                  <a:pt x="322326" y="38099"/>
                </a:lnTo>
                <a:close/>
              </a:path>
              <a:path w="381000" h="76200">
                <a:moveTo>
                  <a:pt x="381000" y="38099"/>
                </a:moveTo>
                <a:lnTo>
                  <a:pt x="304800" y="0"/>
                </a:lnTo>
                <a:lnTo>
                  <a:pt x="304800" y="32765"/>
                </a:lnTo>
                <a:lnTo>
                  <a:pt x="317754" y="32765"/>
                </a:lnTo>
                <a:lnTo>
                  <a:pt x="320802" y="34289"/>
                </a:lnTo>
                <a:lnTo>
                  <a:pt x="322326" y="38099"/>
                </a:lnTo>
                <a:lnTo>
                  <a:pt x="322326" y="67436"/>
                </a:lnTo>
                <a:lnTo>
                  <a:pt x="381000" y="38099"/>
                </a:lnTo>
                <a:close/>
              </a:path>
              <a:path w="381000" h="76200">
                <a:moveTo>
                  <a:pt x="322326" y="67436"/>
                </a:moveTo>
                <a:lnTo>
                  <a:pt x="322326" y="38099"/>
                </a:lnTo>
                <a:lnTo>
                  <a:pt x="320802" y="41147"/>
                </a:lnTo>
                <a:lnTo>
                  <a:pt x="317754" y="42671"/>
                </a:lnTo>
                <a:lnTo>
                  <a:pt x="304800" y="42671"/>
                </a:lnTo>
                <a:lnTo>
                  <a:pt x="304800" y="76199"/>
                </a:lnTo>
                <a:lnTo>
                  <a:pt x="322326" y="6743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76683" y="5113273"/>
            <a:ext cx="11048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t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99117" y="5820917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22326" y="38099"/>
                </a:moveTo>
                <a:lnTo>
                  <a:pt x="320802" y="35051"/>
                </a:lnTo>
                <a:lnTo>
                  <a:pt x="316992" y="33527"/>
                </a:lnTo>
                <a:lnTo>
                  <a:pt x="4572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4572" y="42671"/>
                </a:lnTo>
                <a:lnTo>
                  <a:pt x="316992" y="42671"/>
                </a:lnTo>
                <a:lnTo>
                  <a:pt x="320802" y="41909"/>
                </a:lnTo>
                <a:lnTo>
                  <a:pt x="322326" y="38099"/>
                </a:lnTo>
                <a:close/>
              </a:path>
              <a:path w="381000" h="76200">
                <a:moveTo>
                  <a:pt x="381000" y="38099"/>
                </a:moveTo>
                <a:lnTo>
                  <a:pt x="304800" y="0"/>
                </a:lnTo>
                <a:lnTo>
                  <a:pt x="304800" y="33527"/>
                </a:lnTo>
                <a:lnTo>
                  <a:pt x="316992" y="33527"/>
                </a:lnTo>
                <a:lnTo>
                  <a:pt x="320802" y="35051"/>
                </a:lnTo>
                <a:lnTo>
                  <a:pt x="322326" y="38099"/>
                </a:lnTo>
                <a:lnTo>
                  <a:pt x="322326" y="67436"/>
                </a:lnTo>
                <a:lnTo>
                  <a:pt x="381000" y="38099"/>
                </a:lnTo>
                <a:close/>
              </a:path>
              <a:path w="381000" h="76200">
                <a:moveTo>
                  <a:pt x="322326" y="67436"/>
                </a:moveTo>
                <a:lnTo>
                  <a:pt x="322326" y="38099"/>
                </a:lnTo>
                <a:lnTo>
                  <a:pt x="320802" y="41909"/>
                </a:lnTo>
                <a:lnTo>
                  <a:pt x="316992" y="42671"/>
                </a:lnTo>
                <a:lnTo>
                  <a:pt x="304800" y="42671"/>
                </a:lnTo>
                <a:lnTo>
                  <a:pt x="304800" y="76199"/>
                </a:lnTo>
                <a:lnTo>
                  <a:pt x="322326" y="6743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186251" y="5113273"/>
            <a:ext cx="2315210" cy="3302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2301875" algn="l"/>
              </a:tabLst>
            </a:pPr>
            <a:r>
              <a:rPr sz="2000" b="1" u="sng" spc="-65" dirty="0">
                <a:uFill>
                  <a:solidFill>
                    <a:srgbClr val="3333CC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sng" spc="-5" dirty="0">
                <a:uFill>
                  <a:solidFill>
                    <a:srgbClr val="3333CC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sng" dirty="0">
                <a:uFill>
                  <a:solidFill>
                    <a:srgbClr val="3333CC"/>
                  </a:solidFill>
                </a:uFill>
                <a:latin typeface="Arial" panose="020B0604020202020204"/>
                <a:cs typeface="Arial" panose="020B0604020202020204"/>
              </a:rPr>
              <a:t>	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35535" y="5678678"/>
            <a:ext cx="14897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9920" algn="l"/>
                <a:tab pos="920750" algn="l"/>
                <a:tab pos="141287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u	</a:t>
            </a:r>
            <a:r>
              <a:rPr sz="2000" b="1" u="heavy" spc="-10" dirty="0">
                <a:uFill>
                  <a:solidFill>
                    <a:srgbClr val="FF0066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heavy" spc="-5" dirty="0">
                <a:uFill>
                  <a:solidFill>
                    <a:srgbClr val="FF0066"/>
                  </a:solidFill>
                </a:u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u="sng" spc="-60" dirty="0">
                <a:uFill>
                  <a:solidFill>
                    <a:srgbClr val="FF0066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8117" y="1328173"/>
            <a:ext cx="7886700" cy="26206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7180" indent="-272415">
              <a:lnSpc>
                <a:spcPct val="100000"/>
              </a:lnSpc>
              <a:spcBef>
                <a:spcPts val="775"/>
              </a:spcBef>
              <a:buFont typeface="Wingdings" panose="05000000000000000000"/>
              <a:buChar char=""/>
              <a:tabLst>
                <a:tab pos="2978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例如：</a:t>
            </a:r>
            <a:r>
              <a:rPr sz="2000" b="1" spc="-45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检索出年龄不是最小的所有同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学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”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84250" algn="ctr">
              <a:lnSpc>
                <a:spcPct val="100000"/>
              </a:lnSpc>
              <a:spcBef>
                <a:spcPts val="1085"/>
              </a:spcBef>
              <a:tabLst>
                <a:tab pos="1588135" algn="l"/>
                <a:tab pos="293878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 |	t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	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</a:t>
            </a:r>
            <a:r>
              <a:rPr sz="3200" b="1" spc="-56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sng" spc="-5" dirty="0">
                <a:uFill>
                  <a:solidFill>
                    <a:srgbClr val="FF0066"/>
                  </a:solidFill>
                </a:uFill>
                <a:latin typeface="Arial" panose="020B0604020202020204"/>
                <a:cs typeface="Arial" panose="020B0604020202020204"/>
              </a:rPr>
              <a:t>(</a:t>
            </a:r>
            <a:r>
              <a:rPr sz="2000" b="1" u="sng" spc="-5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 panose="020B0604020202020204"/>
                <a:cs typeface="Arial" panose="020B0604020202020204"/>
              </a:rPr>
              <a:t>u </a:t>
            </a:r>
            <a:r>
              <a:rPr sz="2000" b="1" u="sng" spc="-5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Symbol" panose="05050102010706020507"/>
                <a:cs typeface="Symbol" panose="05050102010706020507"/>
              </a:rPr>
              <a:t></a:t>
            </a:r>
            <a:r>
              <a:rPr sz="2000" b="1" u="sng" spc="-5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 panose="020B0604020202020204"/>
                <a:cs typeface="Arial" panose="020B0604020202020204"/>
              </a:rPr>
              <a:t>Student) ( t </a:t>
            </a:r>
            <a:r>
              <a:rPr sz="2000" b="1" u="sng" spc="-10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 panose="020B0604020202020204"/>
                <a:cs typeface="Arial" panose="020B0604020202020204"/>
              </a:rPr>
              <a:t>[Sage </a:t>
            </a:r>
            <a:r>
              <a:rPr sz="2000" b="1" u="sng" spc="-5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 panose="020B0604020202020204"/>
                <a:cs typeface="Arial" panose="020B0604020202020204"/>
              </a:rPr>
              <a:t>] &gt; u </a:t>
            </a:r>
            <a:r>
              <a:rPr sz="2000" b="1" u="sng" spc="-10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 panose="020B0604020202020204"/>
                <a:cs typeface="Arial" panose="020B0604020202020204"/>
              </a:rPr>
              <a:t>[Sage </a:t>
            </a:r>
            <a:r>
              <a:rPr sz="2000" b="1" u="sng" spc="-5" dirty="0">
                <a:solidFill>
                  <a:srgbClr val="3333CC"/>
                </a:solidFill>
                <a:uFill>
                  <a:solidFill>
                    <a:srgbClr val="FF0066"/>
                  </a:solidFill>
                </a:uFill>
                <a:latin typeface="Arial" panose="020B0604020202020204"/>
                <a:cs typeface="Arial" panose="020B0604020202020204"/>
              </a:rPr>
              <a:t>] )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 marL="297180" indent="-272415">
              <a:lnSpc>
                <a:spcPct val="100000"/>
              </a:lnSpc>
              <a:buFont typeface="Wingdings" panose="05000000000000000000"/>
              <a:buChar char=""/>
              <a:tabLst>
                <a:tab pos="2978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请大家写一下，在关系代数中，如何表达上面的查询需求？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938530" algn="ctr">
              <a:lnSpc>
                <a:spcPct val="100000"/>
              </a:lnSpc>
            </a:pPr>
            <a:r>
              <a:rPr sz="3600" b="1" spc="-37" baseline="12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π</a:t>
            </a:r>
            <a:r>
              <a:rPr sz="1200" b="1" spc="-25" dirty="0">
                <a:latin typeface="Arial" panose="020B0604020202020204"/>
                <a:cs typeface="Arial" panose="020B0604020202020204"/>
              </a:rPr>
              <a:t>Student.* </a:t>
            </a:r>
            <a:r>
              <a:rPr sz="3000" b="1" spc="-15" baseline="14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15" baseline="12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σ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Student.Sage&gt;S1.Sage</a:t>
            </a:r>
            <a:r>
              <a:rPr sz="3000" b="1" spc="-15" baseline="14000" dirty="0">
                <a:latin typeface="Arial" panose="020B0604020202020204"/>
                <a:cs typeface="Arial" panose="020B0604020202020204"/>
              </a:rPr>
              <a:t>(Student </a:t>
            </a:r>
            <a:r>
              <a:rPr sz="3000" b="1" spc="-7" baseline="14000" dirty="0">
                <a:latin typeface="Symbol" panose="05050102010706020507"/>
                <a:cs typeface="Symbol" panose="05050102010706020507"/>
              </a:rPr>
              <a:t></a:t>
            </a:r>
            <a:r>
              <a:rPr sz="3000" b="1" spc="-7" baseline="1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25" b="1" i="1" spc="-127" baseline="9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</a:t>
            </a:r>
            <a:r>
              <a:rPr sz="4425" b="1" i="1" spc="-127" baseline="9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b="1" spc="-7" baseline="9000" dirty="0">
                <a:latin typeface="Tahoma" panose="020B0604030504040204"/>
                <a:cs typeface="Tahoma" panose="020B0604030504040204"/>
              </a:rPr>
              <a:t>S1</a:t>
            </a:r>
            <a:r>
              <a:rPr sz="1950" b="1" spc="300" baseline="9000" dirty="0">
                <a:latin typeface="Tahoma" panose="020B0604030504040204"/>
                <a:cs typeface="Tahoma" panose="020B0604030504040204"/>
              </a:rPr>
              <a:t> </a:t>
            </a:r>
            <a:r>
              <a:rPr sz="3000" b="1" spc="-7" baseline="14000" dirty="0">
                <a:latin typeface="Arial" panose="020B0604020202020204"/>
                <a:cs typeface="Arial" panose="020B0604020202020204"/>
              </a:rPr>
              <a:t>(</a:t>
            </a:r>
            <a:r>
              <a:rPr sz="3000" b="1" spc="-7" baseline="14000" dirty="0">
                <a:latin typeface="Tahoma" panose="020B0604030504040204"/>
                <a:cs typeface="Tahoma" panose="020B0604030504040204"/>
              </a:rPr>
              <a:t>Student))</a:t>
            </a:r>
            <a:endParaRPr sz="3000" baseline="14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0088" y="361896"/>
            <a:ext cx="617855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关系元组演算公式</a:t>
            </a:r>
            <a:r>
              <a:rPr sz="2000" b="1" spc="-16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之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存在量词与全称量词之理解与运用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存在量词与全称量词公式之应用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6833" y="1322077"/>
            <a:ext cx="8130540" cy="24695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77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再例如：检索出课程都及格的所有同学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927100">
              <a:lnSpc>
                <a:spcPct val="100000"/>
              </a:lnSpc>
              <a:spcBef>
                <a:spcPts val="1085"/>
              </a:spcBef>
              <a:tabLst>
                <a:tab pos="14605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 |	t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</a:t>
            </a:r>
            <a:r>
              <a:rPr sz="2000" b="1" u="heavy" spc="-5" dirty="0">
                <a:solidFill>
                  <a:srgbClr val="656533"/>
                </a:solidFill>
                <a:uFill>
                  <a:solidFill>
                    <a:srgbClr val="FF0066"/>
                  </a:solidFill>
                </a:u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656533"/>
                </a:solidFill>
                <a:latin typeface="Arial" panose="020B0604020202020204"/>
                <a:cs typeface="Arial" panose="020B0604020202020204"/>
              </a:rPr>
              <a:t>u </a:t>
            </a:r>
            <a:r>
              <a:rPr sz="2000" b="1" spc="-5" dirty="0">
                <a:solidFill>
                  <a:srgbClr val="656533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u="heavy" spc="-5" dirty="0">
                <a:solidFill>
                  <a:srgbClr val="656533"/>
                </a:solidFill>
                <a:uFill>
                  <a:solidFill>
                    <a:srgbClr val="FF0066"/>
                  </a:solidFill>
                </a:u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solidFill>
                  <a:srgbClr val="656533"/>
                </a:solidFill>
                <a:latin typeface="Arial" panose="020B0604020202020204"/>
                <a:cs typeface="Arial" panose="020B0604020202020204"/>
              </a:rPr>
              <a:t>C </a:t>
            </a:r>
            <a:r>
              <a:rPr sz="2000" b="1" spc="-5" dirty="0">
                <a:solidFill>
                  <a:srgbClr val="656533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6565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heavy" spc="-5" dirty="0">
                <a:solidFill>
                  <a:srgbClr val="656533"/>
                </a:solidFill>
                <a:uFill>
                  <a:solidFill>
                    <a:srgbClr val="FF0066"/>
                  </a:solidFill>
                </a:uFill>
                <a:latin typeface="Arial" panose="020B0604020202020204"/>
                <a:cs typeface="Arial" panose="020B0604020202020204"/>
              </a:rPr>
              <a:t>t[S#</a:t>
            </a:r>
            <a:r>
              <a:rPr sz="2000" b="1" spc="-5" dirty="0">
                <a:solidFill>
                  <a:srgbClr val="656533"/>
                </a:solidFill>
                <a:latin typeface="Arial" panose="020B0604020202020204"/>
                <a:cs typeface="Arial" panose="020B0604020202020204"/>
              </a:rPr>
              <a:t>] = </a:t>
            </a:r>
            <a:r>
              <a:rPr sz="2000" b="1" u="heavy" spc="-10" dirty="0">
                <a:solidFill>
                  <a:srgbClr val="656533"/>
                </a:solidFill>
                <a:uFill>
                  <a:solidFill>
                    <a:srgbClr val="FF0066"/>
                  </a:solidFill>
                </a:uFill>
                <a:latin typeface="Arial" panose="020B0604020202020204"/>
                <a:cs typeface="Arial" panose="020B0604020202020204"/>
              </a:rPr>
              <a:t>u[S#]</a:t>
            </a:r>
            <a:r>
              <a:rPr sz="2000" b="1" spc="-10" dirty="0">
                <a:solidFill>
                  <a:srgbClr val="656533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(u[Score]&gt;=60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18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84480" indent="-272415">
              <a:lnSpc>
                <a:spcPct val="100000"/>
              </a:lnSpc>
              <a:spcBef>
                <a:spcPts val="79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用关系代数，如何书写上面例子？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84480" indent="-272415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请注意上式写成下面的公式会表达什么意思？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926465">
              <a:lnSpc>
                <a:spcPct val="100000"/>
              </a:lnSpc>
              <a:spcBef>
                <a:spcPts val="1090"/>
              </a:spcBef>
              <a:tabLst>
                <a:tab pos="14605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 |	t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</a:t>
            </a:r>
            <a:r>
              <a:rPr sz="2000" b="1" spc="-5" dirty="0">
                <a:solidFill>
                  <a:srgbClr val="656533"/>
                </a:solidFill>
                <a:latin typeface="Arial" panose="020B0604020202020204"/>
                <a:cs typeface="Arial" panose="020B0604020202020204"/>
              </a:rPr>
              <a:t>(u </a:t>
            </a:r>
            <a:r>
              <a:rPr sz="2000" b="1" spc="-5" dirty="0">
                <a:solidFill>
                  <a:srgbClr val="656533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656533"/>
                </a:solidFill>
                <a:latin typeface="Arial" panose="020B0604020202020204"/>
                <a:cs typeface="Arial" panose="020B0604020202020204"/>
              </a:rPr>
              <a:t>SC)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 t[S#] = u[S#]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u[Score]&gt;=60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16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9937" y="5244846"/>
            <a:ext cx="3697223" cy="153695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01965" y="5846826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22326" y="38099"/>
                </a:moveTo>
                <a:lnTo>
                  <a:pt x="320802" y="34289"/>
                </a:lnTo>
                <a:lnTo>
                  <a:pt x="317754" y="32765"/>
                </a:lnTo>
                <a:lnTo>
                  <a:pt x="4571" y="32765"/>
                </a:lnTo>
                <a:lnTo>
                  <a:pt x="1523" y="34289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317754" y="42671"/>
                </a:lnTo>
                <a:lnTo>
                  <a:pt x="320802" y="41147"/>
                </a:lnTo>
                <a:lnTo>
                  <a:pt x="322326" y="38099"/>
                </a:lnTo>
                <a:close/>
              </a:path>
              <a:path w="381000" h="76200">
                <a:moveTo>
                  <a:pt x="381000" y="38099"/>
                </a:moveTo>
                <a:lnTo>
                  <a:pt x="304799" y="0"/>
                </a:lnTo>
                <a:lnTo>
                  <a:pt x="304799" y="32765"/>
                </a:lnTo>
                <a:lnTo>
                  <a:pt x="317754" y="32765"/>
                </a:lnTo>
                <a:lnTo>
                  <a:pt x="320802" y="34289"/>
                </a:lnTo>
                <a:lnTo>
                  <a:pt x="322326" y="38099"/>
                </a:lnTo>
                <a:lnTo>
                  <a:pt x="322326" y="67436"/>
                </a:lnTo>
                <a:lnTo>
                  <a:pt x="381000" y="38099"/>
                </a:lnTo>
                <a:close/>
              </a:path>
              <a:path w="381000" h="76200">
                <a:moveTo>
                  <a:pt x="322326" y="67436"/>
                </a:moveTo>
                <a:lnTo>
                  <a:pt x="322326" y="38099"/>
                </a:lnTo>
                <a:lnTo>
                  <a:pt x="320802" y="41147"/>
                </a:lnTo>
                <a:lnTo>
                  <a:pt x="317754" y="42671"/>
                </a:lnTo>
                <a:lnTo>
                  <a:pt x="304799" y="42671"/>
                </a:lnTo>
                <a:lnTo>
                  <a:pt x="304799" y="76199"/>
                </a:lnTo>
                <a:lnTo>
                  <a:pt x="322326" y="6743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73435" y="5703823"/>
            <a:ext cx="11048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t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30937" y="4739639"/>
            <a:ext cx="1960626" cy="2208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583003" y="5703823"/>
            <a:ext cx="2315210" cy="3302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2301875" algn="l"/>
              </a:tabLst>
            </a:pPr>
            <a:r>
              <a:rPr sz="2000" b="1" u="sng" spc="-65" dirty="0">
                <a:uFill>
                  <a:solidFill>
                    <a:srgbClr val="3333CC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sng" spc="-5" dirty="0">
                <a:uFill>
                  <a:solidFill>
                    <a:srgbClr val="3333CC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sng" dirty="0">
                <a:uFill>
                  <a:solidFill>
                    <a:srgbClr val="3333CC"/>
                  </a:solidFill>
                </a:uFill>
                <a:latin typeface="Arial" panose="020B0604020202020204"/>
                <a:cs typeface="Arial" panose="020B0604020202020204"/>
              </a:rPr>
              <a:t>	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22733" y="6335267"/>
            <a:ext cx="2145030" cy="216535"/>
          </a:xfrm>
          <a:custGeom>
            <a:avLst/>
            <a:gdLst/>
            <a:ahLst/>
            <a:cxnLst/>
            <a:rect l="l" t="t" r="r" b="b"/>
            <a:pathLst>
              <a:path w="2145029" h="216534">
                <a:moveTo>
                  <a:pt x="1072896" y="0"/>
                </a:moveTo>
                <a:lnTo>
                  <a:pt x="992788" y="298"/>
                </a:lnTo>
                <a:lnTo>
                  <a:pt x="914285" y="1180"/>
                </a:lnTo>
                <a:lnTo>
                  <a:pt x="837594" y="2623"/>
                </a:lnTo>
                <a:lnTo>
                  <a:pt x="762922" y="4607"/>
                </a:lnTo>
                <a:lnTo>
                  <a:pt x="690476" y="7109"/>
                </a:lnTo>
                <a:lnTo>
                  <a:pt x="620463" y="10109"/>
                </a:lnTo>
                <a:lnTo>
                  <a:pt x="553090" y="13584"/>
                </a:lnTo>
                <a:lnTo>
                  <a:pt x="488563" y="17513"/>
                </a:lnTo>
                <a:lnTo>
                  <a:pt x="427091" y="21876"/>
                </a:lnTo>
                <a:lnTo>
                  <a:pt x="368878" y="26649"/>
                </a:lnTo>
                <a:lnTo>
                  <a:pt x="314134" y="31813"/>
                </a:lnTo>
                <a:lnTo>
                  <a:pt x="263064" y="37345"/>
                </a:lnTo>
                <a:lnTo>
                  <a:pt x="215876" y="43224"/>
                </a:lnTo>
                <a:lnTo>
                  <a:pt x="172776" y="49428"/>
                </a:lnTo>
                <a:lnTo>
                  <a:pt x="133972" y="55937"/>
                </a:lnTo>
                <a:lnTo>
                  <a:pt x="70077" y="69779"/>
                </a:lnTo>
                <a:lnTo>
                  <a:pt x="25848" y="84580"/>
                </a:lnTo>
                <a:lnTo>
                  <a:pt x="0" y="108204"/>
                </a:lnTo>
                <a:lnTo>
                  <a:pt x="2941" y="116239"/>
                </a:lnTo>
                <a:lnTo>
                  <a:pt x="45401" y="139336"/>
                </a:lnTo>
                <a:lnTo>
                  <a:pt x="99670" y="153680"/>
                </a:lnTo>
                <a:lnTo>
                  <a:pt x="172776" y="166979"/>
                </a:lnTo>
                <a:lnTo>
                  <a:pt x="215876" y="173183"/>
                </a:lnTo>
                <a:lnTo>
                  <a:pt x="263064" y="179062"/>
                </a:lnTo>
                <a:lnTo>
                  <a:pt x="314134" y="184594"/>
                </a:lnTo>
                <a:lnTo>
                  <a:pt x="368878" y="189758"/>
                </a:lnTo>
                <a:lnTo>
                  <a:pt x="427091" y="194531"/>
                </a:lnTo>
                <a:lnTo>
                  <a:pt x="488563" y="198894"/>
                </a:lnTo>
                <a:lnTo>
                  <a:pt x="553090" y="202823"/>
                </a:lnTo>
                <a:lnTo>
                  <a:pt x="620463" y="206298"/>
                </a:lnTo>
                <a:lnTo>
                  <a:pt x="690476" y="209298"/>
                </a:lnTo>
                <a:lnTo>
                  <a:pt x="762922" y="211800"/>
                </a:lnTo>
                <a:lnTo>
                  <a:pt x="837594" y="213784"/>
                </a:lnTo>
                <a:lnTo>
                  <a:pt x="914285" y="215227"/>
                </a:lnTo>
                <a:lnTo>
                  <a:pt x="992788" y="216109"/>
                </a:lnTo>
                <a:lnTo>
                  <a:pt x="1072896" y="216408"/>
                </a:lnTo>
                <a:lnTo>
                  <a:pt x="1152904" y="216109"/>
                </a:lnTo>
                <a:lnTo>
                  <a:pt x="1231317" y="215227"/>
                </a:lnTo>
                <a:lnTo>
                  <a:pt x="1307926" y="213784"/>
                </a:lnTo>
                <a:lnTo>
                  <a:pt x="1382524" y="211800"/>
                </a:lnTo>
                <a:lnTo>
                  <a:pt x="1454904" y="209298"/>
                </a:lnTo>
                <a:lnTo>
                  <a:pt x="1524859" y="206298"/>
                </a:lnTo>
                <a:lnTo>
                  <a:pt x="1592181" y="202823"/>
                </a:lnTo>
                <a:lnTo>
                  <a:pt x="1656662" y="198894"/>
                </a:lnTo>
                <a:lnTo>
                  <a:pt x="1718096" y="194531"/>
                </a:lnTo>
                <a:lnTo>
                  <a:pt x="1776274" y="189758"/>
                </a:lnTo>
                <a:lnTo>
                  <a:pt x="1830990" y="184594"/>
                </a:lnTo>
                <a:lnTo>
                  <a:pt x="1882036" y="179062"/>
                </a:lnTo>
                <a:lnTo>
                  <a:pt x="1929205" y="173183"/>
                </a:lnTo>
                <a:lnTo>
                  <a:pt x="1972290" y="166979"/>
                </a:lnTo>
                <a:lnTo>
                  <a:pt x="2011082" y="160470"/>
                </a:lnTo>
                <a:lnTo>
                  <a:pt x="2074961" y="146628"/>
                </a:lnTo>
                <a:lnTo>
                  <a:pt x="2119183" y="131827"/>
                </a:lnTo>
                <a:lnTo>
                  <a:pt x="2145030" y="108203"/>
                </a:lnTo>
                <a:lnTo>
                  <a:pt x="2142088" y="100168"/>
                </a:lnTo>
                <a:lnTo>
                  <a:pt x="2099632" y="77071"/>
                </a:lnTo>
                <a:lnTo>
                  <a:pt x="2045375" y="62727"/>
                </a:lnTo>
                <a:lnTo>
                  <a:pt x="1972290" y="49428"/>
                </a:lnTo>
                <a:lnTo>
                  <a:pt x="1929205" y="43224"/>
                </a:lnTo>
                <a:lnTo>
                  <a:pt x="1882036" y="37345"/>
                </a:lnTo>
                <a:lnTo>
                  <a:pt x="1830990" y="31813"/>
                </a:lnTo>
                <a:lnTo>
                  <a:pt x="1776274" y="26649"/>
                </a:lnTo>
                <a:lnTo>
                  <a:pt x="1718096" y="21876"/>
                </a:lnTo>
                <a:lnTo>
                  <a:pt x="1656662" y="17513"/>
                </a:lnTo>
                <a:lnTo>
                  <a:pt x="1592181" y="13584"/>
                </a:lnTo>
                <a:lnTo>
                  <a:pt x="1524859" y="10109"/>
                </a:lnTo>
                <a:lnTo>
                  <a:pt x="1454904" y="7109"/>
                </a:lnTo>
                <a:lnTo>
                  <a:pt x="1382524" y="4607"/>
                </a:lnTo>
                <a:lnTo>
                  <a:pt x="1307926" y="2623"/>
                </a:lnTo>
                <a:lnTo>
                  <a:pt x="1231317" y="1180"/>
                </a:lnTo>
                <a:lnTo>
                  <a:pt x="1152904" y="298"/>
                </a:lnTo>
                <a:lnTo>
                  <a:pt x="1072896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134236" y="6395465"/>
            <a:ext cx="354330" cy="76200"/>
          </a:xfrm>
          <a:custGeom>
            <a:avLst/>
            <a:gdLst/>
            <a:ahLst/>
            <a:cxnLst/>
            <a:rect l="l" t="t" r="r" b="b"/>
            <a:pathLst>
              <a:path w="354329" h="76200">
                <a:moveTo>
                  <a:pt x="76199" y="33528"/>
                </a:moveTo>
                <a:lnTo>
                  <a:pt x="76199" y="0"/>
                </a:lnTo>
                <a:lnTo>
                  <a:pt x="0" y="38100"/>
                </a:lnTo>
                <a:lnTo>
                  <a:pt x="58673" y="67437"/>
                </a:lnTo>
                <a:lnTo>
                  <a:pt x="58673" y="38100"/>
                </a:lnTo>
                <a:lnTo>
                  <a:pt x="60197" y="35052"/>
                </a:lnTo>
                <a:lnTo>
                  <a:pt x="64007" y="33528"/>
                </a:lnTo>
                <a:lnTo>
                  <a:pt x="76199" y="33528"/>
                </a:lnTo>
                <a:close/>
              </a:path>
              <a:path w="354329" h="76200">
                <a:moveTo>
                  <a:pt x="354329" y="38100"/>
                </a:moveTo>
                <a:lnTo>
                  <a:pt x="352805" y="35052"/>
                </a:lnTo>
                <a:lnTo>
                  <a:pt x="349757" y="33528"/>
                </a:lnTo>
                <a:lnTo>
                  <a:pt x="64007" y="33528"/>
                </a:lnTo>
                <a:lnTo>
                  <a:pt x="60197" y="35052"/>
                </a:lnTo>
                <a:lnTo>
                  <a:pt x="58673" y="38100"/>
                </a:lnTo>
                <a:lnTo>
                  <a:pt x="60197" y="41910"/>
                </a:lnTo>
                <a:lnTo>
                  <a:pt x="64007" y="43434"/>
                </a:lnTo>
                <a:lnTo>
                  <a:pt x="349757" y="43434"/>
                </a:lnTo>
                <a:lnTo>
                  <a:pt x="352805" y="41910"/>
                </a:lnTo>
                <a:lnTo>
                  <a:pt x="354329" y="38100"/>
                </a:lnTo>
                <a:close/>
              </a:path>
              <a:path w="354329" h="76200">
                <a:moveTo>
                  <a:pt x="76199" y="76200"/>
                </a:moveTo>
                <a:lnTo>
                  <a:pt x="76199" y="43434"/>
                </a:lnTo>
                <a:lnTo>
                  <a:pt x="64007" y="43434"/>
                </a:lnTo>
                <a:lnTo>
                  <a:pt x="60197" y="41910"/>
                </a:lnTo>
                <a:lnTo>
                  <a:pt x="58673" y="38100"/>
                </a:lnTo>
                <a:lnTo>
                  <a:pt x="58673" y="67437"/>
                </a:lnTo>
                <a:lnTo>
                  <a:pt x="76199" y="7620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525389" y="6266178"/>
            <a:ext cx="1809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u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30100" y="361914"/>
            <a:ext cx="617855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关系元组演算公式</a:t>
            </a:r>
            <a:r>
              <a:rPr sz="2000" spc="-16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之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存在量词与全称量词之理解与运用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存在量词与全称量词公式之应用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8724" y="1308059"/>
            <a:ext cx="8111490" cy="244919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14630" indent="-202565">
              <a:lnSpc>
                <a:spcPct val="100000"/>
              </a:lnSpc>
              <a:spcBef>
                <a:spcPts val="685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例如：检索计算机系的所有同学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69900">
              <a:lnSpc>
                <a:spcPct val="100000"/>
              </a:lnSpc>
              <a:spcBef>
                <a:spcPts val="935"/>
              </a:spcBef>
              <a:tabLst>
                <a:tab pos="10033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 |	t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32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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(u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Dept)(t[D#] =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u[D#]</a:t>
            </a:r>
            <a:r>
              <a:rPr sz="2000" b="1" spc="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5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u[Dname]=‘</a:t>
            </a:r>
            <a:r>
              <a:rPr sz="2000" b="1" spc="-5" dirty="0">
                <a:solidFill>
                  <a:srgbClr val="3333CC"/>
                </a:solidFill>
                <a:latin typeface="华文新魏" panose="02010800040101010101" charset="-122"/>
                <a:cs typeface="华文新魏" panose="02010800040101010101" charset="-122"/>
              </a:rPr>
              <a:t>计算机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’)</a:t>
            </a:r>
            <a:r>
              <a:rPr sz="2000" b="1" spc="-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84480" indent="-272415">
              <a:lnSpc>
                <a:spcPct val="100000"/>
              </a:lnSpc>
              <a:spcBef>
                <a:spcPts val="785"/>
              </a:spcBef>
              <a:buSzPct val="95000"/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例如：检索出比张三年龄小的所有同学？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69265">
              <a:lnSpc>
                <a:spcPct val="100000"/>
              </a:lnSpc>
              <a:spcBef>
                <a:spcPts val="1090"/>
              </a:spcBef>
              <a:tabLst>
                <a:tab pos="10033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 |	t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4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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(w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Student)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w[Sname]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= 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‘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张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三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’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907280">
              <a:lnSpc>
                <a:spcPct val="100000"/>
              </a:lnSpc>
              <a:spcBef>
                <a:spcPts val="805"/>
              </a:spcBef>
            </a:pP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t[Sage]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&lt;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w[Sage]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6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39937" y="5244846"/>
            <a:ext cx="3697223" cy="153695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01965" y="6243065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22326" y="38099"/>
                </a:moveTo>
                <a:lnTo>
                  <a:pt x="320802" y="35051"/>
                </a:lnTo>
                <a:lnTo>
                  <a:pt x="317754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909"/>
                </a:lnTo>
                <a:lnTo>
                  <a:pt x="4571" y="43433"/>
                </a:lnTo>
                <a:lnTo>
                  <a:pt x="317754" y="43433"/>
                </a:lnTo>
                <a:lnTo>
                  <a:pt x="320802" y="41909"/>
                </a:lnTo>
                <a:lnTo>
                  <a:pt x="322326" y="38099"/>
                </a:lnTo>
                <a:close/>
              </a:path>
              <a:path w="381000" h="76200">
                <a:moveTo>
                  <a:pt x="381000" y="38099"/>
                </a:moveTo>
                <a:lnTo>
                  <a:pt x="304799" y="0"/>
                </a:lnTo>
                <a:lnTo>
                  <a:pt x="304799" y="33527"/>
                </a:lnTo>
                <a:lnTo>
                  <a:pt x="317754" y="33527"/>
                </a:lnTo>
                <a:lnTo>
                  <a:pt x="320802" y="35051"/>
                </a:lnTo>
                <a:lnTo>
                  <a:pt x="322326" y="38099"/>
                </a:lnTo>
                <a:lnTo>
                  <a:pt x="322326" y="67436"/>
                </a:lnTo>
                <a:lnTo>
                  <a:pt x="381000" y="38099"/>
                </a:lnTo>
                <a:close/>
              </a:path>
              <a:path w="381000" h="76200">
                <a:moveTo>
                  <a:pt x="322326" y="67436"/>
                </a:moveTo>
                <a:lnTo>
                  <a:pt x="322326" y="38099"/>
                </a:lnTo>
                <a:lnTo>
                  <a:pt x="320802" y="41909"/>
                </a:lnTo>
                <a:lnTo>
                  <a:pt x="317754" y="43433"/>
                </a:lnTo>
                <a:lnTo>
                  <a:pt x="304799" y="43433"/>
                </a:lnTo>
                <a:lnTo>
                  <a:pt x="304799" y="76199"/>
                </a:lnTo>
                <a:lnTo>
                  <a:pt x="322326" y="6743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73435" y="6100826"/>
            <a:ext cx="11048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t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35965" y="5247894"/>
            <a:ext cx="1931670" cy="1192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583003" y="6100826"/>
            <a:ext cx="2315210" cy="3302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2301875" algn="l"/>
              </a:tabLst>
            </a:pPr>
            <a:r>
              <a:rPr sz="2000" b="1" u="sng" spc="-65" dirty="0">
                <a:uFill>
                  <a:solidFill>
                    <a:srgbClr val="3333CC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sng" spc="-5" dirty="0">
                <a:uFill>
                  <a:solidFill>
                    <a:srgbClr val="3333CC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sng" dirty="0">
                <a:uFill>
                  <a:solidFill>
                    <a:srgbClr val="3333CC"/>
                  </a:solidFill>
                </a:uFill>
                <a:latin typeface="Arial" panose="020B0604020202020204"/>
                <a:cs typeface="Arial" panose="020B0604020202020204"/>
              </a:rPr>
              <a:t>	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56133" y="6003797"/>
            <a:ext cx="2145030" cy="215900"/>
          </a:xfrm>
          <a:custGeom>
            <a:avLst/>
            <a:gdLst/>
            <a:ahLst/>
            <a:cxnLst/>
            <a:rect l="l" t="t" r="r" b="b"/>
            <a:pathLst>
              <a:path w="2145029" h="215900">
                <a:moveTo>
                  <a:pt x="1072896" y="0"/>
                </a:moveTo>
                <a:lnTo>
                  <a:pt x="992788" y="294"/>
                </a:lnTo>
                <a:lnTo>
                  <a:pt x="914285" y="1162"/>
                </a:lnTo>
                <a:lnTo>
                  <a:pt x="837594" y="2585"/>
                </a:lnTo>
                <a:lnTo>
                  <a:pt x="762922" y="4541"/>
                </a:lnTo>
                <a:lnTo>
                  <a:pt x="690476" y="7009"/>
                </a:lnTo>
                <a:lnTo>
                  <a:pt x="620463" y="9970"/>
                </a:lnTo>
                <a:lnTo>
                  <a:pt x="553090" y="13402"/>
                </a:lnTo>
                <a:lnTo>
                  <a:pt x="488563" y="17284"/>
                </a:lnTo>
                <a:lnTo>
                  <a:pt x="427091" y="21598"/>
                </a:lnTo>
                <a:lnTo>
                  <a:pt x="368878" y="26320"/>
                </a:lnTo>
                <a:lnTo>
                  <a:pt x="314134" y="31432"/>
                </a:lnTo>
                <a:lnTo>
                  <a:pt x="263064" y="36912"/>
                </a:lnTo>
                <a:lnTo>
                  <a:pt x="215876" y="42740"/>
                </a:lnTo>
                <a:lnTo>
                  <a:pt x="172776" y="48895"/>
                </a:lnTo>
                <a:lnTo>
                  <a:pt x="133972" y="55357"/>
                </a:lnTo>
                <a:lnTo>
                  <a:pt x="70077" y="69118"/>
                </a:lnTo>
                <a:lnTo>
                  <a:pt x="25848" y="83857"/>
                </a:lnTo>
                <a:lnTo>
                  <a:pt x="0" y="107442"/>
                </a:lnTo>
                <a:lnTo>
                  <a:pt x="2941" y="115571"/>
                </a:lnTo>
                <a:lnTo>
                  <a:pt x="45401" y="138852"/>
                </a:lnTo>
                <a:lnTo>
                  <a:pt x="99670" y="153247"/>
                </a:lnTo>
                <a:lnTo>
                  <a:pt x="172776" y="166553"/>
                </a:lnTo>
                <a:lnTo>
                  <a:pt x="215876" y="172748"/>
                </a:lnTo>
                <a:lnTo>
                  <a:pt x="263064" y="178609"/>
                </a:lnTo>
                <a:lnTo>
                  <a:pt x="314134" y="184118"/>
                </a:lnTo>
                <a:lnTo>
                  <a:pt x="368878" y="189253"/>
                </a:lnTo>
                <a:lnTo>
                  <a:pt x="427091" y="193995"/>
                </a:lnTo>
                <a:lnTo>
                  <a:pt x="488563" y="198324"/>
                </a:lnTo>
                <a:lnTo>
                  <a:pt x="553090" y="202219"/>
                </a:lnTo>
                <a:lnTo>
                  <a:pt x="620463" y="205660"/>
                </a:lnTo>
                <a:lnTo>
                  <a:pt x="690476" y="208627"/>
                </a:lnTo>
                <a:lnTo>
                  <a:pt x="762922" y="211100"/>
                </a:lnTo>
                <a:lnTo>
                  <a:pt x="837594" y="213058"/>
                </a:lnTo>
                <a:lnTo>
                  <a:pt x="914285" y="214482"/>
                </a:lnTo>
                <a:lnTo>
                  <a:pt x="992788" y="215351"/>
                </a:lnTo>
                <a:lnTo>
                  <a:pt x="1072896" y="215646"/>
                </a:lnTo>
                <a:lnTo>
                  <a:pt x="1152904" y="215351"/>
                </a:lnTo>
                <a:lnTo>
                  <a:pt x="1231317" y="214482"/>
                </a:lnTo>
                <a:lnTo>
                  <a:pt x="1307926" y="213058"/>
                </a:lnTo>
                <a:lnTo>
                  <a:pt x="1382524" y="211100"/>
                </a:lnTo>
                <a:lnTo>
                  <a:pt x="1454904" y="208627"/>
                </a:lnTo>
                <a:lnTo>
                  <a:pt x="1524859" y="205660"/>
                </a:lnTo>
                <a:lnTo>
                  <a:pt x="1592181" y="202219"/>
                </a:lnTo>
                <a:lnTo>
                  <a:pt x="1656662" y="198324"/>
                </a:lnTo>
                <a:lnTo>
                  <a:pt x="1718096" y="193995"/>
                </a:lnTo>
                <a:lnTo>
                  <a:pt x="1776274" y="189253"/>
                </a:lnTo>
                <a:lnTo>
                  <a:pt x="1830990" y="184118"/>
                </a:lnTo>
                <a:lnTo>
                  <a:pt x="1882036" y="178609"/>
                </a:lnTo>
                <a:lnTo>
                  <a:pt x="1929205" y="172748"/>
                </a:lnTo>
                <a:lnTo>
                  <a:pt x="1972290" y="166553"/>
                </a:lnTo>
                <a:lnTo>
                  <a:pt x="2011082" y="160047"/>
                </a:lnTo>
                <a:lnTo>
                  <a:pt x="2074961" y="146176"/>
                </a:lnTo>
                <a:lnTo>
                  <a:pt x="2119183" y="131297"/>
                </a:lnTo>
                <a:lnTo>
                  <a:pt x="2145030" y="107441"/>
                </a:lnTo>
                <a:lnTo>
                  <a:pt x="2142088" y="99411"/>
                </a:lnTo>
                <a:lnTo>
                  <a:pt x="2099632" y="76375"/>
                </a:lnTo>
                <a:lnTo>
                  <a:pt x="2045375" y="62105"/>
                </a:lnTo>
                <a:lnTo>
                  <a:pt x="1972290" y="48895"/>
                </a:lnTo>
                <a:lnTo>
                  <a:pt x="1929205" y="42740"/>
                </a:lnTo>
                <a:lnTo>
                  <a:pt x="1882036" y="36912"/>
                </a:lnTo>
                <a:lnTo>
                  <a:pt x="1830990" y="31432"/>
                </a:lnTo>
                <a:lnTo>
                  <a:pt x="1776274" y="26320"/>
                </a:lnTo>
                <a:lnTo>
                  <a:pt x="1718096" y="21598"/>
                </a:lnTo>
                <a:lnTo>
                  <a:pt x="1656662" y="17284"/>
                </a:lnTo>
                <a:lnTo>
                  <a:pt x="1592181" y="13402"/>
                </a:lnTo>
                <a:lnTo>
                  <a:pt x="1524859" y="9970"/>
                </a:lnTo>
                <a:lnTo>
                  <a:pt x="1454904" y="7009"/>
                </a:lnTo>
                <a:lnTo>
                  <a:pt x="1382524" y="4541"/>
                </a:lnTo>
                <a:lnTo>
                  <a:pt x="1307926" y="2585"/>
                </a:lnTo>
                <a:lnTo>
                  <a:pt x="1231317" y="1162"/>
                </a:lnTo>
                <a:lnTo>
                  <a:pt x="1152904" y="294"/>
                </a:lnTo>
                <a:lnTo>
                  <a:pt x="1072896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52205" y="6063996"/>
            <a:ext cx="353695" cy="76200"/>
          </a:xfrm>
          <a:custGeom>
            <a:avLst/>
            <a:gdLst/>
            <a:ahLst/>
            <a:cxnLst/>
            <a:rect l="l" t="t" r="r" b="b"/>
            <a:pathLst>
              <a:path w="353695" h="76200">
                <a:moveTo>
                  <a:pt x="76200" y="33528"/>
                </a:moveTo>
                <a:lnTo>
                  <a:pt x="76200" y="0"/>
                </a:lnTo>
                <a:lnTo>
                  <a:pt x="0" y="38100"/>
                </a:lnTo>
                <a:lnTo>
                  <a:pt x="58674" y="67437"/>
                </a:lnTo>
                <a:lnTo>
                  <a:pt x="58674" y="38100"/>
                </a:lnTo>
                <a:lnTo>
                  <a:pt x="60198" y="35052"/>
                </a:lnTo>
                <a:lnTo>
                  <a:pt x="63246" y="33528"/>
                </a:lnTo>
                <a:lnTo>
                  <a:pt x="76200" y="33528"/>
                </a:lnTo>
                <a:close/>
              </a:path>
              <a:path w="353695" h="76200">
                <a:moveTo>
                  <a:pt x="353568" y="38100"/>
                </a:moveTo>
                <a:lnTo>
                  <a:pt x="352806" y="35052"/>
                </a:lnTo>
                <a:lnTo>
                  <a:pt x="348996" y="33528"/>
                </a:lnTo>
                <a:lnTo>
                  <a:pt x="63246" y="33528"/>
                </a:lnTo>
                <a:lnTo>
                  <a:pt x="60198" y="35052"/>
                </a:lnTo>
                <a:lnTo>
                  <a:pt x="58674" y="38100"/>
                </a:lnTo>
                <a:lnTo>
                  <a:pt x="60198" y="41148"/>
                </a:lnTo>
                <a:lnTo>
                  <a:pt x="63246" y="42672"/>
                </a:lnTo>
                <a:lnTo>
                  <a:pt x="348996" y="42672"/>
                </a:lnTo>
                <a:lnTo>
                  <a:pt x="352806" y="41148"/>
                </a:lnTo>
                <a:lnTo>
                  <a:pt x="353568" y="38100"/>
                </a:lnTo>
                <a:close/>
              </a:path>
              <a:path w="353695" h="76200">
                <a:moveTo>
                  <a:pt x="76200" y="76200"/>
                </a:moveTo>
                <a:lnTo>
                  <a:pt x="76200" y="42672"/>
                </a:lnTo>
                <a:lnTo>
                  <a:pt x="63246" y="42672"/>
                </a:lnTo>
                <a:lnTo>
                  <a:pt x="60198" y="41148"/>
                </a:lnTo>
                <a:lnTo>
                  <a:pt x="58674" y="38100"/>
                </a:lnTo>
                <a:lnTo>
                  <a:pt x="58674" y="67437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142609" y="5933947"/>
            <a:ext cx="1809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u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47913" y="5538215"/>
            <a:ext cx="4067810" cy="260985"/>
          </a:xfrm>
          <a:custGeom>
            <a:avLst/>
            <a:gdLst/>
            <a:ahLst/>
            <a:cxnLst/>
            <a:rect l="l" t="t" r="r" b="b"/>
            <a:pathLst>
              <a:path w="4067810" h="260985">
                <a:moveTo>
                  <a:pt x="2033777" y="0"/>
                </a:moveTo>
                <a:lnTo>
                  <a:pt x="1951983" y="104"/>
                </a:lnTo>
                <a:lnTo>
                  <a:pt x="1871007" y="413"/>
                </a:lnTo>
                <a:lnTo>
                  <a:pt x="1790912" y="924"/>
                </a:lnTo>
                <a:lnTo>
                  <a:pt x="1711758" y="1632"/>
                </a:lnTo>
                <a:lnTo>
                  <a:pt x="1633606" y="2534"/>
                </a:lnTo>
                <a:lnTo>
                  <a:pt x="1556517" y="3626"/>
                </a:lnTo>
                <a:lnTo>
                  <a:pt x="1480551" y="4903"/>
                </a:lnTo>
                <a:lnTo>
                  <a:pt x="1405769" y="6361"/>
                </a:lnTo>
                <a:lnTo>
                  <a:pt x="1332232" y="7998"/>
                </a:lnTo>
                <a:lnTo>
                  <a:pt x="1260001" y="9807"/>
                </a:lnTo>
                <a:lnTo>
                  <a:pt x="1189137" y="11787"/>
                </a:lnTo>
                <a:lnTo>
                  <a:pt x="1119699" y="13932"/>
                </a:lnTo>
                <a:lnTo>
                  <a:pt x="1051750" y="16239"/>
                </a:lnTo>
                <a:lnTo>
                  <a:pt x="985349" y="18703"/>
                </a:lnTo>
                <a:lnTo>
                  <a:pt x="920558" y="21321"/>
                </a:lnTo>
                <a:lnTo>
                  <a:pt x="857437" y="24089"/>
                </a:lnTo>
                <a:lnTo>
                  <a:pt x="796048" y="27002"/>
                </a:lnTo>
                <a:lnTo>
                  <a:pt x="736450" y="30058"/>
                </a:lnTo>
                <a:lnTo>
                  <a:pt x="678704" y="33251"/>
                </a:lnTo>
                <a:lnTo>
                  <a:pt x="622872" y="36578"/>
                </a:lnTo>
                <a:lnTo>
                  <a:pt x="569015" y="40034"/>
                </a:lnTo>
                <a:lnTo>
                  <a:pt x="517192" y="43617"/>
                </a:lnTo>
                <a:lnTo>
                  <a:pt x="467464" y="47321"/>
                </a:lnTo>
                <a:lnTo>
                  <a:pt x="419893" y="51144"/>
                </a:lnTo>
                <a:lnTo>
                  <a:pt x="374540" y="55080"/>
                </a:lnTo>
                <a:lnTo>
                  <a:pt x="331464" y="59126"/>
                </a:lnTo>
                <a:lnTo>
                  <a:pt x="290727" y="63278"/>
                </a:lnTo>
                <a:lnTo>
                  <a:pt x="252389" y="67532"/>
                </a:lnTo>
                <a:lnTo>
                  <a:pt x="183155" y="76330"/>
                </a:lnTo>
                <a:lnTo>
                  <a:pt x="124249" y="85488"/>
                </a:lnTo>
                <a:lnTo>
                  <a:pt x="76155" y="94974"/>
                </a:lnTo>
                <a:lnTo>
                  <a:pt x="25353" y="109750"/>
                </a:lnTo>
                <a:lnTo>
                  <a:pt x="0" y="130302"/>
                </a:lnTo>
                <a:lnTo>
                  <a:pt x="1614" y="135572"/>
                </a:lnTo>
                <a:lnTo>
                  <a:pt x="39361" y="156061"/>
                </a:lnTo>
                <a:lnTo>
                  <a:pt x="98820" y="170700"/>
                </a:lnTo>
                <a:lnTo>
                  <a:pt x="152381" y="180056"/>
                </a:lnTo>
                <a:lnTo>
                  <a:pt x="216512" y="189054"/>
                </a:lnTo>
                <a:lnTo>
                  <a:pt x="290727" y="197664"/>
                </a:lnTo>
                <a:lnTo>
                  <a:pt x="331464" y="201813"/>
                </a:lnTo>
                <a:lnTo>
                  <a:pt x="374540" y="205855"/>
                </a:lnTo>
                <a:lnTo>
                  <a:pt x="419893" y="209784"/>
                </a:lnTo>
                <a:lnTo>
                  <a:pt x="467464" y="213598"/>
                </a:lnTo>
                <a:lnTo>
                  <a:pt x="517192" y="217291"/>
                </a:lnTo>
                <a:lnTo>
                  <a:pt x="569015" y="220861"/>
                </a:lnTo>
                <a:lnTo>
                  <a:pt x="622872" y="224304"/>
                </a:lnTo>
                <a:lnTo>
                  <a:pt x="678704" y="227616"/>
                </a:lnTo>
                <a:lnTo>
                  <a:pt x="736450" y="230793"/>
                </a:lnTo>
                <a:lnTo>
                  <a:pt x="796048" y="233831"/>
                </a:lnTo>
                <a:lnTo>
                  <a:pt x="857437" y="236726"/>
                </a:lnTo>
                <a:lnTo>
                  <a:pt x="920558" y="239476"/>
                </a:lnTo>
                <a:lnTo>
                  <a:pt x="985349" y="242076"/>
                </a:lnTo>
                <a:lnTo>
                  <a:pt x="1051750" y="244521"/>
                </a:lnTo>
                <a:lnTo>
                  <a:pt x="1119699" y="246810"/>
                </a:lnTo>
                <a:lnTo>
                  <a:pt x="1189137" y="248937"/>
                </a:lnTo>
                <a:lnTo>
                  <a:pt x="1260001" y="250898"/>
                </a:lnTo>
                <a:lnTo>
                  <a:pt x="1332232" y="252691"/>
                </a:lnTo>
                <a:lnTo>
                  <a:pt x="1405769" y="254312"/>
                </a:lnTo>
                <a:lnTo>
                  <a:pt x="1480551" y="255755"/>
                </a:lnTo>
                <a:lnTo>
                  <a:pt x="1556517" y="257019"/>
                </a:lnTo>
                <a:lnTo>
                  <a:pt x="1633606" y="258098"/>
                </a:lnTo>
                <a:lnTo>
                  <a:pt x="1711758" y="258990"/>
                </a:lnTo>
                <a:lnTo>
                  <a:pt x="1790912" y="259690"/>
                </a:lnTo>
                <a:lnTo>
                  <a:pt x="1871007" y="260195"/>
                </a:lnTo>
                <a:lnTo>
                  <a:pt x="1951983" y="260501"/>
                </a:lnTo>
                <a:lnTo>
                  <a:pt x="2033777" y="260604"/>
                </a:lnTo>
                <a:lnTo>
                  <a:pt x="2115572" y="260501"/>
                </a:lnTo>
                <a:lnTo>
                  <a:pt x="2196548" y="260195"/>
                </a:lnTo>
                <a:lnTo>
                  <a:pt x="2276643" y="259690"/>
                </a:lnTo>
                <a:lnTo>
                  <a:pt x="2355797" y="258990"/>
                </a:lnTo>
                <a:lnTo>
                  <a:pt x="2433949" y="258098"/>
                </a:lnTo>
                <a:lnTo>
                  <a:pt x="2511038" y="257019"/>
                </a:lnTo>
                <a:lnTo>
                  <a:pt x="2587004" y="255755"/>
                </a:lnTo>
                <a:lnTo>
                  <a:pt x="2661786" y="254312"/>
                </a:lnTo>
                <a:lnTo>
                  <a:pt x="2735323" y="252691"/>
                </a:lnTo>
                <a:lnTo>
                  <a:pt x="2807554" y="250898"/>
                </a:lnTo>
                <a:lnTo>
                  <a:pt x="2878418" y="248937"/>
                </a:lnTo>
                <a:lnTo>
                  <a:pt x="2947856" y="246810"/>
                </a:lnTo>
                <a:lnTo>
                  <a:pt x="3015805" y="244521"/>
                </a:lnTo>
                <a:lnTo>
                  <a:pt x="3082206" y="242076"/>
                </a:lnTo>
                <a:lnTo>
                  <a:pt x="3146997" y="239476"/>
                </a:lnTo>
                <a:lnTo>
                  <a:pt x="3210118" y="236726"/>
                </a:lnTo>
                <a:lnTo>
                  <a:pt x="3271507" y="233831"/>
                </a:lnTo>
                <a:lnTo>
                  <a:pt x="3331105" y="230793"/>
                </a:lnTo>
                <a:lnTo>
                  <a:pt x="3388851" y="227616"/>
                </a:lnTo>
                <a:lnTo>
                  <a:pt x="3444683" y="224304"/>
                </a:lnTo>
                <a:lnTo>
                  <a:pt x="3498540" y="220861"/>
                </a:lnTo>
                <a:lnTo>
                  <a:pt x="3550363" y="217291"/>
                </a:lnTo>
                <a:lnTo>
                  <a:pt x="3600091" y="213598"/>
                </a:lnTo>
                <a:lnTo>
                  <a:pt x="3647662" y="209784"/>
                </a:lnTo>
                <a:lnTo>
                  <a:pt x="3693015" y="205855"/>
                </a:lnTo>
                <a:lnTo>
                  <a:pt x="3736091" y="201813"/>
                </a:lnTo>
                <a:lnTo>
                  <a:pt x="3776828" y="197664"/>
                </a:lnTo>
                <a:lnTo>
                  <a:pt x="3815166" y="193409"/>
                </a:lnTo>
                <a:lnTo>
                  <a:pt x="3884400" y="184601"/>
                </a:lnTo>
                <a:lnTo>
                  <a:pt x="3943306" y="175421"/>
                </a:lnTo>
                <a:lnTo>
                  <a:pt x="3991400" y="165897"/>
                </a:lnTo>
                <a:lnTo>
                  <a:pt x="4042202" y="151035"/>
                </a:lnTo>
                <a:lnTo>
                  <a:pt x="4067555" y="130301"/>
                </a:lnTo>
                <a:lnTo>
                  <a:pt x="4065941" y="125084"/>
                </a:lnTo>
                <a:lnTo>
                  <a:pt x="4028194" y="104757"/>
                </a:lnTo>
                <a:lnTo>
                  <a:pt x="3968735" y="90192"/>
                </a:lnTo>
                <a:lnTo>
                  <a:pt x="3915174" y="80866"/>
                </a:lnTo>
                <a:lnTo>
                  <a:pt x="3851043" y="71884"/>
                </a:lnTo>
                <a:lnTo>
                  <a:pt x="3776828" y="63278"/>
                </a:lnTo>
                <a:lnTo>
                  <a:pt x="3736091" y="59126"/>
                </a:lnTo>
                <a:lnTo>
                  <a:pt x="3693015" y="55080"/>
                </a:lnTo>
                <a:lnTo>
                  <a:pt x="3647662" y="51144"/>
                </a:lnTo>
                <a:lnTo>
                  <a:pt x="3600091" y="47321"/>
                </a:lnTo>
                <a:lnTo>
                  <a:pt x="3550363" y="43617"/>
                </a:lnTo>
                <a:lnTo>
                  <a:pt x="3498540" y="40034"/>
                </a:lnTo>
                <a:lnTo>
                  <a:pt x="3444683" y="36578"/>
                </a:lnTo>
                <a:lnTo>
                  <a:pt x="3388851" y="33251"/>
                </a:lnTo>
                <a:lnTo>
                  <a:pt x="3331105" y="30058"/>
                </a:lnTo>
                <a:lnTo>
                  <a:pt x="3271507" y="27002"/>
                </a:lnTo>
                <a:lnTo>
                  <a:pt x="3210118" y="24089"/>
                </a:lnTo>
                <a:lnTo>
                  <a:pt x="3146997" y="21321"/>
                </a:lnTo>
                <a:lnTo>
                  <a:pt x="3082206" y="18703"/>
                </a:lnTo>
                <a:lnTo>
                  <a:pt x="3015805" y="16239"/>
                </a:lnTo>
                <a:lnTo>
                  <a:pt x="2947856" y="13932"/>
                </a:lnTo>
                <a:lnTo>
                  <a:pt x="2878418" y="11787"/>
                </a:lnTo>
                <a:lnTo>
                  <a:pt x="2807554" y="9807"/>
                </a:lnTo>
                <a:lnTo>
                  <a:pt x="2735323" y="7998"/>
                </a:lnTo>
                <a:lnTo>
                  <a:pt x="2661786" y="6361"/>
                </a:lnTo>
                <a:lnTo>
                  <a:pt x="2587004" y="4903"/>
                </a:lnTo>
                <a:lnTo>
                  <a:pt x="2511038" y="3626"/>
                </a:lnTo>
                <a:lnTo>
                  <a:pt x="2433949" y="2534"/>
                </a:lnTo>
                <a:lnTo>
                  <a:pt x="2355797" y="1632"/>
                </a:lnTo>
                <a:lnTo>
                  <a:pt x="2276643" y="924"/>
                </a:lnTo>
                <a:lnTo>
                  <a:pt x="2196548" y="413"/>
                </a:lnTo>
                <a:lnTo>
                  <a:pt x="2115572" y="104"/>
                </a:lnTo>
                <a:lnTo>
                  <a:pt x="2033777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11109" y="5633465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22326" y="38099"/>
                </a:moveTo>
                <a:lnTo>
                  <a:pt x="321564" y="35051"/>
                </a:lnTo>
                <a:lnTo>
                  <a:pt x="317754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909"/>
                </a:lnTo>
                <a:lnTo>
                  <a:pt x="5334" y="43433"/>
                </a:lnTo>
                <a:lnTo>
                  <a:pt x="317754" y="43433"/>
                </a:lnTo>
                <a:lnTo>
                  <a:pt x="321564" y="41909"/>
                </a:lnTo>
                <a:lnTo>
                  <a:pt x="322326" y="38099"/>
                </a:lnTo>
                <a:close/>
              </a:path>
              <a:path w="381000" h="76200">
                <a:moveTo>
                  <a:pt x="381000" y="38099"/>
                </a:moveTo>
                <a:lnTo>
                  <a:pt x="304799" y="0"/>
                </a:lnTo>
                <a:lnTo>
                  <a:pt x="304799" y="33527"/>
                </a:lnTo>
                <a:lnTo>
                  <a:pt x="317754" y="33527"/>
                </a:lnTo>
                <a:lnTo>
                  <a:pt x="321564" y="35051"/>
                </a:lnTo>
                <a:lnTo>
                  <a:pt x="322326" y="38099"/>
                </a:lnTo>
                <a:lnTo>
                  <a:pt x="322326" y="67436"/>
                </a:lnTo>
                <a:lnTo>
                  <a:pt x="381000" y="38099"/>
                </a:lnTo>
                <a:close/>
              </a:path>
              <a:path w="381000" h="76200">
                <a:moveTo>
                  <a:pt x="322326" y="67436"/>
                </a:moveTo>
                <a:lnTo>
                  <a:pt x="322326" y="38099"/>
                </a:lnTo>
                <a:lnTo>
                  <a:pt x="321564" y="41909"/>
                </a:lnTo>
                <a:lnTo>
                  <a:pt x="317754" y="43433"/>
                </a:lnTo>
                <a:lnTo>
                  <a:pt x="304799" y="43433"/>
                </a:lnTo>
                <a:lnTo>
                  <a:pt x="304799" y="76199"/>
                </a:lnTo>
                <a:lnTo>
                  <a:pt x="322326" y="6743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226953" y="5491226"/>
            <a:ext cx="2228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w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58086" y="5491226"/>
            <a:ext cx="27914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78125" algn="l"/>
              </a:tabLst>
            </a:pPr>
            <a:r>
              <a:rPr sz="2000" b="1" u="sng" spc="-5" dirty="0">
                <a:uFill>
                  <a:solidFill>
                    <a:srgbClr val="3333CC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sng" spc="-5" dirty="0">
                <a:uFill>
                  <a:solidFill>
                    <a:srgbClr val="3333CC"/>
                  </a:solidFill>
                </a:uFill>
                <a:latin typeface="Arial" panose="020B0604020202020204"/>
                <a:cs typeface="Arial" panose="020B0604020202020204"/>
              </a:rPr>
              <a:t>	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30109" y="361902"/>
            <a:ext cx="617855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关系元组演算公式</a:t>
            </a:r>
            <a:r>
              <a:rPr sz="2000" spc="-16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之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存在量词与全称量词之理解与运用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存在量词与全称量词公式之应用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0733" y="1309123"/>
            <a:ext cx="7701280" cy="14497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77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例如：检索学过所有课程的同学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69265">
              <a:lnSpc>
                <a:spcPct val="100000"/>
              </a:lnSpc>
              <a:spcBef>
                <a:spcPts val="1085"/>
              </a:spcBef>
              <a:tabLst>
                <a:tab pos="10033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 |	t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32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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(u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Course)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32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</a:t>
            </a:r>
            <a:r>
              <a:rPr sz="32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(s</a:t>
            </a:r>
            <a:r>
              <a:rPr sz="2000" b="1" spc="1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SC)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860800">
              <a:lnSpc>
                <a:spcPct val="100000"/>
              </a:lnSpc>
              <a:spcBef>
                <a:spcPts val="810"/>
              </a:spcBef>
            </a:pP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(s[S#]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= t[S#]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u[C#]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s[C#])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7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8339" y="4676394"/>
            <a:ext cx="3697223" cy="153695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70367" y="5675376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22326" y="38099"/>
                </a:moveTo>
                <a:lnTo>
                  <a:pt x="320802" y="34289"/>
                </a:lnTo>
                <a:lnTo>
                  <a:pt x="316992" y="32765"/>
                </a:lnTo>
                <a:lnTo>
                  <a:pt x="4571" y="32765"/>
                </a:lnTo>
                <a:lnTo>
                  <a:pt x="1523" y="34289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316992" y="42671"/>
                </a:lnTo>
                <a:lnTo>
                  <a:pt x="320802" y="41147"/>
                </a:lnTo>
                <a:lnTo>
                  <a:pt x="322326" y="38099"/>
                </a:lnTo>
                <a:close/>
              </a:path>
              <a:path w="381000" h="76200">
                <a:moveTo>
                  <a:pt x="381000" y="38099"/>
                </a:moveTo>
                <a:lnTo>
                  <a:pt x="304799" y="0"/>
                </a:lnTo>
                <a:lnTo>
                  <a:pt x="304799" y="32765"/>
                </a:lnTo>
                <a:lnTo>
                  <a:pt x="316992" y="32765"/>
                </a:lnTo>
                <a:lnTo>
                  <a:pt x="320802" y="34289"/>
                </a:lnTo>
                <a:lnTo>
                  <a:pt x="322326" y="38099"/>
                </a:lnTo>
                <a:lnTo>
                  <a:pt x="322326" y="67436"/>
                </a:lnTo>
                <a:lnTo>
                  <a:pt x="381000" y="38099"/>
                </a:lnTo>
                <a:close/>
              </a:path>
              <a:path w="381000" h="76200">
                <a:moveTo>
                  <a:pt x="322326" y="67436"/>
                </a:moveTo>
                <a:lnTo>
                  <a:pt x="322326" y="38099"/>
                </a:lnTo>
                <a:lnTo>
                  <a:pt x="320802" y="41147"/>
                </a:lnTo>
                <a:lnTo>
                  <a:pt x="316992" y="42671"/>
                </a:lnTo>
                <a:lnTo>
                  <a:pt x="304799" y="42671"/>
                </a:lnTo>
                <a:lnTo>
                  <a:pt x="304799" y="76199"/>
                </a:lnTo>
                <a:lnTo>
                  <a:pt x="322326" y="6743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41837" y="5532373"/>
            <a:ext cx="11048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t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6675" y="4771644"/>
            <a:ext cx="1960626" cy="2208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516582" y="5532373"/>
            <a:ext cx="27914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78125" algn="l"/>
              </a:tabLst>
            </a:pPr>
            <a:r>
              <a:rPr sz="2000" b="1" u="sng" spc="-5" dirty="0">
                <a:uFill>
                  <a:solidFill>
                    <a:srgbClr val="3333CC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sng" spc="-5" dirty="0">
                <a:uFill>
                  <a:solidFill>
                    <a:srgbClr val="3333CC"/>
                  </a:solidFill>
                </a:uFill>
                <a:latin typeface="Arial" panose="020B0604020202020204"/>
                <a:cs typeface="Arial" panose="020B0604020202020204"/>
              </a:rPr>
              <a:t>	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08483" y="6367271"/>
            <a:ext cx="2145030" cy="215900"/>
          </a:xfrm>
          <a:custGeom>
            <a:avLst/>
            <a:gdLst/>
            <a:ahLst/>
            <a:cxnLst/>
            <a:rect l="l" t="t" r="r" b="b"/>
            <a:pathLst>
              <a:path w="2145029" h="215900">
                <a:moveTo>
                  <a:pt x="1072896" y="0"/>
                </a:moveTo>
                <a:lnTo>
                  <a:pt x="992788" y="294"/>
                </a:lnTo>
                <a:lnTo>
                  <a:pt x="914285" y="1163"/>
                </a:lnTo>
                <a:lnTo>
                  <a:pt x="837594" y="2587"/>
                </a:lnTo>
                <a:lnTo>
                  <a:pt x="762922" y="4545"/>
                </a:lnTo>
                <a:lnTo>
                  <a:pt x="690476" y="7018"/>
                </a:lnTo>
                <a:lnTo>
                  <a:pt x="620463" y="9985"/>
                </a:lnTo>
                <a:lnTo>
                  <a:pt x="553090" y="13426"/>
                </a:lnTo>
                <a:lnTo>
                  <a:pt x="488563" y="17321"/>
                </a:lnTo>
                <a:lnTo>
                  <a:pt x="427091" y="21650"/>
                </a:lnTo>
                <a:lnTo>
                  <a:pt x="368878" y="26392"/>
                </a:lnTo>
                <a:lnTo>
                  <a:pt x="314134" y="31527"/>
                </a:lnTo>
                <a:lnTo>
                  <a:pt x="263064" y="37036"/>
                </a:lnTo>
                <a:lnTo>
                  <a:pt x="215876" y="42897"/>
                </a:lnTo>
                <a:lnTo>
                  <a:pt x="172776" y="49092"/>
                </a:lnTo>
                <a:lnTo>
                  <a:pt x="133972" y="55598"/>
                </a:lnTo>
                <a:lnTo>
                  <a:pt x="70077" y="69469"/>
                </a:lnTo>
                <a:lnTo>
                  <a:pt x="25848" y="84348"/>
                </a:lnTo>
                <a:lnTo>
                  <a:pt x="0" y="108204"/>
                </a:lnTo>
                <a:lnTo>
                  <a:pt x="2941" y="116234"/>
                </a:lnTo>
                <a:lnTo>
                  <a:pt x="45401" y="139270"/>
                </a:lnTo>
                <a:lnTo>
                  <a:pt x="99670" y="153540"/>
                </a:lnTo>
                <a:lnTo>
                  <a:pt x="172776" y="166750"/>
                </a:lnTo>
                <a:lnTo>
                  <a:pt x="215876" y="172905"/>
                </a:lnTo>
                <a:lnTo>
                  <a:pt x="263064" y="178733"/>
                </a:lnTo>
                <a:lnTo>
                  <a:pt x="314134" y="184213"/>
                </a:lnTo>
                <a:lnTo>
                  <a:pt x="368878" y="189325"/>
                </a:lnTo>
                <a:lnTo>
                  <a:pt x="427091" y="194047"/>
                </a:lnTo>
                <a:lnTo>
                  <a:pt x="488563" y="198361"/>
                </a:lnTo>
                <a:lnTo>
                  <a:pt x="553090" y="202243"/>
                </a:lnTo>
                <a:lnTo>
                  <a:pt x="620463" y="205675"/>
                </a:lnTo>
                <a:lnTo>
                  <a:pt x="690476" y="208636"/>
                </a:lnTo>
                <a:lnTo>
                  <a:pt x="762922" y="211104"/>
                </a:lnTo>
                <a:lnTo>
                  <a:pt x="837594" y="213060"/>
                </a:lnTo>
                <a:lnTo>
                  <a:pt x="914285" y="214483"/>
                </a:lnTo>
                <a:lnTo>
                  <a:pt x="992788" y="215351"/>
                </a:lnTo>
                <a:lnTo>
                  <a:pt x="1072896" y="215646"/>
                </a:lnTo>
                <a:lnTo>
                  <a:pt x="1152904" y="215351"/>
                </a:lnTo>
                <a:lnTo>
                  <a:pt x="1231317" y="214483"/>
                </a:lnTo>
                <a:lnTo>
                  <a:pt x="1307926" y="213060"/>
                </a:lnTo>
                <a:lnTo>
                  <a:pt x="1382524" y="211104"/>
                </a:lnTo>
                <a:lnTo>
                  <a:pt x="1454904" y="208636"/>
                </a:lnTo>
                <a:lnTo>
                  <a:pt x="1524859" y="205675"/>
                </a:lnTo>
                <a:lnTo>
                  <a:pt x="1592181" y="202243"/>
                </a:lnTo>
                <a:lnTo>
                  <a:pt x="1656662" y="198361"/>
                </a:lnTo>
                <a:lnTo>
                  <a:pt x="1718096" y="194047"/>
                </a:lnTo>
                <a:lnTo>
                  <a:pt x="1776274" y="189325"/>
                </a:lnTo>
                <a:lnTo>
                  <a:pt x="1830990" y="184213"/>
                </a:lnTo>
                <a:lnTo>
                  <a:pt x="1882036" y="178733"/>
                </a:lnTo>
                <a:lnTo>
                  <a:pt x="1929205" y="172905"/>
                </a:lnTo>
                <a:lnTo>
                  <a:pt x="1972290" y="166750"/>
                </a:lnTo>
                <a:lnTo>
                  <a:pt x="2011082" y="160288"/>
                </a:lnTo>
                <a:lnTo>
                  <a:pt x="2074961" y="146527"/>
                </a:lnTo>
                <a:lnTo>
                  <a:pt x="2119183" y="131788"/>
                </a:lnTo>
                <a:lnTo>
                  <a:pt x="2145030" y="108203"/>
                </a:lnTo>
                <a:lnTo>
                  <a:pt x="2142088" y="100074"/>
                </a:lnTo>
                <a:lnTo>
                  <a:pt x="2099632" y="76793"/>
                </a:lnTo>
                <a:lnTo>
                  <a:pt x="2045375" y="62398"/>
                </a:lnTo>
                <a:lnTo>
                  <a:pt x="1972290" y="49092"/>
                </a:lnTo>
                <a:lnTo>
                  <a:pt x="1929205" y="42897"/>
                </a:lnTo>
                <a:lnTo>
                  <a:pt x="1882036" y="37036"/>
                </a:lnTo>
                <a:lnTo>
                  <a:pt x="1830990" y="31527"/>
                </a:lnTo>
                <a:lnTo>
                  <a:pt x="1776274" y="26392"/>
                </a:lnTo>
                <a:lnTo>
                  <a:pt x="1718096" y="21650"/>
                </a:lnTo>
                <a:lnTo>
                  <a:pt x="1656662" y="17321"/>
                </a:lnTo>
                <a:lnTo>
                  <a:pt x="1592181" y="13426"/>
                </a:lnTo>
                <a:lnTo>
                  <a:pt x="1524859" y="9985"/>
                </a:lnTo>
                <a:lnTo>
                  <a:pt x="1454904" y="7018"/>
                </a:lnTo>
                <a:lnTo>
                  <a:pt x="1382524" y="4545"/>
                </a:lnTo>
                <a:lnTo>
                  <a:pt x="1307926" y="2587"/>
                </a:lnTo>
                <a:lnTo>
                  <a:pt x="1231317" y="1163"/>
                </a:lnTo>
                <a:lnTo>
                  <a:pt x="1152904" y="294"/>
                </a:lnTo>
                <a:lnTo>
                  <a:pt x="1072896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419986" y="6427470"/>
            <a:ext cx="354330" cy="76200"/>
          </a:xfrm>
          <a:custGeom>
            <a:avLst/>
            <a:gdLst/>
            <a:ahLst/>
            <a:cxnLst/>
            <a:rect l="l" t="t" r="r" b="b"/>
            <a:pathLst>
              <a:path w="354329" h="76200">
                <a:moveTo>
                  <a:pt x="76199" y="33528"/>
                </a:moveTo>
                <a:lnTo>
                  <a:pt x="76199" y="0"/>
                </a:lnTo>
                <a:lnTo>
                  <a:pt x="0" y="38100"/>
                </a:lnTo>
                <a:lnTo>
                  <a:pt x="58673" y="67437"/>
                </a:lnTo>
                <a:lnTo>
                  <a:pt x="58673" y="38100"/>
                </a:lnTo>
                <a:lnTo>
                  <a:pt x="60197" y="35052"/>
                </a:lnTo>
                <a:lnTo>
                  <a:pt x="64007" y="33528"/>
                </a:lnTo>
                <a:lnTo>
                  <a:pt x="76199" y="33528"/>
                </a:lnTo>
                <a:close/>
              </a:path>
              <a:path w="354329" h="76200">
                <a:moveTo>
                  <a:pt x="354329" y="38100"/>
                </a:moveTo>
                <a:lnTo>
                  <a:pt x="352805" y="35052"/>
                </a:lnTo>
                <a:lnTo>
                  <a:pt x="349757" y="33528"/>
                </a:lnTo>
                <a:lnTo>
                  <a:pt x="64007" y="33528"/>
                </a:lnTo>
                <a:lnTo>
                  <a:pt x="60197" y="35052"/>
                </a:lnTo>
                <a:lnTo>
                  <a:pt x="58673" y="38100"/>
                </a:lnTo>
                <a:lnTo>
                  <a:pt x="60197" y="41910"/>
                </a:lnTo>
                <a:lnTo>
                  <a:pt x="64007" y="42672"/>
                </a:lnTo>
                <a:lnTo>
                  <a:pt x="349757" y="42672"/>
                </a:lnTo>
                <a:lnTo>
                  <a:pt x="352805" y="41910"/>
                </a:lnTo>
                <a:lnTo>
                  <a:pt x="354329" y="38100"/>
                </a:lnTo>
                <a:close/>
              </a:path>
              <a:path w="354329" h="76200">
                <a:moveTo>
                  <a:pt x="76199" y="76200"/>
                </a:moveTo>
                <a:lnTo>
                  <a:pt x="76199" y="42672"/>
                </a:lnTo>
                <a:lnTo>
                  <a:pt x="64007" y="42672"/>
                </a:lnTo>
                <a:lnTo>
                  <a:pt x="60197" y="41910"/>
                </a:lnTo>
                <a:lnTo>
                  <a:pt x="58673" y="38100"/>
                </a:lnTo>
                <a:lnTo>
                  <a:pt x="58673" y="67437"/>
                </a:lnTo>
                <a:lnTo>
                  <a:pt x="76199" y="7620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817235" y="6297421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s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99467" y="3101339"/>
            <a:ext cx="3121151" cy="1286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53151" y="3744467"/>
            <a:ext cx="3362960" cy="269875"/>
          </a:xfrm>
          <a:custGeom>
            <a:avLst/>
            <a:gdLst/>
            <a:ahLst/>
            <a:cxnLst/>
            <a:rect l="l" t="t" r="r" b="b"/>
            <a:pathLst>
              <a:path w="3362959" h="269875">
                <a:moveTo>
                  <a:pt x="1680972" y="0"/>
                </a:moveTo>
                <a:lnTo>
                  <a:pt x="1601861" y="146"/>
                </a:lnTo>
                <a:lnTo>
                  <a:pt x="1523691" y="581"/>
                </a:lnTo>
                <a:lnTo>
                  <a:pt x="1446540" y="1298"/>
                </a:lnTo>
                <a:lnTo>
                  <a:pt x="1370490" y="2290"/>
                </a:lnTo>
                <a:lnTo>
                  <a:pt x="1295622" y="3552"/>
                </a:lnTo>
                <a:lnTo>
                  <a:pt x="1222016" y="5076"/>
                </a:lnTo>
                <a:lnTo>
                  <a:pt x="1149754" y="6858"/>
                </a:lnTo>
                <a:lnTo>
                  <a:pt x="1078916" y="8889"/>
                </a:lnTo>
                <a:lnTo>
                  <a:pt x="1009583" y="11163"/>
                </a:lnTo>
                <a:lnTo>
                  <a:pt x="941836" y="13676"/>
                </a:lnTo>
                <a:lnTo>
                  <a:pt x="875756" y="16418"/>
                </a:lnTo>
                <a:lnTo>
                  <a:pt x="811423" y="19386"/>
                </a:lnTo>
                <a:lnTo>
                  <a:pt x="748918" y="22571"/>
                </a:lnTo>
                <a:lnTo>
                  <a:pt x="688323" y="25968"/>
                </a:lnTo>
                <a:lnTo>
                  <a:pt x="629718" y="29571"/>
                </a:lnTo>
                <a:lnTo>
                  <a:pt x="573184" y="33372"/>
                </a:lnTo>
                <a:lnTo>
                  <a:pt x="518801" y="37366"/>
                </a:lnTo>
                <a:lnTo>
                  <a:pt x="466651" y="41546"/>
                </a:lnTo>
                <a:lnTo>
                  <a:pt x="416814" y="45905"/>
                </a:lnTo>
                <a:lnTo>
                  <a:pt x="369372" y="50438"/>
                </a:lnTo>
                <a:lnTo>
                  <a:pt x="324404" y="55138"/>
                </a:lnTo>
                <a:lnTo>
                  <a:pt x="281993" y="59998"/>
                </a:lnTo>
                <a:lnTo>
                  <a:pt x="242218" y="65012"/>
                </a:lnTo>
                <a:lnTo>
                  <a:pt x="170901" y="75477"/>
                </a:lnTo>
                <a:lnTo>
                  <a:pt x="111101" y="86482"/>
                </a:lnTo>
                <a:lnTo>
                  <a:pt x="63464" y="97975"/>
                </a:lnTo>
                <a:lnTo>
                  <a:pt x="16229" y="116019"/>
                </a:lnTo>
                <a:lnTo>
                  <a:pt x="0" y="134874"/>
                </a:lnTo>
                <a:lnTo>
                  <a:pt x="1830" y="141238"/>
                </a:lnTo>
                <a:lnTo>
                  <a:pt x="44409" y="165858"/>
                </a:lnTo>
                <a:lnTo>
                  <a:pt x="85721" y="177576"/>
                </a:lnTo>
                <a:lnTo>
                  <a:pt x="139521" y="188831"/>
                </a:lnTo>
                <a:lnTo>
                  <a:pt x="205160" y="199573"/>
                </a:lnTo>
                <a:lnTo>
                  <a:pt x="281993" y="209749"/>
                </a:lnTo>
                <a:lnTo>
                  <a:pt x="324404" y="214609"/>
                </a:lnTo>
                <a:lnTo>
                  <a:pt x="369372" y="219309"/>
                </a:lnTo>
                <a:lnTo>
                  <a:pt x="416814" y="223842"/>
                </a:lnTo>
                <a:lnTo>
                  <a:pt x="466651" y="228201"/>
                </a:lnTo>
                <a:lnTo>
                  <a:pt x="518801" y="232381"/>
                </a:lnTo>
                <a:lnTo>
                  <a:pt x="573184" y="236375"/>
                </a:lnTo>
                <a:lnTo>
                  <a:pt x="629718" y="240176"/>
                </a:lnTo>
                <a:lnTo>
                  <a:pt x="688323" y="243779"/>
                </a:lnTo>
                <a:lnTo>
                  <a:pt x="748918" y="247176"/>
                </a:lnTo>
                <a:lnTo>
                  <a:pt x="811423" y="250361"/>
                </a:lnTo>
                <a:lnTo>
                  <a:pt x="875756" y="253329"/>
                </a:lnTo>
                <a:lnTo>
                  <a:pt x="941836" y="256071"/>
                </a:lnTo>
                <a:lnTo>
                  <a:pt x="1009583" y="258584"/>
                </a:lnTo>
                <a:lnTo>
                  <a:pt x="1078916" y="260858"/>
                </a:lnTo>
                <a:lnTo>
                  <a:pt x="1149754" y="262890"/>
                </a:lnTo>
                <a:lnTo>
                  <a:pt x="1222016" y="264671"/>
                </a:lnTo>
                <a:lnTo>
                  <a:pt x="1295622" y="266195"/>
                </a:lnTo>
                <a:lnTo>
                  <a:pt x="1370490" y="267457"/>
                </a:lnTo>
                <a:lnTo>
                  <a:pt x="1446540" y="268449"/>
                </a:lnTo>
                <a:lnTo>
                  <a:pt x="1523691" y="269166"/>
                </a:lnTo>
                <a:lnTo>
                  <a:pt x="1601861" y="269601"/>
                </a:lnTo>
                <a:lnTo>
                  <a:pt x="1680972" y="269748"/>
                </a:lnTo>
                <a:lnTo>
                  <a:pt x="1760145" y="269601"/>
                </a:lnTo>
                <a:lnTo>
                  <a:pt x="1838376" y="269166"/>
                </a:lnTo>
                <a:lnTo>
                  <a:pt x="1915583" y="268449"/>
                </a:lnTo>
                <a:lnTo>
                  <a:pt x="1991686" y="267457"/>
                </a:lnTo>
                <a:lnTo>
                  <a:pt x="2066603" y="266195"/>
                </a:lnTo>
                <a:lnTo>
                  <a:pt x="2140255" y="264671"/>
                </a:lnTo>
                <a:lnTo>
                  <a:pt x="2212561" y="262890"/>
                </a:lnTo>
                <a:lnTo>
                  <a:pt x="2283439" y="260858"/>
                </a:lnTo>
                <a:lnTo>
                  <a:pt x="2352810" y="258584"/>
                </a:lnTo>
                <a:lnTo>
                  <a:pt x="2420591" y="256071"/>
                </a:lnTo>
                <a:lnTo>
                  <a:pt x="2486704" y="253329"/>
                </a:lnTo>
                <a:lnTo>
                  <a:pt x="2551066" y="250361"/>
                </a:lnTo>
                <a:lnTo>
                  <a:pt x="2613597" y="247176"/>
                </a:lnTo>
                <a:lnTo>
                  <a:pt x="2674217" y="243779"/>
                </a:lnTo>
                <a:lnTo>
                  <a:pt x="2732845" y="240176"/>
                </a:lnTo>
                <a:lnTo>
                  <a:pt x="2789399" y="236375"/>
                </a:lnTo>
                <a:lnTo>
                  <a:pt x="2843800" y="232381"/>
                </a:lnTo>
                <a:lnTo>
                  <a:pt x="2895967" y="228201"/>
                </a:lnTo>
                <a:lnTo>
                  <a:pt x="2945818" y="223842"/>
                </a:lnTo>
                <a:lnTo>
                  <a:pt x="2993273" y="219309"/>
                </a:lnTo>
                <a:lnTo>
                  <a:pt x="3038252" y="214609"/>
                </a:lnTo>
                <a:lnTo>
                  <a:pt x="3080673" y="209749"/>
                </a:lnTo>
                <a:lnTo>
                  <a:pt x="3120457" y="204735"/>
                </a:lnTo>
                <a:lnTo>
                  <a:pt x="3191786" y="194270"/>
                </a:lnTo>
                <a:lnTo>
                  <a:pt x="3251595" y="183265"/>
                </a:lnTo>
                <a:lnTo>
                  <a:pt x="3299237" y="171772"/>
                </a:lnTo>
                <a:lnTo>
                  <a:pt x="3346475" y="153728"/>
                </a:lnTo>
                <a:lnTo>
                  <a:pt x="3362705" y="134873"/>
                </a:lnTo>
                <a:lnTo>
                  <a:pt x="3360875" y="128509"/>
                </a:lnTo>
                <a:lnTo>
                  <a:pt x="3318294" y="103889"/>
                </a:lnTo>
                <a:lnTo>
                  <a:pt x="3276977" y="92171"/>
                </a:lnTo>
                <a:lnTo>
                  <a:pt x="3223171" y="80916"/>
                </a:lnTo>
                <a:lnTo>
                  <a:pt x="3157521" y="70174"/>
                </a:lnTo>
                <a:lnTo>
                  <a:pt x="3080673" y="59998"/>
                </a:lnTo>
                <a:lnTo>
                  <a:pt x="3038252" y="55138"/>
                </a:lnTo>
                <a:lnTo>
                  <a:pt x="2993273" y="50438"/>
                </a:lnTo>
                <a:lnTo>
                  <a:pt x="2945818" y="45905"/>
                </a:lnTo>
                <a:lnTo>
                  <a:pt x="2895967" y="41546"/>
                </a:lnTo>
                <a:lnTo>
                  <a:pt x="2843800" y="37366"/>
                </a:lnTo>
                <a:lnTo>
                  <a:pt x="2789399" y="33372"/>
                </a:lnTo>
                <a:lnTo>
                  <a:pt x="2732845" y="29571"/>
                </a:lnTo>
                <a:lnTo>
                  <a:pt x="2674217" y="25968"/>
                </a:lnTo>
                <a:lnTo>
                  <a:pt x="2613597" y="22571"/>
                </a:lnTo>
                <a:lnTo>
                  <a:pt x="2551066" y="19386"/>
                </a:lnTo>
                <a:lnTo>
                  <a:pt x="2486704" y="16418"/>
                </a:lnTo>
                <a:lnTo>
                  <a:pt x="2420591" y="13676"/>
                </a:lnTo>
                <a:lnTo>
                  <a:pt x="2352810" y="11163"/>
                </a:lnTo>
                <a:lnTo>
                  <a:pt x="2283439" y="8889"/>
                </a:lnTo>
                <a:lnTo>
                  <a:pt x="2212561" y="6857"/>
                </a:lnTo>
                <a:lnTo>
                  <a:pt x="2140255" y="5076"/>
                </a:lnTo>
                <a:lnTo>
                  <a:pt x="2066603" y="3552"/>
                </a:lnTo>
                <a:lnTo>
                  <a:pt x="1991686" y="2290"/>
                </a:lnTo>
                <a:lnTo>
                  <a:pt x="1915583" y="1298"/>
                </a:lnTo>
                <a:lnTo>
                  <a:pt x="1838376" y="581"/>
                </a:lnTo>
                <a:lnTo>
                  <a:pt x="1760145" y="146"/>
                </a:lnTo>
                <a:lnTo>
                  <a:pt x="1680972" y="0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020429" y="3836670"/>
            <a:ext cx="260350" cy="76200"/>
          </a:xfrm>
          <a:custGeom>
            <a:avLst/>
            <a:gdLst/>
            <a:ahLst/>
            <a:cxnLst/>
            <a:rect l="l" t="t" r="r" b="b"/>
            <a:pathLst>
              <a:path w="260350" h="76200">
                <a:moveTo>
                  <a:pt x="76200" y="33528"/>
                </a:moveTo>
                <a:lnTo>
                  <a:pt x="76200" y="0"/>
                </a:lnTo>
                <a:lnTo>
                  <a:pt x="0" y="38100"/>
                </a:lnTo>
                <a:lnTo>
                  <a:pt x="58674" y="67437"/>
                </a:lnTo>
                <a:lnTo>
                  <a:pt x="58674" y="38100"/>
                </a:lnTo>
                <a:lnTo>
                  <a:pt x="60198" y="35052"/>
                </a:lnTo>
                <a:lnTo>
                  <a:pt x="63246" y="33528"/>
                </a:lnTo>
                <a:lnTo>
                  <a:pt x="76200" y="33528"/>
                </a:lnTo>
                <a:close/>
              </a:path>
              <a:path w="260350" h="76200">
                <a:moveTo>
                  <a:pt x="259842" y="38100"/>
                </a:moveTo>
                <a:lnTo>
                  <a:pt x="259080" y="35052"/>
                </a:lnTo>
                <a:lnTo>
                  <a:pt x="255270" y="33528"/>
                </a:lnTo>
                <a:lnTo>
                  <a:pt x="63246" y="33528"/>
                </a:lnTo>
                <a:lnTo>
                  <a:pt x="60198" y="35052"/>
                </a:lnTo>
                <a:lnTo>
                  <a:pt x="58674" y="38100"/>
                </a:lnTo>
                <a:lnTo>
                  <a:pt x="60198" y="41910"/>
                </a:lnTo>
                <a:lnTo>
                  <a:pt x="63246" y="42672"/>
                </a:lnTo>
                <a:lnTo>
                  <a:pt x="255270" y="42672"/>
                </a:lnTo>
                <a:lnTo>
                  <a:pt x="259080" y="41910"/>
                </a:lnTo>
                <a:lnTo>
                  <a:pt x="259842" y="38100"/>
                </a:lnTo>
                <a:close/>
              </a:path>
              <a:path w="260350" h="76200">
                <a:moveTo>
                  <a:pt x="76200" y="76200"/>
                </a:moveTo>
                <a:lnTo>
                  <a:pt x="76200" y="42672"/>
                </a:lnTo>
                <a:lnTo>
                  <a:pt x="63246" y="42672"/>
                </a:lnTo>
                <a:lnTo>
                  <a:pt x="60198" y="41910"/>
                </a:lnTo>
                <a:lnTo>
                  <a:pt x="58674" y="38100"/>
                </a:lnTo>
                <a:lnTo>
                  <a:pt x="58674" y="67437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242431" y="3668521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u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30106" y="361907"/>
            <a:ext cx="617855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关系元组演算公式</a:t>
            </a:r>
            <a:r>
              <a:rPr sz="2000" spc="-16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之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存在量词与全称量词之理解与运用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存在量词与全称量词公式之应用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65895" y="3534917"/>
            <a:ext cx="5734050" cy="178612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989453" y="3019298"/>
            <a:ext cx="533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列名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303" y="5894323"/>
            <a:ext cx="533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列值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9253" y="5223002"/>
            <a:ext cx="15373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行/元组/记录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43663" y="3165739"/>
            <a:ext cx="6490966" cy="313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462405" y="2560574"/>
            <a:ext cx="1282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列/字段/属 </a:t>
            </a: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性/数据项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9887" y="3257803"/>
            <a:ext cx="9086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表/关系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9022" y="1409949"/>
            <a:ext cx="32124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4630" indent="-202565">
              <a:lnSpc>
                <a:spcPct val="100000"/>
              </a:lnSpc>
              <a:spcBef>
                <a:spcPts val="95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如何严格地定义Table呢？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09160" y="3989328"/>
            <a:ext cx="11620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标题/模式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260858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什么是关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(2)“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表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的基本构成要素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0837" y="1307599"/>
            <a:ext cx="7722234" cy="16751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77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例如：检索所有同学所有课程全都及格的系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R="752475" algn="ctr">
              <a:lnSpc>
                <a:spcPct val="100000"/>
              </a:lnSpc>
              <a:spcBef>
                <a:spcPts val="1085"/>
              </a:spcBef>
              <a:tabLst>
                <a:tab pos="5334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 |	t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Dept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32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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(s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s[D#]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000" b="1" spc="7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t[D#])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318385" algn="ctr">
              <a:lnSpc>
                <a:spcPct val="100000"/>
              </a:lnSpc>
              <a:spcBef>
                <a:spcPts val="1150"/>
              </a:spcBef>
            </a:pP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200" b="1" spc="-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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(u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SC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s[S#]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u[S#])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u[Score] &gt;=60))</a:t>
            </a:r>
            <a:r>
              <a:rPr sz="2000" b="1" spc="16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42045" y="3960114"/>
            <a:ext cx="3697223" cy="153695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03311" y="4959096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22326" y="38099"/>
                </a:moveTo>
                <a:lnTo>
                  <a:pt x="320802" y="35051"/>
                </a:lnTo>
                <a:lnTo>
                  <a:pt x="317754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317754" y="42671"/>
                </a:lnTo>
                <a:lnTo>
                  <a:pt x="320802" y="41147"/>
                </a:lnTo>
                <a:lnTo>
                  <a:pt x="322326" y="38099"/>
                </a:lnTo>
                <a:close/>
              </a:path>
              <a:path w="381000" h="76200">
                <a:moveTo>
                  <a:pt x="381000" y="38099"/>
                </a:moveTo>
                <a:lnTo>
                  <a:pt x="304799" y="0"/>
                </a:lnTo>
                <a:lnTo>
                  <a:pt x="304799" y="33527"/>
                </a:lnTo>
                <a:lnTo>
                  <a:pt x="317754" y="33527"/>
                </a:lnTo>
                <a:lnTo>
                  <a:pt x="320802" y="35051"/>
                </a:lnTo>
                <a:lnTo>
                  <a:pt x="322326" y="38099"/>
                </a:lnTo>
                <a:lnTo>
                  <a:pt x="322326" y="67436"/>
                </a:lnTo>
                <a:lnTo>
                  <a:pt x="381000" y="38099"/>
                </a:lnTo>
                <a:close/>
              </a:path>
              <a:path w="381000" h="76200">
                <a:moveTo>
                  <a:pt x="322326" y="67436"/>
                </a:moveTo>
                <a:lnTo>
                  <a:pt x="322326" y="38099"/>
                </a:lnTo>
                <a:lnTo>
                  <a:pt x="320802" y="41147"/>
                </a:lnTo>
                <a:lnTo>
                  <a:pt x="317754" y="42671"/>
                </a:lnTo>
                <a:lnTo>
                  <a:pt x="304799" y="42671"/>
                </a:lnTo>
                <a:lnTo>
                  <a:pt x="304799" y="76199"/>
                </a:lnTo>
                <a:lnTo>
                  <a:pt x="322326" y="6743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46587" y="4816855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s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65361" y="5747765"/>
            <a:ext cx="1931670" cy="1192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450288" y="4816855"/>
            <a:ext cx="27914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78125" algn="l"/>
              </a:tabLst>
            </a:pPr>
            <a:r>
              <a:rPr sz="2000" b="1" u="sng" spc="-5" dirty="0">
                <a:uFill>
                  <a:solidFill>
                    <a:srgbClr val="3333CC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sng" spc="-5" dirty="0">
                <a:uFill>
                  <a:solidFill>
                    <a:srgbClr val="3333CC"/>
                  </a:solidFill>
                </a:uFill>
                <a:latin typeface="Arial" panose="020B0604020202020204"/>
                <a:cs typeface="Arial" panose="020B0604020202020204"/>
              </a:rPr>
              <a:t>	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70111" y="6503669"/>
            <a:ext cx="2145030" cy="215900"/>
          </a:xfrm>
          <a:custGeom>
            <a:avLst/>
            <a:gdLst/>
            <a:ahLst/>
            <a:cxnLst/>
            <a:rect l="l" t="t" r="r" b="b"/>
            <a:pathLst>
              <a:path w="2145029" h="215900">
                <a:moveTo>
                  <a:pt x="1072896" y="0"/>
                </a:moveTo>
                <a:lnTo>
                  <a:pt x="992788" y="294"/>
                </a:lnTo>
                <a:lnTo>
                  <a:pt x="914285" y="1163"/>
                </a:lnTo>
                <a:lnTo>
                  <a:pt x="837594" y="2587"/>
                </a:lnTo>
                <a:lnTo>
                  <a:pt x="762922" y="4545"/>
                </a:lnTo>
                <a:lnTo>
                  <a:pt x="690476" y="7018"/>
                </a:lnTo>
                <a:lnTo>
                  <a:pt x="620463" y="9985"/>
                </a:lnTo>
                <a:lnTo>
                  <a:pt x="553090" y="13426"/>
                </a:lnTo>
                <a:lnTo>
                  <a:pt x="488563" y="17321"/>
                </a:lnTo>
                <a:lnTo>
                  <a:pt x="427091" y="21650"/>
                </a:lnTo>
                <a:lnTo>
                  <a:pt x="368878" y="26392"/>
                </a:lnTo>
                <a:lnTo>
                  <a:pt x="314134" y="31527"/>
                </a:lnTo>
                <a:lnTo>
                  <a:pt x="263064" y="37036"/>
                </a:lnTo>
                <a:lnTo>
                  <a:pt x="215876" y="42897"/>
                </a:lnTo>
                <a:lnTo>
                  <a:pt x="172776" y="49092"/>
                </a:lnTo>
                <a:lnTo>
                  <a:pt x="133972" y="55598"/>
                </a:lnTo>
                <a:lnTo>
                  <a:pt x="70077" y="69469"/>
                </a:lnTo>
                <a:lnTo>
                  <a:pt x="25848" y="84348"/>
                </a:lnTo>
                <a:lnTo>
                  <a:pt x="0" y="108204"/>
                </a:lnTo>
                <a:lnTo>
                  <a:pt x="2941" y="116234"/>
                </a:lnTo>
                <a:lnTo>
                  <a:pt x="45401" y="139270"/>
                </a:lnTo>
                <a:lnTo>
                  <a:pt x="99670" y="153540"/>
                </a:lnTo>
                <a:lnTo>
                  <a:pt x="172776" y="166750"/>
                </a:lnTo>
                <a:lnTo>
                  <a:pt x="215876" y="172905"/>
                </a:lnTo>
                <a:lnTo>
                  <a:pt x="263064" y="178733"/>
                </a:lnTo>
                <a:lnTo>
                  <a:pt x="314134" y="184213"/>
                </a:lnTo>
                <a:lnTo>
                  <a:pt x="368878" y="189325"/>
                </a:lnTo>
                <a:lnTo>
                  <a:pt x="427091" y="194047"/>
                </a:lnTo>
                <a:lnTo>
                  <a:pt x="488563" y="198361"/>
                </a:lnTo>
                <a:lnTo>
                  <a:pt x="553090" y="202243"/>
                </a:lnTo>
                <a:lnTo>
                  <a:pt x="620463" y="205675"/>
                </a:lnTo>
                <a:lnTo>
                  <a:pt x="690476" y="208636"/>
                </a:lnTo>
                <a:lnTo>
                  <a:pt x="762922" y="211104"/>
                </a:lnTo>
                <a:lnTo>
                  <a:pt x="837594" y="213060"/>
                </a:lnTo>
                <a:lnTo>
                  <a:pt x="914285" y="214483"/>
                </a:lnTo>
                <a:lnTo>
                  <a:pt x="992788" y="215351"/>
                </a:lnTo>
                <a:lnTo>
                  <a:pt x="1072896" y="215646"/>
                </a:lnTo>
                <a:lnTo>
                  <a:pt x="1152904" y="215351"/>
                </a:lnTo>
                <a:lnTo>
                  <a:pt x="1231317" y="214483"/>
                </a:lnTo>
                <a:lnTo>
                  <a:pt x="1307926" y="213060"/>
                </a:lnTo>
                <a:lnTo>
                  <a:pt x="1382524" y="211104"/>
                </a:lnTo>
                <a:lnTo>
                  <a:pt x="1454904" y="208636"/>
                </a:lnTo>
                <a:lnTo>
                  <a:pt x="1524859" y="205675"/>
                </a:lnTo>
                <a:lnTo>
                  <a:pt x="1592181" y="202243"/>
                </a:lnTo>
                <a:lnTo>
                  <a:pt x="1656662" y="198361"/>
                </a:lnTo>
                <a:lnTo>
                  <a:pt x="1718096" y="194047"/>
                </a:lnTo>
                <a:lnTo>
                  <a:pt x="1776274" y="189325"/>
                </a:lnTo>
                <a:lnTo>
                  <a:pt x="1830990" y="184213"/>
                </a:lnTo>
                <a:lnTo>
                  <a:pt x="1882036" y="178733"/>
                </a:lnTo>
                <a:lnTo>
                  <a:pt x="1929205" y="172905"/>
                </a:lnTo>
                <a:lnTo>
                  <a:pt x="1972290" y="166750"/>
                </a:lnTo>
                <a:lnTo>
                  <a:pt x="2011082" y="160288"/>
                </a:lnTo>
                <a:lnTo>
                  <a:pt x="2074961" y="146527"/>
                </a:lnTo>
                <a:lnTo>
                  <a:pt x="2119183" y="131788"/>
                </a:lnTo>
                <a:lnTo>
                  <a:pt x="2145030" y="108203"/>
                </a:lnTo>
                <a:lnTo>
                  <a:pt x="2142088" y="100074"/>
                </a:lnTo>
                <a:lnTo>
                  <a:pt x="2099632" y="76793"/>
                </a:lnTo>
                <a:lnTo>
                  <a:pt x="2045375" y="62398"/>
                </a:lnTo>
                <a:lnTo>
                  <a:pt x="1972290" y="49092"/>
                </a:lnTo>
                <a:lnTo>
                  <a:pt x="1929205" y="42897"/>
                </a:lnTo>
                <a:lnTo>
                  <a:pt x="1882036" y="37036"/>
                </a:lnTo>
                <a:lnTo>
                  <a:pt x="1830990" y="31527"/>
                </a:lnTo>
                <a:lnTo>
                  <a:pt x="1776274" y="26392"/>
                </a:lnTo>
                <a:lnTo>
                  <a:pt x="1718096" y="21650"/>
                </a:lnTo>
                <a:lnTo>
                  <a:pt x="1656662" y="17321"/>
                </a:lnTo>
                <a:lnTo>
                  <a:pt x="1592181" y="13426"/>
                </a:lnTo>
                <a:lnTo>
                  <a:pt x="1524859" y="9985"/>
                </a:lnTo>
                <a:lnTo>
                  <a:pt x="1454904" y="7018"/>
                </a:lnTo>
                <a:lnTo>
                  <a:pt x="1382524" y="4545"/>
                </a:lnTo>
                <a:lnTo>
                  <a:pt x="1307926" y="2587"/>
                </a:lnTo>
                <a:lnTo>
                  <a:pt x="1231317" y="1163"/>
                </a:lnTo>
                <a:lnTo>
                  <a:pt x="1152904" y="294"/>
                </a:lnTo>
                <a:lnTo>
                  <a:pt x="1072896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81613" y="6563868"/>
            <a:ext cx="354330" cy="76200"/>
          </a:xfrm>
          <a:custGeom>
            <a:avLst/>
            <a:gdLst/>
            <a:ahLst/>
            <a:cxnLst/>
            <a:rect l="l" t="t" r="r" b="b"/>
            <a:pathLst>
              <a:path w="354329" h="76200">
                <a:moveTo>
                  <a:pt x="76200" y="33528"/>
                </a:moveTo>
                <a:lnTo>
                  <a:pt x="76200" y="0"/>
                </a:lnTo>
                <a:lnTo>
                  <a:pt x="0" y="38100"/>
                </a:lnTo>
                <a:lnTo>
                  <a:pt x="58674" y="67437"/>
                </a:lnTo>
                <a:lnTo>
                  <a:pt x="58674" y="38100"/>
                </a:lnTo>
                <a:lnTo>
                  <a:pt x="60198" y="35052"/>
                </a:lnTo>
                <a:lnTo>
                  <a:pt x="63246" y="33528"/>
                </a:lnTo>
                <a:lnTo>
                  <a:pt x="76200" y="33528"/>
                </a:lnTo>
                <a:close/>
              </a:path>
              <a:path w="354329" h="76200">
                <a:moveTo>
                  <a:pt x="354330" y="38100"/>
                </a:moveTo>
                <a:lnTo>
                  <a:pt x="352806" y="35052"/>
                </a:lnTo>
                <a:lnTo>
                  <a:pt x="348996" y="33528"/>
                </a:lnTo>
                <a:lnTo>
                  <a:pt x="63246" y="33528"/>
                </a:lnTo>
                <a:lnTo>
                  <a:pt x="60198" y="35052"/>
                </a:lnTo>
                <a:lnTo>
                  <a:pt x="58674" y="38100"/>
                </a:lnTo>
                <a:lnTo>
                  <a:pt x="60198" y="41910"/>
                </a:lnTo>
                <a:lnTo>
                  <a:pt x="63246" y="42672"/>
                </a:lnTo>
                <a:lnTo>
                  <a:pt x="348996" y="42672"/>
                </a:lnTo>
                <a:lnTo>
                  <a:pt x="352806" y="41910"/>
                </a:lnTo>
                <a:lnTo>
                  <a:pt x="354330" y="38100"/>
                </a:lnTo>
                <a:close/>
              </a:path>
              <a:path w="354329" h="76200">
                <a:moveTo>
                  <a:pt x="76200" y="76200"/>
                </a:moveTo>
                <a:lnTo>
                  <a:pt x="76200" y="42672"/>
                </a:lnTo>
                <a:lnTo>
                  <a:pt x="63246" y="42672"/>
                </a:lnTo>
                <a:lnTo>
                  <a:pt x="60198" y="41910"/>
                </a:lnTo>
                <a:lnTo>
                  <a:pt x="58674" y="38100"/>
                </a:lnTo>
                <a:lnTo>
                  <a:pt x="58674" y="67437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107057" y="6433820"/>
            <a:ext cx="11048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t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42417" y="4210050"/>
            <a:ext cx="1960626" cy="2208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34213" y="5804915"/>
            <a:ext cx="2145030" cy="216535"/>
          </a:xfrm>
          <a:custGeom>
            <a:avLst/>
            <a:gdLst/>
            <a:ahLst/>
            <a:cxnLst/>
            <a:rect l="l" t="t" r="r" b="b"/>
            <a:pathLst>
              <a:path w="2145029" h="216535">
                <a:moveTo>
                  <a:pt x="1072134" y="0"/>
                </a:moveTo>
                <a:lnTo>
                  <a:pt x="992125" y="298"/>
                </a:lnTo>
                <a:lnTo>
                  <a:pt x="913712" y="1180"/>
                </a:lnTo>
                <a:lnTo>
                  <a:pt x="837103" y="2623"/>
                </a:lnTo>
                <a:lnTo>
                  <a:pt x="762505" y="4607"/>
                </a:lnTo>
                <a:lnTo>
                  <a:pt x="690125" y="7109"/>
                </a:lnTo>
                <a:lnTo>
                  <a:pt x="620170" y="10109"/>
                </a:lnTo>
                <a:lnTo>
                  <a:pt x="552848" y="13584"/>
                </a:lnTo>
                <a:lnTo>
                  <a:pt x="488367" y="17513"/>
                </a:lnTo>
                <a:lnTo>
                  <a:pt x="426933" y="21876"/>
                </a:lnTo>
                <a:lnTo>
                  <a:pt x="368755" y="26649"/>
                </a:lnTo>
                <a:lnTo>
                  <a:pt x="314039" y="31813"/>
                </a:lnTo>
                <a:lnTo>
                  <a:pt x="262993" y="37345"/>
                </a:lnTo>
                <a:lnTo>
                  <a:pt x="215824" y="43224"/>
                </a:lnTo>
                <a:lnTo>
                  <a:pt x="172739" y="49428"/>
                </a:lnTo>
                <a:lnTo>
                  <a:pt x="133947" y="55937"/>
                </a:lnTo>
                <a:lnTo>
                  <a:pt x="70068" y="69779"/>
                </a:lnTo>
                <a:lnTo>
                  <a:pt x="25846" y="84580"/>
                </a:lnTo>
                <a:lnTo>
                  <a:pt x="0" y="108204"/>
                </a:lnTo>
                <a:lnTo>
                  <a:pt x="2941" y="116239"/>
                </a:lnTo>
                <a:lnTo>
                  <a:pt x="45397" y="139336"/>
                </a:lnTo>
                <a:lnTo>
                  <a:pt x="99654" y="153680"/>
                </a:lnTo>
                <a:lnTo>
                  <a:pt x="172739" y="166979"/>
                </a:lnTo>
                <a:lnTo>
                  <a:pt x="215824" y="173183"/>
                </a:lnTo>
                <a:lnTo>
                  <a:pt x="262993" y="179062"/>
                </a:lnTo>
                <a:lnTo>
                  <a:pt x="314039" y="184594"/>
                </a:lnTo>
                <a:lnTo>
                  <a:pt x="368755" y="189758"/>
                </a:lnTo>
                <a:lnTo>
                  <a:pt x="426933" y="194531"/>
                </a:lnTo>
                <a:lnTo>
                  <a:pt x="488367" y="198894"/>
                </a:lnTo>
                <a:lnTo>
                  <a:pt x="552848" y="202823"/>
                </a:lnTo>
                <a:lnTo>
                  <a:pt x="620170" y="206298"/>
                </a:lnTo>
                <a:lnTo>
                  <a:pt x="690125" y="209298"/>
                </a:lnTo>
                <a:lnTo>
                  <a:pt x="762505" y="211800"/>
                </a:lnTo>
                <a:lnTo>
                  <a:pt x="837103" y="213784"/>
                </a:lnTo>
                <a:lnTo>
                  <a:pt x="913712" y="215227"/>
                </a:lnTo>
                <a:lnTo>
                  <a:pt x="992125" y="216109"/>
                </a:lnTo>
                <a:lnTo>
                  <a:pt x="1072134" y="216408"/>
                </a:lnTo>
                <a:lnTo>
                  <a:pt x="1152241" y="216109"/>
                </a:lnTo>
                <a:lnTo>
                  <a:pt x="1230744" y="215227"/>
                </a:lnTo>
                <a:lnTo>
                  <a:pt x="1307435" y="213784"/>
                </a:lnTo>
                <a:lnTo>
                  <a:pt x="1382107" y="211800"/>
                </a:lnTo>
                <a:lnTo>
                  <a:pt x="1454553" y="209298"/>
                </a:lnTo>
                <a:lnTo>
                  <a:pt x="1524566" y="206298"/>
                </a:lnTo>
                <a:lnTo>
                  <a:pt x="1591939" y="202823"/>
                </a:lnTo>
                <a:lnTo>
                  <a:pt x="1656466" y="198894"/>
                </a:lnTo>
                <a:lnTo>
                  <a:pt x="1717938" y="194531"/>
                </a:lnTo>
                <a:lnTo>
                  <a:pt x="1776151" y="189758"/>
                </a:lnTo>
                <a:lnTo>
                  <a:pt x="1830895" y="184594"/>
                </a:lnTo>
                <a:lnTo>
                  <a:pt x="1881965" y="179062"/>
                </a:lnTo>
                <a:lnTo>
                  <a:pt x="1929153" y="173183"/>
                </a:lnTo>
                <a:lnTo>
                  <a:pt x="1972253" y="166979"/>
                </a:lnTo>
                <a:lnTo>
                  <a:pt x="2011057" y="160470"/>
                </a:lnTo>
                <a:lnTo>
                  <a:pt x="2074952" y="146628"/>
                </a:lnTo>
                <a:lnTo>
                  <a:pt x="2119181" y="131827"/>
                </a:lnTo>
                <a:lnTo>
                  <a:pt x="2145030" y="108203"/>
                </a:lnTo>
                <a:lnTo>
                  <a:pt x="2142088" y="100168"/>
                </a:lnTo>
                <a:lnTo>
                  <a:pt x="2099628" y="77071"/>
                </a:lnTo>
                <a:lnTo>
                  <a:pt x="2045359" y="62727"/>
                </a:lnTo>
                <a:lnTo>
                  <a:pt x="1972253" y="49428"/>
                </a:lnTo>
                <a:lnTo>
                  <a:pt x="1929153" y="43224"/>
                </a:lnTo>
                <a:lnTo>
                  <a:pt x="1881965" y="37345"/>
                </a:lnTo>
                <a:lnTo>
                  <a:pt x="1830895" y="31813"/>
                </a:lnTo>
                <a:lnTo>
                  <a:pt x="1776151" y="26649"/>
                </a:lnTo>
                <a:lnTo>
                  <a:pt x="1717938" y="21876"/>
                </a:lnTo>
                <a:lnTo>
                  <a:pt x="1656466" y="17513"/>
                </a:lnTo>
                <a:lnTo>
                  <a:pt x="1591939" y="13584"/>
                </a:lnTo>
                <a:lnTo>
                  <a:pt x="1524566" y="10109"/>
                </a:lnTo>
                <a:lnTo>
                  <a:pt x="1454553" y="7109"/>
                </a:lnTo>
                <a:lnTo>
                  <a:pt x="1382107" y="4607"/>
                </a:lnTo>
                <a:lnTo>
                  <a:pt x="1307435" y="2623"/>
                </a:lnTo>
                <a:lnTo>
                  <a:pt x="1230744" y="1180"/>
                </a:lnTo>
                <a:lnTo>
                  <a:pt x="1152241" y="298"/>
                </a:lnTo>
                <a:lnTo>
                  <a:pt x="1072134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545703" y="5865876"/>
            <a:ext cx="353695" cy="76200"/>
          </a:xfrm>
          <a:custGeom>
            <a:avLst/>
            <a:gdLst/>
            <a:ahLst/>
            <a:cxnLst/>
            <a:rect l="l" t="t" r="r" b="b"/>
            <a:pathLst>
              <a:path w="353695" h="76200">
                <a:moveTo>
                  <a:pt x="76200" y="32765"/>
                </a:moveTo>
                <a:lnTo>
                  <a:pt x="76200" y="0"/>
                </a:lnTo>
                <a:lnTo>
                  <a:pt x="0" y="38099"/>
                </a:lnTo>
                <a:lnTo>
                  <a:pt x="58674" y="67436"/>
                </a:lnTo>
                <a:lnTo>
                  <a:pt x="58674" y="38099"/>
                </a:lnTo>
                <a:lnTo>
                  <a:pt x="60198" y="34289"/>
                </a:lnTo>
                <a:lnTo>
                  <a:pt x="63246" y="32765"/>
                </a:lnTo>
                <a:lnTo>
                  <a:pt x="76200" y="32765"/>
                </a:lnTo>
                <a:close/>
              </a:path>
              <a:path w="353695" h="76200">
                <a:moveTo>
                  <a:pt x="353568" y="38099"/>
                </a:moveTo>
                <a:lnTo>
                  <a:pt x="352806" y="34289"/>
                </a:lnTo>
                <a:lnTo>
                  <a:pt x="348996" y="32765"/>
                </a:lnTo>
                <a:lnTo>
                  <a:pt x="63246" y="32765"/>
                </a:lnTo>
                <a:lnTo>
                  <a:pt x="60198" y="34289"/>
                </a:lnTo>
                <a:lnTo>
                  <a:pt x="58674" y="38099"/>
                </a:lnTo>
                <a:lnTo>
                  <a:pt x="60198" y="41147"/>
                </a:lnTo>
                <a:lnTo>
                  <a:pt x="63246" y="42671"/>
                </a:lnTo>
                <a:lnTo>
                  <a:pt x="348996" y="42671"/>
                </a:lnTo>
                <a:lnTo>
                  <a:pt x="352806" y="41147"/>
                </a:lnTo>
                <a:lnTo>
                  <a:pt x="353568" y="38099"/>
                </a:lnTo>
                <a:close/>
              </a:path>
              <a:path w="353695" h="76200">
                <a:moveTo>
                  <a:pt x="76200" y="76199"/>
                </a:moveTo>
                <a:lnTo>
                  <a:pt x="76200" y="42671"/>
                </a:lnTo>
                <a:lnTo>
                  <a:pt x="63246" y="42671"/>
                </a:lnTo>
                <a:lnTo>
                  <a:pt x="60198" y="41147"/>
                </a:lnTo>
                <a:lnTo>
                  <a:pt x="58674" y="38099"/>
                </a:lnTo>
                <a:lnTo>
                  <a:pt x="58674" y="67436"/>
                </a:lnTo>
                <a:lnTo>
                  <a:pt x="76200" y="76199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936107" y="5735828"/>
            <a:ext cx="1809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u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30105" y="361918"/>
            <a:ext cx="617855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关系元组演算公式</a:t>
            </a:r>
            <a:r>
              <a:rPr sz="2000" spc="-16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之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存在量词与全称量词之理解与运用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存在量词与全称量词公式之应用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66587" y="2934589"/>
            <a:ext cx="5760224" cy="10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关系元组演算之应用训练</a:t>
            </a:r>
            <a:endParaRPr dirty="0"/>
          </a:p>
          <a:p>
            <a:pPr marL="44450" algn="ctr">
              <a:lnSpc>
                <a:spcPct val="100000"/>
              </a:lnSpc>
              <a:spcBef>
                <a:spcPts val="20"/>
              </a:spcBef>
            </a:pPr>
            <a:r>
              <a:rPr sz="2800" spc="-5" dirty="0"/>
              <a:t>语义正确性与等价性变换训练</a:t>
            </a:r>
            <a:endParaRPr sz="280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6359" y="1260828"/>
            <a:ext cx="6238240" cy="139700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3200" b="1" spc="-5" dirty="0">
                <a:latin typeface="Arial" panose="020B0604020202020204"/>
                <a:cs typeface="Arial" panose="020B0604020202020204"/>
              </a:rPr>
              <a:t>{ t </a:t>
            </a:r>
            <a:r>
              <a:rPr sz="3200" b="1" dirty="0">
                <a:latin typeface="Arial" panose="020B0604020202020204"/>
                <a:cs typeface="Arial" panose="020B0604020202020204"/>
              </a:rPr>
              <a:t>| </a:t>
            </a:r>
            <a:r>
              <a:rPr sz="3200" b="1" spc="-5" dirty="0">
                <a:latin typeface="Arial" panose="020B0604020202020204"/>
                <a:cs typeface="Arial" panose="020B0604020202020204"/>
              </a:rPr>
              <a:t>P(t)</a:t>
            </a:r>
            <a:r>
              <a:rPr sz="3200" b="1" dirty="0"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latin typeface="Arial" panose="020B0604020202020204"/>
                <a:cs typeface="Arial" panose="020B0604020202020204"/>
              </a:rPr>
              <a:t>}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214630" indent="-202565">
              <a:lnSpc>
                <a:spcPct val="100000"/>
              </a:lnSpc>
              <a:spcBef>
                <a:spcPts val="630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P(t)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公式，如谓词演算一样，也有一系列演算的等价性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84480" indent="-272415">
              <a:lnSpc>
                <a:spcPct val="100000"/>
              </a:lnSpc>
              <a:spcBef>
                <a:spcPts val="515"/>
              </a:spcBef>
              <a:buSzPct val="95000"/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例如：</a:t>
            </a:r>
            <a:r>
              <a:rPr sz="2000" b="1" spc="-45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3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与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4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的等价性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符号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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表示等价于</a:t>
            </a:r>
            <a:r>
              <a:rPr sz="2000" b="1" spc="-46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11691" y="2703737"/>
          <a:ext cx="5739127" cy="2136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/>
                <a:gridCol w="1031240"/>
                <a:gridCol w="637540"/>
                <a:gridCol w="1155065"/>
                <a:gridCol w="579754"/>
                <a:gridCol w="1567814"/>
                <a:gridCol w="240664"/>
              </a:tblGrid>
              <a:tr h="33830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10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</a:t>
                      </a:r>
                      <a:r>
                        <a:rPr sz="2000" b="1" spc="-10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000" b="1" spc="-10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</a:t>
                      </a:r>
                      <a:endParaRPr sz="2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356870" algn="l"/>
                        </a:tabLst>
                      </a:pPr>
                      <a:r>
                        <a:rPr sz="20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=	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</a:t>
                      </a:r>
                      <a:r>
                        <a:rPr sz="2000" b="1" spc="40" dirty="0">
                          <a:solidFill>
                            <a:srgbClr val="3333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solidFill>
                            <a:srgbClr val="FF0065"/>
                          </a:solidFill>
                          <a:latin typeface="Symbol" panose="05050102010706020507"/>
                          <a:cs typeface="Symbol" panose="05050102010706020507"/>
                        </a:rPr>
                        <a:t></a:t>
                      </a:r>
                      <a:endParaRPr sz="2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440055" algn="l"/>
                          <a:tab pos="875030" algn="l"/>
                        </a:tabLst>
                      </a:pPr>
                      <a:r>
                        <a:rPr sz="2000" b="1" spc="-5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</a:t>
                      </a:r>
                      <a:r>
                        <a:rPr sz="2000" spc="-5" dirty="0">
                          <a:solidFill>
                            <a:srgbClr val="3333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&lt;&gt;	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</a:t>
                      </a:r>
                      <a:endParaRPr sz="2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635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653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spc="-10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</a:t>
                      </a:r>
                      <a:r>
                        <a:rPr sz="2000" b="1" spc="-10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000" b="1" spc="-10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</a:t>
                      </a:r>
                      <a:endParaRPr sz="2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356870" algn="l"/>
                        </a:tabLst>
                      </a:pPr>
                      <a:r>
                        <a:rPr sz="20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&gt;	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</a:t>
                      </a:r>
                      <a:r>
                        <a:rPr sz="2000" b="1" spc="40" dirty="0">
                          <a:solidFill>
                            <a:srgbClr val="3333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dirty="0">
                          <a:solidFill>
                            <a:srgbClr val="FF0065"/>
                          </a:solidFill>
                          <a:latin typeface="Symbol" panose="05050102010706020507"/>
                          <a:cs typeface="Symbol" panose="05050102010706020507"/>
                        </a:rPr>
                        <a:t></a:t>
                      </a:r>
                      <a:endParaRPr sz="2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804545" algn="l"/>
                        </a:tabLst>
                      </a:pPr>
                      <a:r>
                        <a:rPr sz="2000" b="1" spc="-5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</a:t>
                      </a:r>
                      <a:r>
                        <a:rPr sz="2000" b="1" spc="45" dirty="0">
                          <a:solidFill>
                            <a:srgbClr val="3333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&lt;=	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</a:t>
                      </a:r>
                      <a:endParaRPr sz="2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dirty="0">
                          <a:solidFill>
                            <a:srgbClr val="FF0065"/>
                          </a:solidFill>
                          <a:latin typeface="Symbol" panose="05050102010706020507"/>
                          <a:cs typeface="Symbol" panose="05050102010706020507"/>
                        </a:rPr>
                        <a:t></a:t>
                      </a:r>
                      <a:endParaRPr sz="2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61595" algn="r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517525" algn="l"/>
                        </a:tabLst>
                      </a:pPr>
                      <a:r>
                        <a:rPr sz="2000" b="1" spc="-5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</a:t>
                      </a:r>
                      <a:r>
                        <a:rPr sz="2000" b="1" spc="55" dirty="0">
                          <a:solidFill>
                            <a:srgbClr val="3333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&lt;	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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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</a:t>
                      </a:r>
                      <a:r>
                        <a:rPr sz="2000" b="1" spc="25" dirty="0">
                          <a:solidFill>
                            <a:srgbClr val="3333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=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b="1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</a:t>
                      </a:r>
                      <a:endParaRPr sz="2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28575" marB="0"/>
                </a:tc>
              </a:tr>
              <a:tr h="36498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10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</a:t>
                      </a:r>
                      <a:r>
                        <a:rPr sz="2000" b="1" spc="-10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000" b="1" spc="-10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</a:t>
                      </a:r>
                      <a:endParaRPr sz="2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356870" algn="l"/>
                        </a:tabLst>
                      </a:pPr>
                      <a:r>
                        <a:rPr sz="20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&lt;	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</a:t>
                      </a:r>
                      <a:r>
                        <a:rPr sz="2000" b="1" spc="40" dirty="0">
                          <a:solidFill>
                            <a:srgbClr val="3333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dirty="0">
                          <a:solidFill>
                            <a:srgbClr val="FF0065"/>
                          </a:solidFill>
                          <a:latin typeface="Symbol" panose="05050102010706020507"/>
                          <a:cs typeface="Symbol" panose="05050102010706020507"/>
                        </a:rPr>
                        <a:t></a:t>
                      </a:r>
                      <a:endParaRPr sz="2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804545" algn="l"/>
                        </a:tabLst>
                      </a:pPr>
                      <a:r>
                        <a:rPr sz="2000" b="1" spc="-5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</a:t>
                      </a:r>
                      <a:r>
                        <a:rPr sz="2000" b="1" spc="45" dirty="0">
                          <a:solidFill>
                            <a:srgbClr val="3333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&gt;=	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</a:t>
                      </a:r>
                      <a:endParaRPr sz="2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dirty="0">
                          <a:solidFill>
                            <a:srgbClr val="FF0065"/>
                          </a:solidFill>
                          <a:latin typeface="Symbol" panose="05050102010706020507"/>
                          <a:cs typeface="Symbol" panose="05050102010706020507"/>
                        </a:rPr>
                        <a:t></a:t>
                      </a:r>
                      <a:endParaRPr sz="2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R="61595" algn="r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517525" algn="l"/>
                        </a:tabLst>
                      </a:pPr>
                      <a:r>
                        <a:rPr sz="2000" b="1" spc="-5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</a:t>
                      </a:r>
                      <a:r>
                        <a:rPr sz="2000" b="1" spc="55" dirty="0">
                          <a:solidFill>
                            <a:srgbClr val="3333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&gt;	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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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</a:t>
                      </a:r>
                      <a:r>
                        <a:rPr sz="2000" b="1" spc="25" dirty="0">
                          <a:solidFill>
                            <a:srgbClr val="3333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=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</a:t>
                      </a:r>
                      <a:endParaRPr sz="2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27940" marB="0"/>
                </a:tc>
              </a:tr>
              <a:tr h="36498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10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</a:t>
                      </a:r>
                      <a:r>
                        <a:rPr sz="2000" b="1" spc="-10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000" b="1" spc="-10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</a:t>
                      </a:r>
                      <a:endParaRPr sz="2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504190" algn="l"/>
                        </a:tabLst>
                      </a:pPr>
                      <a:r>
                        <a:rPr sz="20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&gt;=	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</a:t>
                      </a:r>
                      <a:r>
                        <a:rPr sz="2000" b="1" spc="25" dirty="0">
                          <a:solidFill>
                            <a:srgbClr val="3333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dirty="0">
                          <a:solidFill>
                            <a:srgbClr val="FF0065"/>
                          </a:solidFill>
                          <a:latin typeface="Symbol" panose="05050102010706020507"/>
                          <a:cs typeface="Symbol" panose="05050102010706020507"/>
                        </a:rPr>
                        <a:t></a:t>
                      </a:r>
                      <a:endParaRPr sz="2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656590" algn="l"/>
                        </a:tabLst>
                      </a:pPr>
                      <a:r>
                        <a:rPr sz="2000" b="1" spc="-5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</a:t>
                      </a:r>
                      <a:r>
                        <a:rPr sz="2000" b="1" spc="45" dirty="0">
                          <a:solidFill>
                            <a:srgbClr val="3333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&lt;	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</a:t>
                      </a:r>
                      <a:endParaRPr sz="2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27940" marB="0"/>
                </a:tc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rowSpan="3" hMerge="1">
                  <a:tcPr marL="0" marR="0" marT="0" marB="0"/>
                </a:tc>
                <a:tc rowSpan="3" hMerge="1">
                  <a:tcPr marL="0" marR="0" marT="0" marB="0"/>
                </a:tc>
              </a:tr>
              <a:tr h="36498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10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</a:t>
                      </a:r>
                      <a:r>
                        <a:rPr sz="2000" b="1" spc="-10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000" b="1" spc="-10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</a:t>
                      </a:r>
                      <a:endParaRPr sz="2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504190" algn="l"/>
                        </a:tabLst>
                      </a:pPr>
                      <a:r>
                        <a:rPr sz="20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&lt;=	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</a:t>
                      </a:r>
                      <a:r>
                        <a:rPr sz="2000" b="1" spc="25" dirty="0">
                          <a:solidFill>
                            <a:srgbClr val="3333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dirty="0">
                          <a:solidFill>
                            <a:srgbClr val="FF0065"/>
                          </a:solidFill>
                          <a:latin typeface="Symbol" panose="05050102010706020507"/>
                          <a:cs typeface="Symbol" panose="05050102010706020507"/>
                        </a:rPr>
                        <a:t></a:t>
                      </a:r>
                      <a:endParaRPr sz="2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656590" algn="l"/>
                        </a:tabLst>
                      </a:pPr>
                      <a:r>
                        <a:rPr sz="2000" b="1" spc="-5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</a:t>
                      </a:r>
                      <a:r>
                        <a:rPr sz="2000" b="1" spc="45" dirty="0">
                          <a:solidFill>
                            <a:srgbClr val="3333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&gt;	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</a:t>
                      </a:r>
                      <a:endParaRPr sz="2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27940" marB="0"/>
                </a:tc>
                <a:tc vMerge="1" gridSpan="3">
                  <a:tcPr marL="0" marR="0" marT="0" marB="0"/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</a:tr>
              <a:tr h="337925">
                <a:tc>
                  <a:txBody>
                    <a:bodyPr/>
                    <a:lstStyle/>
                    <a:p>
                      <a:pPr marL="31750">
                        <a:lnSpc>
                          <a:spcPts val="2340"/>
                        </a:lnSpc>
                        <a:spcBef>
                          <a:spcPts val="220"/>
                        </a:spcBef>
                      </a:pPr>
                      <a:r>
                        <a:rPr sz="2000" b="1" spc="-10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</a:t>
                      </a:r>
                      <a:r>
                        <a:rPr sz="2000" b="1" spc="-10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000" b="1" spc="-10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</a:t>
                      </a:r>
                      <a:endParaRPr sz="2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40"/>
                        </a:lnSpc>
                        <a:spcBef>
                          <a:spcPts val="220"/>
                        </a:spcBef>
                        <a:tabLst>
                          <a:tab pos="504190" algn="l"/>
                        </a:tabLst>
                      </a:pPr>
                      <a:r>
                        <a:rPr sz="20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&lt;&gt;	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</a:t>
                      </a:r>
                      <a:r>
                        <a:rPr sz="2000" b="1" spc="25" dirty="0">
                          <a:solidFill>
                            <a:srgbClr val="3333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ts val="2340"/>
                        </a:lnSpc>
                        <a:spcBef>
                          <a:spcPts val="220"/>
                        </a:spcBef>
                      </a:pPr>
                      <a:r>
                        <a:rPr sz="2000" b="1" dirty="0">
                          <a:solidFill>
                            <a:srgbClr val="FF0065"/>
                          </a:solidFill>
                          <a:latin typeface="Symbol" panose="05050102010706020507"/>
                          <a:cs typeface="Symbol" panose="05050102010706020507"/>
                        </a:rPr>
                        <a:t></a:t>
                      </a:r>
                      <a:endParaRPr sz="2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ts val="2340"/>
                        </a:lnSpc>
                        <a:spcBef>
                          <a:spcPts val="220"/>
                        </a:spcBef>
                        <a:tabLst>
                          <a:tab pos="656590" algn="l"/>
                        </a:tabLst>
                      </a:pPr>
                      <a:r>
                        <a:rPr sz="2000" b="1" spc="-5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</a:t>
                      </a:r>
                      <a:r>
                        <a:rPr sz="2000" b="1" spc="45" dirty="0">
                          <a:solidFill>
                            <a:srgbClr val="3333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Arial" panose="020B0604020202020204"/>
                          <a:cs typeface="Arial" panose="020B0604020202020204"/>
                        </a:rPr>
                        <a:t>=	</a:t>
                      </a:r>
                      <a:r>
                        <a:rPr sz="2000" b="1" spc="-5" dirty="0">
                          <a:solidFill>
                            <a:srgbClr val="3333CC"/>
                          </a:solidFill>
                          <a:latin typeface="Symbol" panose="05050102010706020507"/>
                          <a:cs typeface="Symbol" panose="05050102010706020507"/>
                        </a:rPr>
                        <a:t></a:t>
                      </a:r>
                      <a:endParaRPr sz="2000">
                        <a:latin typeface="Symbol" panose="05050102010706020507"/>
                        <a:cs typeface="Symbol" panose="05050102010706020507"/>
                      </a:endParaRPr>
                    </a:p>
                  </a:txBody>
                  <a:tcPr marL="0" marR="0" marT="27940" marB="0"/>
                </a:tc>
                <a:tc vMerge="1" gridSpan="3">
                  <a:tcPr marL="0" marR="0" marT="0" marB="0"/>
                </a:tc>
                <a:tc vMerge="1" hMerge="1">
                  <a:tcPr marL="0" marR="0" marT="0" marB="0"/>
                </a:tc>
                <a:tc vMerge="1" hMerge="1"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46232" y="4811154"/>
            <a:ext cx="5179695" cy="149796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62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等价性示例：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926465">
              <a:lnSpc>
                <a:spcPct val="100000"/>
              </a:lnSpc>
              <a:spcBef>
                <a:spcPts val="525"/>
              </a:spcBef>
              <a:tabLst>
                <a:tab pos="1530985" algn="l"/>
                <a:tab pos="2880995" algn="l"/>
                <a:tab pos="50673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spc="5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spc="5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t[D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#</a:t>
            </a:r>
            <a:r>
              <a:rPr sz="2000" b="1" spc="-2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]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‘03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’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等价于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927100">
              <a:lnSpc>
                <a:spcPct val="100000"/>
              </a:lnSpc>
              <a:spcBef>
                <a:spcPts val="515"/>
              </a:spcBef>
              <a:tabLst>
                <a:tab pos="1530985" algn="l"/>
                <a:tab pos="2881630" algn="l"/>
                <a:tab pos="317500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 |	t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	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t[D# ] &lt;&gt; ‘03’</a:t>
            </a:r>
            <a:r>
              <a:rPr sz="2000" b="1" spc="-24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9970" y="361950"/>
            <a:ext cx="6720840" cy="7486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关系元组演算之应用训练语义正确性与等价性变换训练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元组演算的等价性变换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2361" y="1248858"/>
            <a:ext cx="7294245" cy="435991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82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再例如</a:t>
            </a:r>
            <a:r>
              <a:rPr sz="2000" b="1" spc="-45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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与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运算之间的等价性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540385">
              <a:lnSpc>
                <a:spcPct val="100000"/>
              </a:lnSpc>
              <a:spcBef>
                <a:spcPts val="725"/>
              </a:spcBef>
              <a:tabLst>
                <a:tab pos="1595755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P1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5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P2	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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P1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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26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P2)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40385" marR="642620" indent="457200">
              <a:lnSpc>
                <a:spcPts val="3140"/>
              </a:lnSpc>
              <a:spcBef>
                <a:spcPts val="190"/>
              </a:spcBef>
              <a:tabLst>
                <a:tab pos="1595755" algn="l"/>
              </a:tabLst>
            </a:pP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个否定的或操作的再否定，便是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个肯定的与操作 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P1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</a:t>
            </a:r>
            <a:r>
              <a:rPr sz="2000" b="1" spc="5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P2	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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P1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21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P2)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97585">
              <a:lnSpc>
                <a:spcPct val="100000"/>
              </a:lnSpc>
              <a:spcBef>
                <a:spcPts val="480"/>
              </a:spcBef>
            </a:pP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个否定的与操作的再否定，便是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个肯定的或操作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84480" indent="-272415">
              <a:lnSpc>
                <a:spcPct val="100000"/>
              </a:lnSpc>
              <a:spcBef>
                <a:spcPts val="52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等价性示例：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“或者学过001课程或者学过002课程”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92735">
              <a:lnSpc>
                <a:spcPct val="100000"/>
              </a:lnSpc>
              <a:spcBef>
                <a:spcPts val="785"/>
              </a:spcBef>
              <a:tabLst>
                <a:tab pos="897890" algn="l"/>
                <a:tab pos="1727835" algn="l"/>
                <a:tab pos="2021205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{ u |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SC	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(u[C#]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‘001’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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u[C#]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‘002’)</a:t>
            </a:r>
            <a:r>
              <a:rPr sz="2000" b="1" spc="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 indent="227330">
              <a:lnSpc>
                <a:spcPts val="3130"/>
              </a:lnSpc>
              <a:spcBef>
                <a:spcPts val="160"/>
              </a:spcBef>
            </a:pPr>
            <a:r>
              <a:rPr sz="20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等价</a:t>
            </a: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于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“去掉既未学过001课程又未学过002课程的，所有人”  但下式是否正确呢?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22885">
              <a:lnSpc>
                <a:spcPct val="100000"/>
              </a:lnSpc>
              <a:spcBef>
                <a:spcPts val="555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{ u |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SC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u[C#]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&lt;&gt;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‘001’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u[C#]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&lt;&gt;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‘002’ )</a:t>
            </a:r>
            <a:r>
              <a:rPr sz="2000" b="1" spc="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60983" y="4917947"/>
            <a:ext cx="1960626" cy="22082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53529" y="6513576"/>
            <a:ext cx="2144395" cy="215900"/>
          </a:xfrm>
          <a:custGeom>
            <a:avLst/>
            <a:gdLst/>
            <a:ahLst/>
            <a:cxnLst/>
            <a:rect l="l" t="t" r="r" b="b"/>
            <a:pathLst>
              <a:path w="2144395" h="215900">
                <a:moveTo>
                  <a:pt x="1072133" y="0"/>
                </a:moveTo>
                <a:lnTo>
                  <a:pt x="992125" y="294"/>
                </a:lnTo>
                <a:lnTo>
                  <a:pt x="913712" y="1162"/>
                </a:lnTo>
                <a:lnTo>
                  <a:pt x="837103" y="2585"/>
                </a:lnTo>
                <a:lnTo>
                  <a:pt x="762505" y="4541"/>
                </a:lnTo>
                <a:lnTo>
                  <a:pt x="690125" y="7009"/>
                </a:lnTo>
                <a:lnTo>
                  <a:pt x="620170" y="9970"/>
                </a:lnTo>
                <a:lnTo>
                  <a:pt x="552848" y="13402"/>
                </a:lnTo>
                <a:lnTo>
                  <a:pt x="488367" y="17284"/>
                </a:lnTo>
                <a:lnTo>
                  <a:pt x="426933" y="21598"/>
                </a:lnTo>
                <a:lnTo>
                  <a:pt x="368755" y="26320"/>
                </a:lnTo>
                <a:lnTo>
                  <a:pt x="314039" y="31432"/>
                </a:lnTo>
                <a:lnTo>
                  <a:pt x="262993" y="36912"/>
                </a:lnTo>
                <a:lnTo>
                  <a:pt x="215824" y="42740"/>
                </a:lnTo>
                <a:lnTo>
                  <a:pt x="172739" y="48895"/>
                </a:lnTo>
                <a:lnTo>
                  <a:pt x="133947" y="55357"/>
                </a:lnTo>
                <a:lnTo>
                  <a:pt x="70068" y="69118"/>
                </a:lnTo>
                <a:lnTo>
                  <a:pt x="25846" y="83857"/>
                </a:lnTo>
                <a:lnTo>
                  <a:pt x="0" y="107442"/>
                </a:lnTo>
                <a:lnTo>
                  <a:pt x="2941" y="115477"/>
                </a:lnTo>
                <a:lnTo>
                  <a:pt x="45397" y="138574"/>
                </a:lnTo>
                <a:lnTo>
                  <a:pt x="99654" y="152918"/>
                </a:lnTo>
                <a:lnTo>
                  <a:pt x="172739" y="166217"/>
                </a:lnTo>
                <a:lnTo>
                  <a:pt x="215824" y="172421"/>
                </a:lnTo>
                <a:lnTo>
                  <a:pt x="262993" y="178300"/>
                </a:lnTo>
                <a:lnTo>
                  <a:pt x="314039" y="183832"/>
                </a:lnTo>
                <a:lnTo>
                  <a:pt x="368755" y="188996"/>
                </a:lnTo>
                <a:lnTo>
                  <a:pt x="426933" y="193769"/>
                </a:lnTo>
                <a:lnTo>
                  <a:pt x="488367" y="198132"/>
                </a:lnTo>
                <a:lnTo>
                  <a:pt x="552848" y="202061"/>
                </a:lnTo>
                <a:lnTo>
                  <a:pt x="620170" y="205536"/>
                </a:lnTo>
                <a:lnTo>
                  <a:pt x="690125" y="208536"/>
                </a:lnTo>
                <a:lnTo>
                  <a:pt x="762505" y="211038"/>
                </a:lnTo>
                <a:lnTo>
                  <a:pt x="837103" y="213022"/>
                </a:lnTo>
                <a:lnTo>
                  <a:pt x="913712" y="214465"/>
                </a:lnTo>
                <a:lnTo>
                  <a:pt x="992125" y="215347"/>
                </a:lnTo>
                <a:lnTo>
                  <a:pt x="1072133" y="215646"/>
                </a:lnTo>
                <a:lnTo>
                  <a:pt x="1152142" y="215347"/>
                </a:lnTo>
                <a:lnTo>
                  <a:pt x="1230555" y="214465"/>
                </a:lnTo>
                <a:lnTo>
                  <a:pt x="1307164" y="213022"/>
                </a:lnTo>
                <a:lnTo>
                  <a:pt x="1381762" y="211038"/>
                </a:lnTo>
                <a:lnTo>
                  <a:pt x="1454142" y="208536"/>
                </a:lnTo>
                <a:lnTo>
                  <a:pt x="1524097" y="205536"/>
                </a:lnTo>
                <a:lnTo>
                  <a:pt x="1591419" y="202061"/>
                </a:lnTo>
                <a:lnTo>
                  <a:pt x="1655900" y="198132"/>
                </a:lnTo>
                <a:lnTo>
                  <a:pt x="1717334" y="193769"/>
                </a:lnTo>
                <a:lnTo>
                  <a:pt x="1775512" y="188996"/>
                </a:lnTo>
                <a:lnTo>
                  <a:pt x="1830228" y="183832"/>
                </a:lnTo>
                <a:lnTo>
                  <a:pt x="1881274" y="178300"/>
                </a:lnTo>
                <a:lnTo>
                  <a:pt x="1928443" y="172421"/>
                </a:lnTo>
                <a:lnTo>
                  <a:pt x="1971528" y="166217"/>
                </a:lnTo>
                <a:lnTo>
                  <a:pt x="2010320" y="159708"/>
                </a:lnTo>
                <a:lnTo>
                  <a:pt x="2074199" y="145866"/>
                </a:lnTo>
                <a:lnTo>
                  <a:pt x="2118421" y="131065"/>
                </a:lnTo>
                <a:lnTo>
                  <a:pt x="2144267" y="107441"/>
                </a:lnTo>
                <a:lnTo>
                  <a:pt x="2141326" y="99411"/>
                </a:lnTo>
                <a:lnTo>
                  <a:pt x="2098870" y="76375"/>
                </a:lnTo>
                <a:lnTo>
                  <a:pt x="2044613" y="62105"/>
                </a:lnTo>
                <a:lnTo>
                  <a:pt x="1971528" y="48895"/>
                </a:lnTo>
                <a:lnTo>
                  <a:pt x="1928443" y="42740"/>
                </a:lnTo>
                <a:lnTo>
                  <a:pt x="1881274" y="36912"/>
                </a:lnTo>
                <a:lnTo>
                  <a:pt x="1830228" y="31432"/>
                </a:lnTo>
                <a:lnTo>
                  <a:pt x="1775512" y="26320"/>
                </a:lnTo>
                <a:lnTo>
                  <a:pt x="1717334" y="21598"/>
                </a:lnTo>
                <a:lnTo>
                  <a:pt x="1655900" y="17284"/>
                </a:lnTo>
                <a:lnTo>
                  <a:pt x="1591419" y="13402"/>
                </a:lnTo>
                <a:lnTo>
                  <a:pt x="1524097" y="9970"/>
                </a:lnTo>
                <a:lnTo>
                  <a:pt x="1454142" y="7009"/>
                </a:lnTo>
                <a:lnTo>
                  <a:pt x="1381762" y="4541"/>
                </a:lnTo>
                <a:lnTo>
                  <a:pt x="1307164" y="2585"/>
                </a:lnTo>
                <a:lnTo>
                  <a:pt x="1230555" y="1162"/>
                </a:lnTo>
                <a:lnTo>
                  <a:pt x="1152142" y="294"/>
                </a:lnTo>
                <a:lnTo>
                  <a:pt x="1072133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65031" y="6573773"/>
            <a:ext cx="353695" cy="76200"/>
          </a:xfrm>
          <a:custGeom>
            <a:avLst/>
            <a:gdLst/>
            <a:ahLst/>
            <a:cxnLst/>
            <a:rect l="l" t="t" r="r" b="b"/>
            <a:pathLst>
              <a:path w="353695" h="76200">
                <a:moveTo>
                  <a:pt x="76200" y="32766"/>
                </a:moveTo>
                <a:lnTo>
                  <a:pt x="76200" y="0"/>
                </a:lnTo>
                <a:lnTo>
                  <a:pt x="0" y="38100"/>
                </a:lnTo>
                <a:lnTo>
                  <a:pt x="58674" y="67437"/>
                </a:lnTo>
                <a:lnTo>
                  <a:pt x="58674" y="38100"/>
                </a:lnTo>
                <a:lnTo>
                  <a:pt x="60198" y="34290"/>
                </a:lnTo>
                <a:lnTo>
                  <a:pt x="63246" y="32766"/>
                </a:lnTo>
                <a:lnTo>
                  <a:pt x="76200" y="32766"/>
                </a:lnTo>
                <a:close/>
              </a:path>
              <a:path w="353695" h="76200">
                <a:moveTo>
                  <a:pt x="353568" y="38100"/>
                </a:moveTo>
                <a:lnTo>
                  <a:pt x="352044" y="34290"/>
                </a:lnTo>
                <a:lnTo>
                  <a:pt x="348996" y="32766"/>
                </a:lnTo>
                <a:lnTo>
                  <a:pt x="63246" y="32766"/>
                </a:lnTo>
                <a:lnTo>
                  <a:pt x="60198" y="34290"/>
                </a:lnTo>
                <a:lnTo>
                  <a:pt x="58674" y="38100"/>
                </a:lnTo>
                <a:lnTo>
                  <a:pt x="60198" y="41148"/>
                </a:lnTo>
                <a:lnTo>
                  <a:pt x="63246" y="42672"/>
                </a:lnTo>
                <a:lnTo>
                  <a:pt x="348996" y="42672"/>
                </a:lnTo>
                <a:lnTo>
                  <a:pt x="352044" y="41148"/>
                </a:lnTo>
                <a:lnTo>
                  <a:pt x="353568" y="38100"/>
                </a:lnTo>
                <a:close/>
              </a:path>
              <a:path w="353695" h="76200">
                <a:moveTo>
                  <a:pt x="76200" y="76200"/>
                </a:moveTo>
                <a:lnTo>
                  <a:pt x="76200" y="42672"/>
                </a:lnTo>
                <a:lnTo>
                  <a:pt x="63246" y="42672"/>
                </a:lnTo>
                <a:lnTo>
                  <a:pt x="60198" y="41148"/>
                </a:lnTo>
                <a:lnTo>
                  <a:pt x="58674" y="38100"/>
                </a:lnTo>
                <a:lnTo>
                  <a:pt x="58674" y="67437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655435" y="6443726"/>
            <a:ext cx="1809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u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29970" y="361950"/>
            <a:ext cx="6356350" cy="7486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关系元组演算之应用训练语义正确性与等价性变换训练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元组演算的等价性变换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5409" y="1290027"/>
            <a:ext cx="8124190" cy="200850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79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等价性再示例：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68630">
              <a:lnSpc>
                <a:spcPct val="100000"/>
              </a:lnSpc>
              <a:spcBef>
                <a:spcPts val="690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“既年龄小于20岁又是男性的所有学生”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926465">
              <a:lnSpc>
                <a:spcPct val="100000"/>
              </a:lnSpc>
              <a:spcBef>
                <a:spcPts val="785"/>
              </a:spcBef>
              <a:tabLst>
                <a:tab pos="1518285" algn="l"/>
                <a:tab pos="2925445" algn="l"/>
                <a:tab pos="3218815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 |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	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(s[Sage]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&lt; 20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s[Ssex]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‘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男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’)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32435">
              <a:lnSpc>
                <a:spcPct val="100000"/>
              </a:lnSpc>
              <a:spcBef>
                <a:spcPts val="660"/>
              </a:spcBef>
            </a:pPr>
            <a:r>
              <a:rPr sz="2000" b="1" spc="-1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等价</a:t>
            </a: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于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“去掉：或者年龄大于等于20岁，或者不是男性的，所有人”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927100">
              <a:lnSpc>
                <a:spcPct val="100000"/>
              </a:lnSpc>
              <a:spcBef>
                <a:spcPts val="785"/>
              </a:spcBef>
              <a:tabLst>
                <a:tab pos="1518285" algn="l"/>
                <a:tab pos="2925445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 |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	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5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 s[Sage]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&gt;=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20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</a:t>
            </a:r>
            <a:r>
              <a:rPr sz="20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s[Ssex]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&lt;&gt;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‘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男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’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22611" y="5209794"/>
            <a:ext cx="3697223" cy="153695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84639" y="6208776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22326" y="38099"/>
                </a:moveTo>
                <a:lnTo>
                  <a:pt x="320802" y="34289"/>
                </a:lnTo>
                <a:lnTo>
                  <a:pt x="317754" y="32765"/>
                </a:lnTo>
                <a:lnTo>
                  <a:pt x="4572" y="32765"/>
                </a:lnTo>
                <a:lnTo>
                  <a:pt x="1524" y="34289"/>
                </a:lnTo>
                <a:lnTo>
                  <a:pt x="0" y="38099"/>
                </a:lnTo>
                <a:lnTo>
                  <a:pt x="1524" y="41147"/>
                </a:lnTo>
                <a:lnTo>
                  <a:pt x="4572" y="42671"/>
                </a:lnTo>
                <a:lnTo>
                  <a:pt x="317754" y="42671"/>
                </a:lnTo>
                <a:lnTo>
                  <a:pt x="320802" y="41147"/>
                </a:lnTo>
                <a:lnTo>
                  <a:pt x="322326" y="38099"/>
                </a:lnTo>
                <a:close/>
              </a:path>
              <a:path w="381000" h="76200">
                <a:moveTo>
                  <a:pt x="381000" y="38099"/>
                </a:moveTo>
                <a:lnTo>
                  <a:pt x="304800" y="0"/>
                </a:lnTo>
                <a:lnTo>
                  <a:pt x="304800" y="32765"/>
                </a:lnTo>
                <a:lnTo>
                  <a:pt x="317754" y="32765"/>
                </a:lnTo>
                <a:lnTo>
                  <a:pt x="320802" y="34289"/>
                </a:lnTo>
                <a:lnTo>
                  <a:pt x="322326" y="38099"/>
                </a:lnTo>
                <a:lnTo>
                  <a:pt x="322326" y="67436"/>
                </a:lnTo>
                <a:lnTo>
                  <a:pt x="381000" y="38099"/>
                </a:lnTo>
                <a:close/>
              </a:path>
              <a:path w="381000" h="76200">
                <a:moveTo>
                  <a:pt x="322326" y="67436"/>
                </a:moveTo>
                <a:lnTo>
                  <a:pt x="322326" y="38099"/>
                </a:lnTo>
                <a:lnTo>
                  <a:pt x="320802" y="41147"/>
                </a:lnTo>
                <a:lnTo>
                  <a:pt x="317754" y="42671"/>
                </a:lnTo>
                <a:lnTo>
                  <a:pt x="304800" y="42671"/>
                </a:lnTo>
                <a:lnTo>
                  <a:pt x="304800" y="76199"/>
                </a:lnTo>
                <a:lnTo>
                  <a:pt x="322326" y="6743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27153" y="6065773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s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1221" y="6065773"/>
            <a:ext cx="27914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78125" algn="l"/>
              </a:tabLst>
            </a:pPr>
            <a:r>
              <a:rPr sz="2000" b="1" u="sng" spc="-5" dirty="0">
                <a:uFill>
                  <a:solidFill>
                    <a:srgbClr val="3333CC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sng" spc="-5" dirty="0">
                <a:uFill>
                  <a:solidFill>
                    <a:srgbClr val="3333CC"/>
                  </a:solidFill>
                </a:uFill>
                <a:latin typeface="Arial" panose="020B0604020202020204"/>
                <a:cs typeface="Arial" panose="020B0604020202020204"/>
              </a:rPr>
              <a:t>	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29970" y="361950"/>
            <a:ext cx="6627495" cy="7486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关系元组演算之应用训练语义正确性与等价性变换训练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元组演算的等价性变换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4528" y="1347156"/>
            <a:ext cx="8395335" cy="558228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14630" indent="-202565">
              <a:lnSpc>
                <a:spcPct val="100000"/>
              </a:lnSpc>
              <a:spcBef>
                <a:spcPts val="825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例如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</a:t>
            </a:r>
            <a:r>
              <a:rPr sz="2000" b="1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2000" b="1" spc="-45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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与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运算之间的等价性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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(t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R)(P(t))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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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(t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R)(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P(t))</a:t>
            </a:r>
            <a:r>
              <a:rPr sz="2000" b="1" spc="7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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(t</a:t>
            </a:r>
            <a:r>
              <a:rPr sz="2000" b="1" spc="-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R)(P(t))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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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(t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R)(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P(t))</a:t>
            </a:r>
            <a:r>
              <a:rPr sz="2000" b="1" spc="2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84480" indent="-272415">
              <a:lnSpc>
                <a:spcPct val="100000"/>
              </a:lnSpc>
              <a:spcBef>
                <a:spcPts val="705"/>
              </a:spcBef>
              <a:buSzPct val="95000"/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等价性示例：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68630">
              <a:lnSpc>
                <a:spcPct val="100000"/>
              </a:lnSpc>
              <a:spcBef>
                <a:spcPts val="68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“既学过001课程又学过002课程的学生”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927100" marR="277495" indent="-635">
              <a:lnSpc>
                <a:spcPct val="130000"/>
              </a:lnSpc>
              <a:spcBef>
                <a:spcPts val="55"/>
              </a:spcBef>
              <a:tabLst>
                <a:tab pos="281114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{ t |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	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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s[S#]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t[S#]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u[S#] =  t[S#]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 (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s[C#]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‘001’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u[C#]=‘002’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6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26465">
              <a:lnSpc>
                <a:spcPct val="100000"/>
              </a:lnSpc>
              <a:spcBef>
                <a:spcPts val="855"/>
              </a:spcBef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或者写成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926465" marR="263525">
              <a:lnSpc>
                <a:spcPts val="3130"/>
              </a:lnSpc>
              <a:spcBef>
                <a:spcPts val="95"/>
              </a:spcBef>
              <a:tabLst>
                <a:tab pos="281114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{ t |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	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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 (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s[S#]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t[S#]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u[S#] =  t[S#]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s[C#]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‘001’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u[C#]=‘002’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13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432435">
              <a:lnSpc>
                <a:spcPct val="100000"/>
              </a:lnSpc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等价于“去掉：或者未学过001课程，或者未学过002课程的所有人”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926465">
              <a:lnSpc>
                <a:spcPct val="100000"/>
              </a:lnSpc>
              <a:spcBef>
                <a:spcPts val="785"/>
              </a:spcBef>
              <a:tabLst>
                <a:tab pos="1460500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 |	t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 </a:t>
            </a:r>
            <a:r>
              <a:rPr sz="2000" b="1" spc="-10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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s[S#]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t[S#]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)(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s[C#]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&lt;&gt; ‘001’</a:t>
            </a:r>
            <a:r>
              <a:rPr sz="2000" b="1" spc="27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755265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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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s[S#]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 t[S#]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)(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s[C#]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&lt;&gt; ‘002’ ) )</a:t>
            </a:r>
            <a:r>
              <a:rPr sz="2000" b="1" spc="19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96022" y="1458468"/>
            <a:ext cx="1468374" cy="165430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9970" y="361950"/>
            <a:ext cx="6356350" cy="7486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关系元组演算之应用训练语义正确性与等价性变换训练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元组演算的等价性变换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67222" y="2758059"/>
            <a:ext cx="5760224" cy="10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关系元组演算之应用训练</a:t>
            </a:r>
            <a:endParaRPr dirty="0"/>
          </a:p>
          <a:p>
            <a:pPr marL="45085" algn="ctr">
              <a:lnSpc>
                <a:spcPct val="100000"/>
              </a:lnSpc>
              <a:spcBef>
                <a:spcPts val="20"/>
              </a:spcBef>
            </a:pPr>
            <a:r>
              <a:rPr sz="2800" spc="-5" dirty="0"/>
              <a:t>四个最复杂的例子</a:t>
            </a:r>
            <a:endParaRPr sz="2800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0931" y="1341373"/>
            <a:ext cx="7296784" cy="2165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元组演算公式与关系代数对比应用的例子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29565" marR="5080" indent="-329565">
              <a:lnSpc>
                <a:spcPct val="130000"/>
              </a:lnSpc>
              <a:spcBef>
                <a:spcPts val="1465"/>
              </a:spcBef>
              <a:buSzPct val="95000"/>
              <a:buFont typeface="Wingdings" panose="05000000000000000000"/>
              <a:buChar char=""/>
              <a:tabLst>
                <a:tab pos="3295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已知：学生关系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Student(S#,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Sname,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Sage,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Ssex,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Sclass) 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课程关系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Course(C#,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Cname,</a:t>
            </a:r>
            <a:r>
              <a:rPr sz="20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Chours,</a:t>
            </a:r>
            <a:r>
              <a:rPr sz="20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Credit, Tname) 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选课关系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SC(S#, C#,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Score)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98780" indent="-272415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"/>
              <a:tabLst>
                <a:tab pos="39941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求学过李明老师讲授所有课程的学生姓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名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全都学过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9941" y="3609847"/>
            <a:ext cx="29235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b="1" spc="-7" baseline="8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</a:t>
            </a:r>
            <a:r>
              <a:rPr sz="13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</a:t>
            </a:r>
            <a:r>
              <a:rPr sz="3000" b="1" spc="-7" baseline="8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000" b="1" spc="-7" baseline="8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</a:t>
            </a:r>
            <a:r>
              <a:rPr sz="13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Sname, C#</a:t>
            </a:r>
            <a:r>
              <a:rPr sz="1300" b="1" spc="16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baseline="8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(Student</a:t>
            </a:r>
            <a:endParaRPr sz="3000" baseline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7989" y="3571747"/>
            <a:ext cx="52362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949960" algn="l"/>
                <a:tab pos="2330450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	Course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</a:t>
            </a:r>
            <a:r>
              <a:rPr sz="2000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</a:t>
            </a:r>
            <a:r>
              <a:rPr sz="1950" b="1" baseline="-13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C#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1950" b="1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Tname=‘</a:t>
            </a:r>
            <a:r>
              <a:rPr sz="1950" b="1" spc="-7" baseline="-2100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李</a:t>
            </a:r>
            <a:r>
              <a:rPr sz="1950" b="1" baseline="-2100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明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’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(Course)))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2544" y="4277796"/>
            <a:ext cx="6791325" cy="81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8615" marR="5080" indent="-1606550">
              <a:lnSpc>
                <a:spcPct val="13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t[Sname]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5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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(u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Course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6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u[Tname]=‘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李明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’) 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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(w</a:t>
            </a:r>
            <a:r>
              <a:rPr sz="2000" b="1" spc="-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SC)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(w[S#]=t[S#]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w[C#]=u[C#]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))</a:t>
            </a:r>
            <a:r>
              <a:rPr sz="2000" b="1" spc="8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02315" y="3640073"/>
            <a:ext cx="337185" cy="230504"/>
          </a:xfrm>
          <a:custGeom>
            <a:avLst/>
            <a:gdLst/>
            <a:ahLst/>
            <a:cxnLst/>
            <a:rect l="l" t="t" r="r" b="b"/>
            <a:pathLst>
              <a:path w="337185" h="230504">
                <a:moveTo>
                  <a:pt x="336803" y="0"/>
                </a:moveTo>
                <a:lnTo>
                  <a:pt x="336803" y="230124"/>
                </a:lnTo>
                <a:lnTo>
                  <a:pt x="0" y="0"/>
                </a:lnTo>
                <a:lnTo>
                  <a:pt x="0" y="230124"/>
                </a:lnTo>
                <a:lnTo>
                  <a:pt x="336803" y="0"/>
                </a:lnTo>
                <a:close/>
              </a:path>
            </a:pathLst>
          </a:custGeom>
          <a:ln w="2857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44909" y="3624071"/>
            <a:ext cx="337185" cy="230504"/>
          </a:xfrm>
          <a:custGeom>
            <a:avLst/>
            <a:gdLst/>
            <a:ahLst/>
            <a:cxnLst/>
            <a:rect l="l" t="t" r="r" b="b"/>
            <a:pathLst>
              <a:path w="337185" h="230504">
                <a:moveTo>
                  <a:pt x="336803" y="0"/>
                </a:moveTo>
                <a:lnTo>
                  <a:pt x="336803" y="230124"/>
                </a:lnTo>
                <a:lnTo>
                  <a:pt x="0" y="0"/>
                </a:lnTo>
                <a:lnTo>
                  <a:pt x="0" y="230124"/>
                </a:lnTo>
                <a:lnTo>
                  <a:pt x="336803" y="0"/>
                </a:lnTo>
                <a:close/>
              </a:path>
            </a:pathLst>
          </a:custGeom>
          <a:ln w="2857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485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关系元组演算之应用训练四个最复杂的例子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7403" y="787390"/>
            <a:ext cx="16046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全都学过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45096" y="4389120"/>
            <a:ext cx="337185" cy="230504"/>
          </a:xfrm>
          <a:custGeom>
            <a:avLst/>
            <a:gdLst/>
            <a:ahLst/>
            <a:cxnLst/>
            <a:rect l="l" t="t" r="r" b="b"/>
            <a:pathLst>
              <a:path w="337184" h="230504">
                <a:moveTo>
                  <a:pt x="336803" y="0"/>
                </a:moveTo>
                <a:lnTo>
                  <a:pt x="336803" y="230124"/>
                </a:lnTo>
                <a:lnTo>
                  <a:pt x="0" y="0"/>
                </a:lnTo>
                <a:lnTo>
                  <a:pt x="0" y="230124"/>
                </a:lnTo>
                <a:lnTo>
                  <a:pt x="336803" y="0"/>
                </a:lnTo>
                <a:close/>
              </a:path>
            </a:pathLst>
          </a:custGeom>
          <a:ln w="2857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54925" y="4387596"/>
            <a:ext cx="337185" cy="230504"/>
          </a:xfrm>
          <a:custGeom>
            <a:avLst/>
            <a:gdLst/>
            <a:ahLst/>
            <a:cxnLst/>
            <a:rect l="l" t="t" r="r" b="b"/>
            <a:pathLst>
              <a:path w="337184" h="230504">
                <a:moveTo>
                  <a:pt x="336803" y="0"/>
                </a:moveTo>
                <a:lnTo>
                  <a:pt x="336803" y="230124"/>
                </a:lnTo>
                <a:lnTo>
                  <a:pt x="0" y="0"/>
                </a:lnTo>
                <a:lnTo>
                  <a:pt x="0" y="230124"/>
                </a:lnTo>
                <a:lnTo>
                  <a:pt x="336803" y="0"/>
                </a:lnTo>
                <a:close/>
              </a:path>
            </a:pathLst>
          </a:custGeom>
          <a:ln w="2857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12831" y="1493773"/>
            <a:ext cx="8232775" cy="444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元组演算公式与关系代数对比应用的例子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23215" marR="1017270" indent="-323215" algn="just" fontAlgn="auto">
              <a:lnSpc>
                <a:spcPts val="1600"/>
              </a:lnSpc>
              <a:spcBef>
                <a:spcPts val="1600"/>
              </a:spcBef>
              <a:buFont typeface="Wingdings" panose="05000000000000000000"/>
              <a:buChar char=""/>
              <a:tabLst>
                <a:tab pos="3232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已知：</a:t>
            </a:r>
            <a:endParaRPr sz="2000" b="1" spc="-10" dirty="0">
              <a:latin typeface="新宋体" panose="02010609030101010101" charset="-122"/>
              <a:cs typeface="新宋体" panose="02010609030101010101" charset="-122"/>
            </a:endParaRPr>
          </a:p>
          <a:p>
            <a:pPr marR="1017270" lvl="1" indent="0" algn="just" fontAlgn="auto">
              <a:lnSpc>
                <a:spcPts val="1600"/>
              </a:lnSpc>
              <a:spcBef>
                <a:spcPts val="1600"/>
              </a:spcBef>
              <a:buNone/>
              <a:tabLst>
                <a:tab pos="3232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学生关系：</a:t>
            </a:r>
            <a:r>
              <a:rPr sz="200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Student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(S#,</a:t>
            </a:r>
            <a:r>
              <a:rPr sz="20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Sname,</a:t>
            </a:r>
            <a:r>
              <a:rPr sz="20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Sage,</a:t>
            </a:r>
            <a:r>
              <a:rPr sz="20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Ssex,</a:t>
            </a:r>
            <a:r>
              <a:rPr sz="2000" b="1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Sclass)  </a:t>
            </a:r>
            <a:endParaRPr sz="2000" b="1" spc="-10" dirty="0">
              <a:latin typeface="Arial" panose="020B0604020202020204"/>
              <a:cs typeface="Arial" panose="020B0604020202020204"/>
            </a:endParaRPr>
          </a:p>
          <a:p>
            <a:pPr marR="1017270" lvl="1" indent="0" algn="just" fontAlgn="auto">
              <a:lnSpc>
                <a:spcPts val="1600"/>
              </a:lnSpc>
              <a:spcBef>
                <a:spcPts val="1600"/>
              </a:spcBef>
              <a:buNone/>
              <a:tabLst>
                <a:tab pos="3232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课程关系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Course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(C#,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Cname,</a:t>
            </a:r>
            <a:r>
              <a:rPr sz="20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Chours,</a:t>
            </a:r>
            <a:r>
              <a:rPr sz="20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Credit, Tname)  </a:t>
            </a:r>
            <a:endParaRPr sz="2000" b="1" spc="-5" dirty="0">
              <a:latin typeface="Arial" panose="020B0604020202020204"/>
              <a:cs typeface="Arial" panose="020B0604020202020204"/>
            </a:endParaRPr>
          </a:p>
          <a:p>
            <a:pPr marR="1017270" lvl="1" indent="0" algn="just" fontAlgn="auto">
              <a:lnSpc>
                <a:spcPts val="1600"/>
              </a:lnSpc>
              <a:spcBef>
                <a:spcPts val="1600"/>
              </a:spcBef>
              <a:buNone/>
              <a:tabLst>
                <a:tab pos="3232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选课关系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SC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(S#, C#,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Score)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0165" indent="0">
              <a:lnSpc>
                <a:spcPct val="100000"/>
              </a:lnSpc>
              <a:spcBef>
                <a:spcPts val="725"/>
              </a:spcBef>
              <a:buNone/>
              <a:tabLst>
                <a:tab pos="323215" algn="l"/>
              </a:tabLst>
            </a:pPr>
            <a:endParaRPr sz="2000" b="1" spc="-10" dirty="0">
              <a:solidFill>
                <a:srgbClr val="3333CC"/>
              </a:solidFill>
              <a:latin typeface="新宋体" panose="02010609030101010101" charset="-122"/>
              <a:cs typeface="新宋体" panose="02010609030101010101" charset="-122"/>
            </a:endParaRPr>
          </a:p>
          <a:p>
            <a:pPr marL="50165" indent="0">
              <a:lnSpc>
                <a:spcPct val="100000"/>
              </a:lnSpc>
              <a:spcBef>
                <a:spcPts val="725"/>
              </a:spcBef>
              <a:buNone/>
              <a:tabLst>
                <a:tab pos="32321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求没学过李明老师讲授任一门课程的学生姓名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全没学过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77850">
              <a:lnSpc>
                <a:spcPct val="100000"/>
              </a:lnSpc>
              <a:spcBef>
                <a:spcPts val="710"/>
              </a:spcBef>
              <a:tabLst>
                <a:tab pos="6142990" algn="l"/>
                <a:tab pos="7127240" algn="l"/>
              </a:tabLst>
            </a:pP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</a:t>
            </a:r>
            <a:r>
              <a:rPr sz="1950" b="1" spc="-7" baseline="-13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(Student)</a:t>
            </a:r>
            <a:r>
              <a:rPr sz="2000" b="1" spc="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</a:t>
            </a:r>
            <a:r>
              <a:rPr sz="2000" b="1" spc="8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</a:t>
            </a:r>
            <a:r>
              <a:rPr sz="1950" b="1" spc="-7" baseline="-13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Tname=‘</a:t>
            </a:r>
            <a:r>
              <a:rPr sz="1950" b="1" baseline="-2100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李明</a:t>
            </a:r>
            <a:r>
              <a:rPr sz="1950" b="1" spc="-15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’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(Student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Course))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2184400" marR="950595" indent="-1676400">
              <a:lnSpc>
                <a:spcPct val="130000"/>
              </a:lnSpc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t[Sname]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</a:t>
            </a:r>
            <a:r>
              <a:rPr sz="2000" b="1" spc="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5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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(u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Course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6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u[Tname]=‘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李明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’) 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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(w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SC)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(w[S#]=t[S#]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w[C#]=u[C#]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))</a:t>
            </a:r>
            <a:r>
              <a:rPr sz="2000" b="1" spc="9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485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关系元组演算之应用训练四个最复杂的例子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7403" y="787390"/>
            <a:ext cx="16046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全没学过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08461" y="4292346"/>
            <a:ext cx="337185" cy="230504"/>
          </a:xfrm>
          <a:custGeom>
            <a:avLst/>
            <a:gdLst/>
            <a:ahLst/>
            <a:cxnLst/>
            <a:rect l="l" t="t" r="r" b="b"/>
            <a:pathLst>
              <a:path w="337185" h="230504">
                <a:moveTo>
                  <a:pt x="336803" y="0"/>
                </a:moveTo>
                <a:lnTo>
                  <a:pt x="336803" y="230124"/>
                </a:lnTo>
                <a:lnTo>
                  <a:pt x="0" y="0"/>
                </a:lnTo>
                <a:lnTo>
                  <a:pt x="0" y="230124"/>
                </a:lnTo>
                <a:lnTo>
                  <a:pt x="336803" y="0"/>
                </a:lnTo>
                <a:close/>
              </a:path>
            </a:pathLst>
          </a:custGeom>
          <a:ln w="2857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89333" y="4277867"/>
            <a:ext cx="337185" cy="230504"/>
          </a:xfrm>
          <a:custGeom>
            <a:avLst/>
            <a:gdLst/>
            <a:ahLst/>
            <a:cxnLst/>
            <a:rect l="l" t="t" r="r" b="b"/>
            <a:pathLst>
              <a:path w="337185" h="230504">
                <a:moveTo>
                  <a:pt x="336803" y="0"/>
                </a:moveTo>
                <a:lnTo>
                  <a:pt x="336803" y="230124"/>
                </a:lnTo>
                <a:lnTo>
                  <a:pt x="0" y="0"/>
                </a:lnTo>
                <a:lnTo>
                  <a:pt x="0" y="230124"/>
                </a:lnTo>
                <a:lnTo>
                  <a:pt x="336803" y="0"/>
                </a:lnTo>
                <a:close/>
              </a:path>
            </a:pathLst>
          </a:custGeom>
          <a:ln w="2857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7083" y="1341373"/>
            <a:ext cx="8267065" cy="445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元组演算公式与关系代数对比应用的例子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23215" marR="1017270" indent="-323215" algn="just" fontAlgn="auto">
              <a:lnSpc>
                <a:spcPts val="1600"/>
              </a:lnSpc>
              <a:spcBef>
                <a:spcPts val="1600"/>
              </a:spcBef>
              <a:buFont typeface="Wingdings" panose="05000000000000000000"/>
              <a:buChar char=""/>
              <a:tabLst>
                <a:tab pos="3232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  <a:sym typeface="+mn-ea"/>
              </a:rPr>
              <a:t>已知：</a:t>
            </a:r>
            <a:endParaRPr sz="2000" b="1" spc="-10" dirty="0">
              <a:latin typeface="新宋体" panose="02010609030101010101" charset="-122"/>
              <a:cs typeface="新宋体" panose="02010609030101010101" charset="-122"/>
            </a:endParaRPr>
          </a:p>
          <a:p>
            <a:pPr marR="1017270" lvl="1" indent="0" algn="just" fontAlgn="auto">
              <a:lnSpc>
                <a:spcPts val="1600"/>
              </a:lnSpc>
              <a:spcBef>
                <a:spcPts val="1600"/>
              </a:spcBef>
              <a:buNone/>
              <a:tabLst>
                <a:tab pos="3232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  <a:sym typeface="+mn-ea"/>
              </a:rPr>
              <a:t>学生关系：</a:t>
            </a:r>
            <a:r>
              <a:rPr sz="200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Student</a:t>
            </a:r>
            <a:r>
              <a:rPr sz="2000" b="1" spc="-10" dirty="0">
                <a:latin typeface="Arial" panose="020B0604020202020204"/>
                <a:cs typeface="Arial" panose="020B0604020202020204"/>
                <a:sym typeface="+mn-ea"/>
              </a:rPr>
              <a:t>(S#,</a:t>
            </a:r>
            <a:r>
              <a:rPr sz="2000" b="1" spc="10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  <a:sym typeface="+mn-ea"/>
              </a:rPr>
              <a:t>Sname,</a:t>
            </a:r>
            <a:r>
              <a:rPr sz="2000" b="1" spc="10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  <a:sym typeface="+mn-ea"/>
              </a:rPr>
              <a:t>Sage,</a:t>
            </a:r>
            <a:r>
              <a:rPr sz="2000" b="1" spc="10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  <a:sym typeface="+mn-ea"/>
              </a:rPr>
              <a:t>Ssex,</a:t>
            </a:r>
            <a:r>
              <a:rPr sz="2000" b="1" spc="15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  <a:sym typeface="+mn-ea"/>
              </a:rPr>
              <a:t>Sclass)  </a:t>
            </a:r>
            <a:endParaRPr sz="2000" b="1" spc="-10" dirty="0">
              <a:latin typeface="Arial" panose="020B0604020202020204"/>
              <a:cs typeface="Arial" panose="020B0604020202020204"/>
            </a:endParaRPr>
          </a:p>
          <a:p>
            <a:pPr marR="1017270" lvl="1" indent="0" algn="just" fontAlgn="auto">
              <a:lnSpc>
                <a:spcPts val="1600"/>
              </a:lnSpc>
              <a:spcBef>
                <a:spcPts val="1600"/>
              </a:spcBef>
              <a:buNone/>
              <a:tabLst>
                <a:tab pos="3232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  <a:sym typeface="+mn-ea"/>
              </a:rPr>
              <a:t>课程关系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  <a:sym typeface="+mn-ea"/>
              </a:rPr>
              <a:t>：</a:t>
            </a:r>
            <a:r>
              <a:rPr sz="20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Course</a:t>
            </a:r>
            <a:r>
              <a:rPr sz="2000" b="1" spc="-5" dirty="0">
                <a:latin typeface="Arial" panose="020B0604020202020204"/>
                <a:cs typeface="Arial" panose="020B0604020202020204"/>
                <a:sym typeface="+mn-ea"/>
              </a:rPr>
              <a:t>(C#,</a:t>
            </a:r>
            <a:r>
              <a:rPr sz="2000" b="1" spc="5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  <a:sym typeface="+mn-ea"/>
              </a:rPr>
              <a:t>Cname,</a:t>
            </a:r>
            <a:r>
              <a:rPr sz="2000" b="1" spc="10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  <a:sym typeface="+mn-ea"/>
              </a:rPr>
              <a:t>Chours,</a:t>
            </a:r>
            <a:r>
              <a:rPr sz="2000" b="1" spc="10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  <a:sym typeface="+mn-ea"/>
              </a:rPr>
              <a:t>Credit, Tname)  </a:t>
            </a:r>
            <a:endParaRPr sz="2000" b="1" spc="-5" dirty="0">
              <a:latin typeface="Arial" panose="020B0604020202020204"/>
              <a:cs typeface="Arial" panose="020B0604020202020204"/>
            </a:endParaRPr>
          </a:p>
          <a:p>
            <a:pPr marR="1017270" lvl="1" indent="0" algn="just" fontAlgn="auto">
              <a:lnSpc>
                <a:spcPts val="1600"/>
              </a:lnSpc>
              <a:spcBef>
                <a:spcPts val="1600"/>
              </a:spcBef>
              <a:buNone/>
              <a:tabLst>
                <a:tab pos="3232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  <a:sym typeface="+mn-ea"/>
              </a:rPr>
              <a:t>选课关系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  <a:sym typeface="+mn-ea"/>
              </a:rPr>
              <a:t>：</a:t>
            </a:r>
            <a:r>
              <a:rPr sz="20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SC</a:t>
            </a:r>
            <a:r>
              <a:rPr sz="2000" b="1" spc="-5" dirty="0">
                <a:latin typeface="Arial" panose="020B0604020202020204"/>
                <a:cs typeface="Arial" panose="020B0604020202020204"/>
                <a:sym typeface="+mn-ea"/>
              </a:rPr>
              <a:t>(S#, C#,</a:t>
            </a:r>
            <a:r>
              <a:rPr sz="2000" b="1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  <a:sym typeface="+mn-ea"/>
              </a:rPr>
              <a:t>Score)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35280" indent="-272415">
              <a:lnSpc>
                <a:spcPct val="100000"/>
              </a:lnSpc>
              <a:spcBef>
                <a:spcPts val="730"/>
              </a:spcBef>
              <a:buFont typeface="Wingdings" panose="05000000000000000000"/>
              <a:buChar char=""/>
              <a:tabLst>
                <a:tab pos="335915" algn="l"/>
              </a:tabLst>
            </a:pPr>
            <a:endParaRPr sz="2000" b="1" spc="-10" dirty="0">
              <a:solidFill>
                <a:srgbClr val="3333CC"/>
              </a:solidFill>
              <a:latin typeface="新宋体" panose="02010609030101010101" charset="-122"/>
              <a:cs typeface="新宋体" panose="02010609030101010101" charset="-122"/>
            </a:endParaRPr>
          </a:p>
          <a:p>
            <a:pPr marL="335280" indent="-272415">
              <a:lnSpc>
                <a:spcPct val="100000"/>
              </a:lnSpc>
              <a:spcBef>
                <a:spcPts val="730"/>
              </a:spcBef>
              <a:buFont typeface="Wingdings" panose="05000000000000000000"/>
              <a:buChar char=""/>
              <a:tabLst>
                <a:tab pos="33591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求至少学过一门李明老师讲授课程的学生姓名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至少学过一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门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20700">
              <a:lnSpc>
                <a:spcPct val="100000"/>
              </a:lnSpc>
              <a:spcBef>
                <a:spcPts val="710"/>
              </a:spcBef>
              <a:tabLst>
                <a:tab pos="4011295" algn="l"/>
                <a:tab pos="4923790" algn="l"/>
              </a:tabLst>
            </a:pP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</a:t>
            </a:r>
            <a:r>
              <a:rPr sz="1950" b="1" spc="-7" baseline="-13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Tname=‘</a:t>
            </a:r>
            <a:r>
              <a:rPr sz="1950" b="1" baseline="-2100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李明</a:t>
            </a:r>
            <a:r>
              <a:rPr sz="1950" b="1" spc="-15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’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(Student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	Course))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Times New Roman" panose="02020603050405020304"/>
              <a:cs typeface="Times New Roman" panose="02020603050405020304"/>
            </a:endParaRPr>
          </a:p>
          <a:p>
            <a:pPr marL="520065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t[Sname]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</a:t>
            </a:r>
            <a:r>
              <a:rPr sz="2000" b="1" spc="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6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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(u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Course)</a:t>
            </a:r>
            <a:r>
              <a:rPr sz="2000" b="1" spc="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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(w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SC)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u[Tname]=‘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李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’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755265">
              <a:lnSpc>
                <a:spcPct val="100000"/>
              </a:lnSpc>
              <a:spcBef>
                <a:spcPts val="730"/>
              </a:spcBef>
            </a:pP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w[S#]=t[S#]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w[C#]=u[C#]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1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485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关系元组演算之应用训练四个最复杂的例子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7403" y="787390"/>
            <a:ext cx="21132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(3)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至少有一学过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80045" y="4411217"/>
            <a:ext cx="4119371" cy="128396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60837" y="1346453"/>
            <a:ext cx="7821930" cy="285369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14630" indent="-202565">
              <a:lnSpc>
                <a:spcPct val="100000"/>
              </a:lnSpc>
              <a:spcBef>
                <a:spcPts val="745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首先定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义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列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的取值范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围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域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(Domain)”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新宋体" panose="02010609030101010101" charset="-122"/>
                <a:cs typeface="新宋体" panose="02010609030101010101" charset="-122"/>
              </a:rPr>
              <a:t>域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(Domain)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696595" lvl="1" indent="-227330">
              <a:lnSpc>
                <a:spcPct val="100000"/>
              </a:lnSpc>
              <a:spcBef>
                <a:spcPts val="985"/>
              </a:spcBef>
              <a:buSzPct val="95000"/>
              <a:buFont typeface="Wingdings" panose="05000000000000000000"/>
              <a:buChar char=""/>
              <a:tabLst>
                <a:tab pos="69723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一组值的集合，这组值具有相同的数据类型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696595" lvl="1" indent="-227330">
              <a:lnSpc>
                <a:spcPct val="100000"/>
              </a:lnSpc>
              <a:spcBef>
                <a:spcPts val="725"/>
              </a:spcBef>
              <a:buSzPct val="95000"/>
              <a:buFont typeface="Wingdings" panose="05000000000000000000"/>
              <a:buChar char=""/>
              <a:tabLst>
                <a:tab pos="697230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如整数的集合、字符串的集合、全体学生的集合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696595" lvl="1" indent="-227330">
              <a:lnSpc>
                <a:spcPct val="100000"/>
              </a:lnSpc>
              <a:spcBef>
                <a:spcPts val="535"/>
              </a:spcBef>
              <a:buSzPct val="95000"/>
              <a:buFont typeface="Wingdings" panose="05000000000000000000"/>
              <a:buChar char=""/>
              <a:tabLst>
                <a:tab pos="697230" algn="l"/>
              </a:tabLst>
            </a:pP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再如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b="1" spc="-7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由</a:t>
            </a:r>
            <a:r>
              <a:rPr sz="20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位数字组成的数字串的集合，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由</a:t>
            </a:r>
            <a:r>
              <a:rPr sz="20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到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100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组成的整数集合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696595" lvl="1" indent="-227965">
              <a:lnSpc>
                <a:spcPct val="100000"/>
              </a:lnSpc>
              <a:spcBef>
                <a:spcPts val="1055"/>
              </a:spcBef>
              <a:buSzPct val="95000"/>
              <a:buFont typeface="Wingdings" panose="05000000000000000000"/>
              <a:buChar char=""/>
              <a:tabLst>
                <a:tab pos="69723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集合中元素的个数称为域的</a:t>
            </a: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新宋体" panose="02010609030101010101" charset="-122"/>
                <a:cs typeface="新宋体" panose="02010609030101010101" charset="-122"/>
              </a:rPr>
              <a:t>基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新宋体" panose="02010609030101010101" charset="-122"/>
                <a:cs typeface="新宋体" panose="02010609030101010101" charset="-122"/>
              </a:rPr>
              <a:t>数</a:t>
            </a:r>
            <a:r>
              <a:rPr sz="3200" b="1" spc="-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3200" b="1" spc="-10" dirty="0">
                <a:latin typeface="Arial" panose="020B0604020202020204"/>
                <a:cs typeface="Arial" panose="020B0604020202020204"/>
              </a:rPr>
              <a:t>Cardinality</a:t>
            </a:r>
            <a:r>
              <a:rPr sz="3200" b="1" spc="-10" dirty="0">
                <a:latin typeface="Times New Roman" panose="02020603050405020304"/>
                <a:cs typeface="Times New Roman" panose="02020603050405020304"/>
              </a:rPr>
              <a:t>)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57235" y="4714494"/>
            <a:ext cx="664210" cy="1157605"/>
          </a:xfrm>
          <a:custGeom>
            <a:avLst/>
            <a:gdLst/>
            <a:ahLst/>
            <a:cxnLst/>
            <a:rect l="l" t="t" r="r" b="b"/>
            <a:pathLst>
              <a:path w="664210" h="1157604">
                <a:moveTo>
                  <a:pt x="332231" y="0"/>
                </a:moveTo>
                <a:lnTo>
                  <a:pt x="265231" y="11757"/>
                </a:lnTo>
                <a:lnTo>
                  <a:pt x="202846" y="45481"/>
                </a:lnTo>
                <a:lnTo>
                  <a:pt x="146409" y="98851"/>
                </a:lnTo>
                <a:lnTo>
                  <a:pt x="120837" y="132177"/>
                </a:lnTo>
                <a:lnTo>
                  <a:pt x="97250" y="169545"/>
                </a:lnTo>
                <a:lnTo>
                  <a:pt x="75815" y="210662"/>
                </a:lnTo>
                <a:lnTo>
                  <a:pt x="56699" y="255240"/>
                </a:lnTo>
                <a:lnTo>
                  <a:pt x="40067" y="302988"/>
                </a:lnTo>
                <a:lnTo>
                  <a:pt x="26086" y="353615"/>
                </a:lnTo>
                <a:lnTo>
                  <a:pt x="14923" y="406832"/>
                </a:lnTo>
                <a:lnTo>
                  <a:pt x="6743" y="462349"/>
                </a:lnTo>
                <a:lnTo>
                  <a:pt x="1713" y="519875"/>
                </a:lnTo>
                <a:lnTo>
                  <a:pt x="0" y="579119"/>
                </a:lnTo>
                <a:lnTo>
                  <a:pt x="1713" y="638230"/>
                </a:lnTo>
                <a:lnTo>
                  <a:pt x="6743" y="695639"/>
                </a:lnTo>
                <a:lnTo>
                  <a:pt x="14923" y="751053"/>
                </a:lnTo>
                <a:lnTo>
                  <a:pt x="26086" y="804183"/>
                </a:lnTo>
                <a:lnTo>
                  <a:pt x="40067" y="854737"/>
                </a:lnTo>
                <a:lnTo>
                  <a:pt x="56699" y="902423"/>
                </a:lnTo>
                <a:lnTo>
                  <a:pt x="75815" y="946951"/>
                </a:lnTo>
                <a:lnTo>
                  <a:pt x="97250" y="988028"/>
                </a:lnTo>
                <a:lnTo>
                  <a:pt x="120837" y="1025363"/>
                </a:lnTo>
                <a:lnTo>
                  <a:pt x="146409" y="1058666"/>
                </a:lnTo>
                <a:lnTo>
                  <a:pt x="173801" y="1087645"/>
                </a:lnTo>
                <a:lnTo>
                  <a:pt x="233378" y="1131464"/>
                </a:lnTo>
                <a:lnTo>
                  <a:pt x="298237" y="1154490"/>
                </a:lnTo>
                <a:lnTo>
                  <a:pt x="332231" y="1157477"/>
                </a:lnTo>
                <a:lnTo>
                  <a:pt x="366092" y="1154490"/>
                </a:lnTo>
                <a:lnTo>
                  <a:pt x="430732" y="1131464"/>
                </a:lnTo>
                <a:lnTo>
                  <a:pt x="490147" y="1087645"/>
                </a:lnTo>
                <a:lnTo>
                  <a:pt x="517478" y="1058666"/>
                </a:lnTo>
                <a:lnTo>
                  <a:pt x="543000" y="1025363"/>
                </a:lnTo>
                <a:lnTo>
                  <a:pt x="566546" y="988028"/>
                </a:lnTo>
                <a:lnTo>
                  <a:pt x="587950" y="946951"/>
                </a:lnTo>
                <a:lnTo>
                  <a:pt x="607043" y="902423"/>
                </a:lnTo>
                <a:lnTo>
                  <a:pt x="623657" y="854737"/>
                </a:lnTo>
                <a:lnTo>
                  <a:pt x="637627" y="804183"/>
                </a:lnTo>
                <a:lnTo>
                  <a:pt x="648783" y="751053"/>
                </a:lnTo>
                <a:lnTo>
                  <a:pt x="656960" y="695639"/>
                </a:lnTo>
                <a:lnTo>
                  <a:pt x="661988" y="638230"/>
                </a:lnTo>
                <a:lnTo>
                  <a:pt x="663701" y="579119"/>
                </a:lnTo>
                <a:lnTo>
                  <a:pt x="661988" y="519875"/>
                </a:lnTo>
                <a:lnTo>
                  <a:pt x="656960" y="462349"/>
                </a:lnTo>
                <a:lnTo>
                  <a:pt x="648783" y="406832"/>
                </a:lnTo>
                <a:lnTo>
                  <a:pt x="637627" y="353615"/>
                </a:lnTo>
                <a:lnTo>
                  <a:pt x="623657" y="302988"/>
                </a:lnTo>
                <a:lnTo>
                  <a:pt x="607043" y="255240"/>
                </a:lnTo>
                <a:lnTo>
                  <a:pt x="587950" y="210662"/>
                </a:lnTo>
                <a:lnTo>
                  <a:pt x="566546" y="169544"/>
                </a:lnTo>
                <a:lnTo>
                  <a:pt x="543000" y="132177"/>
                </a:lnTo>
                <a:lnTo>
                  <a:pt x="517478" y="98851"/>
                </a:lnTo>
                <a:lnTo>
                  <a:pt x="490147" y="69856"/>
                </a:lnTo>
                <a:lnTo>
                  <a:pt x="430732" y="26018"/>
                </a:lnTo>
                <a:lnTo>
                  <a:pt x="366092" y="2987"/>
                </a:lnTo>
                <a:lnTo>
                  <a:pt x="332231" y="0"/>
                </a:lnTo>
                <a:close/>
              </a:path>
            </a:pathLst>
          </a:custGeom>
          <a:ln w="28575">
            <a:solidFill>
              <a:srgbClr val="3333C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9467" y="5868923"/>
            <a:ext cx="671830" cy="528320"/>
          </a:xfrm>
          <a:custGeom>
            <a:avLst/>
            <a:gdLst/>
            <a:ahLst/>
            <a:cxnLst/>
            <a:rect l="l" t="t" r="r" b="b"/>
            <a:pathLst>
              <a:path w="671830" h="528320">
                <a:moveTo>
                  <a:pt x="0" y="0"/>
                </a:moveTo>
                <a:lnTo>
                  <a:pt x="0" y="528066"/>
                </a:lnTo>
                <a:lnTo>
                  <a:pt x="671322" y="528066"/>
                </a:lnTo>
              </a:path>
            </a:pathLst>
          </a:custGeom>
          <a:ln w="2857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96069" y="4709921"/>
            <a:ext cx="662940" cy="1157605"/>
          </a:xfrm>
          <a:custGeom>
            <a:avLst/>
            <a:gdLst/>
            <a:ahLst/>
            <a:cxnLst/>
            <a:rect l="l" t="t" r="r" b="b"/>
            <a:pathLst>
              <a:path w="662939" h="1157604">
                <a:moveTo>
                  <a:pt x="331469" y="0"/>
                </a:moveTo>
                <a:lnTo>
                  <a:pt x="264501" y="11755"/>
                </a:lnTo>
                <a:lnTo>
                  <a:pt x="202203" y="45469"/>
                </a:lnTo>
                <a:lnTo>
                  <a:pt x="145888" y="98811"/>
                </a:lnTo>
                <a:lnTo>
                  <a:pt x="120385" y="132114"/>
                </a:lnTo>
                <a:lnTo>
                  <a:pt x="96869" y="169449"/>
                </a:lnTo>
                <a:lnTo>
                  <a:pt x="75505" y="210526"/>
                </a:lnTo>
                <a:lnTo>
                  <a:pt x="56457" y="255054"/>
                </a:lnTo>
                <a:lnTo>
                  <a:pt x="39890" y="302740"/>
                </a:lnTo>
                <a:lnTo>
                  <a:pt x="25967" y="353294"/>
                </a:lnTo>
                <a:lnTo>
                  <a:pt x="14852" y="406424"/>
                </a:lnTo>
                <a:lnTo>
                  <a:pt x="6710" y="461838"/>
                </a:lnTo>
                <a:lnTo>
                  <a:pt x="1705" y="519247"/>
                </a:lnTo>
                <a:lnTo>
                  <a:pt x="0" y="578357"/>
                </a:lnTo>
                <a:lnTo>
                  <a:pt x="1705" y="637602"/>
                </a:lnTo>
                <a:lnTo>
                  <a:pt x="6710" y="695128"/>
                </a:lnTo>
                <a:lnTo>
                  <a:pt x="14852" y="750645"/>
                </a:lnTo>
                <a:lnTo>
                  <a:pt x="25967" y="803862"/>
                </a:lnTo>
                <a:lnTo>
                  <a:pt x="39890" y="854489"/>
                </a:lnTo>
                <a:lnTo>
                  <a:pt x="56457" y="902237"/>
                </a:lnTo>
                <a:lnTo>
                  <a:pt x="75505" y="946815"/>
                </a:lnTo>
                <a:lnTo>
                  <a:pt x="96869" y="987932"/>
                </a:lnTo>
                <a:lnTo>
                  <a:pt x="120385" y="1025300"/>
                </a:lnTo>
                <a:lnTo>
                  <a:pt x="145888" y="1058626"/>
                </a:lnTo>
                <a:lnTo>
                  <a:pt x="173216" y="1087621"/>
                </a:lnTo>
                <a:lnTo>
                  <a:pt x="232687" y="1131459"/>
                </a:lnTo>
                <a:lnTo>
                  <a:pt x="297484" y="1154490"/>
                </a:lnTo>
                <a:lnTo>
                  <a:pt x="331469" y="1157477"/>
                </a:lnTo>
                <a:lnTo>
                  <a:pt x="365330" y="1154490"/>
                </a:lnTo>
                <a:lnTo>
                  <a:pt x="429970" y="1131459"/>
                </a:lnTo>
                <a:lnTo>
                  <a:pt x="489385" y="1087621"/>
                </a:lnTo>
                <a:lnTo>
                  <a:pt x="516716" y="1058626"/>
                </a:lnTo>
                <a:lnTo>
                  <a:pt x="542238" y="1025300"/>
                </a:lnTo>
                <a:lnTo>
                  <a:pt x="565784" y="987932"/>
                </a:lnTo>
                <a:lnTo>
                  <a:pt x="587188" y="946815"/>
                </a:lnTo>
                <a:lnTo>
                  <a:pt x="606281" y="902237"/>
                </a:lnTo>
                <a:lnTo>
                  <a:pt x="622895" y="854489"/>
                </a:lnTo>
                <a:lnTo>
                  <a:pt x="636865" y="803862"/>
                </a:lnTo>
                <a:lnTo>
                  <a:pt x="648021" y="750645"/>
                </a:lnTo>
                <a:lnTo>
                  <a:pt x="656198" y="695128"/>
                </a:lnTo>
                <a:lnTo>
                  <a:pt x="661226" y="637602"/>
                </a:lnTo>
                <a:lnTo>
                  <a:pt x="662939" y="578357"/>
                </a:lnTo>
                <a:lnTo>
                  <a:pt x="661226" y="519247"/>
                </a:lnTo>
                <a:lnTo>
                  <a:pt x="656198" y="461838"/>
                </a:lnTo>
                <a:lnTo>
                  <a:pt x="648021" y="406424"/>
                </a:lnTo>
                <a:lnTo>
                  <a:pt x="636865" y="353294"/>
                </a:lnTo>
                <a:lnTo>
                  <a:pt x="622895" y="302740"/>
                </a:lnTo>
                <a:lnTo>
                  <a:pt x="606281" y="255054"/>
                </a:lnTo>
                <a:lnTo>
                  <a:pt x="587188" y="210526"/>
                </a:lnTo>
                <a:lnTo>
                  <a:pt x="565784" y="169449"/>
                </a:lnTo>
                <a:lnTo>
                  <a:pt x="542238" y="132114"/>
                </a:lnTo>
                <a:lnTo>
                  <a:pt x="516716" y="98811"/>
                </a:lnTo>
                <a:lnTo>
                  <a:pt x="489385" y="69832"/>
                </a:lnTo>
                <a:lnTo>
                  <a:pt x="429970" y="26013"/>
                </a:lnTo>
                <a:lnTo>
                  <a:pt x="365330" y="2987"/>
                </a:lnTo>
                <a:lnTo>
                  <a:pt x="331469" y="0"/>
                </a:lnTo>
                <a:close/>
              </a:path>
            </a:pathLst>
          </a:custGeom>
          <a:ln w="28574">
            <a:solidFill>
              <a:srgbClr val="3333C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13061" y="5849873"/>
            <a:ext cx="671830" cy="257175"/>
          </a:xfrm>
          <a:custGeom>
            <a:avLst/>
            <a:gdLst/>
            <a:ahLst/>
            <a:cxnLst/>
            <a:rect l="l" t="t" r="r" b="b"/>
            <a:pathLst>
              <a:path w="671829" h="257175">
                <a:moveTo>
                  <a:pt x="0" y="0"/>
                </a:moveTo>
                <a:lnTo>
                  <a:pt x="0" y="256794"/>
                </a:lnTo>
                <a:lnTo>
                  <a:pt x="671322" y="256793"/>
                </a:lnTo>
              </a:path>
            </a:pathLst>
          </a:custGeom>
          <a:ln w="2857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48619" y="4719065"/>
            <a:ext cx="662940" cy="1157605"/>
          </a:xfrm>
          <a:custGeom>
            <a:avLst/>
            <a:gdLst/>
            <a:ahLst/>
            <a:cxnLst/>
            <a:rect l="l" t="t" r="r" b="b"/>
            <a:pathLst>
              <a:path w="662939" h="1157604">
                <a:moveTo>
                  <a:pt x="331470" y="0"/>
                </a:moveTo>
                <a:lnTo>
                  <a:pt x="264501" y="11757"/>
                </a:lnTo>
                <a:lnTo>
                  <a:pt x="202203" y="45481"/>
                </a:lnTo>
                <a:lnTo>
                  <a:pt x="145888" y="98851"/>
                </a:lnTo>
                <a:lnTo>
                  <a:pt x="120385" y="132177"/>
                </a:lnTo>
                <a:lnTo>
                  <a:pt x="96869" y="169545"/>
                </a:lnTo>
                <a:lnTo>
                  <a:pt x="75505" y="210662"/>
                </a:lnTo>
                <a:lnTo>
                  <a:pt x="56457" y="255240"/>
                </a:lnTo>
                <a:lnTo>
                  <a:pt x="39890" y="302988"/>
                </a:lnTo>
                <a:lnTo>
                  <a:pt x="25967" y="353615"/>
                </a:lnTo>
                <a:lnTo>
                  <a:pt x="14852" y="406832"/>
                </a:lnTo>
                <a:lnTo>
                  <a:pt x="6710" y="462349"/>
                </a:lnTo>
                <a:lnTo>
                  <a:pt x="1705" y="519875"/>
                </a:lnTo>
                <a:lnTo>
                  <a:pt x="0" y="579120"/>
                </a:lnTo>
                <a:lnTo>
                  <a:pt x="1705" y="638230"/>
                </a:lnTo>
                <a:lnTo>
                  <a:pt x="6710" y="695639"/>
                </a:lnTo>
                <a:lnTo>
                  <a:pt x="14852" y="751053"/>
                </a:lnTo>
                <a:lnTo>
                  <a:pt x="25967" y="804183"/>
                </a:lnTo>
                <a:lnTo>
                  <a:pt x="39890" y="854737"/>
                </a:lnTo>
                <a:lnTo>
                  <a:pt x="56457" y="902423"/>
                </a:lnTo>
                <a:lnTo>
                  <a:pt x="75505" y="946951"/>
                </a:lnTo>
                <a:lnTo>
                  <a:pt x="96869" y="988028"/>
                </a:lnTo>
                <a:lnTo>
                  <a:pt x="120385" y="1025363"/>
                </a:lnTo>
                <a:lnTo>
                  <a:pt x="145888" y="1058666"/>
                </a:lnTo>
                <a:lnTo>
                  <a:pt x="173216" y="1087645"/>
                </a:lnTo>
                <a:lnTo>
                  <a:pt x="232687" y="1131464"/>
                </a:lnTo>
                <a:lnTo>
                  <a:pt x="297484" y="1154490"/>
                </a:lnTo>
                <a:lnTo>
                  <a:pt x="331470" y="1157478"/>
                </a:lnTo>
                <a:lnTo>
                  <a:pt x="365330" y="1154490"/>
                </a:lnTo>
                <a:lnTo>
                  <a:pt x="429970" y="1131464"/>
                </a:lnTo>
                <a:lnTo>
                  <a:pt x="489385" y="1087645"/>
                </a:lnTo>
                <a:lnTo>
                  <a:pt x="516716" y="1058666"/>
                </a:lnTo>
                <a:lnTo>
                  <a:pt x="542238" y="1025363"/>
                </a:lnTo>
                <a:lnTo>
                  <a:pt x="565785" y="988028"/>
                </a:lnTo>
                <a:lnTo>
                  <a:pt x="587188" y="946951"/>
                </a:lnTo>
                <a:lnTo>
                  <a:pt x="606281" y="902423"/>
                </a:lnTo>
                <a:lnTo>
                  <a:pt x="622895" y="854737"/>
                </a:lnTo>
                <a:lnTo>
                  <a:pt x="636865" y="804183"/>
                </a:lnTo>
                <a:lnTo>
                  <a:pt x="648021" y="751053"/>
                </a:lnTo>
                <a:lnTo>
                  <a:pt x="656198" y="695639"/>
                </a:lnTo>
                <a:lnTo>
                  <a:pt x="661226" y="638230"/>
                </a:lnTo>
                <a:lnTo>
                  <a:pt x="662939" y="579120"/>
                </a:lnTo>
                <a:lnTo>
                  <a:pt x="661226" y="519875"/>
                </a:lnTo>
                <a:lnTo>
                  <a:pt x="656198" y="462349"/>
                </a:lnTo>
                <a:lnTo>
                  <a:pt x="648021" y="406832"/>
                </a:lnTo>
                <a:lnTo>
                  <a:pt x="636865" y="353615"/>
                </a:lnTo>
                <a:lnTo>
                  <a:pt x="622895" y="302988"/>
                </a:lnTo>
                <a:lnTo>
                  <a:pt x="606281" y="255240"/>
                </a:lnTo>
                <a:lnTo>
                  <a:pt x="587188" y="210662"/>
                </a:lnTo>
                <a:lnTo>
                  <a:pt x="565784" y="169545"/>
                </a:lnTo>
                <a:lnTo>
                  <a:pt x="542238" y="132177"/>
                </a:lnTo>
                <a:lnTo>
                  <a:pt x="516716" y="98851"/>
                </a:lnTo>
                <a:lnTo>
                  <a:pt x="489385" y="69856"/>
                </a:lnTo>
                <a:lnTo>
                  <a:pt x="429970" y="26018"/>
                </a:lnTo>
                <a:lnTo>
                  <a:pt x="365330" y="2987"/>
                </a:lnTo>
                <a:lnTo>
                  <a:pt x="331470" y="0"/>
                </a:lnTo>
                <a:close/>
              </a:path>
            </a:pathLst>
          </a:custGeom>
          <a:ln w="28575">
            <a:solidFill>
              <a:srgbClr val="3333C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60683" y="5811773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650" y="0"/>
                </a:lnTo>
              </a:path>
            </a:pathLst>
          </a:custGeom>
          <a:ln w="2857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973713" y="5783072"/>
            <a:ext cx="743585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4940" marR="55880" indent="1466850">
              <a:lnSpc>
                <a:spcPct val="114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D</a:t>
            </a:r>
            <a:r>
              <a:rPr sz="1800" b="1" spc="-22" baseline="-23000" dirty="0">
                <a:latin typeface="Arial" panose="020B0604020202020204"/>
                <a:cs typeface="Arial" panose="020B0604020202020204"/>
              </a:rPr>
              <a:t>3</a:t>
            </a:r>
            <a:r>
              <a:rPr sz="1800" b="1" spc="-10" dirty="0">
                <a:latin typeface="新宋体" panose="02010609030101010101" charset="-122"/>
                <a:cs typeface="新宋体" panose="02010609030101010101" charset="-122"/>
              </a:rPr>
              <a:t>＝儿童集</a:t>
            </a:r>
            <a:r>
              <a:rPr sz="1800" b="1" spc="-5" dirty="0">
                <a:latin typeface="新宋体" panose="02010609030101010101" charset="-122"/>
                <a:cs typeface="新宋体" panose="02010609030101010101" charset="-122"/>
              </a:rPr>
              <a:t>合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(CHILD</a:t>
            </a:r>
            <a:r>
              <a:rPr sz="1800" b="1" dirty="0">
                <a:latin typeface="Arial" panose="020B0604020202020204"/>
                <a:cs typeface="Arial" panose="020B0604020202020204"/>
              </a:rPr>
              <a:t>)</a:t>
            </a:r>
            <a:r>
              <a:rPr sz="1800" b="1" spc="-5" dirty="0">
                <a:latin typeface="新宋体" panose="02010609030101010101" charset="-122"/>
                <a:cs typeface="新宋体" panose="02010609030101010101" charset="-122"/>
              </a:rPr>
              <a:t>＝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{</a:t>
            </a:r>
            <a:r>
              <a:rPr sz="1800" b="1" spc="-10" dirty="0">
                <a:latin typeface="新宋体" panose="02010609030101010101" charset="-122"/>
                <a:cs typeface="新宋体" panose="02010609030101010101" charset="-122"/>
              </a:rPr>
              <a:t>李健，张睿，张</a:t>
            </a:r>
            <a:r>
              <a:rPr sz="1800" b="1" spc="-5" dirty="0">
                <a:latin typeface="新宋体" panose="02010609030101010101" charset="-122"/>
                <a:cs typeface="新宋体" panose="02010609030101010101" charset="-122"/>
              </a:rPr>
              <a:t>峰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}  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1800" b="1" spc="-15" baseline="-23000" dirty="0">
                <a:latin typeface="Arial" panose="020B0604020202020204"/>
                <a:cs typeface="Arial" panose="020B0604020202020204"/>
              </a:rPr>
              <a:t>2</a:t>
            </a:r>
            <a:r>
              <a:rPr sz="1800" b="1" spc="-10" dirty="0">
                <a:latin typeface="新宋体" panose="02010609030101010101" charset="-122"/>
                <a:cs typeface="新宋体" panose="02010609030101010101" charset="-122"/>
              </a:rPr>
              <a:t>＝女人集</a:t>
            </a:r>
            <a:r>
              <a:rPr sz="1800" b="1" spc="-5" dirty="0">
                <a:latin typeface="新宋体" panose="02010609030101010101" charset="-122"/>
                <a:cs typeface="新宋体" panose="02010609030101010101" charset="-122"/>
              </a:rPr>
              <a:t>合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(WOMAN)</a:t>
            </a:r>
            <a:r>
              <a:rPr sz="1800" b="1" spc="-10" dirty="0">
                <a:latin typeface="新宋体" panose="02010609030101010101" charset="-122"/>
                <a:cs typeface="新宋体" panose="02010609030101010101" charset="-122"/>
              </a:rPr>
              <a:t>＝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{</a:t>
            </a:r>
            <a:r>
              <a:rPr sz="1800" b="1" spc="-10" dirty="0">
                <a:latin typeface="新宋体" panose="02010609030101010101" charset="-122"/>
                <a:cs typeface="新宋体" panose="02010609030101010101" charset="-122"/>
              </a:rPr>
              <a:t>王芳，刘</a:t>
            </a:r>
            <a:r>
              <a:rPr sz="1800" b="1" spc="-5" dirty="0">
                <a:latin typeface="新宋体" panose="02010609030101010101" charset="-122"/>
                <a:cs typeface="新宋体" panose="02010609030101010101" charset="-122"/>
              </a:rPr>
              <a:t>玉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}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50800">
              <a:lnSpc>
                <a:spcPct val="100000"/>
              </a:lnSpc>
              <a:spcBef>
                <a:spcPts val="315"/>
              </a:spcBef>
            </a:pPr>
            <a:r>
              <a:rPr sz="1800" b="1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1800" b="1" spc="-15" baseline="-23000" dirty="0">
                <a:latin typeface="Arial" panose="020B0604020202020204"/>
                <a:cs typeface="Arial" panose="020B0604020202020204"/>
              </a:rPr>
              <a:t>1</a:t>
            </a:r>
            <a:r>
              <a:rPr sz="1800" b="1" spc="-10" dirty="0">
                <a:latin typeface="新宋体" panose="02010609030101010101" charset="-122"/>
                <a:cs typeface="新宋体" panose="02010609030101010101" charset="-122"/>
              </a:rPr>
              <a:t>＝男人集</a:t>
            </a:r>
            <a:r>
              <a:rPr sz="1800" b="1" spc="-5" dirty="0">
                <a:latin typeface="新宋体" panose="02010609030101010101" charset="-122"/>
                <a:cs typeface="新宋体" panose="02010609030101010101" charset="-122"/>
              </a:rPr>
              <a:t>合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(MAN)</a:t>
            </a:r>
            <a:r>
              <a:rPr sz="1800" b="1" spc="-5" dirty="0">
                <a:latin typeface="新宋体" panose="02010609030101010101" charset="-122"/>
                <a:cs typeface="新宋体" panose="02010609030101010101" charset="-122"/>
              </a:rPr>
              <a:t>＝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1800" b="1" spc="-10" dirty="0">
                <a:latin typeface="新宋体" panose="02010609030101010101" charset="-122"/>
                <a:cs typeface="新宋体" panose="02010609030101010101" charset="-122"/>
              </a:rPr>
              <a:t>李基，张</a:t>
            </a:r>
            <a:r>
              <a:rPr sz="1800" b="1" spc="-5" dirty="0">
                <a:latin typeface="新宋体" panose="02010609030101010101" charset="-122"/>
                <a:cs typeface="新宋体" panose="02010609030101010101" charset="-122"/>
              </a:rPr>
              <a:t>鹏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}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293179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什么是关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(3)“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表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的严格定义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--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490615" y="5198292"/>
            <a:ext cx="7539990" cy="81978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{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t[Sname]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|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5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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(u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Course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6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u[Tname]=‘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李明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’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36855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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(w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SC)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w[S#]=t[S#]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w[C#]=u[C#]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19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22145" y="4569460"/>
            <a:ext cx="7699375" cy="368300"/>
            <a:chOff x="3027" y="6356"/>
            <a:chExt cx="12125" cy="580"/>
          </a:xfrm>
        </p:grpSpPr>
        <p:sp>
          <p:nvSpPr>
            <p:cNvPr id="3" name="object 3"/>
            <p:cNvSpPr txBox="1"/>
            <p:nvPr/>
          </p:nvSpPr>
          <p:spPr>
            <a:xfrm>
              <a:off x="3027" y="6416"/>
              <a:ext cx="4755" cy="5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3000" b="1" spc="-7" baseline="8000" dirty="0">
                  <a:solidFill>
                    <a:srgbClr val="FF0065"/>
                  </a:solidFill>
                  <a:latin typeface="Arial" panose="020B0604020202020204"/>
                  <a:cs typeface="Arial" panose="020B0604020202020204"/>
                </a:rPr>
                <a:t>–</a:t>
              </a:r>
              <a:r>
                <a:rPr sz="3000" b="1" spc="-52" baseline="8000" dirty="0">
                  <a:solidFill>
                    <a:srgbClr val="FF0065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sz="3000" b="1" spc="-7" baseline="8000" dirty="0">
                  <a:solidFill>
                    <a:srgbClr val="FF0065"/>
                  </a:solidFill>
                  <a:latin typeface="Symbol" panose="05050102010706020507"/>
                  <a:cs typeface="Symbol" panose="05050102010706020507"/>
                </a:rPr>
                <a:t></a:t>
              </a:r>
              <a:r>
                <a:rPr sz="1300" b="1" spc="-5" dirty="0">
                  <a:solidFill>
                    <a:srgbClr val="FF0065"/>
                  </a:solidFill>
                  <a:latin typeface="Arial" panose="020B0604020202020204"/>
                  <a:cs typeface="Arial" panose="020B0604020202020204"/>
                </a:rPr>
                <a:t>Sname</a:t>
              </a:r>
              <a:r>
                <a:rPr sz="3000" b="1" spc="-7" baseline="8000" dirty="0">
                  <a:solidFill>
                    <a:srgbClr val="FF0065"/>
                  </a:solidFill>
                  <a:latin typeface="Arial" panose="020B0604020202020204"/>
                  <a:cs typeface="Arial" panose="020B0604020202020204"/>
                </a:rPr>
                <a:t>(</a:t>
              </a:r>
              <a:r>
                <a:rPr sz="3000" b="1" spc="-7" baseline="8000" dirty="0">
                  <a:solidFill>
                    <a:srgbClr val="FF0065"/>
                  </a:solidFill>
                  <a:latin typeface="Symbol" panose="05050102010706020507"/>
                  <a:cs typeface="Symbol" panose="05050102010706020507"/>
                </a:rPr>
                <a:t></a:t>
              </a:r>
              <a:r>
                <a:rPr sz="1300" b="1" spc="-5" dirty="0">
                  <a:solidFill>
                    <a:srgbClr val="FF0065"/>
                  </a:solidFill>
                  <a:latin typeface="Arial" panose="020B0604020202020204"/>
                  <a:cs typeface="Arial" panose="020B0604020202020204"/>
                </a:rPr>
                <a:t>Sname,C#</a:t>
              </a:r>
              <a:r>
                <a:rPr sz="3000" b="1" spc="-7" baseline="8000" dirty="0">
                  <a:solidFill>
                    <a:srgbClr val="FF0065"/>
                  </a:solidFill>
                  <a:latin typeface="Arial" panose="020B0604020202020204"/>
                  <a:cs typeface="Arial" panose="020B0604020202020204"/>
                </a:rPr>
                <a:t>(Student</a:t>
              </a:r>
              <a:endParaRPr sz="3000" baseline="8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8436" y="6356"/>
              <a:ext cx="6717" cy="5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  <a:tabLst>
                  <a:tab pos="810260" algn="l"/>
                </a:tabLst>
              </a:pPr>
              <a:r>
                <a:rPr sz="2000" b="1" spc="-5" dirty="0">
                  <a:solidFill>
                    <a:srgbClr val="FF0065"/>
                  </a:solidFill>
                  <a:latin typeface="Arial" panose="020B0604020202020204"/>
                  <a:cs typeface="Arial" panose="020B0604020202020204"/>
                </a:rPr>
                <a:t>SC	Course)</a:t>
              </a:r>
              <a:r>
                <a:rPr sz="2000" b="1" spc="-5" dirty="0">
                  <a:solidFill>
                    <a:srgbClr val="FF0065"/>
                  </a:solidFill>
                  <a:latin typeface="Symbol" panose="05050102010706020507"/>
                  <a:cs typeface="Symbol" panose="05050102010706020507"/>
                </a:rPr>
                <a:t></a:t>
              </a:r>
              <a:r>
                <a:rPr sz="2000" b="1" spc="30" dirty="0">
                  <a:solidFill>
                    <a:srgbClr val="FF0065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000" b="1" spc="-5" dirty="0">
                  <a:solidFill>
                    <a:srgbClr val="FF0065"/>
                  </a:solidFill>
                  <a:latin typeface="Symbol" panose="05050102010706020507"/>
                  <a:cs typeface="Symbol" panose="05050102010706020507"/>
                </a:rPr>
                <a:t></a:t>
              </a:r>
              <a:r>
                <a:rPr sz="1950" b="1" spc="-7" baseline="-13000" dirty="0">
                  <a:solidFill>
                    <a:srgbClr val="FF0065"/>
                  </a:solidFill>
                  <a:latin typeface="Arial" panose="020B0604020202020204"/>
                  <a:cs typeface="Arial" panose="020B0604020202020204"/>
                </a:rPr>
                <a:t>C#</a:t>
              </a:r>
              <a:r>
                <a:rPr sz="1950" b="1" spc="262" baseline="-13000" dirty="0">
                  <a:solidFill>
                    <a:srgbClr val="FF0065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sz="2000" b="1" dirty="0">
                  <a:solidFill>
                    <a:srgbClr val="FF0065"/>
                  </a:solidFill>
                  <a:latin typeface="Arial" panose="020B0604020202020204"/>
                  <a:cs typeface="Arial" panose="020B0604020202020204"/>
                </a:rPr>
                <a:t>(</a:t>
              </a:r>
              <a:r>
                <a:rPr sz="2000" b="1" dirty="0">
                  <a:solidFill>
                    <a:srgbClr val="FF0065"/>
                  </a:solidFill>
                  <a:latin typeface="Symbol" panose="05050102010706020507"/>
                  <a:cs typeface="Symbol" panose="05050102010706020507"/>
                </a:rPr>
                <a:t></a:t>
              </a:r>
              <a:r>
                <a:rPr sz="1950" b="1" baseline="-21000" dirty="0">
                  <a:solidFill>
                    <a:srgbClr val="FF0065"/>
                  </a:solidFill>
                  <a:latin typeface="Arial" panose="020B0604020202020204"/>
                  <a:cs typeface="Arial" panose="020B0604020202020204"/>
                </a:rPr>
                <a:t>Tname=‘</a:t>
              </a:r>
              <a:r>
                <a:rPr sz="1950" b="1" spc="-7" baseline="-21000" dirty="0">
                  <a:solidFill>
                    <a:srgbClr val="FF0065"/>
                  </a:solidFill>
                  <a:latin typeface="新宋体" panose="02010609030101010101" charset="-122"/>
                  <a:cs typeface="新宋体" panose="02010609030101010101" charset="-122"/>
                </a:rPr>
                <a:t>李</a:t>
              </a:r>
              <a:r>
                <a:rPr sz="1950" b="1" baseline="-21000" dirty="0">
                  <a:solidFill>
                    <a:srgbClr val="FF0065"/>
                  </a:solidFill>
                  <a:latin typeface="新宋体" panose="02010609030101010101" charset="-122"/>
                  <a:cs typeface="新宋体" panose="02010609030101010101" charset="-122"/>
                </a:rPr>
                <a:t>明</a:t>
              </a:r>
              <a:r>
                <a:rPr sz="1950" b="1" spc="-7" baseline="-21000" dirty="0">
                  <a:solidFill>
                    <a:srgbClr val="FF0065"/>
                  </a:solidFill>
                  <a:latin typeface="Arial" panose="020B0604020202020204"/>
                  <a:cs typeface="Arial" panose="020B0604020202020204"/>
                </a:rPr>
                <a:t>’</a:t>
              </a:r>
              <a:r>
                <a:rPr sz="2000" b="1" spc="-5" dirty="0">
                  <a:solidFill>
                    <a:srgbClr val="FF0065"/>
                  </a:solidFill>
                  <a:latin typeface="Arial" panose="020B0604020202020204"/>
                  <a:cs typeface="Arial" panose="020B0604020202020204"/>
                </a:rPr>
                <a:t>(C)))</a:t>
              </a:r>
              <a:endParaRPr sz="2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885" y="6430"/>
              <a:ext cx="531" cy="363"/>
            </a:xfrm>
            <a:custGeom>
              <a:avLst/>
              <a:gdLst/>
              <a:ahLst/>
              <a:cxnLst/>
              <a:rect l="l" t="t" r="r" b="b"/>
              <a:pathLst>
                <a:path w="337185" h="230504">
                  <a:moveTo>
                    <a:pt x="336803" y="0"/>
                  </a:moveTo>
                  <a:lnTo>
                    <a:pt x="336803" y="230124"/>
                  </a:lnTo>
                  <a:lnTo>
                    <a:pt x="0" y="0"/>
                  </a:lnTo>
                  <a:lnTo>
                    <a:pt x="0" y="230124"/>
                  </a:lnTo>
                  <a:lnTo>
                    <a:pt x="336803" y="0"/>
                  </a:lnTo>
                  <a:close/>
                </a:path>
              </a:pathLst>
            </a:custGeom>
            <a:ln w="28574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133" y="6430"/>
              <a:ext cx="530" cy="363"/>
            </a:xfrm>
            <a:custGeom>
              <a:avLst/>
              <a:gdLst/>
              <a:ahLst/>
              <a:cxnLst/>
              <a:rect l="l" t="t" r="r" b="b"/>
              <a:pathLst>
                <a:path w="336550" h="230504">
                  <a:moveTo>
                    <a:pt x="336041" y="0"/>
                  </a:moveTo>
                  <a:lnTo>
                    <a:pt x="336041" y="230124"/>
                  </a:lnTo>
                  <a:lnTo>
                    <a:pt x="0" y="0"/>
                  </a:lnTo>
                  <a:lnTo>
                    <a:pt x="0" y="230124"/>
                  </a:lnTo>
                  <a:lnTo>
                    <a:pt x="336041" y="0"/>
                  </a:lnTo>
                  <a:close/>
                </a:path>
              </a:pathLst>
            </a:custGeom>
            <a:ln w="28574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95305" y="1341373"/>
            <a:ext cx="8416290" cy="323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元组演算公式与关系代数对比应用的例子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23215" marR="1017270" indent="-323215" algn="just" fontAlgn="auto">
              <a:lnSpc>
                <a:spcPts val="1600"/>
              </a:lnSpc>
              <a:spcBef>
                <a:spcPts val="1600"/>
              </a:spcBef>
              <a:buFont typeface="Wingdings" panose="05000000000000000000"/>
              <a:buChar char=""/>
              <a:tabLst>
                <a:tab pos="3232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  <a:sym typeface="+mn-ea"/>
              </a:rPr>
              <a:t>已知：</a:t>
            </a:r>
            <a:endParaRPr sz="2000" b="1" spc="-10" dirty="0">
              <a:latin typeface="新宋体" panose="02010609030101010101" charset="-122"/>
              <a:cs typeface="新宋体" panose="02010609030101010101" charset="-122"/>
            </a:endParaRPr>
          </a:p>
          <a:p>
            <a:pPr marR="1017270" lvl="1" indent="0" algn="just" fontAlgn="auto">
              <a:lnSpc>
                <a:spcPts val="1600"/>
              </a:lnSpc>
              <a:spcBef>
                <a:spcPts val="1600"/>
              </a:spcBef>
              <a:buNone/>
              <a:tabLst>
                <a:tab pos="3232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  <a:sym typeface="+mn-ea"/>
              </a:rPr>
              <a:t>学生关系：</a:t>
            </a:r>
            <a:r>
              <a:rPr sz="200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Student</a:t>
            </a:r>
            <a:r>
              <a:rPr sz="2000" b="1" spc="-10" dirty="0">
                <a:latin typeface="Arial" panose="020B0604020202020204"/>
                <a:cs typeface="Arial" panose="020B0604020202020204"/>
                <a:sym typeface="+mn-ea"/>
              </a:rPr>
              <a:t>(S#,</a:t>
            </a:r>
            <a:r>
              <a:rPr sz="2000" b="1" spc="10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  <a:sym typeface="+mn-ea"/>
              </a:rPr>
              <a:t>Sname,</a:t>
            </a:r>
            <a:r>
              <a:rPr sz="2000" b="1" spc="10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  <a:sym typeface="+mn-ea"/>
              </a:rPr>
              <a:t>Sage,</a:t>
            </a:r>
            <a:r>
              <a:rPr sz="2000" b="1" spc="10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  <a:sym typeface="+mn-ea"/>
              </a:rPr>
              <a:t>Ssex,</a:t>
            </a:r>
            <a:r>
              <a:rPr sz="2000" b="1" spc="15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  <a:sym typeface="+mn-ea"/>
              </a:rPr>
              <a:t>Sclass)  </a:t>
            </a:r>
            <a:endParaRPr sz="2000" b="1" spc="-10" dirty="0">
              <a:latin typeface="Arial" panose="020B0604020202020204"/>
              <a:cs typeface="Arial" panose="020B0604020202020204"/>
            </a:endParaRPr>
          </a:p>
          <a:p>
            <a:pPr marR="1017270" lvl="1" indent="0" algn="just" fontAlgn="auto">
              <a:lnSpc>
                <a:spcPts val="1600"/>
              </a:lnSpc>
              <a:spcBef>
                <a:spcPts val="1600"/>
              </a:spcBef>
              <a:buNone/>
              <a:tabLst>
                <a:tab pos="3232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  <a:sym typeface="+mn-ea"/>
              </a:rPr>
              <a:t>课程关系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  <a:sym typeface="+mn-ea"/>
              </a:rPr>
              <a:t>：</a:t>
            </a:r>
            <a:r>
              <a:rPr sz="20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Course</a:t>
            </a:r>
            <a:r>
              <a:rPr sz="2000" b="1" spc="-5" dirty="0">
                <a:latin typeface="Arial" panose="020B0604020202020204"/>
                <a:cs typeface="Arial" panose="020B0604020202020204"/>
                <a:sym typeface="+mn-ea"/>
              </a:rPr>
              <a:t>(C#,</a:t>
            </a:r>
            <a:r>
              <a:rPr sz="2000" b="1" spc="5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  <a:sym typeface="+mn-ea"/>
              </a:rPr>
              <a:t>Cname,</a:t>
            </a:r>
            <a:r>
              <a:rPr sz="2000" b="1" spc="10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  <a:sym typeface="+mn-ea"/>
              </a:rPr>
              <a:t>Chours,</a:t>
            </a:r>
            <a:r>
              <a:rPr sz="2000" b="1" spc="10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  <a:sym typeface="+mn-ea"/>
              </a:rPr>
              <a:t>Credit, Tname)  </a:t>
            </a:r>
            <a:endParaRPr sz="2000" b="1" spc="-5" dirty="0">
              <a:latin typeface="Arial" panose="020B0604020202020204"/>
              <a:cs typeface="Arial" panose="020B0604020202020204"/>
            </a:endParaRPr>
          </a:p>
          <a:p>
            <a:pPr marR="1017270" lvl="1" indent="0" algn="just" fontAlgn="auto">
              <a:lnSpc>
                <a:spcPts val="1600"/>
              </a:lnSpc>
              <a:spcBef>
                <a:spcPts val="1600"/>
              </a:spcBef>
              <a:buNone/>
              <a:tabLst>
                <a:tab pos="3232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  <a:sym typeface="+mn-ea"/>
              </a:rPr>
              <a:t>选课关系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  <a:sym typeface="+mn-ea"/>
              </a:rPr>
              <a:t>：</a:t>
            </a:r>
            <a:r>
              <a:rPr sz="20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  <a:sym typeface="+mn-ea"/>
              </a:rPr>
              <a:t>SC</a:t>
            </a:r>
            <a:r>
              <a:rPr sz="2000" b="1" spc="-5" dirty="0">
                <a:latin typeface="Arial" panose="020B0604020202020204"/>
                <a:cs typeface="Arial" panose="020B0604020202020204"/>
                <a:sym typeface="+mn-ea"/>
              </a:rPr>
              <a:t>(S#, C#,</a:t>
            </a:r>
            <a:r>
              <a:rPr sz="2000" b="1" dirty="0"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  <a:sym typeface="+mn-ea"/>
              </a:rPr>
              <a:t>Score)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22580" indent="-272415">
              <a:lnSpc>
                <a:spcPct val="100000"/>
              </a:lnSpc>
              <a:spcBef>
                <a:spcPts val="730"/>
              </a:spcBef>
              <a:buFont typeface="Wingdings" panose="05000000000000000000"/>
              <a:buChar char=""/>
              <a:tabLst>
                <a:tab pos="323215" algn="l"/>
              </a:tabLst>
            </a:pPr>
            <a:endParaRPr sz="2000" b="1" spc="-10" dirty="0">
              <a:solidFill>
                <a:srgbClr val="3333CC"/>
              </a:solidFill>
              <a:latin typeface="新宋体" panose="02010609030101010101" charset="-122"/>
              <a:cs typeface="新宋体" panose="02010609030101010101" charset="-122"/>
            </a:endParaRPr>
          </a:p>
          <a:p>
            <a:pPr marL="322580" indent="-272415">
              <a:lnSpc>
                <a:spcPct val="100000"/>
              </a:lnSpc>
              <a:spcBef>
                <a:spcPts val="730"/>
              </a:spcBef>
              <a:buFont typeface="Wingdings" panose="05000000000000000000"/>
              <a:buChar char=""/>
              <a:tabLst>
                <a:tab pos="32321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求至少有一门李明老师讲授课程没有学过的学生姓名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至少有一门没学过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64565">
              <a:lnSpc>
                <a:spcPct val="100000"/>
              </a:lnSpc>
              <a:spcBef>
                <a:spcPts val="750"/>
              </a:spcBef>
            </a:pP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</a:t>
            </a:r>
            <a:r>
              <a:rPr sz="1950" b="1" spc="-7" baseline="-13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(Student)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485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关系元组演算之应用训练四个最复杂的例子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7403" y="787390"/>
            <a:ext cx="23666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(4)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至少有一没学过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72632" y="2876169"/>
            <a:ext cx="5760224" cy="100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关系元组演算之应用训练</a:t>
            </a:r>
            <a:endParaRPr dirty="0"/>
          </a:p>
          <a:p>
            <a:pPr marL="45085" algn="ctr">
              <a:lnSpc>
                <a:spcPct val="100000"/>
              </a:lnSpc>
              <a:spcBef>
                <a:spcPts val="20"/>
              </a:spcBef>
            </a:pPr>
            <a:r>
              <a:rPr sz="2800" spc="-5" dirty="0"/>
              <a:t>将关系代数转换为元组演算</a:t>
            </a:r>
            <a:endParaRPr sz="280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4487" y="1156606"/>
            <a:ext cx="8806180" cy="5052060"/>
          </a:xfrm>
          <a:prstGeom prst="rect">
            <a:avLst/>
          </a:prstGeom>
        </p:spPr>
        <p:txBody>
          <a:bodyPr vert="horz" wrap="square" lIns="0" tIns="2241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65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用元组演算公式实现关系代数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3190" marR="521970">
              <a:lnSpc>
                <a:spcPct val="130000"/>
              </a:lnSpc>
              <a:spcBef>
                <a:spcPts val="655"/>
              </a:spcBef>
              <a:buFont typeface="Wingdings" panose="05000000000000000000"/>
              <a:buChar char=""/>
              <a:tabLst>
                <a:tab pos="401320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关系代数有五种基本操作：并、差、广义积、选择、投影操作，还有：  交、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-连接操作。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94970" indent="-272415">
              <a:lnSpc>
                <a:spcPct val="100000"/>
              </a:lnSpc>
              <a:spcBef>
                <a:spcPts val="1010"/>
              </a:spcBef>
              <a:buFont typeface="Wingdings" panose="05000000000000000000"/>
              <a:buChar char=""/>
              <a:tabLst>
                <a:tab pos="395605" algn="l"/>
                <a:tab pos="252730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并运算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</a:t>
            </a:r>
            <a:r>
              <a:rPr sz="2000" b="1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 =	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{ t | t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 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</a:t>
            </a:r>
            <a:r>
              <a:rPr sz="28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800" b="1" spc="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94970" indent="-272415">
              <a:lnSpc>
                <a:spcPct val="100000"/>
              </a:lnSpc>
              <a:spcBef>
                <a:spcPts val="1015"/>
              </a:spcBef>
              <a:buFont typeface="Wingdings" panose="05000000000000000000"/>
              <a:buChar char=""/>
              <a:tabLst>
                <a:tab pos="395605" algn="l"/>
                <a:tab pos="2183765" algn="l"/>
                <a:tab pos="254190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差运算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2000" b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	=	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{ t | t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 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8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800" b="1" spc="-204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94970" indent="-272415">
              <a:lnSpc>
                <a:spcPct val="100000"/>
              </a:lnSpc>
              <a:spcBef>
                <a:spcPts val="1015"/>
              </a:spcBef>
              <a:buFont typeface="Wingdings" panose="05000000000000000000"/>
              <a:buChar char=""/>
              <a:tabLst>
                <a:tab pos="395605" algn="l"/>
                <a:tab pos="252730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交运算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</a:t>
            </a:r>
            <a:r>
              <a:rPr sz="2000" b="1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 =	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{ t | t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 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8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800" b="1" spc="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94970" indent="-272415">
              <a:lnSpc>
                <a:spcPct val="100000"/>
              </a:lnSpc>
              <a:spcBef>
                <a:spcPts val="765"/>
              </a:spcBef>
              <a:buFont typeface="Wingdings" panose="05000000000000000000"/>
              <a:buChar char=""/>
              <a:tabLst>
                <a:tab pos="39560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广义笛卡尔积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037590">
              <a:lnSpc>
                <a:spcPct val="100000"/>
              </a:lnSpc>
              <a:spcBef>
                <a:spcPts val="715"/>
              </a:spcBef>
            </a:pPr>
            <a:r>
              <a:rPr sz="2000" b="1" spc="-5" dirty="0">
                <a:latin typeface="Tahoma" panose="020B0604030504040204"/>
                <a:cs typeface="Tahoma" panose="020B0604030504040204"/>
              </a:rPr>
              <a:t>R(A)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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ahoma" panose="020B0604030504040204"/>
                <a:cs typeface="Tahoma" panose="020B0604030504040204"/>
              </a:rPr>
              <a:t>S(B) = { t |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</a:t>
            </a:r>
            <a:r>
              <a:rPr sz="2000" b="1" spc="-5" dirty="0">
                <a:latin typeface="Tahoma" panose="020B0604030504040204"/>
                <a:cs typeface="Tahoma" panose="020B0604030504040204"/>
              </a:rPr>
              <a:t>(u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latin typeface="Tahoma" panose="020B0604030504040204"/>
                <a:cs typeface="Tahoma" panose="020B0604030504040204"/>
              </a:rPr>
              <a:t>R)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</a:t>
            </a:r>
            <a:r>
              <a:rPr sz="2000" b="1" spc="-5" dirty="0">
                <a:latin typeface="Tahoma" panose="020B0604030504040204"/>
                <a:cs typeface="Tahoma" panose="020B0604030504040204"/>
              </a:rPr>
              <a:t>(s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latin typeface="Tahoma" panose="020B0604030504040204"/>
                <a:cs typeface="Tahoma" panose="020B0604030504040204"/>
              </a:rPr>
              <a:t>S)(t[A] = u[A]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ahoma" panose="020B0604030504040204"/>
                <a:cs typeface="Tahoma" panose="020B0604030504040204"/>
              </a:rPr>
              <a:t>t[B] =</a:t>
            </a:r>
            <a:r>
              <a:rPr sz="2000" b="1" spc="33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" dirty="0">
                <a:latin typeface="Tahoma" panose="020B0604030504040204"/>
                <a:cs typeface="Tahoma" panose="020B0604030504040204"/>
              </a:rPr>
              <a:t>s[B])}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94970" indent="-272415">
              <a:lnSpc>
                <a:spcPct val="100000"/>
              </a:lnSpc>
              <a:spcBef>
                <a:spcPts val="985"/>
              </a:spcBef>
              <a:buFont typeface="Wingdings" panose="05000000000000000000"/>
              <a:buChar char=""/>
              <a:tabLst>
                <a:tab pos="395605" algn="l"/>
                <a:tab pos="464566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选择运算：</a:t>
            </a:r>
            <a:r>
              <a:rPr sz="2000" b="1" spc="-45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</a:t>
            </a:r>
            <a:r>
              <a:rPr sz="1950" b="1" spc="-7" baseline="-21000" dirty="0">
                <a:latin typeface="Arial" panose="020B0604020202020204"/>
                <a:cs typeface="Arial" panose="020B0604020202020204"/>
              </a:rPr>
              <a:t>con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(R)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=</a:t>
            </a:r>
            <a:r>
              <a:rPr sz="2000" b="1" spc="21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8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8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sz="28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 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8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F(con)</a:t>
            </a:r>
            <a:r>
              <a:rPr sz="2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394970" indent="-272415">
              <a:lnSpc>
                <a:spcPct val="100000"/>
              </a:lnSpc>
              <a:spcBef>
                <a:spcPts val="1015"/>
              </a:spcBef>
              <a:buFont typeface="Wingdings" panose="05000000000000000000"/>
              <a:buChar char=""/>
              <a:tabLst>
                <a:tab pos="39560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投影运算：</a:t>
            </a:r>
            <a:r>
              <a:rPr sz="2000" b="1" spc="-45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</a:t>
            </a:r>
            <a:r>
              <a:rPr sz="1950" b="1" spc="-7" baseline="-13000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 R ) =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t[A]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| t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8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9970" y="361950"/>
            <a:ext cx="6231890" cy="7486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关系元组演算之应用训练将关系代数转换为元组演算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元组演算公式与关系代数的等价性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7883" y="1344108"/>
            <a:ext cx="8489950" cy="399478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关系元组演算公式的基本形式：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{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|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P(t)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其中公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式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P(t)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的构造：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67080" indent="-298450">
              <a:lnSpc>
                <a:spcPct val="100000"/>
              </a:lnSpc>
              <a:spcBef>
                <a:spcPts val="725"/>
              </a:spcBef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三种形式的原子公式是公式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198245" lvl="1" indent="-272415">
              <a:lnSpc>
                <a:spcPct val="100000"/>
              </a:lnSpc>
              <a:spcBef>
                <a:spcPts val="615"/>
              </a:spcBef>
              <a:buFont typeface="Wingdings" panose="05000000000000000000"/>
              <a:buChar char=""/>
              <a:tabLst>
                <a:tab pos="1198880" algn="l"/>
                <a:tab pos="3145155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 </a:t>
            </a:r>
            <a:r>
              <a:rPr sz="2000" b="1" spc="-5" dirty="0">
                <a:solidFill>
                  <a:srgbClr val="FF0065"/>
                </a:solidFill>
                <a:latin typeface="华文行楷" panose="02010800040101010101" charset="-122"/>
                <a:cs typeface="华文行楷" panose="02010800040101010101" charset="-122"/>
              </a:rPr>
              <a:t>∈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2000" b="1" spc="17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s[A]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；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s[A]</a:t>
            </a:r>
            <a:r>
              <a:rPr sz="2000" b="1" spc="-38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u[B]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67080" indent="-297815">
              <a:lnSpc>
                <a:spcPct val="100000"/>
              </a:lnSpc>
              <a:spcBef>
                <a:spcPts val="855"/>
              </a:spcBef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如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果</a:t>
            </a:r>
            <a:r>
              <a:rPr sz="2000" b="1" i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是公式，那么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5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也是公式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67080" indent="-297815">
              <a:lnSpc>
                <a:spcPct val="100000"/>
              </a:lnSpc>
              <a:spcBef>
                <a:spcPts val="730"/>
              </a:spcBef>
              <a:buFont typeface="Wingdings" panose="05000000000000000000"/>
              <a:buChar char=""/>
              <a:tabLst>
                <a:tab pos="767715" algn="l"/>
                <a:tab pos="457390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如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果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P1 ,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P2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是公式，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P1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6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P2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P1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</a:t>
            </a:r>
            <a:r>
              <a:rPr sz="2000" b="1" spc="6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P2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也是公式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67080" indent="-297815">
              <a:lnSpc>
                <a:spcPct val="100000"/>
              </a:lnSpc>
              <a:spcBef>
                <a:spcPts val="725"/>
              </a:spcBef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如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果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P(t)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是公式，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是关系，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2000" b="1" spc="-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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(t</a:t>
            </a:r>
            <a:r>
              <a:rPr sz="2000" b="1" spc="-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R)(P(t))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和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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(t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R)(P(t))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也是公式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67080" indent="-297815">
              <a:lnSpc>
                <a:spcPct val="100000"/>
              </a:lnSpc>
              <a:spcBef>
                <a:spcPts val="700"/>
              </a:spcBef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需要时可加括弧。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67080" indent="-297815">
              <a:lnSpc>
                <a:spcPct val="100000"/>
              </a:lnSpc>
              <a:spcBef>
                <a:spcPts val="750"/>
              </a:spcBef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上述运算符的优先次序自高至低为：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括弧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2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</a:t>
            </a:r>
            <a:r>
              <a:rPr sz="2000" b="1" spc="4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2000" b="1" spc="-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</a:t>
            </a:r>
            <a:r>
              <a:rPr sz="2000" b="1" spc="3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3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4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2000" b="1" spc="-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</a:t>
            </a:r>
            <a:r>
              <a:rPr sz="2000" b="1" spc="4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；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67080" indent="-297815">
              <a:lnSpc>
                <a:spcPct val="100000"/>
              </a:lnSpc>
              <a:spcBef>
                <a:spcPts val="705"/>
              </a:spcBef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公式只限于以上形式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9970" y="361950"/>
            <a:ext cx="6362065" cy="7486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关系元组演算之应用训练将关系代数转换为元组演算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元组演算公式总结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0243" y="5552694"/>
            <a:ext cx="8065770" cy="1290955"/>
          </a:xfrm>
          <a:prstGeom prst="rect">
            <a:avLst/>
          </a:prstGeom>
          <a:ln w="9525">
            <a:solidFill>
              <a:srgbClr val="3333C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8915" indent="-112395">
              <a:lnSpc>
                <a:spcPct val="100000"/>
              </a:lnSpc>
              <a:spcBef>
                <a:spcPts val="325"/>
              </a:spcBef>
              <a:buSzPct val="95000"/>
              <a:buFont typeface="΢"/>
              <a:buChar char="•"/>
              <a:tabLst>
                <a:tab pos="208915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用递归定义公式，组合、递归地构造公式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08915" indent="-112395">
              <a:lnSpc>
                <a:spcPts val="2400"/>
              </a:lnSpc>
              <a:buSzPct val="95000"/>
              <a:buFont typeface="΢"/>
              <a:buChar char="•"/>
              <a:tabLst>
                <a:tab pos="208915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一种用逻辑表达查询的思维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97485" indent="-101600">
              <a:lnSpc>
                <a:spcPts val="2160"/>
              </a:lnSpc>
              <a:buSzPct val="94000"/>
              <a:buFont typeface="΢"/>
              <a:buChar char="•"/>
              <a:tabLst>
                <a:tab pos="198120" algn="l"/>
              </a:tabLst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以元组为基本单位进行循环，先找到元组，再找到元组分量，进行谓词判断；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08915" indent="-112395">
              <a:lnSpc>
                <a:spcPct val="100000"/>
              </a:lnSpc>
              <a:spcBef>
                <a:spcPts val="5"/>
              </a:spcBef>
              <a:buSzPct val="95000"/>
              <a:buFont typeface="΢"/>
              <a:buChar char="•"/>
              <a:tabLst>
                <a:tab pos="208915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元组演算与关系代数可以相互转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换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有前提，后面介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绍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87196" y="3183381"/>
            <a:ext cx="231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黑体" panose="02010609060101010101" charset="-122"/>
                <a:cs typeface="黑体" panose="02010609060101010101" charset="-122"/>
              </a:rPr>
              <a:t>关系域演算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22481" y="1219527"/>
            <a:ext cx="8597900" cy="566483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40"/>
              </a:spcBef>
            </a:pP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关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域演</a:t>
            </a:r>
            <a:r>
              <a:rPr sz="2400" b="1" spc="-10" dirty="0">
                <a:latin typeface="微软雅黑" panose="020B0503020204020204" charset="-122"/>
                <a:cs typeface="微软雅黑" panose="020B0503020204020204" charset="-122"/>
              </a:rPr>
              <a:t>算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公式的基本形式：</a:t>
            </a:r>
            <a:r>
              <a:rPr sz="2000" b="1" spc="-45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&lt;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950" b="1" spc="-7" baseline="-13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950" b="1" spc="292" baseline="-13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35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950" b="1" spc="-7" baseline="-13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950" b="1" spc="277" baseline="-13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…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950" b="1" baseline="-13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&gt;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| P ( x</a:t>
            </a:r>
            <a:r>
              <a:rPr sz="1950" b="1" spc="-7" baseline="-13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950" b="1" spc="277" baseline="-13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35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950" b="1" spc="-7" baseline="-13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950" b="1" spc="277" baseline="-13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… , x</a:t>
            </a:r>
            <a:r>
              <a:rPr sz="1950" b="1" spc="-7" baseline="-13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50" b="1" spc="277" baseline="-13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8100" marR="2487295">
              <a:lnSpc>
                <a:spcPct val="120000"/>
              </a:lnSpc>
              <a:spcBef>
                <a:spcPts val="50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其中，</a:t>
            </a:r>
            <a:r>
              <a:rPr sz="2000" b="1" spc="-48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x</a:t>
            </a:r>
            <a:r>
              <a:rPr sz="1950" b="1" spc="-7" baseline="-13000" dirty="0">
                <a:latin typeface="Arial" panose="020B0604020202020204"/>
                <a:cs typeface="Arial" panose="020B0604020202020204"/>
              </a:rPr>
              <a:t>i</a:t>
            </a:r>
            <a:r>
              <a:rPr sz="1950" b="1" spc="-44" baseline="-1300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代表域变量或常量，</a:t>
            </a:r>
            <a:r>
              <a:rPr sz="2000" b="1" spc="-47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为以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x</a:t>
            </a:r>
            <a:r>
              <a:rPr sz="1950" b="1" spc="-15" baseline="-13000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为变量的公式。 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公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式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P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可以递归地进行构造：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92480" indent="-29845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"/>
              <a:tabLst>
                <a:tab pos="79311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三种形式的原子公式是公式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223010" lvl="1" indent="-271780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Font typeface="Wingdings" panose="05000000000000000000"/>
              <a:buChar char=""/>
              <a:tabLst>
                <a:tab pos="1223645" algn="l"/>
              </a:tabLst>
            </a:pP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&lt;</a:t>
            </a:r>
            <a:r>
              <a:rPr sz="2000" b="1" spc="-1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950" b="1" spc="-7" baseline="-13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950" b="1" spc="277" baseline="-13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34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950" b="1" spc="-7" baseline="-13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950" b="1" spc="284" baseline="-13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, …</a:t>
            </a:r>
            <a:r>
              <a:rPr sz="2000" b="1" spc="-2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950" b="1" spc="-7" baseline="-13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50" b="1" baseline="-13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&gt;</a:t>
            </a:r>
            <a:r>
              <a:rPr sz="2000" b="1" spc="-2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华文行楷" panose="02010800040101010101" charset="-122"/>
                <a:cs typeface="华文行楷" panose="02010800040101010101" charset="-122"/>
              </a:rPr>
              <a:t>∈</a:t>
            </a:r>
            <a:r>
              <a:rPr sz="2000" b="1" spc="65" dirty="0">
                <a:solidFill>
                  <a:srgbClr val="FF0065"/>
                </a:solidFill>
                <a:latin typeface="华文行楷" panose="02010800040101010101" charset="-122"/>
                <a:cs typeface="华文行楷" panose="02010800040101010101" charset="-122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。</a:t>
            </a:r>
            <a:r>
              <a:rPr sz="2000" b="1" spc="-45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其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中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x</a:t>
            </a:r>
            <a:r>
              <a:rPr sz="1950" b="1" spc="-7" baseline="-13000" dirty="0">
                <a:latin typeface="Arial" panose="020B0604020202020204"/>
                <a:cs typeface="Arial" panose="020B0604020202020204"/>
              </a:rPr>
              <a:t>i</a:t>
            </a:r>
            <a:r>
              <a:rPr sz="1950" b="1" spc="-15" baseline="-1300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代表域变量或常量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表示由域变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952500">
              <a:lnSpc>
                <a:spcPct val="100000"/>
              </a:lnSpc>
              <a:spcBef>
                <a:spcPts val="625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量构成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&lt;</a:t>
            </a:r>
            <a:r>
              <a:rPr sz="2000" b="1" spc="-1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950" b="1" spc="-7" baseline="-13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950" b="1" spc="277" baseline="-13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35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950" b="1" spc="-7" baseline="-13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950" b="1" spc="277" baseline="-13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… ,</a:t>
            </a:r>
            <a:r>
              <a:rPr sz="2000" b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950" b="1" spc="-7" baseline="-13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50" b="1" baseline="-13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&gt;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是属于关系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952500" marR="30480" lvl="1" indent="-635">
              <a:lnSpc>
                <a:spcPct val="120000"/>
              </a:lnSpc>
              <a:spcBef>
                <a:spcPts val="40"/>
              </a:spcBef>
              <a:buClr>
                <a:srgbClr val="000000"/>
              </a:buClr>
              <a:buFont typeface="Wingdings" panose="05000000000000000000"/>
              <a:buChar char=""/>
              <a:tabLst>
                <a:tab pos="1224280" algn="l"/>
                <a:tab pos="1625600" algn="l"/>
                <a:tab pos="2130425" algn="l"/>
                <a:tab pos="2479675" algn="l"/>
                <a:tab pos="2984500" algn="l"/>
                <a:tab pos="3334385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2000" b="1" spc="-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4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。</a:t>
            </a:r>
            <a:r>
              <a:rPr sz="2000" b="1" spc="-47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其中，域变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量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与常量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c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之间满足比较关系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r>
              <a:rPr sz="2000" b="1" spc="-15" dirty="0"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1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比较运算 符</a:t>
            </a:r>
            <a:r>
              <a:rPr sz="2000" b="1" spc="-44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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	&lt;=,	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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	&lt;&gt;,	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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&gt;=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23645" lvl="1" indent="-27178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Wingdings" panose="05000000000000000000"/>
              <a:buChar char=""/>
              <a:tabLst>
                <a:tab pos="1224280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20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5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。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其中，域变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量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与域变量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y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之间满足比较关系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</a:t>
            </a:r>
            <a:endParaRPr sz="2000">
              <a:latin typeface="Symbol" panose="05050102010706020507"/>
              <a:cs typeface="Symbol" panose="05050102010706020507"/>
            </a:endParaRPr>
          </a:p>
          <a:p>
            <a:pPr marL="792480" indent="-297815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"/>
              <a:tabLst>
                <a:tab pos="79311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如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果</a:t>
            </a:r>
            <a:r>
              <a:rPr sz="2000" b="1" i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是公式，那么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5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也是公式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92480" indent="-297815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"/>
              <a:tabLst>
                <a:tab pos="793115" algn="l"/>
                <a:tab pos="459930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如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果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P1 ,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P2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是公式，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P1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6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P2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P1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</a:t>
            </a:r>
            <a:r>
              <a:rPr sz="2000" b="1" spc="6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P2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也是公式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92480" indent="-297815">
              <a:lnSpc>
                <a:spcPct val="100000"/>
              </a:lnSpc>
              <a:spcBef>
                <a:spcPts val="470"/>
              </a:spcBef>
              <a:buFont typeface="Wingdings" panose="05000000000000000000"/>
              <a:buChar char=""/>
              <a:tabLst>
                <a:tab pos="79311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如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果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是公式，</a:t>
            </a:r>
            <a:r>
              <a:rPr sz="2000" b="1" spc="-45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b="1" spc="-1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是域变量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，则</a:t>
            </a:r>
            <a:r>
              <a:rPr sz="2000" b="1" spc="-5" dirty="0">
                <a:solidFill>
                  <a:srgbClr val="CC0000"/>
                </a:solidFill>
                <a:latin typeface="Symbol" panose="05050102010706020507"/>
                <a:cs typeface="Symbol" panose="05050102010706020507"/>
              </a:rPr>
              <a:t></a:t>
            </a:r>
            <a:r>
              <a:rPr sz="2000" b="1" spc="-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(x)(P(x))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和</a:t>
            </a:r>
            <a:r>
              <a:rPr sz="2000" b="1" spc="-10" dirty="0">
                <a:solidFill>
                  <a:srgbClr val="CC0000"/>
                </a:solidFill>
                <a:latin typeface="Symbol" panose="05050102010706020507"/>
                <a:cs typeface="Symbol" panose="05050102010706020507"/>
              </a:rPr>
              <a:t></a:t>
            </a:r>
            <a:r>
              <a:rPr sz="2000" b="1" spc="-1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(x)(P(x))</a:t>
            </a:r>
            <a:r>
              <a:rPr sz="2000" b="1" spc="-1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也是公式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91845" indent="-297815">
              <a:lnSpc>
                <a:spcPct val="100000"/>
              </a:lnSpc>
              <a:spcBef>
                <a:spcPts val="530"/>
              </a:spcBef>
              <a:buFont typeface="Wingdings" panose="05000000000000000000"/>
              <a:buChar char=""/>
              <a:tabLst>
                <a:tab pos="792480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需要时可加括弧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91845" indent="-297815">
              <a:lnSpc>
                <a:spcPct val="100000"/>
              </a:lnSpc>
              <a:spcBef>
                <a:spcPts val="520"/>
              </a:spcBef>
              <a:buFont typeface="Wingdings" panose="05000000000000000000"/>
              <a:buChar char=""/>
              <a:tabLst>
                <a:tab pos="792480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上述运算符的优先次序自高至低为：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括弧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2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</a:t>
            </a:r>
            <a:r>
              <a:rPr sz="2000" b="1" spc="4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2000" b="1" spc="-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</a:t>
            </a:r>
            <a:r>
              <a:rPr sz="2000" b="1" spc="3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3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4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2000" b="1" spc="-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</a:t>
            </a:r>
            <a:r>
              <a:rPr sz="2000" b="1" spc="5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；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91845" indent="-297815">
              <a:lnSpc>
                <a:spcPct val="100000"/>
              </a:lnSpc>
              <a:spcBef>
                <a:spcPts val="430"/>
              </a:spcBef>
              <a:buFont typeface="Wingdings" panose="05000000000000000000"/>
              <a:buChar char=""/>
              <a:tabLst>
                <a:tab pos="792480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公式只限于以上形式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390" y="422397"/>
            <a:ext cx="1296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关系域演算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7390" y="787385"/>
            <a:ext cx="2113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关系域演算公式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3029" y="1237480"/>
            <a:ext cx="8595360" cy="300736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36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例如：检索出不是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03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系的所有学生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69900">
              <a:lnSpc>
                <a:spcPct val="100000"/>
              </a:lnSpc>
              <a:spcBef>
                <a:spcPts val="1140"/>
              </a:spcBef>
              <a:tabLst>
                <a:tab pos="4658995" algn="l"/>
              </a:tabLst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{ &lt;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a,b,c,d,e,f&gt;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| </a:t>
            </a:r>
            <a:r>
              <a:rPr sz="18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&lt;a,b,c,d,e,f&gt;</a:t>
            </a:r>
            <a:r>
              <a:rPr sz="18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	</a:t>
            </a:r>
            <a:r>
              <a:rPr sz="18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18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e&lt;&gt;’03’</a:t>
            </a:r>
            <a:r>
              <a:rPr sz="1800" b="1" spc="4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}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84480" indent="-272415">
              <a:lnSpc>
                <a:spcPct val="100000"/>
              </a:lnSpc>
              <a:spcBef>
                <a:spcPts val="115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例如：检索不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小于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20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岁的男同学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的所有同学的姓名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69900">
              <a:lnSpc>
                <a:spcPct val="100000"/>
              </a:lnSpc>
              <a:spcBef>
                <a:spcPts val="114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&lt;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b&gt;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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a,c,d,e,f (&lt;a,b,c,d,e,f&gt;</a:t>
            </a:r>
            <a:r>
              <a:rPr sz="18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1800" b="1" spc="5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1800" b="1" spc="5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 &lt;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20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1800" b="1" spc="5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‘</a:t>
            </a:r>
            <a:r>
              <a:rPr sz="18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男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’</a:t>
            </a:r>
            <a:r>
              <a:rPr sz="18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))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}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84480" indent="-272415">
              <a:lnSpc>
                <a:spcPct val="100000"/>
              </a:lnSpc>
              <a:spcBef>
                <a:spcPts val="115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例如：检索成绩不及格的同学姓名、课程及其成绩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69900">
              <a:lnSpc>
                <a:spcPct val="100000"/>
              </a:lnSpc>
              <a:spcBef>
                <a:spcPts val="114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{ &lt;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b,h,m&gt; |</a:t>
            </a:r>
            <a:r>
              <a:rPr sz="18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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a,c,d,e,f,g,I,j,k (&lt;a,b,c,d,e,f&gt;</a:t>
            </a:r>
            <a:r>
              <a:rPr sz="18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Student </a:t>
            </a:r>
            <a:r>
              <a:rPr sz="18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18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(g,h,I,j,k) </a:t>
            </a:r>
            <a:r>
              <a:rPr sz="1800" b="1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Course</a:t>
            </a:r>
            <a:r>
              <a:rPr sz="1800" b="1" spc="4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endParaRPr sz="1800">
              <a:latin typeface="Symbol" panose="05050102010706020507"/>
              <a:cs typeface="Symbol" panose="05050102010706020507"/>
            </a:endParaRPr>
          </a:p>
          <a:p>
            <a:pPr marL="469900">
              <a:lnSpc>
                <a:spcPct val="100000"/>
              </a:lnSpc>
              <a:spcBef>
                <a:spcPts val="655"/>
              </a:spcBef>
            </a:pP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(a,g,m) </a:t>
            </a:r>
            <a:r>
              <a:rPr sz="1800" b="1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SC </a:t>
            </a:r>
            <a:r>
              <a:rPr sz="18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18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m&lt;60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1800" b="1" spc="3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}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1539" y="5637276"/>
            <a:ext cx="2901695" cy="120624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17383" y="5576315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78008" y="5302250"/>
            <a:ext cx="24530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5145" algn="l"/>
                <a:tab pos="992505" algn="l"/>
                <a:tab pos="1391920" algn="l"/>
                <a:tab pos="1858645" algn="l"/>
                <a:tab pos="2371725" algn="l"/>
              </a:tabLst>
            </a:pPr>
            <a:r>
              <a:rPr sz="1600" b="1" dirty="0">
                <a:latin typeface="Arial" panose="020B0604020202020204"/>
                <a:cs typeface="Arial" panose="020B0604020202020204"/>
              </a:rPr>
              <a:t>a</a:t>
            </a:r>
            <a:r>
              <a:rPr sz="1600" b="1" dirty="0">
                <a:latin typeface="Arial" panose="020B0604020202020204"/>
                <a:cs typeface="Arial" panose="020B0604020202020204"/>
              </a:rPr>
              <a:t>	</a:t>
            </a:r>
            <a:r>
              <a:rPr sz="1600" b="1" dirty="0">
                <a:latin typeface="Arial" panose="020B0604020202020204"/>
                <a:cs typeface="Arial" panose="020B0604020202020204"/>
              </a:rPr>
              <a:t>b</a:t>
            </a:r>
            <a:r>
              <a:rPr sz="1600" b="1" dirty="0">
                <a:latin typeface="Arial" panose="020B0604020202020204"/>
                <a:cs typeface="Arial" panose="020B0604020202020204"/>
              </a:rPr>
              <a:t>	</a:t>
            </a:r>
            <a:r>
              <a:rPr sz="1600" b="1" dirty="0">
                <a:latin typeface="Arial" panose="020B0604020202020204"/>
                <a:cs typeface="Arial" panose="020B0604020202020204"/>
              </a:rPr>
              <a:t>c</a:t>
            </a:r>
            <a:r>
              <a:rPr sz="1600" b="1" dirty="0">
                <a:latin typeface="Arial" panose="020B0604020202020204"/>
                <a:cs typeface="Arial" panose="020B0604020202020204"/>
              </a:rPr>
              <a:t>	</a:t>
            </a:r>
            <a:r>
              <a:rPr sz="1600" b="1" dirty="0">
                <a:latin typeface="Arial" panose="020B0604020202020204"/>
                <a:cs typeface="Arial" panose="020B0604020202020204"/>
              </a:rPr>
              <a:t>d</a:t>
            </a:r>
            <a:r>
              <a:rPr sz="1600" b="1" dirty="0">
                <a:latin typeface="Arial" panose="020B0604020202020204"/>
                <a:cs typeface="Arial" panose="020B0604020202020204"/>
              </a:rPr>
              <a:t>	</a:t>
            </a:r>
            <a:r>
              <a:rPr sz="1600" b="1" dirty="0">
                <a:latin typeface="Arial" panose="020B0604020202020204"/>
                <a:cs typeface="Arial" panose="020B0604020202020204"/>
              </a:rPr>
              <a:t>e</a:t>
            </a:r>
            <a:r>
              <a:rPr sz="1600" b="1" dirty="0">
                <a:latin typeface="Arial" panose="020B0604020202020204"/>
                <a:cs typeface="Arial" panose="020B0604020202020204"/>
              </a:rPr>
              <a:t>	</a:t>
            </a:r>
            <a:r>
              <a:rPr sz="1600" b="1" dirty="0">
                <a:latin typeface="Arial" panose="020B0604020202020204"/>
                <a:cs typeface="Arial" panose="020B0604020202020204"/>
              </a:rPr>
              <a:t>f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38591" y="5576315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4841" y="5576315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01937" y="5576315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89617" y="5576315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43769" y="5576315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72691" y="5148071"/>
            <a:ext cx="1538477" cy="1733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06581" y="5845302"/>
            <a:ext cx="2449829" cy="1009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18417" y="5770626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964563" y="5495797"/>
            <a:ext cx="21018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210" algn="l"/>
                <a:tab pos="1061720" algn="l"/>
                <a:tab pos="1518920" algn="l"/>
                <a:tab pos="1975485" algn="l"/>
              </a:tabLst>
            </a:pPr>
            <a:r>
              <a:rPr sz="1600" b="1" dirty="0">
                <a:latin typeface="Arial" panose="020B0604020202020204"/>
                <a:cs typeface="Arial" panose="020B0604020202020204"/>
              </a:rPr>
              <a:t>g</a:t>
            </a:r>
            <a:r>
              <a:rPr sz="1600" b="1" dirty="0">
                <a:latin typeface="Arial" panose="020B0604020202020204"/>
                <a:cs typeface="Arial" panose="020B0604020202020204"/>
              </a:rPr>
              <a:t>	</a:t>
            </a:r>
            <a:r>
              <a:rPr sz="1600" b="1" dirty="0">
                <a:latin typeface="Arial" panose="020B0604020202020204"/>
                <a:cs typeface="Arial" panose="020B0604020202020204"/>
              </a:rPr>
              <a:t>h</a:t>
            </a:r>
            <a:r>
              <a:rPr sz="1600" b="1" dirty="0">
                <a:latin typeface="Arial" panose="020B0604020202020204"/>
                <a:cs typeface="Arial" panose="020B0604020202020204"/>
              </a:rPr>
              <a:t>	</a:t>
            </a:r>
            <a:r>
              <a:rPr sz="1600" b="1" dirty="0">
                <a:latin typeface="Arial" panose="020B0604020202020204"/>
                <a:cs typeface="Arial" panose="020B0604020202020204"/>
              </a:rPr>
              <a:t>i</a:t>
            </a:r>
            <a:r>
              <a:rPr sz="1600" b="1" dirty="0">
                <a:latin typeface="Arial" panose="020B0604020202020204"/>
                <a:cs typeface="Arial" panose="020B0604020202020204"/>
              </a:rPr>
              <a:t>	</a:t>
            </a:r>
            <a:r>
              <a:rPr sz="1600" b="1" dirty="0">
                <a:latin typeface="Arial" panose="020B0604020202020204"/>
                <a:cs typeface="Arial" panose="020B0604020202020204"/>
              </a:rPr>
              <a:t>j</a:t>
            </a:r>
            <a:r>
              <a:rPr sz="1600" b="1" dirty="0">
                <a:latin typeface="Arial" panose="020B0604020202020204"/>
                <a:cs typeface="Arial" panose="020B0604020202020204"/>
              </a:rPr>
              <a:t>	</a:t>
            </a:r>
            <a:r>
              <a:rPr sz="1600" b="1" dirty="0">
                <a:latin typeface="Arial" panose="020B0604020202020204"/>
                <a:cs typeface="Arial" panose="020B0604020202020204"/>
              </a:rPr>
              <a:t>k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38863" y="5770626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44069" y="5770626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02793" y="5770626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989711" y="5770626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253869" y="5127497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3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199253" y="4852670"/>
            <a:ext cx="1187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5780" algn="l"/>
                <a:tab pos="993140" algn="l"/>
              </a:tabLst>
            </a:pPr>
            <a:r>
              <a:rPr sz="1600" b="1" dirty="0">
                <a:latin typeface="Arial" panose="020B0604020202020204"/>
                <a:cs typeface="Arial" panose="020B0604020202020204"/>
              </a:rPr>
              <a:t>a</a:t>
            </a:r>
            <a:r>
              <a:rPr sz="1600" b="1" dirty="0">
                <a:latin typeface="Arial" panose="020B0604020202020204"/>
                <a:cs typeface="Arial" panose="020B0604020202020204"/>
              </a:rPr>
              <a:t>	</a:t>
            </a:r>
            <a:r>
              <a:rPr sz="1600" b="1" dirty="0">
                <a:latin typeface="Arial" panose="020B0604020202020204"/>
                <a:cs typeface="Arial" panose="020B0604020202020204"/>
              </a:rPr>
              <a:t>g</a:t>
            </a:r>
            <a:r>
              <a:rPr sz="1600" b="1" dirty="0">
                <a:latin typeface="Arial" panose="020B0604020202020204"/>
                <a:cs typeface="Arial" panose="020B0604020202020204"/>
              </a:rPr>
              <a:t>	</a:t>
            </a:r>
            <a:r>
              <a:rPr sz="1600" b="1" dirty="0">
                <a:latin typeface="Arial" panose="020B0604020202020204"/>
                <a:cs typeface="Arial" panose="020B0604020202020204"/>
              </a:rPr>
              <a:t>m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72791" y="5127497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249041" y="5127497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2974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311658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关系域演算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关系域演算公式构造示例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5409" y="1636267"/>
            <a:ext cx="41643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" indent="-243205">
              <a:lnSpc>
                <a:spcPct val="100000"/>
              </a:lnSpc>
              <a:spcBef>
                <a:spcPts val="100"/>
              </a:spcBef>
              <a:buSzPct val="96000"/>
              <a:buFont typeface="Wingdings" panose="05000000000000000000"/>
              <a:buChar char=""/>
              <a:tabLst>
                <a:tab pos="255270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元组演算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的基本形式：</a:t>
            </a:r>
            <a:r>
              <a:rPr sz="2000" b="1" spc="-254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1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sz="2000" b="1" spc="-2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(t)</a:t>
            </a:r>
            <a:r>
              <a:rPr sz="20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721" y="2201671"/>
            <a:ext cx="2463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域演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算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的基本形式：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7721" y="2252725"/>
            <a:ext cx="48590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{ 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&lt; x</a:t>
            </a:r>
            <a:r>
              <a:rPr sz="1950" b="1" spc="-7" baseline="-13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1 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, x</a:t>
            </a:r>
            <a:r>
              <a:rPr sz="1950" b="1" spc="-7" baseline="-13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2 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, … , </a:t>
            </a:r>
            <a:r>
              <a:rPr sz="2000" b="1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1950" b="1" baseline="-13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&gt; | P ( x</a:t>
            </a:r>
            <a:r>
              <a:rPr sz="1950" b="1" spc="-7" baseline="-13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1 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, x</a:t>
            </a:r>
            <a:r>
              <a:rPr sz="1950" b="1" spc="-7" baseline="-13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2 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, … , x</a:t>
            </a:r>
            <a:r>
              <a:rPr sz="1950" b="1" spc="-7" baseline="-13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509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5350" y="2615912"/>
            <a:ext cx="8425180" cy="300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元组演算是以元组为变量，以元组为基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本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处理单位，先找到元组，然后再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找到元组分量，进行谓词判断；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2700" marR="66675" indent="208915">
              <a:lnSpc>
                <a:spcPct val="136000"/>
              </a:lnSpc>
              <a:spcBef>
                <a:spcPts val="180"/>
              </a:spcBef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域演算是以域变量为基本处理单位，先有域变量，然后再判断由这些域变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量组成的元组是否存在或是否满足谓词判断。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2700" marR="63500">
              <a:lnSpc>
                <a:spcPct val="136000"/>
              </a:lnSpc>
              <a:spcBef>
                <a:spcPts val="22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公式的运算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符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4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与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2000" b="1" spc="-46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</a:t>
            </a:r>
            <a:r>
              <a:rPr sz="2000" b="1" spc="5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或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2000" b="1" spc="-459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非</a:t>
            </a:r>
            <a:r>
              <a:rPr sz="2000" b="1" spc="-1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2000" b="1" spc="-51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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全称量词</a:t>
            </a:r>
            <a:r>
              <a:rPr sz="2000" b="1" spc="-1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和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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存在量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词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))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是相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同的，只是其中的变量不同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84480" indent="-272415">
              <a:lnSpc>
                <a:spcPct val="100000"/>
              </a:lnSpc>
              <a:spcBef>
                <a:spcPts val="105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元组演算和域演算可以等价互换。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30041" y="361861"/>
            <a:ext cx="413321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关系域演算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(3)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关系域演算与关系元组演算的比较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56339" y="4936997"/>
            <a:ext cx="4242053" cy="194005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51767" y="4932426"/>
            <a:ext cx="4251325" cy="1949450"/>
          </a:xfrm>
          <a:custGeom>
            <a:avLst/>
            <a:gdLst/>
            <a:ahLst/>
            <a:cxnLst/>
            <a:rect l="l" t="t" r="r" b="b"/>
            <a:pathLst>
              <a:path w="4251325" h="1949450">
                <a:moveTo>
                  <a:pt x="0" y="1949196"/>
                </a:moveTo>
                <a:lnTo>
                  <a:pt x="0" y="0"/>
                </a:lnTo>
                <a:lnTo>
                  <a:pt x="4251198" y="0"/>
                </a:lnTo>
                <a:lnTo>
                  <a:pt x="4251198" y="1949196"/>
                </a:lnTo>
                <a:lnTo>
                  <a:pt x="0" y="1949196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5086" y="3356610"/>
            <a:ext cx="5603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黑体" panose="02010609060101010101" charset="-122"/>
                <a:cs typeface="黑体" panose="02010609060101010101" charset="-122"/>
              </a:rPr>
              <a:t>基于关系域演算的</a:t>
            </a:r>
            <a:r>
              <a:rPr spc="-5" dirty="0">
                <a:latin typeface="Arial" panose="020B0604020202020204"/>
                <a:cs typeface="Arial" panose="020B0604020202020204"/>
              </a:rPr>
              <a:t>QBE</a:t>
            </a:r>
            <a:r>
              <a:rPr spc="-5" dirty="0">
                <a:latin typeface="黑体" panose="02010609060101010101" charset="-122"/>
                <a:cs typeface="黑体" panose="02010609060101010101" charset="-122"/>
              </a:rPr>
              <a:t>语言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3405" y="1369568"/>
            <a:ext cx="8171815" cy="3078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域演算语言QBE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284480" indent="-272415">
              <a:lnSpc>
                <a:spcPct val="100000"/>
              </a:lnSpc>
              <a:spcBef>
                <a:spcPts val="218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QBE: Query By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Example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85115" indent="-273050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"/>
              <a:tabLst>
                <a:tab pos="285750" algn="l"/>
              </a:tabLst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1975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年由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M.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M. Zloof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提出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1978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年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在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IBM370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上实现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2700" marR="5080">
              <a:lnSpc>
                <a:spcPts val="328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特点：操作独特，基于屏幕表格的查询语言，不用书写复杂的公式，只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需将条件填在表格中即可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84480" indent="-272415">
              <a:lnSpc>
                <a:spcPct val="100000"/>
              </a:lnSpc>
              <a:spcBef>
                <a:spcPts val="32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是一种高度非过程化的查询语言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84480" indent="-272415">
              <a:lnSpc>
                <a:spcPct val="100000"/>
              </a:lnSpc>
              <a:spcBef>
                <a:spcPts val="72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特别适合于终端用户的使用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3113" y="4998720"/>
            <a:ext cx="7866126" cy="10081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31178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基于关系域演算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语言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7403" y="787390"/>
            <a:ext cx="26638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关系域演算语言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13539" y="3960876"/>
            <a:ext cx="3933444" cy="269367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20426" y="5146040"/>
            <a:ext cx="1011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1800" b="1" spc="-15" baseline="-23000" dirty="0">
                <a:latin typeface="Arial" panose="020B0604020202020204"/>
                <a:cs typeface="Arial" panose="020B0604020202020204"/>
              </a:rPr>
              <a:t>1</a:t>
            </a:r>
            <a:r>
              <a:rPr sz="1800" b="1" spc="-10" dirty="0">
                <a:latin typeface="新宋体" panose="02010609030101010101" charset="-122"/>
                <a:cs typeface="新宋体" panose="02010609030101010101" charset="-122"/>
              </a:rPr>
              <a:t>＝男人</a:t>
            </a:r>
            <a:endParaRPr sz="18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8863" y="5803653"/>
            <a:ext cx="1011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1800" b="1" spc="-15" baseline="-23000" dirty="0">
                <a:latin typeface="Arial" panose="020B0604020202020204"/>
                <a:cs typeface="Arial" panose="020B0604020202020204"/>
              </a:rPr>
              <a:t>2</a:t>
            </a:r>
            <a:r>
              <a:rPr sz="1800" b="1" spc="-10" dirty="0">
                <a:latin typeface="新宋体" panose="02010609030101010101" charset="-122"/>
                <a:cs typeface="新宋体" panose="02010609030101010101" charset="-122"/>
              </a:rPr>
              <a:t>＝女人</a:t>
            </a:r>
            <a:endParaRPr sz="18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5587" y="1260347"/>
            <a:ext cx="8440420" cy="363347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52730" indent="-202565">
              <a:lnSpc>
                <a:spcPct val="100000"/>
              </a:lnSpc>
              <a:spcBef>
                <a:spcPts val="745"/>
              </a:spcBef>
              <a:buSzPct val="95000"/>
              <a:buFont typeface="Wingdings" panose="05000000000000000000"/>
              <a:buChar char=""/>
              <a:tabLst>
                <a:tab pos="25336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再定义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元组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及所有可能组合成的元组：笛卡尔积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50800">
              <a:lnSpc>
                <a:spcPct val="100000"/>
              </a:lnSpc>
              <a:spcBef>
                <a:spcPts val="1040"/>
              </a:spcBef>
            </a:pP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新宋体" panose="02010609030101010101" charset="-122"/>
                <a:cs typeface="新宋体" panose="02010609030101010101" charset="-122"/>
              </a:rPr>
              <a:t>笛卡尔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新宋体" panose="02010609030101010101" charset="-122"/>
                <a:cs typeface="新宋体" panose="02010609030101010101" charset="-122"/>
              </a:rPr>
              <a:t>积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(Cartesian</a:t>
            </a:r>
            <a:r>
              <a:rPr sz="3200" b="1" u="heavy" spc="-3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Product)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734695" lvl="1" indent="-227330">
              <a:lnSpc>
                <a:spcPct val="100000"/>
              </a:lnSpc>
              <a:spcBef>
                <a:spcPts val="725"/>
              </a:spcBef>
              <a:buSzPct val="95000"/>
              <a:buFont typeface="Wingdings" panose="05000000000000000000"/>
              <a:buChar char=""/>
              <a:tabLst>
                <a:tab pos="735330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一组域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950" b="1" spc="254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950" b="1" spc="262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,…,</a:t>
            </a:r>
            <a:r>
              <a:rPr sz="20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的笛卡尔积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R="79375" algn="r">
              <a:lnSpc>
                <a:spcPct val="100000"/>
              </a:lnSpc>
              <a:spcBef>
                <a:spcPts val="550"/>
              </a:spcBef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D</a:t>
            </a:r>
            <a:r>
              <a:rPr sz="2400" b="1" spc="-7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×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D</a:t>
            </a:r>
            <a:r>
              <a:rPr sz="2400" b="1" spc="-7" baseline="-21000" dirty="0">
                <a:latin typeface="Arial" panose="020B0604020202020204"/>
                <a:cs typeface="Arial" panose="020B0604020202020204"/>
              </a:rPr>
              <a:t>2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×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…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×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D</a:t>
            </a:r>
            <a:r>
              <a:rPr sz="2400" b="1" spc="-7" baseline="-21000" dirty="0">
                <a:latin typeface="Arial" panose="020B0604020202020204"/>
                <a:cs typeface="Arial" panose="020B0604020202020204"/>
              </a:rPr>
              <a:t>n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=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{ (d</a:t>
            </a:r>
            <a:r>
              <a:rPr sz="2400" b="1" spc="-7" baseline="-21000" dirty="0">
                <a:latin typeface="Arial" panose="020B0604020202020204"/>
                <a:cs typeface="Arial" panose="020B0604020202020204"/>
              </a:rPr>
              <a:t>1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,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d</a:t>
            </a:r>
            <a:r>
              <a:rPr sz="2400" b="1" spc="-7" baseline="-21000" dirty="0">
                <a:latin typeface="Arial" panose="020B0604020202020204"/>
                <a:cs typeface="Arial" panose="020B0604020202020204"/>
              </a:rPr>
              <a:t>2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, … , 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2400" b="1" spc="-15" baseline="-21000" dirty="0">
                <a:latin typeface="Arial" panose="020B0604020202020204"/>
                <a:cs typeface="Arial" panose="020B0604020202020204"/>
              </a:rPr>
              <a:t>n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)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|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d</a:t>
            </a:r>
            <a:r>
              <a:rPr sz="2400" b="1" spc="-7" baseline="-21000" dirty="0">
                <a:latin typeface="Arial" panose="020B0604020202020204"/>
                <a:cs typeface="Arial" panose="020B0604020202020204"/>
              </a:rPr>
              <a:t>i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∈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D</a:t>
            </a:r>
            <a:r>
              <a:rPr sz="2400" b="1" spc="-7" baseline="-21000" dirty="0">
                <a:latin typeface="Arial" panose="020B0604020202020204"/>
                <a:cs typeface="Arial" panose="020B0604020202020204"/>
              </a:rPr>
              <a:t>i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,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i=1,…,n</a:t>
            </a:r>
            <a:r>
              <a:rPr sz="2400" b="1" spc="15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}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734695" marR="43180" lvl="1" indent="-735330" algn="r">
              <a:lnSpc>
                <a:spcPct val="100000"/>
              </a:lnSpc>
              <a:spcBef>
                <a:spcPts val="740"/>
              </a:spcBef>
              <a:buSzPct val="95000"/>
              <a:buFont typeface="Wingdings" panose="05000000000000000000"/>
              <a:buChar char=""/>
              <a:tabLst>
                <a:tab pos="735330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笛卡尔积的每个元素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(d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950" b="1" spc="27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950" b="1" spc="27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…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称作一个</a:t>
            </a:r>
            <a:r>
              <a:rPr sz="3200" b="1" spc="-10" dirty="0">
                <a:latin typeface="Arial" panose="020B0604020202020204"/>
                <a:cs typeface="Arial" panose="020B0604020202020204"/>
              </a:rPr>
              <a:t>n-</a:t>
            </a:r>
            <a:r>
              <a:rPr sz="3200" b="1" spc="-15" dirty="0">
                <a:latin typeface="新宋体" panose="02010609030101010101" charset="-122"/>
                <a:cs typeface="新宋体" panose="02010609030101010101" charset="-122"/>
              </a:rPr>
              <a:t>元</a:t>
            </a:r>
            <a:r>
              <a:rPr sz="3200" b="1" spc="-10" dirty="0">
                <a:latin typeface="新宋体" panose="02010609030101010101" charset="-122"/>
                <a:cs typeface="新宋体" panose="02010609030101010101" charset="-122"/>
              </a:rPr>
              <a:t>组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n-tuple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）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529590" marR="7115175" indent="-114300">
              <a:lnSpc>
                <a:spcPct val="130000"/>
              </a:lnSpc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1800" b="1" spc="409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latin typeface="新宋体" panose="02010609030101010101" charset="-122"/>
                <a:cs typeface="新宋体" panose="02010609030101010101" charset="-122"/>
              </a:rPr>
              <a:t>李基，  张鹏</a:t>
            </a:r>
            <a:r>
              <a:rPr sz="1800" b="1" spc="4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}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7561" y="4049267"/>
            <a:ext cx="1057910" cy="1043305"/>
          </a:xfrm>
          <a:custGeom>
            <a:avLst/>
            <a:gdLst/>
            <a:ahLst/>
            <a:cxnLst/>
            <a:rect l="l" t="t" r="r" b="b"/>
            <a:pathLst>
              <a:path w="1057910" h="1043304">
                <a:moveTo>
                  <a:pt x="528828" y="0"/>
                </a:moveTo>
                <a:lnTo>
                  <a:pt x="480726" y="2135"/>
                </a:lnTo>
                <a:lnTo>
                  <a:pt x="433827" y="8417"/>
                </a:lnTo>
                <a:lnTo>
                  <a:pt x="388320" y="18661"/>
                </a:lnTo>
                <a:lnTo>
                  <a:pt x="344390" y="32683"/>
                </a:lnTo>
                <a:lnTo>
                  <a:pt x="302226" y="50296"/>
                </a:lnTo>
                <a:lnTo>
                  <a:pt x="262015" y="71317"/>
                </a:lnTo>
                <a:lnTo>
                  <a:pt x="223943" y="95560"/>
                </a:lnTo>
                <a:lnTo>
                  <a:pt x="188200" y="122839"/>
                </a:lnTo>
                <a:lnTo>
                  <a:pt x="154971" y="152971"/>
                </a:lnTo>
                <a:lnTo>
                  <a:pt x="124445" y="185770"/>
                </a:lnTo>
                <a:lnTo>
                  <a:pt x="96808" y="221050"/>
                </a:lnTo>
                <a:lnTo>
                  <a:pt x="72248" y="258628"/>
                </a:lnTo>
                <a:lnTo>
                  <a:pt x="50953" y="298318"/>
                </a:lnTo>
                <a:lnTo>
                  <a:pt x="33109" y="339934"/>
                </a:lnTo>
                <a:lnTo>
                  <a:pt x="18905" y="383293"/>
                </a:lnTo>
                <a:lnTo>
                  <a:pt x="8527" y="428208"/>
                </a:lnTo>
                <a:lnTo>
                  <a:pt x="2163" y="474495"/>
                </a:lnTo>
                <a:lnTo>
                  <a:pt x="0" y="521970"/>
                </a:lnTo>
                <a:lnTo>
                  <a:pt x="2163" y="569437"/>
                </a:lnTo>
                <a:lnTo>
                  <a:pt x="8527" y="615705"/>
                </a:lnTo>
                <a:lnTo>
                  <a:pt x="18905" y="660590"/>
                </a:lnTo>
                <a:lnTo>
                  <a:pt x="33109" y="703909"/>
                </a:lnTo>
                <a:lnTo>
                  <a:pt x="50953" y="745478"/>
                </a:lnTo>
                <a:lnTo>
                  <a:pt x="72248" y="785113"/>
                </a:lnTo>
                <a:lnTo>
                  <a:pt x="96808" y="822633"/>
                </a:lnTo>
                <a:lnTo>
                  <a:pt x="124445" y="857852"/>
                </a:lnTo>
                <a:lnTo>
                  <a:pt x="154971" y="890587"/>
                </a:lnTo>
                <a:lnTo>
                  <a:pt x="188200" y="920655"/>
                </a:lnTo>
                <a:lnTo>
                  <a:pt x="223943" y="947873"/>
                </a:lnTo>
                <a:lnTo>
                  <a:pt x="262015" y="972057"/>
                </a:lnTo>
                <a:lnTo>
                  <a:pt x="302226" y="993024"/>
                </a:lnTo>
                <a:lnTo>
                  <a:pt x="344390" y="1010590"/>
                </a:lnTo>
                <a:lnTo>
                  <a:pt x="388320" y="1024572"/>
                </a:lnTo>
                <a:lnTo>
                  <a:pt x="433827" y="1034786"/>
                </a:lnTo>
                <a:lnTo>
                  <a:pt x="480726" y="1041049"/>
                </a:lnTo>
                <a:lnTo>
                  <a:pt x="528828" y="1043178"/>
                </a:lnTo>
                <a:lnTo>
                  <a:pt x="576929" y="1041049"/>
                </a:lnTo>
                <a:lnTo>
                  <a:pt x="623828" y="1034786"/>
                </a:lnTo>
                <a:lnTo>
                  <a:pt x="669335" y="1024572"/>
                </a:lnTo>
                <a:lnTo>
                  <a:pt x="713265" y="1010590"/>
                </a:lnTo>
                <a:lnTo>
                  <a:pt x="755429" y="993024"/>
                </a:lnTo>
                <a:lnTo>
                  <a:pt x="795640" y="972057"/>
                </a:lnTo>
                <a:lnTo>
                  <a:pt x="833712" y="947873"/>
                </a:lnTo>
                <a:lnTo>
                  <a:pt x="869455" y="920655"/>
                </a:lnTo>
                <a:lnTo>
                  <a:pt x="902684" y="890587"/>
                </a:lnTo>
                <a:lnTo>
                  <a:pt x="933210" y="857852"/>
                </a:lnTo>
                <a:lnTo>
                  <a:pt x="960847" y="822633"/>
                </a:lnTo>
                <a:lnTo>
                  <a:pt x="985407" y="785113"/>
                </a:lnTo>
                <a:lnTo>
                  <a:pt x="1006702" y="745478"/>
                </a:lnTo>
                <a:lnTo>
                  <a:pt x="1024546" y="703909"/>
                </a:lnTo>
                <a:lnTo>
                  <a:pt x="1038750" y="660590"/>
                </a:lnTo>
                <a:lnTo>
                  <a:pt x="1049128" y="615705"/>
                </a:lnTo>
                <a:lnTo>
                  <a:pt x="1055492" y="569437"/>
                </a:lnTo>
                <a:lnTo>
                  <a:pt x="1057656" y="521970"/>
                </a:lnTo>
                <a:lnTo>
                  <a:pt x="1055492" y="474495"/>
                </a:lnTo>
                <a:lnTo>
                  <a:pt x="1049128" y="428208"/>
                </a:lnTo>
                <a:lnTo>
                  <a:pt x="1038750" y="383293"/>
                </a:lnTo>
                <a:lnTo>
                  <a:pt x="1024546" y="339934"/>
                </a:lnTo>
                <a:lnTo>
                  <a:pt x="1006702" y="298318"/>
                </a:lnTo>
                <a:lnTo>
                  <a:pt x="985407" y="258628"/>
                </a:lnTo>
                <a:lnTo>
                  <a:pt x="960847" y="221050"/>
                </a:lnTo>
                <a:lnTo>
                  <a:pt x="933210" y="185770"/>
                </a:lnTo>
                <a:lnTo>
                  <a:pt x="902684" y="152971"/>
                </a:lnTo>
                <a:lnTo>
                  <a:pt x="869455" y="122839"/>
                </a:lnTo>
                <a:lnTo>
                  <a:pt x="833712" y="95560"/>
                </a:lnTo>
                <a:lnTo>
                  <a:pt x="795640" y="71317"/>
                </a:lnTo>
                <a:lnTo>
                  <a:pt x="755429" y="50296"/>
                </a:lnTo>
                <a:lnTo>
                  <a:pt x="713265" y="32683"/>
                </a:lnTo>
                <a:lnTo>
                  <a:pt x="669335" y="18661"/>
                </a:lnTo>
                <a:lnTo>
                  <a:pt x="623828" y="8417"/>
                </a:lnTo>
                <a:lnTo>
                  <a:pt x="576929" y="2135"/>
                </a:lnTo>
                <a:lnTo>
                  <a:pt x="528828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624461" y="4960873"/>
            <a:ext cx="864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1800" b="1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latin typeface="新宋体" panose="02010609030101010101" charset="-122"/>
                <a:cs typeface="新宋体" panose="02010609030101010101" charset="-122"/>
              </a:rPr>
              <a:t>王芳，  刘玉</a:t>
            </a:r>
            <a:r>
              <a:rPr sz="1800" b="1" spc="-44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}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70289" y="4687823"/>
            <a:ext cx="1057275" cy="1057275"/>
          </a:xfrm>
          <a:custGeom>
            <a:avLst/>
            <a:gdLst/>
            <a:ahLst/>
            <a:cxnLst/>
            <a:rect l="l" t="t" r="r" b="b"/>
            <a:pathLst>
              <a:path w="1057275" h="1057275">
                <a:moveTo>
                  <a:pt x="528828" y="0"/>
                </a:moveTo>
                <a:lnTo>
                  <a:pt x="480726" y="2156"/>
                </a:lnTo>
                <a:lnTo>
                  <a:pt x="433827" y="8501"/>
                </a:lnTo>
                <a:lnTo>
                  <a:pt x="388320" y="18848"/>
                </a:lnTo>
                <a:lnTo>
                  <a:pt x="344390" y="33013"/>
                </a:lnTo>
                <a:lnTo>
                  <a:pt x="302226" y="50809"/>
                </a:lnTo>
                <a:lnTo>
                  <a:pt x="262015" y="72051"/>
                </a:lnTo>
                <a:lnTo>
                  <a:pt x="223943" y="96552"/>
                </a:lnTo>
                <a:lnTo>
                  <a:pt x="188200" y="124127"/>
                </a:lnTo>
                <a:lnTo>
                  <a:pt x="154971" y="154590"/>
                </a:lnTo>
                <a:lnTo>
                  <a:pt x="124445" y="187756"/>
                </a:lnTo>
                <a:lnTo>
                  <a:pt x="96808" y="223438"/>
                </a:lnTo>
                <a:lnTo>
                  <a:pt x="72248" y="261450"/>
                </a:lnTo>
                <a:lnTo>
                  <a:pt x="50953" y="301608"/>
                </a:lnTo>
                <a:lnTo>
                  <a:pt x="33109" y="343724"/>
                </a:lnTo>
                <a:lnTo>
                  <a:pt x="18905" y="387614"/>
                </a:lnTo>
                <a:lnTo>
                  <a:pt x="8527" y="433091"/>
                </a:lnTo>
                <a:lnTo>
                  <a:pt x="2163" y="479971"/>
                </a:lnTo>
                <a:lnTo>
                  <a:pt x="0" y="528066"/>
                </a:lnTo>
                <a:lnTo>
                  <a:pt x="2163" y="576281"/>
                </a:lnTo>
                <a:lnTo>
                  <a:pt x="8527" y="623266"/>
                </a:lnTo>
                <a:lnTo>
                  <a:pt x="18905" y="668838"/>
                </a:lnTo>
                <a:lnTo>
                  <a:pt x="33109" y="712810"/>
                </a:lnTo>
                <a:lnTo>
                  <a:pt x="50953" y="754998"/>
                </a:lnTo>
                <a:lnTo>
                  <a:pt x="72248" y="795217"/>
                </a:lnTo>
                <a:lnTo>
                  <a:pt x="96808" y="833282"/>
                </a:lnTo>
                <a:lnTo>
                  <a:pt x="124445" y="869007"/>
                </a:lnTo>
                <a:lnTo>
                  <a:pt x="154971" y="902207"/>
                </a:lnTo>
                <a:lnTo>
                  <a:pt x="188200" y="932699"/>
                </a:lnTo>
                <a:lnTo>
                  <a:pt x="223943" y="960296"/>
                </a:lnTo>
                <a:lnTo>
                  <a:pt x="262015" y="984814"/>
                </a:lnTo>
                <a:lnTo>
                  <a:pt x="302226" y="1006067"/>
                </a:lnTo>
                <a:lnTo>
                  <a:pt x="344390" y="1023871"/>
                </a:lnTo>
                <a:lnTo>
                  <a:pt x="388320" y="1038041"/>
                </a:lnTo>
                <a:lnTo>
                  <a:pt x="433827" y="1048391"/>
                </a:lnTo>
                <a:lnTo>
                  <a:pt x="480726" y="1054737"/>
                </a:lnTo>
                <a:lnTo>
                  <a:pt x="528828" y="1056894"/>
                </a:lnTo>
                <a:lnTo>
                  <a:pt x="576922" y="1054737"/>
                </a:lnTo>
                <a:lnTo>
                  <a:pt x="623802" y="1048391"/>
                </a:lnTo>
                <a:lnTo>
                  <a:pt x="669279" y="1038041"/>
                </a:lnTo>
                <a:lnTo>
                  <a:pt x="713169" y="1023871"/>
                </a:lnTo>
                <a:lnTo>
                  <a:pt x="755285" y="1006067"/>
                </a:lnTo>
                <a:lnTo>
                  <a:pt x="795443" y="984814"/>
                </a:lnTo>
                <a:lnTo>
                  <a:pt x="833455" y="960296"/>
                </a:lnTo>
                <a:lnTo>
                  <a:pt x="869137" y="932699"/>
                </a:lnTo>
                <a:lnTo>
                  <a:pt x="902303" y="902208"/>
                </a:lnTo>
                <a:lnTo>
                  <a:pt x="932766" y="869007"/>
                </a:lnTo>
                <a:lnTo>
                  <a:pt x="960341" y="833282"/>
                </a:lnTo>
                <a:lnTo>
                  <a:pt x="984842" y="795217"/>
                </a:lnTo>
                <a:lnTo>
                  <a:pt x="1006084" y="754998"/>
                </a:lnTo>
                <a:lnTo>
                  <a:pt x="1023880" y="712810"/>
                </a:lnTo>
                <a:lnTo>
                  <a:pt x="1038045" y="668838"/>
                </a:lnTo>
                <a:lnTo>
                  <a:pt x="1048392" y="623266"/>
                </a:lnTo>
                <a:lnTo>
                  <a:pt x="1054737" y="576281"/>
                </a:lnTo>
                <a:lnTo>
                  <a:pt x="1056894" y="528066"/>
                </a:lnTo>
                <a:lnTo>
                  <a:pt x="1054737" y="479971"/>
                </a:lnTo>
                <a:lnTo>
                  <a:pt x="1048392" y="433091"/>
                </a:lnTo>
                <a:lnTo>
                  <a:pt x="1038045" y="387614"/>
                </a:lnTo>
                <a:lnTo>
                  <a:pt x="1023880" y="343724"/>
                </a:lnTo>
                <a:lnTo>
                  <a:pt x="1006084" y="301608"/>
                </a:lnTo>
                <a:lnTo>
                  <a:pt x="984842" y="261450"/>
                </a:lnTo>
                <a:lnTo>
                  <a:pt x="960341" y="223438"/>
                </a:lnTo>
                <a:lnTo>
                  <a:pt x="932766" y="187756"/>
                </a:lnTo>
                <a:lnTo>
                  <a:pt x="902303" y="154590"/>
                </a:lnTo>
                <a:lnTo>
                  <a:pt x="869137" y="124127"/>
                </a:lnTo>
                <a:lnTo>
                  <a:pt x="833455" y="96552"/>
                </a:lnTo>
                <a:lnTo>
                  <a:pt x="795443" y="72051"/>
                </a:lnTo>
                <a:lnTo>
                  <a:pt x="755285" y="50809"/>
                </a:lnTo>
                <a:lnTo>
                  <a:pt x="713169" y="33013"/>
                </a:lnTo>
                <a:lnTo>
                  <a:pt x="669279" y="18848"/>
                </a:lnTo>
                <a:lnTo>
                  <a:pt x="623802" y="8501"/>
                </a:lnTo>
                <a:lnTo>
                  <a:pt x="576922" y="2156"/>
                </a:lnTo>
                <a:lnTo>
                  <a:pt x="528828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81329" y="5248902"/>
            <a:ext cx="1011555" cy="158305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15570" marR="48895" algn="ctr">
              <a:lnSpc>
                <a:spcPct val="130000"/>
              </a:lnSpc>
              <a:spcBef>
                <a:spcPts val="25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{</a:t>
            </a:r>
            <a:r>
              <a:rPr sz="1800" b="1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latin typeface="新宋体" panose="02010609030101010101" charset="-122"/>
                <a:cs typeface="新宋体" panose="02010609030101010101" charset="-122"/>
              </a:rPr>
              <a:t>李健，  张睿，  张峰</a:t>
            </a:r>
            <a:r>
              <a:rPr sz="1800" b="1" spc="-44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}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1520"/>
              </a:spcBef>
            </a:pPr>
            <a:r>
              <a:rPr sz="1800" b="1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1800" b="1" spc="-15" baseline="-23000" dirty="0">
                <a:latin typeface="Arial" panose="020B0604020202020204"/>
                <a:cs typeface="Arial" panose="020B0604020202020204"/>
              </a:rPr>
              <a:t>3</a:t>
            </a:r>
            <a:r>
              <a:rPr sz="1800" b="1" spc="-10" dirty="0">
                <a:latin typeface="新宋体" panose="02010609030101010101" charset="-122"/>
                <a:cs typeface="新宋体" panose="02010609030101010101" charset="-122"/>
              </a:rPr>
              <a:t>＝儿童</a:t>
            </a:r>
            <a:endParaRPr sz="18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79989" y="5253990"/>
            <a:ext cx="1200150" cy="1286510"/>
          </a:xfrm>
          <a:custGeom>
            <a:avLst/>
            <a:gdLst/>
            <a:ahLst/>
            <a:cxnLst/>
            <a:rect l="l" t="t" r="r" b="b"/>
            <a:pathLst>
              <a:path w="1200150" h="1286509">
                <a:moveTo>
                  <a:pt x="599694" y="0"/>
                </a:moveTo>
                <a:lnTo>
                  <a:pt x="552892" y="1935"/>
                </a:lnTo>
                <a:lnTo>
                  <a:pt x="507064" y="7646"/>
                </a:lnTo>
                <a:lnTo>
                  <a:pt x="462345" y="16990"/>
                </a:lnTo>
                <a:lnTo>
                  <a:pt x="418868" y="29823"/>
                </a:lnTo>
                <a:lnTo>
                  <a:pt x="376768" y="46003"/>
                </a:lnTo>
                <a:lnTo>
                  <a:pt x="336179" y="65385"/>
                </a:lnTo>
                <a:lnTo>
                  <a:pt x="297236" y="87827"/>
                </a:lnTo>
                <a:lnTo>
                  <a:pt x="260072" y="113186"/>
                </a:lnTo>
                <a:lnTo>
                  <a:pt x="224823" y="141318"/>
                </a:lnTo>
                <a:lnTo>
                  <a:pt x="191622" y="172081"/>
                </a:lnTo>
                <a:lnTo>
                  <a:pt x="160603" y="205331"/>
                </a:lnTo>
                <a:lnTo>
                  <a:pt x="131901" y="240925"/>
                </a:lnTo>
                <a:lnTo>
                  <a:pt x="105650" y="278720"/>
                </a:lnTo>
                <a:lnTo>
                  <a:pt x="81985" y="318572"/>
                </a:lnTo>
                <a:lnTo>
                  <a:pt x="61039" y="360339"/>
                </a:lnTo>
                <a:lnTo>
                  <a:pt x="42948" y="403877"/>
                </a:lnTo>
                <a:lnTo>
                  <a:pt x="27845" y="449044"/>
                </a:lnTo>
                <a:lnTo>
                  <a:pt x="15864" y="495695"/>
                </a:lnTo>
                <a:lnTo>
                  <a:pt x="7140" y="543688"/>
                </a:lnTo>
                <a:lnTo>
                  <a:pt x="1807" y="592880"/>
                </a:lnTo>
                <a:lnTo>
                  <a:pt x="0" y="643128"/>
                </a:lnTo>
                <a:lnTo>
                  <a:pt x="1807" y="693375"/>
                </a:lnTo>
                <a:lnTo>
                  <a:pt x="7140" y="742567"/>
                </a:lnTo>
                <a:lnTo>
                  <a:pt x="15864" y="790560"/>
                </a:lnTo>
                <a:lnTo>
                  <a:pt x="27845" y="837211"/>
                </a:lnTo>
                <a:lnTo>
                  <a:pt x="42948" y="882378"/>
                </a:lnTo>
                <a:lnTo>
                  <a:pt x="61039" y="925916"/>
                </a:lnTo>
                <a:lnTo>
                  <a:pt x="81985" y="967683"/>
                </a:lnTo>
                <a:lnTo>
                  <a:pt x="105650" y="1007535"/>
                </a:lnTo>
                <a:lnTo>
                  <a:pt x="131901" y="1045330"/>
                </a:lnTo>
                <a:lnTo>
                  <a:pt x="160603" y="1080924"/>
                </a:lnTo>
                <a:lnTo>
                  <a:pt x="191622" y="1114174"/>
                </a:lnTo>
                <a:lnTo>
                  <a:pt x="224823" y="1144937"/>
                </a:lnTo>
                <a:lnTo>
                  <a:pt x="260072" y="1173069"/>
                </a:lnTo>
                <a:lnTo>
                  <a:pt x="297236" y="1198428"/>
                </a:lnTo>
                <a:lnTo>
                  <a:pt x="336179" y="1220870"/>
                </a:lnTo>
                <a:lnTo>
                  <a:pt x="376768" y="1240252"/>
                </a:lnTo>
                <a:lnTo>
                  <a:pt x="418868" y="1256432"/>
                </a:lnTo>
                <a:lnTo>
                  <a:pt x="462345" y="1269265"/>
                </a:lnTo>
                <a:lnTo>
                  <a:pt x="507064" y="1278609"/>
                </a:lnTo>
                <a:lnTo>
                  <a:pt x="552892" y="1284320"/>
                </a:lnTo>
                <a:lnTo>
                  <a:pt x="599694" y="1286256"/>
                </a:lnTo>
                <a:lnTo>
                  <a:pt x="646599" y="1284320"/>
                </a:lnTo>
                <a:lnTo>
                  <a:pt x="692521" y="1278609"/>
                </a:lnTo>
                <a:lnTo>
                  <a:pt x="737324" y="1269265"/>
                </a:lnTo>
                <a:lnTo>
                  <a:pt x="780877" y="1256432"/>
                </a:lnTo>
                <a:lnTo>
                  <a:pt x="823044" y="1240252"/>
                </a:lnTo>
                <a:lnTo>
                  <a:pt x="863692" y="1220870"/>
                </a:lnTo>
                <a:lnTo>
                  <a:pt x="902687" y="1198428"/>
                </a:lnTo>
                <a:lnTo>
                  <a:pt x="939896" y="1173069"/>
                </a:lnTo>
                <a:lnTo>
                  <a:pt x="975184" y="1144937"/>
                </a:lnTo>
                <a:lnTo>
                  <a:pt x="1008418" y="1114174"/>
                </a:lnTo>
                <a:lnTo>
                  <a:pt x="1039464" y="1080924"/>
                </a:lnTo>
                <a:lnTo>
                  <a:pt x="1068188" y="1045330"/>
                </a:lnTo>
                <a:lnTo>
                  <a:pt x="1094457" y="1007535"/>
                </a:lnTo>
                <a:lnTo>
                  <a:pt x="1118136" y="967683"/>
                </a:lnTo>
                <a:lnTo>
                  <a:pt x="1139092" y="925916"/>
                </a:lnTo>
                <a:lnTo>
                  <a:pt x="1157191" y="882378"/>
                </a:lnTo>
                <a:lnTo>
                  <a:pt x="1172299" y="837211"/>
                </a:lnTo>
                <a:lnTo>
                  <a:pt x="1184283" y="790560"/>
                </a:lnTo>
                <a:lnTo>
                  <a:pt x="1193009" y="742567"/>
                </a:lnTo>
                <a:lnTo>
                  <a:pt x="1198342" y="693375"/>
                </a:lnTo>
                <a:lnTo>
                  <a:pt x="1200150" y="643128"/>
                </a:lnTo>
                <a:lnTo>
                  <a:pt x="1198342" y="592880"/>
                </a:lnTo>
                <a:lnTo>
                  <a:pt x="1193009" y="543688"/>
                </a:lnTo>
                <a:lnTo>
                  <a:pt x="1184283" y="495695"/>
                </a:lnTo>
                <a:lnTo>
                  <a:pt x="1172299" y="449044"/>
                </a:lnTo>
                <a:lnTo>
                  <a:pt x="1157191" y="403877"/>
                </a:lnTo>
                <a:lnTo>
                  <a:pt x="1139092" y="360339"/>
                </a:lnTo>
                <a:lnTo>
                  <a:pt x="1118136" y="318572"/>
                </a:lnTo>
                <a:lnTo>
                  <a:pt x="1094457" y="278720"/>
                </a:lnTo>
                <a:lnTo>
                  <a:pt x="1068188" y="240925"/>
                </a:lnTo>
                <a:lnTo>
                  <a:pt x="1039464" y="205331"/>
                </a:lnTo>
                <a:lnTo>
                  <a:pt x="1008418" y="172081"/>
                </a:lnTo>
                <a:lnTo>
                  <a:pt x="975184" y="141318"/>
                </a:lnTo>
                <a:lnTo>
                  <a:pt x="939896" y="113186"/>
                </a:lnTo>
                <a:lnTo>
                  <a:pt x="902687" y="87827"/>
                </a:lnTo>
                <a:lnTo>
                  <a:pt x="863692" y="65385"/>
                </a:lnTo>
                <a:lnTo>
                  <a:pt x="823044" y="46003"/>
                </a:lnTo>
                <a:lnTo>
                  <a:pt x="780877" y="29823"/>
                </a:lnTo>
                <a:lnTo>
                  <a:pt x="737324" y="16990"/>
                </a:lnTo>
                <a:lnTo>
                  <a:pt x="692521" y="7646"/>
                </a:lnTo>
                <a:lnTo>
                  <a:pt x="646599" y="1935"/>
                </a:lnTo>
                <a:lnTo>
                  <a:pt x="599694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88933" y="4592573"/>
            <a:ext cx="3557904" cy="403225"/>
          </a:xfrm>
          <a:custGeom>
            <a:avLst/>
            <a:gdLst/>
            <a:ahLst/>
            <a:cxnLst/>
            <a:rect l="l" t="t" r="r" b="b"/>
            <a:pathLst>
              <a:path w="3557904" h="403225">
                <a:moveTo>
                  <a:pt x="28956" y="28194"/>
                </a:moveTo>
                <a:lnTo>
                  <a:pt x="28956" y="0"/>
                </a:lnTo>
                <a:lnTo>
                  <a:pt x="0" y="0"/>
                </a:lnTo>
                <a:lnTo>
                  <a:pt x="0" y="28194"/>
                </a:lnTo>
                <a:lnTo>
                  <a:pt x="28956" y="28194"/>
                </a:lnTo>
                <a:close/>
              </a:path>
              <a:path w="3557904" h="403225">
                <a:moveTo>
                  <a:pt x="86106" y="28194"/>
                </a:moveTo>
                <a:lnTo>
                  <a:pt x="86106" y="0"/>
                </a:lnTo>
                <a:lnTo>
                  <a:pt x="57150" y="0"/>
                </a:lnTo>
                <a:lnTo>
                  <a:pt x="57150" y="28194"/>
                </a:lnTo>
                <a:lnTo>
                  <a:pt x="86106" y="28194"/>
                </a:lnTo>
                <a:close/>
              </a:path>
              <a:path w="3557904" h="403225">
                <a:moveTo>
                  <a:pt x="143256" y="28194"/>
                </a:moveTo>
                <a:lnTo>
                  <a:pt x="143256" y="0"/>
                </a:lnTo>
                <a:lnTo>
                  <a:pt x="114300" y="0"/>
                </a:lnTo>
                <a:lnTo>
                  <a:pt x="114300" y="28194"/>
                </a:lnTo>
                <a:lnTo>
                  <a:pt x="143256" y="28194"/>
                </a:lnTo>
                <a:close/>
              </a:path>
              <a:path w="3557904" h="403225">
                <a:moveTo>
                  <a:pt x="200406" y="28194"/>
                </a:moveTo>
                <a:lnTo>
                  <a:pt x="200406" y="0"/>
                </a:lnTo>
                <a:lnTo>
                  <a:pt x="171450" y="0"/>
                </a:lnTo>
                <a:lnTo>
                  <a:pt x="171450" y="28194"/>
                </a:lnTo>
                <a:lnTo>
                  <a:pt x="200406" y="28194"/>
                </a:lnTo>
                <a:close/>
              </a:path>
              <a:path w="3557904" h="403225">
                <a:moveTo>
                  <a:pt x="257556" y="28194"/>
                </a:moveTo>
                <a:lnTo>
                  <a:pt x="257556" y="0"/>
                </a:lnTo>
                <a:lnTo>
                  <a:pt x="228600" y="0"/>
                </a:lnTo>
                <a:lnTo>
                  <a:pt x="228600" y="28194"/>
                </a:lnTo>
                <a:lnTo>
                  <a:pt x="257556" y="28194"/>
                </a:lnTo>
                <a:close/>
              </a:path>
              <a:path w="3557904" h="403225">
                <a:moveTo>
                  <a:pt x="314706" y="28194"/>
                </a:moveTo>
                <a:lnTo>
                  <a:pt x="314706" y="0"/>
                </a:lnTo>
                <a:lnTo>
                  <a:pt x="285750" y="0"/>
                </a:lnTo>
                <a:lnTo>
                  <a:pt x="285750" y="28194"/>
                </a:lnTo>
                <a:lnTo>
                  <a:pt x="314706" y="28194"/>
                </a:lnTo>
                <a:close/>
              </a:path>
              <a:path w="3557904" h="403225">
                <a:moveTo>
                  <a:pt x="371856" y="28194"/>
                </a:moveTo>
                <a:lnTo>
                  <a:pt x="371856" y="0"/>
                </a:lnTo>
                <a:lnTo>
                  <a:pt x="342900" y="0"/>
                </a:lnTo>
                <a:lnTo>
                  <a:pt x="342900" y="28194"/>
                </a:lnTo>
                <a:lnTo>
                  <a:pt x="371856" y="28194"/>
                </a:lnTo>
                <a:close/>
              </a:path>
              <a:path w="3557904" h="403225">
                <a:moveTo>
                  <a:pt x="429006" y="28194"/>
                </a:moveTo>
                <a:lnTo>
                  <a:pt x="429006" y="0"/>
                </a:lnTo>
                <a:lnTo>
                  <a:pt x="400050" y="0"/>
                </a:lnTo>
                <a:lnTo>
                  <a:pt x="400050" y="28194"/>
                </a:lnTo>
                <a:lnTo>
                  <a:pt x="429006" y="28194"/>
                </a:lnTo>
                <a:close/>
              </a:path>
              <a:path w="3557904" h="403225">
                <a:moveTo>
                  <a:pt x="486156" y="28194"/>
                </a:moveTo>
                <a:lnTo>
                  <a:pt x="486156" y="0"/>
                </a:lnTo>
                <a:lnTo>
                  <a:pt x="457200" y="0"/>
                </a:lnTo>
                <a:lnTo>
                  <a:pt x="457200" y="28194"/>
                </a:lnTo>
                <a:lnTo>
                  <a:pt x="486156" y="28194"/>
                </a:lnTo>
                <a:close/>
              </a:path>
              <a:path w="3557904" h="403225">
                <a:moveTo>
                  <a:pt x="543306" y="28194"/>
                </a:moveTo>
                <a:lnTo>
                  <a:pt x="543306" y="0"/>
                </a:lnTo>
                <a:lnTo>
                  <a:pt x="514350" y="0"/>
                </a:lnTo>
                <a:lnTo>
                  <a:pt x="514350" y="28194"/>
                </a:lnTo>
                <a:lnTo>
                  <a:pt x="543306" y="28194"/>
                </a:lnTo>
                <a:close/>
              </a:path>
              <a:path w="3557904" h="403225">
                <a:moveTo>
                  <a:pt x="600456" y="28194"/>
                </a:moveTo>
                <a:lnTo>
                  <a:pt x="600456" y="0"/>
                </a:lnTo>
                <a:lnTo>
                  <a:pt x="571500" y="0"/>
                </a:lnTo>
                <a:lnTo>
                  <a:pt x="571500" y="28194"/>
                </a:lnTo>
                <a:lnTo>
                  <a:pt x="600456" y="28194"/>
                </a:lnTo>
                <a:close/>
              </a:path>
              <a:path w="3557904" h="403225">
                <a:moveTo>
                  <a:pt x="657606" y="28194"/>
                </a:moveTo>
                <a:lnTo>
                  <a:pt x="657606" y="0"/>
                </a:lnTo>
                <a:lnTo>
                  <a:pt x="628650" y="0"/>
                </a:lnTo>
                <a:lnTo>
                  <a:pt x="628650" y="28194"/>
                </a:lnTo>
                <a:lnTo>
                  <a:pt x="657606" y="28194"/>
                </a:lnTo>
                <a:close/>
              </a:path>
              <a:path w="3557904" h="403225">
                <a:moveTo>
                  <a:pt x="714756" y="28194"/>
                </a:moveTo>
                <a:lnTo>
                  <a:pt x="714756" y="0"/>
                </a:lnTo>
                <a:lnTo>
                  <a:pt x="685800" y="0"/>
                </a:lnTo>
                <a:lnTo>
                  <a:pt x="685800" y="28194"/>
                </a:lnTo>
                <a:lnTo>
                  <a:pt x="714756" y="28194"/>
                </a:lnTo>
                <a:close/>
              </a:path>
              <a:path w="3557904" h="403225">
                <a:moveTo>
                  <a:pt x="771906" y="28194"/>
                </a:moveTo>
                <a:lnTo>
                  <a:pt x="771906" y="0"/>
                </a:lnTo>
                <a:lnTo>
                  <a:pt x="742950" y="0"/>
                </a:lnTo>
                <a:lnTo>
                  <a:pt x="742950" y="28194"/>
                </a:lnTo>
                <a:lnTo>
                  <a:pt x="771906" y="28194"/>
                </a:lnTo>
                <a:close/>
              </a:path>
              <a:path w="3557904" h="403225">
                <a:moveTo>
                  <a:pt x="829056" y="28194"/>
                </a:moveTo>
                <a:lnTo>
                  <a:pt x="829056" y="0"/>
                </a:lnTo>
                <a:lnTo>
                  <a:pt x="800100" y="0"/>
                </a:lnTo>
                <a:lnTo>
                  <a:pt x="800100" y="28194"/>
                </a:lnTo>
                <a:lnTo>
                  <a:pt x="829056" y="28194"/>
                </a:lnTo>
                <a:close/>
              </a:path>
              <a:path w="3557904" h="403225">
                <a:moveTo>
                  <a:pt x="886206" y="28194"/>
                </a:moveTo>
                <a:lnTo>
                  <a:pt x="886206" y="0"/>
                </a:lnTo>
                <a:lnTo>
                  <a:pt x="857250" y="0"/>
                </a:lnTo>
                <a:lnTo>
                  <a:pt x="857250" y="28194"/>
                </a:lnTo>
                <a:lnTo>
                  <a:pt x="886206" y="28194"/>
                </a:lnTo>
                <a:close/>
              </a:path>
              <a:path w="3557904" h="403225">
                <a:moveTo>
                  <a:pt x="943356" y="28194"/>
                </a:moveTo>
                <a:lnTo>
                  <a:pt x="943356" y="0"/>
                </a:lnTo>
                <a:lnTo>
                  <a:pt x="914400" y="0"/>
                </a:lnTo>
                <a:lnTo>
                  <a:pt x="914400" y="28194"/>
                </a:lnTo>
                <a:lnTo>
                  <a:pt x="943356" y="28194"/>
                </a:lnTo>
                <a:close/>
              </a:path>
              <a:path w="3557904" h="403225">
                <a:moveTo>
                  <a:pt x="1000505" y="28194"/>
                </a:moveTo>
                <a:lnTo>
                  <a:pt x="1000505" y="0"/>
                </a:lnTo>
                <a:lnTo>
                  <a:pt x="971549" y="0"/>
                </a:lnTo>
                <a:lnTo>
                  <a:pt x="971549" y="28194"/>
                </a:lnTo>
                <a:lnTo>
                  <a:pt x="1000505" y="28194"/>
                </a:lnTo>
                <a:close/>
              </a:path>
              <a:path w="3557904" h="403225">
                <a:moveTo>
                  <a:pt x="1057655" y="28194"/>
                </a:moveTo>
                <a:lnTo>
                  <a:pt x="1057655" y="0"/>
                </a:lnTo>
                <a:lnTo>
                  <a:pt x="1028699" y="0"/>
                </a:lnTo>
                <a:lnTo>
                  <a:pt x="1028699" y="28194"/>
                </a:lnTo>
                <a:lnTo>
                  <a:pt x="1057655" y="28194"/>
                </a:lnTo>
                <a:close/>
              </a:path>
              <a:path w="3557904" h="403225">
                <a:moveTo>
                  <a:pt x="1114805" y="28194"/>
                </a:moveTo>
                <a:lnTo>
                  <a:pt x="1114805" y="0"/>
                </a:lnTo>
                <a:lnTo>
                  <a:pt x="1085849" y="0"/>
                </a:lnTo>
                <a:lnTo>
                  <a:pt x="1085849" y="28194"/>
                </a:lnTo>
                <a:lnTo>
                  <a:pt x="1114805" y="28194"/>
                </a:lnTo>
                <a:close/>
              </a:path>
              <a:path w="3557904" h="403225">
                <a:moveTo>
                  <a:pt x="1171955" y="28194"/>
                </a:moveTo>
                <a:lnTo>
                  <a:pt x="1171955" y="0"/>
                </a:lnTo>
                <a:lnTo>
                  <a:pt x="1142999" y="0"/>
                </a:lnTo>
                <a:lnTo>
                  <a:pt x="1142999" y="28194"/>
                </a:lnTo>
                <a:lnTo>
                  <a:pt x="1171955" y="28194"/>
                </a:lnTo>
                <a:close/>
              </a:path>
              <a:path w="3557904" h="403225">
                <a:moveTo>
                  <a:pt x="1229105" y="28194"/>
                </a:moveTo>
                <a:lnTo>
                  <a:pt x="1229105" y="0"/>
                </a:lnTo>
                <a:lnTo>
                  <a:pt x="1200149" y="0"/>
                </a:lnTo>
                <a:lnTo>
                  <a:pt x="1200149" y="28194"/>
                </a:lnTo>
                <a:lnTo>
                  <a:pt x="1229105" y="28194"/>
                </a:lnTo>
                <a:close/>
              </a:path>
              <a:path w="3557904" h="403225">
                <a:moveTo>
                  <a:pt x="1286255" y="28194"/>
                </a:moveTo>
                <a:lnTo>
                  <a:pt x="1286255" y="0"/>
                </a:lnTo>
                <a:lnTo>
                  <a:pt x="1257299" y="0"/>
                </a:lnTo>
                <a:lnTo>
                  <a:pt x="1257299" y="28194"/>
                </a:lnTo>
                <a:lnTo>
                  <a:pt x="1286255" y="28194"/>
                </a:lnTo>
                <a:close/>
              </a:path>
              <a:path w="3557904" h="403225">
                <a:moveTo>
                  <a:pt x="1343405" y="28194"/>
                </a:moveTo>
                <a:lnTo>
                  <a:pt x="1343405" y="0"/>
                </a:lnTo>
                <a:lnTo>
                  <a:pt x="1314449" y="0"/>
                </a:lnTo>
                <a:lnTo>
                  <a:pt x="1314449" y="28194"/>
                </a:lnTo>
                <a:lnTo>
                  <a:pt x="1343405" y="28194"/>
                </a:lnTo>
                <a:close/>
              </a:path>
              <a:path w="3557904" h="403225">
                <a:moveTo>
                  <a:pt x="1400555" y="28194"/>
                </a:moveTo>
                <a:lnTo>
                  <a:pt x="1400555" y="0"/>
                </a:lnTo>
                <a:lnTo>
                  <a:pt x="1371599" y="0"/>
                </a:lnTo>
                <a:lnTo>
                  <a:pt x="1371599" y="28194"/>
                </a:lnTo>
                <a:lnTo>
                  <a:pt x="1400555" y="28194"/>
                </a:lnTo>
                <a:close/>
              </a:path>
              <a:path w="3557904" h="403225">
                <a:moveTo>
                  <a:pt x="1457705" y="28194"/>
                </a:moveTo>
                <a:lnTo>
                  <a:pt x="1457705" y="0"/>
                </a:lnTo>
                <a:lnTo>
                  <a:pt x="1428749" y="0"/>
                </a:lnTo>
                <a:lnTo>
                  <a:pt x="1428749" y="28194"/>
                </a:lnTo>
                <a:lnTo>
                  <a:pt x="1457705" y="28194"/>
                </a:lnTo>
                <a:close/>
              </a:path>
              <a:path w="3557904" h="403225">
                <a:moveTo>
                  <a:pt x="1514855" y="28194"/>
                </a:moveTo>
                <a:lnTo>
                  <a:pt x="1514855" y="0"/>
                </a:lnTo>
                <a:lnTo>
                  <a:pt x="1485899" y="0"/>
                </a:lnTo>
                <a:lnTo>
                  <a:pt x="1485899" y="28194"/>
                </a:lnTo>
                <a:lnTo>
                  <a:pt x="1514855" y="28194"/>
                </a:lnTo>
                <a:close/>
              </a:path>
              <a:path w="3557904" h="403225">
                <a:moveTo>
                  <a:pt x="1572005" y="28194"/>
                </a:moveTo>
                <a:lnTo>
                  <a:pt x="1572005" y="0"/>
                </a:lnTo>
                <a:lnTo>
                  <a:pt x="1543049" y="0"/>
                </a:lnTo>
                <a:lnTo>
                  <a:pt x="1543049" y="28194"/>
                </a:lnTo>
                <a:lnTo>
                  <a:pt x="1572005" y="28194"/>
                </a:lnTo>
                <a:close/>
              </a:path>
              <a:path w="3557904" h="403225">
                <a:moveTo>
                  <a:pt x="1629155" y="28194"/>
                </a:moveTo>
                <a:lnTo>
                  <a:pt x="1629155" y="0"/>
                </a:lnTo>
                <a:lnTo>
                  <a:pt x="1600199" y="0"/>
                </a:lnTo>
                <a:lnTo>
                  <a:pt x="1600199" y="28194"/>
                </a:lnTo>
                <a:lnTo>
                  <a:pt x="1629155" y="28194"/>
                </a:lnTo>
                <a:close/>
              </a:path>
              <a:path w="3557904" h="403225">
                <a:moveTo>
                  <a:pt x="1686305" y="28194"/>
                </a:moveTo>
                <a:lnTo>
                  <a:pt x="1686305" y="0"/>
                </a:lnTo>
                <a:lnTo>
                  <a:pt x="1657349" y="0"/>
                </a:lnTo>
                <a:lnTo>
                  <a:pt x="1657349" y="28194"/>
                </a:lnTo>
                <a:lnTo>
                  <a:pt x="1686305" y="28194"/>
                </a:lnTo>
                <a:close/>
              </a:path>
              <a:path w="3557904" h="403225">
                <a:moveTo>
                  <a:pt x="1743455" y="28194"/>
                </a:moveTo>
                <a:lnTo>
                  <a:pt x="1743455" y="0"/>
                </a:lnTo>
                <a:lnTo>
                  <a:pt x="1714499" y="0"/>
                </a:lnTo>
                <a:lnTo>
                  <a:pt x="1714499" y="28194"/>
                </a:lnTo>
                <a:lnTo>
                  <a:pt x="1743455" y="28194"/>
                </a:lnTo>
                <a:close/>
              </a:path>
              <a:path w="3557904" h="403225">
                <a:moveTo>
                  <a:pt x="1800605" y="28194"/>
                </a:moveTo>
                <a:lnTo>
                  <a:pt x="1800605" y="0"/>
                </a:lnTo>
                <a:lnTo>
                  <a:pt x="1771649" y="0"/>
                </a:lnTo>
                <a:lnTo>
                  <a:pt x="1771649" y="28194"/>
                </a:lnTo>
                <a:lnTo>
                  <a:pt x="1800605" y="28194"/>
                </a:lnTo>
                <a:close/>
              </a:path>
              <a:path w="3557904" h="403225">
                <a:moveTo>
                  <a:pt x="1857755" y="28194"/>
                </a:moveTo>
                <a:lnTo>
                  <a:pt x="1857755" y="0"/>
                </a:lnTo>
                <a:lnTo>
                  <a:pt x="1828799" y="0"/>
                </a:lnTo>
                <a:lnTo>
                  <a:pt x="1828799" y="28194"/>
                </a:lnTo>
                <a:lnTo>
                  <a:pt x="1857755" y="28194"/>
                </a:lnTo>
                <a:close/>
              </a:path>
              <a:path w="3557904" h="403225">
                <a:moveTo>
                  <a:pt x="1914905" y="28194"/>
                </a:moveTo>
                <a:lnTo>
                  <a:pt x="1914905" y="0"/>
                </a:lnTo>
                <a:lnTo>
                  <a:pt x="1885949" y="0"/>
                </a:lnTo>
                <a:lnTo>
                  <a:pt x="1885949" y="28194"/>
                </a:lnTo>
                <a:lnTo>
                  <a:pt x="1914905" y="28194"/>
                </a:lnTo>
                <a:close/>
              </a:path>
              <a:path w="3557904" h="403225">
                <a:moveTo>
                  <a:pt x="1972055" y="28194"/>
                </a:moveTo>
                <a:lnTo>
                  <a:pt x="1972055" y="0"/>
                </a:lnTo>
                <a:lnTo>
                  <a:pt x="1943099" y="0"/>
                </a:lnTo>
                <a:lnTo>
                  <a:pt x="1943099" y="28194"/>
                </a:lnTo>
                <a:lnTo>
                  <a:pt x="1972055" y="28194"/>
                </a:lnTo>
                <a:close/>
              </a:path>
              <a:path w="3557904" h="403225">
                <a:moveTo>
                  <a:pt x="2029205" y="28194"/>
                </a:moveTo>
                <a:lnTo>
                  <a:pt x="2029205" y="0"/>
                </a:lnTo>
                <a:lnTo>
                  <a:pt x="2000249" y="0"/>
                </a:lnTo>
                <a:lnTo>
                  <a:pt x="2000249" y="28194"/>
                </a:lnTo>
                <a:lnTo>
                  <a:pt x="2029205" y="28194"/>
                </a:lnTo>
                <a:close/>
              </a:path>
              <a:path w="3557904" h="403225">
                <a:moveTo>
                  <a:pt x="2086355" y="28194"/>
                </a:moveTo>
                <a:lnTo>
                  <a:pt x="2086355" y="0"/>
                </a:lnTo>
                <a:lnTo>
                  <a:pt x="2057399" y="0"/>
                </a:lnTo>
                <a:lnTo>
                  <a:pt x="2057399" y="28194"/>
                </a:lnTo>
                <a:lnTo>
                  <a:pt x="2086355" y="28194"/>
                </a:lnTo>
                <a:close/>
              </a:path>
              <a:path w="3557904" h="403225">
                <a:moveTo>
                  <a:pt x="2143505" y="28194"/>
                </a:moveTo>
                <a:lnTo>
                  <a:pt x="2143505" y="0"/>
                </a:lnTo>
                <a:lnTo>
                  <a:pt x="2114549" y="0"/>
                </a:lnTo>
                <a:lnTo>
                  <a:pt x="2114549" y="28194"/>
                </a:lnTo>
                <a:lnTo>
                  <a:pt x="2143505" y="28194"/>
                </a:lnTo>
                <a:close/>
              </a:path>
              <a:path w="3557904" h="403225">
                <a:moveTo>
                  <a:pt x="2200655" y="28194"/>
                </a:moveTo>
                <a:lnTo>
                  <a:pt x="2200655" y="0"/>
                </a:lnTo>
                <a:lnTo>
                  <a:pt x="2171699" y="0"/>
                </a:lnTo>
                <a:lnTo>
                  <a:pt x="2171699" y="28194"/>
                </a:lnTo>
                <a:lnTo>
                  <a:pt x="2200655" y="28194"/>
                </a:lnTo>
                <a:close/>
              </a:path>
              <a:path w="3557904" h="403225">
                <a:moveTo>
                  <a:pt x="2257805" y="28194"/>
                </a:moveTo>
                <a:lnTo>
                  <a:pt x="2257805" y="0"/>
                </a:lnTo>
                <a:lnTo>
                  <a:pt x="2228849" y="0"/>
                </a:lnTo>
                <a:lnTo>
                  <a:pt x="2228849" y="28194"/>
                </a:lnTo>
                <a:lnTo>
                  <a:pt x="2257805" y="28194"/>
                </a:lnTo>
                <a:close/>
              </a:path>
              <a:path w="3557904" h="403225">
                <a:moveTo>
                  <a:pt x="2317241" y="12192"/>
                </a:moveTo>
                <a:lnTo>
                  <a:pt x="2289810" y="4572"/>
                </a:lnTo>
                <a:lnTo>
                  <a:pt x="2282189" y="32004"/>
                </a:lnTo>
                <a:lnTo>
                  <a:pt x="2309622" y="39624"/>
                </a:lnTo>
                <a:lnTo>
                  <a:pt x="2317241" y="12192"/>
                </a:lnTo>
                <a:close/>
              </a:path>
              <a:path w="3557904" h="403225">
                <a:moveTo>
                  <a:pt x="2372106" y="28194"/>
                </a:moveTo>
                <a:lnTo>
                  <a:pt x="2344673" y="19812"/>
                </a:lnTo>
                <a:lnTo>
                  <a:pt x="2337053" y="48006"/>
                </a:lnTo>
                <a:lnTo>
                  <a:pt x="2364485" y="55626"/>
                </a:lnTo>
                <a:lnTo>
                  <a:pt x="2372106" y="28194"/>
                </a:lnTo>
                <a:close/>
              </a:path>
              <a:path w="3557904" h="403225">
                <a:moveTo>
                  <a:pt x="2426970" y="44196"/>
                </a:moveTo>
                <a:lnTo>
                  <a:pt x="2399537" y="35814"/>
                </a:lnTo>
                <a:lnTo>
                  <a:pt x="2391918" y="63246"/>
                </a:lnTo>
                <a:lnTo>
                  <a:pt x="2419349" y="71628"/>
                </a:lnTo>
                <a:lnTo>
                  <a:pt x="2426970" y="44196"/>
                </a:lnTo>
                <a:close/>
              </a:path>
              <a:path w="3557904" h="403225">
                <a:moveTo>
                  <a:pt x="2481834" y="60198"/>
                </a:moveTo>
                <a:lnTo>
                  <a:pt x="2454401" y="51816"/>
                </a:lnTo>
                <a:lnTo>
                  <a:pt x="2446782" y="79248"/>
                </a:lnTo>
                <a:lnTo>
                  <a:pt x="2474213" y="87630"/>
                </a:lnTo>
                <a:lnTo>
                  <a:pt x="2481834" y="60198"/>
                </a:lnTo>
                <a:close/>
              </a:path>
              <a:path w="3557904" h="403225">
                <a:moveTo>
                  <a:pt x="2536697" y="75438"/>
                </a:moveTo>
                <a:lnTo>
                  <a:pt x="2509265" y="67818"/>
                </a:lnTo>
                <a:lnTo>
                  <a:pt x="2501646" y="95250"/>
                </a:lnTo>
                <a:lnTo>
                  <a:pt x="2529077" y="102870"/>
                </a:lnTo>
                <a:lnTo>
                  <a:pt x="2536697" y="75438"/>
                </a:lnTo>
                <a:close/>
              </a:path>
              <a:path w="3557904" h="403225">
                <a:moveTo>
                  <a:pt x="2591561" y="91440"/>
                </a:moveTo>
                <a:lnTo>
                  <a:pt x="2564129" y="83820"/>
                </a:lnTo>
                <a:lnTo>
                  <a:pt x="2556510" y="111252"/>
                </a:lnTo>
                <a:lnTo>
                  <a:pt x="2583941" y="118872"/>
                </a:lnTo>
                <a:lnTo>
                  <a:pt x="2591561" y="91440"/>
                </a:lnTo>
                <a:close/>
              </a:path>
              <a:path w="3557904" h="403225">
                <a:moveTo>
                  <a:pt x="2646425" y="107442"/>
                </a:moveTo>
                <a:lnTo>
                  <a:pt x="2618994" y="99822"/>
                </a:lnTo>
                <a:lnTo>
                  <a:pt x="2611373" y="127254"/>
                </a:lnTo>
                <a:lnTo>
                  <a:pt x="2638806" y="134874"/>
                </a:lnTo>
                <a:lnTo>
                  <a:pt x="2646425" y="107442"/>
                </a:lnTo>
                <a:close/>
              </a:path>
              <a:path w="3557904" h="403225">
                <a:moveTo>
                  <a:pt x="2701289" y="123444"/>
                </a:moveTo>
                <a:lnTo>
                  <a:pt x="2673858" y="115062"/>
                </a:lnTo>
                <a:lnTo>
                  <a:pt x="2666237" y="142494"/>
                </a:lnTo>
                <a:lnTo>
                  <a:pt x="2693670" y="150876"/>
                </a:lnTo>
                <a:lnTo>
                  <a:pt x="2701289" y="123444"/>
                </a:lnTo>
                <a:close/>
              </a:path>
              <a:path w="3557904" h="403225">
                <a:moveTo>
                  <a:pt x="2756153" y="139446"/>
                </a:moveTo>
                <a:lnTo>
                  <a:pt x="2728722" y="131064"/>
                </a:lnTo>
                <a:lnTo>
                  <a:pt x="2721101" y="158496"/>
                </a:lnTo>
                <a:lnTo>
                  <a:pt x="2748534" y="166878"/>
                </a:lnTo>
                <a:lnTo>
                  <a:pt x="2756153" y="139446"/>
                </a:lnTo>
                <a:close/>
              </a:path>
              <a:path w="3557904" h="403225">
                <a:moveTo>
                  <a:pt x="2811018" y="154686"/>
                </a:moveTo>
                <a:lnTo>
                  <a:pt x="2783585" y="147066"/>
                </a:lnTo>
                <a:lnTo>
                  <a:pt x="2775965" y="174498"/>
                </a:lnTo>
                <a:lnTo>
                  <a:pt x="2803397" y="182118"/>
                </a:lnTo>
                <a:lnTo>
                  <a:pt x="2811018" y="154686"/>
                </a:lnTo>
                <a:close/>
              </a:path>
              <a:path w="3557904" h="403225">
                <a:moveTo>
                  <a:pt x="2865882" y="170688"/>
                </a:moveTo>
                <a:lnTo>
                  <a:pt x="2838449" y="163068"/>
                </a:lnTo>
                <a:lnTo>
                  <a:pt x="2830829" y="190500"/>
                </a:lnTo>
                <a:lnTo>
                  <a:pt x="2858261" y="198120"/>
                </a:lnTo>
                <a:lnTo>
                  <a:pt x="2865882" y="170688"/>
                </a:lnTo>
                <a:close/>
              </a:path>
              <a:path w="3557904" h="403225">
                <a:moveTo>
                  <a:pt x="2921508" y="186690"/>
                </a:moveTo>
                <a:lnTo>
                  <a:pt x="2894075" y="179070"/>
                </a:lnTo>
                <a:lnTo>
                  <a:pt x="2885694" y="206502"/>
                </a:lnTo>
                <a:lnTo>
                  <a:pt x="2913125" y="214122"/>
                </a:lnTo>
                <a:lnTo>
                  <a:pt x="2921508" y="186690"/>
                </a:lnTo>
                <a:close/>
              </a:path>
              <a:path w="3557904" h="403225">
                <a:moveTo>
                  <a:pt x="2976372" y="202692"/>
                </a:moveTo>
                <a:lnTo>
                  <a:pt x="2948939" y="194310"/>
                </a:lnTo>
                <a:lnTo>
                  <a:pt x="2940558" y="221742"/>
                </a:lnTo>
                <a:lnTo>
                  <a:pt x="2967989" y="230124"/>
                </a:lnTo>
                <a:lnTo>
                  <a:pt x="2976372" y="202692"/>
                </a:lnTo>
                <a:close/>
              </a:path>
              <a:path w="3557904" h="403225">
                <a:moveTo>
                  <a:pt x="3031235" y="218694"/>
                </a:moveTo>
                <a:lnTo>
                  <a:pt x="3003803" y="210312"/>
                </a:lnTo>
                <a:lnTo>
                  <a:pt x="2995422" y="237744"/>
                </a:lnTo>
                <a:lnTo>
                  <a:pt x="3022853" y="246126"/>
                </a:lnTo>
                <a:lnTo>
                  <a:pt x="3031235" y="218694"/>
                </a:lnTo>
                <a:close/>
              </a:path>
              <a:path w="3557904" h="403225">
                <a:moveTo>
                  <a:pt x="3086099" y="233934"/>
                </a:moveTo>
                <a:lnTo>
                  <a:pt x="3058668" y="226314"/>
                </a:lnTo>
                <a:lnTo>
                  <a:pt x="3050285" y="253746"/>
                </a:lnTo>
                <a:lnTo>
                  <a:pt x="3077718" y="262128"/>
                </a:lnTo>
                <a:lnTo>
                  <a:pt x="3086099" y="233934"/>
                </a:lnTo>
                <a:close/>
              </a:path>
              <a:path w="3557904" h="403225">
                <a:moveTo>
                  <a:pt x="3140963" y="249936"/>
                </a:moveTo>
                <a:lnTo>
                  <a:pt x="3113532" y="242316"/>
                </a:lnTo>
                <a:lnTo>
                  <a:pt x="3105149" y="269748"/>
                </a:lnTo>
                <a:lnTo>
                  <a:pt x="3132582" y="277368"/>
                </a:lnTo>
                <a:lnTo>
                  <a:pt x="3140963" y="249936"/>
                </a:lnTo>
                <a:close/>
              </a:path>
              <a:path w="3557904" h="403225">
                <a:moveTo>
                  <a:pt x="3195827" y="265938"/>
                </a:moveTo>
                <a:lnTo>
                  <a:pt x="3168396" y="258318"/>
                </a:lnTo>
                <a:lnTo>
                  <a:pt x="3160013" y="285750"/>
                </a:lnTo>
                <a:lnTo>
                  <a:pt x="3187446" y="293370"/>
                </a:lnTo>
                <a:lnTo>
                  <a:pt x="3195827" y="265938"/>
                </a:lnTo>
                <a:close/>
              </a:path>
              <a:path w="3557904" h="403225">
                <a:moveTo>
                  <a:pt x="3250691" y="281940"/>
                </a:moveTo>
                <a:lnTo>
                  <a:pt x="3223260" y="274320"/>
                </a:lnTo>
                <a:lnTo>
                  <a:pt x="3214877" y="301752"/>
                </a:lnTo>
                <a:lnTo>
                  <a:pt x="3242310" y="309372"/>
                </a:lnTo>
                <a:lnTo>
                  <a:pt x="3250691" y="281940"/>
                </a:lnTo>
                <a:close/>
              </a:path>
              <a:path w="3557904" h="403225">
                <a:moveTo>
                  <a:pt x="3305555" y="297942"/>
                </a:moveTo>
                <a:lnTo>
                  <a:pt x="3278124" y="289560"/>
                </a:lnTo>
                <a:lnTo>
                  <a:pt x="3269741" y="316992"/>
                </a:lnTo>
                <a:lnTo>
                  <a:pt x="3297935" y="325374"/>
                </a:lnTo>
                <a:lnTo>
                  <a:pt x="3305555" y="297942"/>
                </a:lnTo>
                <a:close/>
              </a:path>
              <a:path w="3557904" h="403225">
                <a:moveTo>
                  <a:pt x="3360420" y="313944"/>
                </a:moveTo>
                <a:lnTo>
                  <a:pt x="3332987" y="305562"/>
                </a:lnTo>
                <a:lnTo>
                  <a:pt x="3325368" y="332994"/>
                </a:lnTo>
                <a:lnTo>
                  <a:pt x="3352800" y="341376"/>
                </a:lnTo>
                <a:lnTo>
                  <a:pt x="3360420" y="313944"/>
                </a:lnTo>
                <a:close/>
              </a:path>
              <a:path w="3557904" h="403225">
                <a:moveTo>
                  <a:pt x="3415283" y="329184"/>
                </a:moveTo>
                <a:lnTo>
                  <a:pt x="3387852" y="321564"/>
                </a:lnTo>
                <a:lnTo>
                  <a:pt x="3380231" y="348996"/>
                </a:lnTo>
                <a:lnTo>
                  <a:pt x="3407663" y="356616"/>
                </a:lnTo>
                <a:lnTo>
                  <a:pt x="3415283" y="329184"/>
                </a:lnTo>
                <a:close/>
              </a:path>
              <a:path w="3557904" h="403225">
                <a:moveTo>
                  <a:pt x="3470148" y="345186"/>
                </a:moveTo>
                <a:lnTo>
                  <a:pt x="3442715" y="337566"/>
                </a:lnTo>
                <a:lnTo>
                  <a:pt x="3435096" y="364998"/>
                </a:lnTo>
                <a:lnTo>
                  <a:pt x="3462528" y="372618"/>
                </a:lnTo>
                <a:lnTo>
                  <a:pt x="3470148" y="345186"/>
                </a:lnTo>
                <a:close/>
              </a:path>
              <a:path w="3557904" h="403225">
                <a:moveTo>
                  <a:pt x="3557778" y="385572"/>
                </a:moveTo>
                <a:lnTo>
                  <a:pt x="3487674" y="320802"/>
                </a:lnTo>
                <a:lnTo>
                  <a:pt x="3464052" y="403098"/>
                </a:lnTo>
                <a:lnTo>
                  <a:pt x="3557778" y="385572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18039" y="4949190"/>
            <a:ext cx="3778885" cy="257810"/>
          </a:xfrm>
          <a:custGeom>
            <a:avLst/>
            <a:gdLst/>
            <a:ahLst/>
            <a:cxnLst/>
            <a:rect l="l" t="t" r="r" b="b"/>
            <a:pathLst>
              <a:path w="3778884" h="257810">
                <a:moveTo>
                  <a:pt x="28194" y="185928"/>
                </a:moveTo>
                <a:lnTo>
                  <a:pt x="28194" y="157734"/>
                </a:lnTo>
                <a:lnTo>
                  <a:pt x="0" y="157734"/>
                </a:lnTo>
                <a:lnTo>
                  <a:pt x="0" y="185928"/>
                </a:lnTo>
                <a:lnTo>
                  <a:pt x="28194" y="185928"/>
                </a:lnTo>
                <a:close/>
              </a:path>
              <a:path w="3778884" h="257810">
                <a:moveTo>
                  <a:pt x="85344" y="185928"/>
                </a:moveTo>
                <a:lnTo>
                  <a:pt x="85344" y="157734"/>
                </a:lnTo>
                <a:lnTo>
                  <a:pt x="57150" y="157734"/>
                </a:lnTo>
                <a:lnTo>
                  <a:pt x="57150" y="185928"/>
                </a:lnTo>
                <a:lnTo>
                  <a:pt x="85344" y="185928"/>
                </a:lnTo>
                <a:close/>
              </a:path>
              <a:path w="3778884" h="257810">
                <a:moveTo>
                  <a:pt x="142494" y="185928"/>
                </a:moveTo>
                <a:lnTo>
                  <a:pt x="142494" y="157734"/>
                </a:lnTo>
                <a:lnTo>
                  <a:pt x="114300" y="157734"/>
                </a:lnTo>
                <a:lnTo>
                  <a:pt x="114300" y="185928"/>
                </a:lnTo>
                <a:lnTo>
                  <a:pt x="142494" y="185928"/>
                </a:lnTo>
                <a:close/>
              </a:path>
              <a:path w="3778884" h="257810">
                <a:moveTo>
                  <a:pt x="199644" y="185928"/>
                </a:moveTo>
                <a:lnTo>
                  <a:pt x="199644" y="157734"/>
                </a:lnTo>
                <a:lnTo>
                  <a:pt x="171450" y="157734"/>
                </a:lnTo>
                <a:lnTo>
                  <a:pt x="171450" y="185928"/>
                </a:lnTo>
                <a:lnTo>
                  <a:pt x="199644" y="185928"/>
                </a:lnTo>
                <a:close/>
              </a:path>
              <a:path w="3778884" h="257810">
                <a:moveTo>
                  <a:pt x="256794" y="185928"/>
                </a:moveTo>
                <a:lnTo>
                  <a:pt x="256794" y="157734"/>
                </a:lnTo>
                <a:lnTo>
                  <a:pt x="228600" y="157734"/>
                </a:lnTo>
                <a:lnTo>
                  <a:pt x="228600" y="185928"/>
                </a:lnTo>
                <a:lnTo>
                  <a:pt x="256794" y="185928"/>
                </a:lnTo>
                <a:close/>
              </a:path>
              <a:path w="3778884" h="257810">
                <a:moveTo>
                  <a:pt x="313944" y="185928"/>
                </a:moveTo>
                <a:lnTo>
                  <a:pt x="313944" y="157734"/>
                </a:lnTo>
                <a:lnTo>
                  <a:pt x="285750" y="157734"/>
                </a:lnTo>
                <a:lnTo>
                  <a:pt x="285750" y="185928"/>
                </a:lnTo>
                <a:lnTo>
                  <a:pt x="313944" y="185928"/>
                </a:lnTo>
                <a:close/>
              </a:path>
              <a:path w="3778884" h="257810">
                <a:moveTo>
                  <a:pt x="371094" y="185928"/>
                </a:moveTo>
                <a:lnTo>
                  <a:pt x="371094" y="157734"/>
                </a:lnTo>
                <a:lnTo>
                  <a:pt x="342900" y="157734"/>
                </a:lnTo>
                <a:lnTo>
                  <a:pt x="342900" y="185928"/>
                </a:lnTo>
                <a:lnTo>
                  <a:pt x="371094" y="185928"/>
                </a:lnTo>
                <a:close/>
              </a:path>
              <a:path w="3778884" h="257810">
                <a:moveTo>
                  <a:pt x="428244" y="185928"/>
                </a:moveTo>
                <a:lnTo>
                  <a:pt x="428244" y="157734"/>
                </a:lnTo>
                <a:lnTo>
                  <a:pt x="400050" y="157734"/>
                </a:lnTo>
                <a:lnTo>
                  <a:pt x="400050" y="185928"/>
                </a:lnTo>
                <a:lnTo>
                  <a:pt x="428244" y="185928"/>
                </a:lnTo>
                <a:close/>
              </a:path>
              <a:path w="3778884" h="257810">
                <a:moveTo>
                  <a:pt x="485394" y="185928"/>
                </a:moveTo>
                <a:lnTo>
                  <a:pt x="485394" y="157734"/>
                </a:lnTo>
                <a:lnTo>
                  <a:pt x="457200" y="157734"/>
                </a:lnTo>
                <a:lnTo>
                  <a:pt x="457200" y="185928"/>
                </a:lnTo>
                <a:lnTo>
                  <a:pt x="485394" y="185928"/>
                </a:lnTo>
                <a:close/>
              </a:path>
              <a:path w="3778884" h="257810">
                <a:moveTo>
                  <a:pt x="542544" y="185928"/>
                </a:moveTo>
                <a:lnTo>
                  <a:pt x="542544" y="157734"/>
                </a:lnTo>
                <a:lnTo>
                  <a:pt x="514350" y="157734"/>
                </a:lnTo>
                <a:lnTo>
                  <a:pt x="514350" y="185928"/>
                </a:lnTo>
                <a:lnTo>
                  <a:pt x="542544" y="185928"/>
                </a:lnTo>
                <a:close/>
              </a:path>
              <a:path w="3778884" h="257810">
                <a:moveTo>
                  <a:pt x="599694" y="185928"/>
                </a:moveTo>
                <a:lnTo>
                  <a:pt x="599694" y="157734"/>
                </a:lnTo>
                <a:lnTo>
                  <a:pt x="571500" y="157734"/>
                </a:lnTo>
                <a:lnTo>
                  <a:pt x="571500" y="185928"/>
                </a:lnTo>
                <a:lnTo>
                  <a:pt x="599694" y="185928"/>
                </a:lnTo>
                <a:close/>
              </a:path>
              <a:path w="3778884" h="257810">
                <a:moveTo>
                  <a:pt x="656844" y="185928"/>
                </a:moveTo>
                <a:lnTo>
                  <a:pt x="656844" y="157734"/>
                </a:lnTo>
                <a:lnTo>
                  <a:pt x="628650" y="157734"/>
                </a:lnTo>
                <a:lnTo>
                  <a:pt x="628650" y="185928"/>
                </a:lnTo>
                <a:lnTo>
                  <a:pt x="656844" y="185928"/>
                </a:lnTo>
                <a:close/>
              </a:path>
              <a:path w="3778884" h="257810">
                <a:moveTo>
                  <a:pt x="713994" y="185928"/>
                </a:moveTo>
                <a:lnTo>
                  <a:pt x="713994" y="157734"/>
                </a:lnTo>
                <a:lnTo>
                  <a:pt x="685800" y="157734"/>
                </a:lnTo>
                <a:lnTo>
                  <a:pt x="685800" y="185928"/>
                </a:lnTo>
                <a:lnTo>
                  <a:pt x="713994" y="185928"/>
                </a:lnTo>
                <a:close/>
              </a:path>
              <a:path w="3778884" h="257810">
                <a:moveTo>
                  <a:pt x="771144" y="185928"/>
                </a:moveTo>
                <a:lnTo>
                  <a:pt x="771144" y="157734"/>
                </a:lnTo>
                <a:lnTo>
                  <a:pt x="742950" y="157734"/>
                </a:lnTo>
                <a:lnTo>
                  <a:pt x="742950" y="185928"/>
                </a:lnTo>
                <a:lnTo>
                  <a:pt x="771144" y="185928"/>
                </a:lnTo>
                <a:close/>
              </a:path>
              <a:path w="3778884" h="257810">
                <a:moveTo>
                  <a:pt x="828294" y="185928"/>
                </a:moveTo>
                <a:lnTo>
                  <a:pt x="828294" y="157734"/>
                </a:lnTo>
                <a:lnTo>
                  <a:pt x="800100" y="157734"/>
                </a:lnTo>
                <a:lnTo>
                  <a:pt x="800100" y="185928"/>
                </a:lnTo>
                <a:lnTo>
                  <a:pt x="828294" y="185928"/>
                </a:lnTo>
                <a:close/>
              </a:path>
              <a:path w="3778884" h="257810">
                <a:moveTo>
                  <a:pt x="885444" y="185928"/>
                </a:moveTo>
                <a:lnTo>
                  <a:pt x="885444" y="157734"/>
                </a:lnTo>
                <a:lnTo>
                  <a:pt x="857250" y="157734"/>
                </a:lnTo>
                <a:lnTo>
                  <a:pt x="857250" y="185928"/>
                </a:lnTo>
                <a:lnTo>
                  <a:pt x="885444" y="185928"/>
                </a:lnTo>
                <a:close/>
              </a:path>
              <a:path w="3778884" h="257810">
                <a:moveTo>
                  <a:pt x="942594" y="185928"/>
                </a:moveTo>
                <a:lnTo>
                  <a:pt x="942594" y="157734"/>
                </a:lnTo>
                <a:lnTo>
                  <a:pt x="914400" y="157734"/>
                </a:lnTo>
                <a:lnTo>
                  <a:pt x="914400" y="185928"/>
                </a:lnTo>
                <a:lnTo>
                  <a:pt x="942594" y="185928"/>
                </a:lnTo>
                <a:close/>
              </a:path>
              <a:path w="3778884" h="257810">
                <a:moveTo>
                  <a:pt x="999744" y="185928"/>
                </a:moveTo>
                <a:lnTo>
                  <a:pt x="999744" y="157734"/>
                </a:lnTo>
                <a:lnTo>
                  <a:pt x="971550" y="157734"/>
                </a:lnTo>
                <a:lnTo>
                  <a:pt x="971550" y="185928"/>
                </a:lnTo>
                <a:lnTo>
                  <a:pt x="999744" y="185928"/>
                </a:lnTo>
                <a:close/>
              </a:path>
              <a:path w="3778884" h="257810">
                <a:moveTo>
                  <a:pt x="1056894" y="185928"/>
                </a:moveTo>
                <a:lnTo>
                  <a:pt x="1056894" y="157734"/>
                </a:lnTo>
                <a:lnTo>
                  <a:pt x="1028700" y="157734"/>
                </a:lnTo>
                <a:lnTo>
                  <a:pt x="1028700" y="185928"/>
                </a:lnTo>
                <a:lnTo>
                  <a:pt x="1056894" y="185928"/>
                </a:lnTo>
                <a:close/>
              </a:path>
              <a:path w="3778884" h="257810">
                <a:moveTo>
                  <a:pt x="1114044" y="185928"/>
                </a:moveTo>
                <a:lnTo>
                  <a:pt x="1114044" y="157734"/>
                </a:lnTo>
                <a:lnTo>
                  <a:pt x="1085850" y="157734"/>
                </a:lnTo>
                <a:lnTo>
                  <a:pt x="1085850" y="185928"/>
                </a:lnTo>
                <a:lnTo>
                  <a:pt x="1114044" y="185928"/>
                </a:lnTo>
                <a:close/>
              </a:path>
              <a:path w="3778884" h="257810">
                <a:moveTo>
                  <a:pt x="1171194" y="185928"/>
                </a:moveTo>
                <a:lnTo>
                  <a:pt x="1171194" y="157734"/>
                </a:lnTo>
                <a:lnTo>
                  <a:pt x="1143000" y="157734"/>
                </a:lnTo>
                <a:lnTo>
                  <a:pt x="1143000" y="185928"/>
                </a:lnTo>
                <a:lnTo>
                  <a:pt x="1171194" y="185928"/>
                </a:lnTo>
                <a:close/>
              </a:path>
              <a:path w="3778884" h="257810">
                <a:moveTo>
                  <a:pt x="1228344" y="185928"/>
                </a:moveTo>
                <a:lnTo>
                  <a:pt x="1228344" y="157734"/>
                </a:lnTo>
                <a:lnTo>
                  <a:pt x="1200150" y="157734"/>
                </a:lnTo>
                <a:lnTo>
                  <a:pt x="1200150" y="185928"/>
                </a:lnTo>
                <a:lnTo>
                  <a:pt x="1228344" y="185928"/>
                </a:lnTo>
                <a:close/>
              </a:path>
              <a:path w="3778884" h="257810">
                <a:moveTo>
                  <a:pt x="1285494" y="185928"/>
                </a:moveTo>
                <a:lnTo>
                  <a:pt x="1285494" y="157734"/>
                </a:lnTo>
                <a:lnTo>
                  <a:pt x="1257300" y="157734"/>
                </a:lnTo>
                <a:lnTo>
                  <a:pt x="1257300" y="185928"/>
                </a:lnTo>
                <a:lnTo>
                  <a:pt x="1285494" y="185928"/>
                </a:lnTo>
                <a:close/>
              </a:path>
              <a:path w="3778884" h="257810">
                <a:moveTo>
                  <a:pt x="1342644" y="185928"/>
                </a:moveTo>
                <a:lnTo>
                  <a:pt x="1342644" y="157734"/>
                </a:lnTo>
                <a:lnTo>
                  <a:pt x="1314450" y="157734"/>
                </a:lnTo>
                <a:lnTo>
                  <a:pt x="1314450" y="185928"/>
                </a:lnTo>
                <a:lnTo>
                  <a:pt x="1342644" y="185928"/>
                </a:lnTo>
                <a:close/>
              </a:path>
              <a:path w="3778884" h="257810">
                <a:moveTo>
                  <a:pt x="1399794" y="185928"/>
                </a:moveTo>
                <a:lnTo>
                  <a:pt x="1399794" y="157734"/>
                </a:lnTo>
                <a:lnTo>
                  <a:pt x="1371600" y="157734"/>
                </a:lnTo>
                <a:lnTo>
                  <a:pt x="1371600" y="185928"/>
                </a:lnTo>
                <a:lnTo>
                  <a:pt x="1399794" y="185928"/>
                </a:lnTo>
                <a:close/>
              </a:path>
              <a:path w="3778884" h="257810">
                <a:moveTo>
                  <a:pt x="1456944" y="185928"/>
                </a:moveTo>
                <a:lnTo>
                  <a:pt x="1456944" y="157734"/>
                </a:lnTo>
                <a:lnTo>
                  <a:pt x="1428750" y="157734"/>
                </a:lnTo>
                <a:lnTo>
                  <a:pt x="1428750" y="185928"/>
                </a:lnTo>
                <a:lnTo>
                  <a:pt x="1456944" y="185928"/>
                </a:lnTo>
                <a:close/>
              </a:path>
              <a:path w="3778884" h="257810">
                <a:moveTo>
                  <a:pt x="1514094" y="185928"/>
                </a:moveTo>
                <a:lnTo>
                  <a:pt x="1514094" y="157734"/>
                </a:lnTo>
                <a:lnTo>
                  <a:pt x="1485900" y="157734"/>
                </a:lnTo>
                <a:lnTo>
                  <a:pt x="1485900" y="185928"/>
                </a:lnTo>
                <a:lnTo>
                  <a:pt x="1514094" y="185928"/>
                </a:lnTo>
                <a:close/>
              </a:path>
              <a:path w="3778884" h="257810">
                <a:moveTo>
                  <a:pt x="1571244" y="185928"/>
                </a:moveTo>
                <a:lnTo>
                  <a:pt x="1571244" y="157734"/>
                </a:lnTo>
                <a:lnTo>
                  <a:pt x="1543050" y="157734"/>
                </a:lnTo>
                <a:lnTo>
                  <a:pt x="1543050" y="185928"/>
                </a:lnTo>
                <a:lnTo>
                  <a:pt x="1571244" y="185928"/>
                </a:lnTo>
                <a:close/>
              </a:path>
              <a:path w="3778884" h="257810">
                <a:moveTo>
                  <a:pt x="1628394" y="185928"/>
                </a:moveTo>
                <a:lnTo>
                  <a:pt x="1628394" y="157734"/>
                </a:lnTo>
                <a:lnTo>
                  <a:pt x="1600200" y="157734"/>
                </a:lnTo>
                <a:lnTo>
                  <a:pt x="1600200" y="185928"/>
                </a:lnTo>
                <a:lnTo>
                  <a:pt x="1628394" y="185928"/>
                </a:lnTo>
                <a:close/>
              </a:path>
              <a:path w="3778884" h="257810">
                <a:moveTo>
                  <a:pt x="1685544" y="185928"/>
                </a:moveTo>
                <a:lnTo>
                  <a:pt x="1685544" y="157734"/>
                </a:lnTo>
                <a:lnTo>
                  <a:pt x="1657350" y="157734"/>
                </a:lnTo>
                <a:lnTo>
                  <a:pt x="1657350" y="185928"/>
                </a:lnTo>
                <a:lnTo>
                  <a:pt x="1685544" y="185928"/>
                </a:lnTo>
                <a:close/>
              </a:path>
              <a:path w="3778884" h="257810">
                <a:moveTo>
                  <a:pt x="1746503" y="163068"/>
                </a:moveTo>
                <a:lnTo>
                  <a:pt x="1733550" y="158496"/>
                </a:lnTo>
                <a:lnTo>
                  <a:pt x="1732026" y="157734"/>
                </a:lnTo>
                <a:lnTo>
                  <a:pt x="1714500" y="157734"/>
                </a:lnTo>
                <a:lnTo>
                  <a:pt x="1714500" y="185928"/>
                </a:lnTo>
                <a:lnTo>
                  <a:pt x="1724405" y="185928"/>
                </a:lnTo>
                <a:lnTo>
                  <a:pt x="1724405" y="185166"/>
                </a:lnTo>
                <a:lnTo>
                  <a:pt x="1728977" y="185928"/>
                </a:lnTo>
                <a:lnTo>
                  <a:pt x="1728977" y="186690"/>
                </a:lnTo>
                <a:lnTo>
                  <a:pt x="1738121" y="189738"/>
                </a:lnTo>
                <a:lnTo>
                  <a:pt x="1746503" y="163068"/>
                </a:lnTo>
                <a:close/>
              </a:path>
              <a:path w="3778884" h="257810">
                <a:moveTo>
                  <a:pt x="1728977" y="185928"/>
                </a:moveTo>
                <a:lnTo>
                  <a:pt x="1724405" y="185166"/>
                </a:lnTo>
                <a:lnTo>
                  <a:pt x="1726691" y="185928"/>
                </a:lnTo>
                <a:lnTo>
                  <a:pt x="1728977" y="185928"/>
                </a:lnTo>
                <a:close/>
              </a:path>
              <a:path w="3778884" h="257810">
                <a:moveTo>
                  <a:pt x="1726691" y="185928"/>
                </a:moveTo>
                <a:lnTo>
                  <a:pt x="1724405" y="185166"/>
                </a:lnTo>
                <a:lnTo>
                  <a:pt x="1724405" y="185928"/>
                </a:lnTo>
                <a:lnTo>
                  <a:pt x="1726691" y="185928"/>
                </a:lnTo>
                <a:close/>
              </a:path>
              <a:path w="3778884" h="257810">
                <a:moveTo>
                  <a:pt x="1728977" y="186690"/>
                </a:moveTo>
                <a:lnTo>
                  <a:pt x="1728977" y="185928"/>
                </a:lnTo>
                <a:lnTo>
                  <a:pt x="1726691" y="185928"/>
                </a:lnTo>
                <a:lnTo>
                  <a:pt x="1728977" y="186690"/>
                </a:lnTo>
                <a:close/>
              </a:path>
              <a:path w="3778884" h="257810">
                <a:moveTo>
                  <a:pt x="1801367" y="180594"/>
                </a:moveTo>
                <a:lnTo>
                  <a:pt x="1773935" y="171450"/>
                </a:lnTo>
                <a:lnTo>
                  <a:pt x="1764791" y="198882"/>
                </a:lnTo>
                <a:lnTo>
                  <a:pt x="1792223" y="208026"/>
                </a:lnTo>
                <a:lnTo>
                  <a:pt x="1801367" y="180594"/>
                </a:lnTo>
                <a:close/>
              </a:path>
              <a:path w="3778884" h="257810">
                <a:moveTo>
                  <a:pt x="1855469" y="198882"/>
                </a:moveTo>
                <a:lnTo>
                  <a:pt x="1828038" y="189738"/>
                </a:lnTo>
                <a:lnTo>
                  <a:pt x="1818893" y="217170"/>
                </a:lnTo>
                <a:lnTo>
                  <a:pt x="1846326" y="226314"/>
                </a:lnTo>
                <a:lnTo>
                  <a:pt x="1855469" y="198882"/>
                </a:lnTo>
                <a:close/>
              </a:path>
              <a:path w="3778884" h="257810">
                <a:moveTo>
                  <a:pt x="1909571" y="217170"/>
                </a:moveTo>
                <a:lnTo>
                  <a:pt x="1882139" y="208026"/>
                </a:lnTo>
                <a:lnTo>
                  <a:pt x="1872995" y="234696"/>
                </a:lnTo>
                <a:lnTo>
                  <a:pt x="1900427" y="243840"/>
                </a:lnTo>
                <a:lnTo>
                  <a:pt x="1909571" y="217170"/>
                </a:lnTo>
                <a:close/>
              </a:path>
              <a:path w="3778884" h="257810">
                <a:moveTo>
                  <a:pt x="1944814" y="228600"/>
                </a:moveTo>
                <a:lnTo>
                  <a:pt x="1936241" y="226314"/>
                </a:lnTo>
                <a:lnTo>
                  <a:pt x="1927859" y="252984"/>
                </a:lnTo>
                <a:lnTo>
                  <a:pt x="1938527" y="256794"/>
                </a:lnTo>
                <a:lnTo>
                  <a:pt x="1940052" y="257556"/>
                </a:lnTo>
                <a:lnTo>
                  <a:pt x="1943100" y="257556"/>
                </a:lnTo>
                <a:lnTo>
                  <a:pt x="1943100" y="228600"/>
                </a:lnTo>
                <a:lnTo>
                  <a:pt x="1944814" y="228600"/>
                </a:lnTo>
                <a:close/>
              </a:path>
              <a:path w="3778884" h="257810">
                <a:moveTo>
                  <a:pt x="1947671" y="229362"/>
                </a:moveTo>
                <a:lnTo>
                  <a:pt x="1944814" y="228600"/>
                </a:lnTo>
                <a:lnTo>
                  <a:pt x="1943100" y="228600"/>
                </a:lnTo>
                <a:lnTo>
                  <a:pt x="1947671" y="229362"/>
                </a:lnTo>
                <a:close/>
              </a:path>
              <a:path w="3778884" h="257810">
                <a:moveTo>
                  <a:pt x="1947671" y="257556"/>
                </a:moveTo>
                <a:lnTo>
                  <a:pt x="1947671" y="229362"/>
                </a:lnTo>
                <a:lnTo>
                  <a:pt x="1943100" y="228600"/>
                </a:lnTo>
                <a:lnTo>
                  <a:pt x="1943100" y="257556"/>
                </a:lnTo>
                <a:lnTo>
                  <a:pt x="1947671" y="257556"/>
                </a:lnTo>
                <a:close/>
              </a:path>
              <a:path w="3778884" h="257810">
                <a:moveTo>
                  <a:pt x="1959864" y="257556"/>
                </a:moveTo>
                <a:lnTo>
                  <a:pt x="1959864" y="228600"/>
                </a:lnTo>
                <a:lnTo>
                  <a:pt x="1944814" y="228600"/>
                </a:lnTo>
                <a:lnTo>
                  <a:pt x="1947671" y="229362"/>
                </a:lnTo>
                <a:lnTo>
                  <a:pt x="1947671" y="257556"/>
                </a:lnTo>
                <a:lnTo>
                  <a:pt x="1959864" y="257556"/>
                </a:lnTo>
                <a:close/>
              </a:path>
              <a:path w="3778884" h="257810">
                <a:moveTo>
                  <a:pt x="2017014" y="257556"/>
                </a:moveTo>
                <a:lnTo>
                  <a:pt x="2017014" y="228600"/>
                </a:lnTo>
                <a:lnTo>
                  <a:pt x="1988819" y="228600"/>
                </a:lnTo>
                <a:lnTo>
                  <a:pt x="1988819" y="257556"/>
                </a:lnTo>
                <a:lnTo>
                  <a:pt x="2017014" y="257556"/>
                </a:lnTo>
                <a:close/>
              </a:path>
              <a:path w="3778884" h="257810">
                <a:moveTo>
                  <a:pt x="2074164" y="257556"/>
                </a:moveTo>
                <a:lnTo>
                  <a:pt x="2074164" y="228600"/>
                </a:lnTo>
                <a:lnTo>
                  <a:pt x="2045969" y="228600"/>
                </a:lnTo>
                <a:lnTo>
                  <a:pt x="2045969" y="257556"/>
                </a:lnTo>
                <a:lnTo>
                  <a:pt x="2074164" y="257556"/>
                </a:lnTo>
                <a:close/>
              </a:path>
              <a:path w="3778884" h="257810">
                <a:moveTo>
                  <a:pt x="2131314" y="257556"/>
                </a:moveTo>
                <a:lnTo>
                  <a:pt x="2131314" y="228600"/>
                </a:lnTo>
                <a:lnTo>
                  <a:pt x="2103119" y="228600"/>
                </a:lnTo>
                <a:lnTo>
                  <a:pt x="2103119" y="257556"/>
                </a:lnTo>
                <a:lnTo>
                  <a:pt x="2131314" y="257556"/>
                </a:lnTo>
                <a:close/>
              </a:path>
              <a:path w="3778884" h="257810">
                <a:moveTo>
                  <a:pt x="2188464" y="257556"/>
                </a:moveTo>
                <a:lnTo>
                  <a:pt x="2188464" y="228600"/>
                </a:lnTo>
                <a:lnTo>
                  <a:pt x="2160269" y="228600"/>
                </a:lnTo>
                <a:lnTo>
                  <a:pt x="2160269" y="257556"/>
                </a:lnTo>
                <a:lnTo>
                  <a:pt x="2188464" y="257556"/>
                </a:lnTo>
                <a:close/>
              </a:path>
              <a:path w="3778884" h="257810">
                <a:moveTo>
                  <a:pt x="2245614" y="257556"/>
                </a:moveTo>
                <a:lnTo>
                  <a:pt x="2245614" y="228600"/>
                </a:lnTo>
                <a:lnTo>
                  <a:pt x="2217419" y="228600"/>
                </a:lnTo>
                <a:lnTo>
                  <a:pt x="2217419" y="257556"/>
                </a:lnTo>
                <a:lnTo>
                  <a:pt x="2245614" y="257556"/>
                </a:lnTo>
                <a:close/>
              </a:path>
              <a:path w="3778884" h="257810">
                <a:moveTo>
                  <a:pt x="2302764" y="257556"/>
                </a:moveTo>
                <a:lnTo>
                  <a:pt x="2302764" y="228600"/>
                </a:lnTo>
                <a:lnTo>
                  <a:pt x="2274569" y="228600"/>
                </a:lnTo>
                <a:lnTo>
                  <a:pt x="2274569" y="257556"/>
                </a:lnTo>
                <a:lnTo>
                  <a:pt x="2302764" y="257556"/>
                </a:lnTo>
                <a:close/>
              </a:path>
              <a:path w="3778884" h="257810">
                <a:moveTo>
                  <a:pt x="2359914" y="257556"/>
                </a:moveTo>
                <a:lnTo>
                  <a:pt x="2359914" y="228600"/>
                </a:lnTo>
                <a:lnTo>
                  <a:pt x="2331719" y="228600"/>
                </a:lnTo>
                <a:lnTo>
                  <a:pt x="2331719" y="257556"/>
                </a:lnTo>
                <a:lnTo>
                  <a:pt x="2359914" y="257556"/>
                </a:lnTo>
                <a:close/>
              </a:path>
              <a:path w="3778884" h="257810">
                <a:moveTo>
                  <a:pt x="2417064" y="257556"/>
                </a:moveTo>
                <a:lnTo>
                  <a:pt x="2417064" y="228600"/>
                </a:lnTo>
                <a:lnTo>
                  <a:pt x="2388869" y="228600"/>
                </a:lnTo>
                <a:lnTo>
                  <a:pt x="2388869" y="257556"/>
                </a:lnTo>
                <a:lnTo>
                  <a:pt x="2417064" y="257556"/>
                </a:lnTo>
                <a:close/>
              </a:path>
              <a:path w="3778884" h="257810">
                <a:moveTo>
                  <a:pt x="2474214" y="257556"/>
                </a:moveTo>
                <a:lnTo>
                  <a:pt x="2474214" y="228600"/>
                </a:lnTo>
                <a:lnTo>
                  <a:pt x="2446019" y="228600"/>
                </a:lnTo>
                <a:lnTo>
                  <a:pt x="2446019" y="257556"/>
                </a:lnTo>
                <a:lnTo>
                  <a:pt x="2474214" y="257556"/>
                </a:lnTo>
                <a:close/>
              </a:path>
              <a:path w="3778884" h="257810">
                <a:moveTo>
                  <a:pt x="2531364" y="257556"/>
                </a:moveTo>
                <a:lnTo>
                  <a:pt x="2531364" y="228600"/>
                </a:lnTo>
                <a:lnTo>
                  <a:pt x="2503169" y="228600"/>
                </a:lnTo>
                <a:lnTo>
                  <a:pt x="2503169" y="257556"/>
                </a:lnTo>
                <a:lnTo>
                  <a:pt x="2531364" y="257556"/>
                </a:lnTo>
                <a:close/>
              </a:path>
              <a:path w="3778884" h="257810">
                <a:moveTo>
                  <a:pt x="2588514" y="257556"/>
                </a:moveTo>
                <a:lnTo>
                  <a:pt x="2588514" y="228600"/>
                </a:lnTo>
                <a:lnTo>
                  <a:pt x="2560319" y="228600"/>
                </a:lnTo>
                <a:lnTo>
                  <a:pt x="2560319" y="257556"/>
                </a:lnTo>
                <a:lnTo>
                  <a:pt x="2588514" y="257556"/>
                </a:lnTo>
                <a:close/>
              </a:path>
              <a:path w="3778884" h="257810">
                <a:moveTo>
                  <a:pt x="2645664" y="257556"/>
                </a:moveTo>
                <a:lnTo>
                  <a:pt x="2645664" y="228600"/>
                </a:lnTo>
                <a:lnTo>
                  <a:pt x="2617469" y="228600"/>
                </a:lnTo>
                <a:lnTo>
                  <a:pt x="2617469" y="257556"/>
                </a:lnTo>
                <a:lnTo>
                  <a:pt x="2645664" y="257556"/>
                </a:lnTo>
                <a:close/>
              </a:path>
              <a:path w="3778884" h="257810">
                <a:moveTo>
                  <a:pt x="2702814" y="257556"/>
                </a:moveTo>
                <a:lnTo>
                  <a:pt x="2702814" y="228600"/>
                </a:lnTo>
                <a:lnTo>
                  <a:pt x="2674619" y="228600"/>
                </a:lnTo>
                <a:lnTo>
                  <a:pt x="2674619" y="257556"/>
                </a:lnTo>
                <a:lnTo>
                  <a:pt x="2702814" y="257556"/>
                </a:lnTo>
                <a:close/>
              </a:path>
              <a:path w="3778884" h="257810">
                <a:moveTo>
                  <a:pt x="2759964" y="257556"/>
                </a:moveTo>
                <a:lnTo>
                  <a:pt x="2759964" y="228600"/>
                </a:lnTo>
                <a:lnTo>
                  <a:pt x="2731769" y="228600"/>
                </a:lnTo>
                <a:lnTo>
                  <a:pt x="2731769" y="257556"/>
                </a:lnTo>
                <a:lnTo>
                  <a:pt x="2759964" y="257556"/>
                </a:lnTo>
                <a:close/>
              </a:path>
              <a:path w="3778884" h="257810">
                <a:moveTo>
                  <a:pt x="2817114" y="257556"/>
                </a:moveTo>
                <a:lnTo>
                  <a:pt x="2817114" y="228600"/>
                </a:lnTo>
                <a:lnTo>
                  <a:pt x="2788919" y="228600"/>
                </a:lnTo>
                <a:lnTo>
                  <a:pt x="2788919" y="257556"/>
                </a:lnTo>
                <a:lnTo>
                  <a:pt x="2817114" y="257556"/>
                </a:lnTo>
                <a:close/>
              </a:path>
              <a:path w="3778884" h="257810">
                <a:moveTo>
                  <a:pt x="2874264" y="257556"/>
                </a:moveTo>
                <a:lnTo>
                  <a:pt x="2874264" y="228600"/>
                </a:lnTo>
                <a:lnTo>
                  <a:pt x="2846069" y="228600"/>
                </a:lnTo>
                <a:lnTo>
                  <a:pt x="2846069" y="257556"/>
                </a:lnTo>
                <a:lnTo>
                  <a:pt x="2874264" y="257556"/>
                </a:lnTo>
                <a:close/>
              </a:path>
              <a:path w="3778884" h="257810">
                <a:moveTo>
                  <a:pt x="2931414" y="257556"/>
                </a:moveTo>
                <a:lnTo>
                  <a:pt x="2931414" y="228600"/>
                </a:lnTo>
                <a:lnTo>
                  <a:pt x="2903219" y="228600"/>
                </a:lnTo>
                <a:lnTo>
                  <a:pt x="2903219" y="257556"/>
                </a:lnTo>
                <a:lnTo>
                  <a:pt x="2931414" y="257556"/>
                </a:lnTo>
                <a:close/>
              </a:path>
              <a:path w="3778884" h="257810">
                <a:moveTo>
                  <a:pt x="2988564" y="257556"/>
                </a:moveTo>
                <a:lnTo>
                  <a:pt x="2988564" y="228600"/>
                </a:lnTo>
                <a:lnTo>
                  <a:pt x="2960369" y="228600"/>
                </a:lnTo>
                <a:lnTo>
                  <a:pt x="2960369" y="257556"/>
                </a:lnTo>
                <a:lnTo>
                  <a:pt x="2988564" y="257556"/>
                </a:lnTo>
                <a:close/>
              </a:path>
              <a:path w="3778884" h="257810">
                <a:moveTo>
                  <a:pt x="3045701" y="257556"/>
                </a:moveTo>
                <a:lnTo>
                  <a:pt x="3045701" y="228600"/>
                </a:lnTo>
                <a:lnTo>
                  <a:pt x="3017507" y="228600"/>
                </a:lnTo>
                <a:lnTo>
                  <a:pt x="3017507" y="257556"/>
                </a:lnTo>
                <a:lnTo>
                  <a:pt x="3045701" y="257556"/>
                </a:lnTo>
                <a:close/>
              </a:path>
              <a:path w="3778884" h="257810">
                <a:moveTo>
                  <a:pt x="3102851" y="257556"/>
                </a:moveTo>
                <a:lnTo>
                  <a:pt x="3102851" y="228600"/>
                </a:lnTo>
                <a:lnTo>
                  <a:pt x="3074657" y="228600"/>
                </a:lnTo>
                <a:lnTo>
                  <a:pt x="3074657" y="257556"/>
                </a:lnTo>
                <a:lnTo>
                  <a:pt x="3102851" y="257556"/>
                </a:lnTo>
                <a:close/>
              </a:path>
              <a:path w="3778884" h="257810">
                <a:moveTo>
                  <a:pt x="3160001" y="257556"/>
                </a:moveTo>
                <a:lnTo>
                  <a:pt x="3160001" y="228600"/>
                </a:lnTo>
                <a:lnTo>
                  <a:pt x="3131807" y="228600"/>
                </a:lnTo>
                <a:lnTo>
                  <a:pt x="3131807" y="257556"/>
                </a:lnTo>
                <a:lnTo>
                  <a:pt x="3160001" y="257556"/>
                </a:lnTo>
                <a:close/>
              </a:path>
              <a:path w="3778884" h="257810">
                <a:moveTo>
                  <a:pt x="3217151" y="257556"/>
                </a:moveTo>
                <a:lnTo>
                  <a:pt x="3217151" y="228600"/>
                </a:lnTo>
                <a:lnTo>
                  <a:pt x="3188957" y="228600"/>
                </a:lnTo>
                <a:lnTo>
                  <a:pt x="3188957" y="257556"/>
                </a:lnTo>
                <a:lnTo>
                  <a:pt x="3217151" y="257556"/>
                </a:lnTo>
                <a:close/>
              </a:path>
              <a:path w="3778884" h="257810">
                <a:moveTo>
                  <a:pt x="3274301" y="257556"/>
                </a:moveTo>
                <a:lnTo>
                  <a:pt x="3274301" y="228600"/>
                </a:lnTo>
                <a:lnTo>
                  <a:pt x="3246107" y="228600"/>
                </a:lnTo>
                <a:lnTo>
                  <a:pt x="3246107" y="257556"/>
                </a:lnTo>
                <a:lnTo>
                  <a:pt x="3274301" y="257556"/>
                </a:lnTo>
                <a:close/>
              </a:path>
              <a:path w="3778884" h="257810">
                <a:moveTo>
                  <a:pt x="3331451" y="257556"/>
                </a:moveTo>
                <a:lnTo>
                  <a:pt x="3331451" y="228600"/>
                </a:lnTo>
                <a:lnTo>
                  <a:pt x="3303257" y="228600"/>
                </a:lnTo>
                <a:lnTo>
                  <a:pt x="3303257" y="257556"/>
                </a:lnTo>
                <a:lnTo>
                  <a:pt x="3331451" y="257556"/>
                </a:lnTo>
                <a:close/>
              </a:path>
              <a:path w="3778884" h="257810">
                <a:moveTo>
                  <a:pt x="3388601" y="257556"/>
                </a:moveTo>
                <a:lnTo>
                  <a:pt x="3388601" y="228600"/>
                </a:lnTo>
                <a:lnTo>
                  <a:pt x="3360407" y="228600"/>
                </a:lnTo>
                <a:lnTo>
                  <a:pt x="3360407" y="257556"/>
                </a:lnTo>
                <a:lnTo>
                  <a:pt x="3388601" y="257556"/>
                </a:lnTo>
                <a:close/>
              </a:path>
              <a:path w="3778884" h="257810">
                <a:moveTo>
                  <a:pt x="3445751" y="257556"/>
                </a:moveTo>
                <a:lnTo>
                  <a:pt x="3445751" y="228600"/>
                </a:lnTo>
                <a:lnTo>
                  <a:pt x="3417557" y="228600"/>
                </a:lnTo>
                <a:lnTo>
                  <a:pt x="3417557" y="257556"/>
                </a:lnTo>
                <a:lnTo>
                  <a:pt x="3445751" y="257556"/>
                </a:lnTo>
                <a:close/>
              </a:path>
              <a:path w="3778884" h="257810">
                <a:moveTo>
                  <a:pt x="3502901" y="257556"/>
                </a:moveTo>
                <a:lnTo>
                  <a:pt x="3502901" y="228600"/>
                </a:lnTo>
                <a:lnTo>
                  <a:pt x="3474707" y="228600"/>
                </a:lnTo>
                <a:lnTo>
                  <a:pt x="3474707" y="257556"/>
                </a:lnTo>
                <a:lnTo>
                  <a:pt x="3502901" y="257556"/>
                </a:lnTo>
                <a:close/>
              </a:path>
              <a:path w="3778884" h="257810">
                <a:moveTo>
                  <a:pt x="3560051" y="257556"/>
                </a:moveTo>
                <a:lnTo>
                  <a:pt x="3560051" y="228600"/>
                </a:lnTo>
                <a:lnTo>
                  <a:pt x="3531857" y="228600"/>
                </a:lnTo>
                <a:lnTo>
                  <a:pt x="3531857" y="257556"/>
                </a:lnTo>
                <a:lnTo>
                  <a:pt x="3560051" y="257556"/>
                </a:lnTo>
                <a:close/>
              </a:path>
              <a:path w="3778884" h="257810">
                <a:moveTo>
                  <a:pt x="3617201" y="257556"/>
                </a:moveTo>
                <a:lnTo>
                  <a:pt x="3617201" y="228600"/>
                </a:lnTo>
                <a:lnTo>
                  <a:pt x="3589007" y="228600"/>
                </a:lnTo>
                <a:lnTo>
                  <a:pt x="3589007" y="257556"/>
                </a:lnTo>
                <a:lnTo>
                  <a:pt x="3617201" y="257556"/>
                </a:lnTo>
                <a:close/>
              </a:path>
              <a:path w="3778884" h="257810">
                <a:moveTo>
                  <a:pt x="3672077" y="228600"/>
                </a:moveTo>
                <a:lnTo>
                  <a:pt x="3646157" y="228600"/>
                </a:lnTo>
                <a:lnTo>
                  <a:pt x="3646157" y="257556"/>
                </a:lnTo>
                <a:lnTo>
                  <a:pt x="3658349" y="257556"/>
                </a:lnTo>
                <a:lnTo>
                  <a:pt x="3658349" y="237744"/>
                </a:lnTo>
                <a:lnTo>
                  <a:pt x="3659873" y="235458"/>
                </a:lnTo>
                <a:lnTo>
                  <a:pt x="3661052" y="235943"/>
                </a:lnTo>
                <a:lnTo>
                  <a:pt x="3672077" y="228600"/>
                </a:lnTo>
                <a:close/>
              </a:path>
              <a:path w="3778884" h="257810">
                <a:moveTo>
                  <a:pt x="3661052" y="235943"/>
                </a:moveTo>
                <a:lnTo>
                  <a:pt x="3659873" y="235458"/>
                </a:lnTo>
                <a:lnTo>
                  <a:pt x="3658349" y="237744"/>
                </a:lnTo>
                <a:lnTo>
                  <a:pt x="3661052" y="235943"/>
                </a:lnTo>
                <a:close/>
              </a:path>
              <a:path w="3778884" h="257810">
                <a:moveTo>
                  <a:pt x="3685781" y="246125"/>
                </a:moveTo>
                <a:lnTo>
                  <a:pt x="3661052" y="235943"/>
                </a:lnTo>
                <a:lnTo>
                  <a:pt x="3658349" y="237744"/>
                </a:lnTo>
                <a:lnTo>
                  <a:pt x="3658349" y="257556"/>
                </a:lnTo>
                <a:lnTo>
                  <a:pt x="3677399" y="257556"/>
                </a:lnTo>
                <a:lnTo>
                  <a:pt x="3682733" y="253746"/>
                </a:lnTo>
                <a:lnTo>
                  <a:pt x="3685032" y="248412"/>
                </a:lnTo>
                <a:lnTo>
                  <a:pt x="3685781" y="246125"/>
                </a:lnTo>
                <a:close/>
              </a:path>
              <a:path w="3778884" h="257810">
                <a:moveTo>
                  <a:pt x="3707891" y="193548"/>
                </a:moveTo>
                <a:lnTo>
                  <a:pt x="3681209" y="182118"/>
                </a:lnTo>
                <a:lnTo>
                  <a:pt x="3670553" y="208787"/>
                </a:lnTo>
                <a:lnTo>
                  <a:pt x="3697211" y="219456"/>
                </a:lnTo>
                <a:lnTo>
                  <a:pt x="3707891" y="193548"/>
                </a:lnTo>
                <a:close/>
              </a:path>
              <a:path w="3778884" h="257810">
                <a:moveTo>
                  <a:pt x="3729990" y="140208"/>
                </a:moveTo>
                <a:lnTo>
                  <a:pt x="3703307" y="129539"/>
                </a:lnTo>
                <a:lnTo>
                  <a:pt x="3692651" y="156210"/>
                </a:lnTo>
                <a:lnTo>
                  <a:pt x="3718547" y="166877"/>
                </a:lnTo>
                <a:lnTo>
                  <a:pt x="3729990" y="140208"/>
                </a:lnTo>
                <a:close/>
              </a:path>
              <a:path w="3778884" h="257810">
                <a:moveTo>
                  <a:pt x="3778758" y="96012"/>
                </a:moveTo>
                <a:lnTo>
                  <a:pt x="3771887" y="0"/>
                </a:lnTo>
                <a:lnTo>
                  <a:pt x="3699497" y="63246"/>
                </a:lnTo>
                <a:lnTo>
                  <a:pt x="3778758" y="96012"/>
                </a:lnTo>
                <a:close/>
              </a:path>
              <a:path w="3778884" h="257810">
                <a:moveTo>
                  <a:pt x="3751325" y="87630"/>
                </a:moveTo>
                <a:lnTo>
                  <a:pt x="3724656" y="76962"/>
                </a:lnTo>
                <a:lnTo>
                  <a:pt x="3713988" y="102870"/>
                </a:lnTo>
                <a:lnTo>
                  <a:pt x="3740658" y="114300"/>
                </a:lnTo>
                <a:lnTo>
                  <a:pt x="3751325" y="8763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61089" y="4992623"/>
            <a:ext cx="3484245" cy="742950"/>
          </a:xfrm>
          <a:custGeom>
            <a:avLst/>
            <a:gdLst/>
            <a:ahLst/>
            <a:cxnLst/>
            <a:rect l="l" t="t" r="r" b="b"/>
            <a:pathLst>
              <a:path w="3484245" h="742950">
                <a:moveTo>
                  <a:pt x="28194" y="742950"/>
                </a:moveTo>
                <a:lnTo>
                  <a:pt x="28194" y="713994"/>
                </a:lnTo>
                <a:lnTo>
                  <a:pt x="0" y="713994"/>
                </a:lnTo>
                <a:lnTo>
                  <a:pt x="0" y="742950"/>
                </a:lnTo>
                <a:lnTo>
                  <a:pt x="28194" y="742950"/>
                </a:lnTo>
                <a:close/>
              </a:path>
              <a:path w="3484245" h="742950">
                <a:moveTo>
                  <a:pt x="85344" y="742950"/>
                </a:moveTo>
                <a:lnTo>
                  <a:pt x="85344" y="713994"/>
                </a:lnTo>
                <a:lnTo>
                  <a:pt x="57150" y="713994"/>
                </a:lnTo>
                <a:lnTo>
                  <a:pt x="57150" y="742950"/>
                </a:lnTo>
                <a:lnTo>
                  <a:pt x="85344" y="742950"/>
                </a:lnTo>
                <a:close/>
              </a:path>
              <a:path w="3484245" h="742950">
                <a:moveTo>
                  <a:pt x="142494" y="742950"/>
                </a:moveTo>
                <a:lnTo>
                  <a:pt x="142494" y="713994"/>
                </a:lnTo>
                <a:lnTo>
                  <a:pt x="114300" y="713994"/>
                </a:lnTo>
                <a:lnTo>
                  <a:pt x="114300" y="742950"/>
                </a:lnTo>
                <a:lnTo>
                  <a:pt x="142494" y="742950"/>
                </a:lnTo>
                <a:close/>
              </a:path>
              <a:path w="3484245" h="742950">
                <a:moveTo>
                  <a:pt x="199644" y="742950"/>
                </a:moveTo>
                <a:lnTo>
                  <a:pt x="199644" y="713994"/>
                </a:lnTo>
                <a:lnTo>
                  <a:pt x="171450" y="713994"/>
                </a:lnTo>
                <a:lnTo>
                  <a:pt x="171450" y="742950"/>
                </a:lnTo>
                <a:lnTo>
                  <a:pt x="199644" y="742950"/>
                </a:lnTo>
                <a:close/>
              </a:path>
              <a:path w="3484245" h="742950">
                <a:moveTo>
                  <a:pt x="256794" y="742950"/>
                </a:moveTo>
                <a:lnTo>
                  <a:pt x="256794" y="713994"/>
                </a:lnTo>
                <a:lnTo>
                  <a:pt x="228600" y="713994"/>
                </a:lnTo>
                <a:lnTo>
                  <a:pt x="228600" y="742950"/>
                </a:lnTo>
                <a:lnTo>
                  <a:pt x="256794" y="742950"/>
                </a:lnTo>
                <a:close/>
              </a:path>
              <a:path w="3484245" h="742950">
                <a:moveTo>
                  <a:pt x="313944" y="742950"/>
                </a:moveTo>
                <a:lnTo>
                  <a:pt x="313944" y="713994"/>
                </a:lnTo>
                <a:lnTo>
                  <a:pt x="285750" y="713994"/>
                </a:lnTo>
                <a:lnTo>
                  <a:pt x="285750" y="742950"/>
                </a:lnTo>
                <a:lnTo>
                  <a:pt x="313944" y="742950"/>
                </a:lnTo>
                <a:close/>
              </a:path>
              <a:path w="3484245" h="742950">
                <a:moveTo>
                  <a:pt x="371094" y="742950"/>
                </a:moveTo>
                <a:lnTo>
                  <a:pt x="371094" y="713994"/>
                </a:lnTo>
                <a:lnTo>
                  <a:pt x="342900" y="713994"/>
                </a:lnTo>
                <a:lnTo>
                  <a:pt x="342900" y="742950"/>
                </a:lnTo>
                <a:lnTo>
                  <a:pt x="371094" y="742950"/>
                </a:lnTo>
                <a:close/>
              </a:path>
              <a:path w="3484245" h="742950">
                <a:moveTo>
                  <a:pt x="428244" y="742950"/>
                </a:moveTo>
                <a:lnTo>
                  <a:pt x="428244" y="713994"/>
                </a:lnTo>
                <a:lnTo>
                  <a:pt x="400050" y="713994"/>
                </a:lnTo>
                <a:lnTo>
                  <a:pt x="400050" y="742950"/>
                </a:lnTo>
                <a:lnTo>
                  <a:pt x="428244" y="742950"/>
                </a:lnTo>
                <a:close/>
              </a:path>
              <a:path w="3484245" h="742950">
                <a:moveTo>
                  <a:pt x="485394" y="742950"/>
                </a:moveTo>
                <a:lnTo>
                  <a:pt x="485394" y="713994"/>
                </a:lnTo>
                <a:lnTo>
                  <a:pt x="457200" y="713994"/>
                </a:lnTo>
                <a:lnTo>
                  <a:pt x="457200" y="742950"/>
                </a:lnTo>
                <a:lnTo>
                  <a:pt x="485394" y="742950"/>
                </a:lnTo>
                <a:close/>
              </a:path>
              <a:path w="3484245" h="742950">
                <a:moveTo>
                  <a:pt x="542544" y="742950"/>
                </a:moveTo>
                <a:lnTo>
                  <a:pt x="542544" y="713994"/>
                </a:lnTo>
                <a:lnTo>
                  <a:pt x="514350" y="713994"/>
                </a:lnTo>
                <a:lnTo>
                  <a:pt x="514350" y="742950"/>
                </a:lnTo>
                <a:lnTo>
                  <a:pt x="542544" y="742950"/>
                </a:lnTo>
                <a:close/>
              </a:path>
              <a:path w="3484245" h="742950">
                <a:moveTo>
                  <a:pt x="599694" y="742950"/>
                </a:moveTo>
                <a:lnTo>
                  <a:pt x="599694" y="713994"/>
                </a:lnTo>
                <a:lnTo>
                  <a:pt x="571500" y="713994"/>
                </a:lnTo>
                <a:lnTo>
                  <a:pt x="571500" y="742950"/>
                </a:lnTo>
                <a:lnTo>
                  <a:pt x="599694" y="742950"/>
                </a:lnTo>
                <a:close/>
              </a:path>
              <a:path w="3484245" h="742950">
                <a:moveTo>
                  <a:pt x="656844" y="742950"/>
                </a:moveTo>
                <a:lnTo>
                  <a:pt x="656844" y="713994"/>
                </a:lnTo>
                <a:lnTo>
                  <a:pt x="628650" y="713994"/>
                </a:lnTo>
                <a:lnTo>
                  <a:pt x="628650" y="742950"/>
                </a:lnTo>
                <a:lnTo>
                  <a:pt x="656844" y="742950"/>
                </a:lnTo>
                <a:close/>
              </a:path>
              <a:path w="3484245" h="742950">
                <a:moveTo>
                  <a:pt x="713994" y="742950"/>
                </a:moveTo>
                <a:lnTo>
                  <a:pt x="713994" y="713994"/>
                </a:lnTo>
                <a:lnTo>
                  <a:pt x="685800" y="713994"/>
                </a:lnTo>
                <a:lnTo>
                  <a:pt x="685800" y="742950"/>
                </a:lnTo>
                <a:lnTo>
                  <a:pt x="713994" y="742950"/>
                </a:lnTo>
                <a:close/>
              </a:path>
              <a:path w="3484245" h="742950">
                <a:moveTo>
                  <a:pt x="771144" y="742950"/>
                </a:moveTo>
                <a:lnTo>
                  <a:pt x="771144" y="713994"/>
                </a:lnTo>
                <a:lnTo>
                  <a:pt x="742950" y="713994"/>
                </a:lnTo>
                <a:lnTo>
                  <a:pt x="742950" y="742950"/>
                </a:lnTo>
                <a:lnTo>
                  <a:pt x="771144" y="742950"/>
                </a:lnTo>
                <a:close/>
              </a:path>
              <a:path w="3484245" h="742950">
                <a:moveTo>
                  <a:pt x="828294" y="742950"/>
                </a:moveTo>
                <a:lnTo>
                  <a:pt x="828294" y="713994"/>
                </a:lnTo>
                <a:lnTo>
                  <a:pt x="800100" y="713994"/>
                </a:lnTo>
                <a:lnTo>
                  <a:pt x="800100" y="742950"/>
                </a:lnTo>
                <a:lnTo>
                  <a:pt x="828294" y="742950"/>
                </a:lnTo>
                <a:close/>
              </a:path>
              <a:path w="3484245" h="742950">
                <a:moveTo>
                  <a:pt x="885444" y="742950"/>
                </a:moveTo>
                <a:lnTo>
                  <a:pt x="885444" y="713994"/>
                </a:lnTo>
                <a:lnTo>
                  <a:pt x="857250" y="713994"/>
                </a:lnTo>
                <a:lnTo>
                  <a:pt x="857250" y="742950"/>
                </a:lnTo>
                <a:lnTo>
                  <a:pt x="885444" y="742950"/>
                </a:lnTo>
                <a:close/>
              </a:path>
              <a:path w="3484245" h="742950">
                <a:moveTo>
                  <a:pt x="942594" y="742950"/>
                </a:moveTo>
                <a:lnTo>
                  <a:pt x="942594" y="713994"/>
                </a:lnTo>
                <a:lnTo>
                  <a:pt x="914400" y="713994"/>
                </a:lnTo>
                <a:lnTo>
                  <a:pt x="914400" y="742950"/>
                </a:lnTo>
                <a:lnTo>
                  <a:pt x="942594" y="742950"/>
                </a:lnTo>
                <a:close/>
              </a:path>
              <a:path w="3484245" h="742950">
                <a:moveTo>
                  <a:pt x="999744" y="742950"/>
                </a:moveTo>
                <a:lnTo>
                  <a:pt x="999744" y="713994"/>
                </a:lnTo>
                <a:lnTo>
                  <a:pt x="971550" y="713994"/>
                </a:lnTo>
                <a:lnTo>
                  <a:pt x="971550" y="742950"/>
                </a:lnTo>
                <a:lnTo>
                  <a:pt x="999744" y="742950"/>
                </a:lnTo>
                <a:close/>
              </a:path>
              <a:path w="3484245" h="742950">
                <a:moveTo>
                  <a:pt x="1056894" y="742950"/>
                </a:moveTo>
                <a:lnTo>
                  <a:pt x="1056894" y="713994"/>
                </a:lnTo>
                <a:lnTo>
                  <a:pt x="1028700" y="713994"/>
                </a:lnTo>
                <a:lnTo>
                  <a:pt x="1028700" y="742950"/>
                </a:lnTo>
                <a:lnTo>
                  <a:pt x="1056894" y="742950"/>
                </a:lnTo>
                <a:close/>
              </a:path>
              <a:path w="3484245" h="742950">
                <a:moveTo>
                  <a:pt x="1114044" y="742950"/>
                </a:moveTo>
                <a:lnTo>
                  <a:pt x="1114044" y="713994"/>
                </a:lnTo>
                <a:lnTo>
                  <a:pt x="1085850" y="713994"/>
                </a:lnTo>
                <a:lnTo>
                  <a:pt x="1085850" y="742950"/>
                </a:lnTo>
                <a:lnTo>
                  <a:pt x="1114044" y="742950"/>
                </a:lnTo>
                <a:close/>
              </a:path>
              <a:path w="3484245" h="742950">
                <a:moveTo>
                  <a:pt x="1171194" y="742950"/>
                </a:moveTo>
                <a:lnTo>
                  <a:pt x="1171194" y="713994"/>
                </a:lnTo>
                <a:lnTo>
                  <a:pt x="1143000" y="713994"/>
                </a:lnTo>
                <a:lnTo>
                  <a:pt x="1143000" y="742950"/>
                </a:lnTo>
                <a:lnTo>
                  <a:pt x="1171194" y="742950"/>
                </a:lnTo>
                <a:close/>
              </a:path>
              <a:path w="3484245" h="742950">
                <a:moveTo>
                  <a:pt x="1228331" y="742950"/>
                </a:moveTo>
                <a:lnTo>
                  <a:pt x="1228331" y="713994"/>
                </a:lnTo>
                <a:lnTo>
                  <a:pt x="1200137" y="713994"/>
                </a:lnTo>
                <a:lnTo>
                  <a:pt x="1200137" y="742950"/>
                </a:lnTo>
                <a:lnTo>
                  <a:pt x="1228331" y="742950"/>
                </a:lnTo>
                <a:close/>
              </a:path>
              <a:path w="3484245" h="742950">
                <a:moveTo>
                  <a:pt x="1285481" y="742950"/>
                </a:moveTo>
                <a:lnTo>
                  <a:pt x="1285481" y="713994"/>
                </a:lnTo>
                <a:lnTo>
                  <a:pt x="1257287" y="713994"/>
                </a:lnTo>
                <a:lnTo>
                  <a:pt x="1257287" y="742950"/>
                </a:lnTo>
                <a:lnTo>
                  <a:pt x="1285481" y="742950"/>
                </a:lnTo>
                <a:close/>
              </a:path>
              <a:path w="3484245" h="742950">
                <a:moveTo>
                  <a:pt x="1342631" y="742950"/>
                </a:moveTo>
                <a:lnTo>
                  <a:pt x="1342631" y="713994"/>
                </a:lnTo>
                <a:lnTo>
                  <a:pt x="1314437" y="713994"/>
                </a:lnTo>
                <a:lnTo>
                  <a:pt x="1314437" y="742950"/>
                </a:lnTo>
                <a:lnTo>
                  <a:pt x="1342631" y="742950"/>
                </a:lnTo>
                <a:close/>
              </a:path>
              <a:path w="3484245" h="742950">
                <a:moveTo>
                  <a:pt x="1399781" y="742950"/>
                </a:moveTo>
                <a:lnTo>
                  <a:pt x="1399781" y="713994"/>
                </a:lnTo>
                <a:lnTo>
                  <a:pt x="1371587" y="713994"/>
                </a:lnTo>
                <a:lnTo>
                  <a:pt x="1371587" y="742950"/>
                </a:lnTo>
                <a:lnTo>
                  <a:pt x="1399781" y="742950"/>
                </a:lnTo>
                <a:close/>
              </a:path>
              <a:path w="3484245" h="742950">
                <a:moveTo>
                  <a:pt x="1456931" y="742950"/>
                </a:moveTo>
                <a:lnTo>
                  <a:pt x="1456931" y="713994"/>
                </a:lnTo>
                <a:lnTo>
                  <a:pt x="1428737" y="713994"/>
                </a:lnTo>
                <a:lnTo>
                  <a:pt x="1428737" y="742950"/>
                </a:lnTo>
                <a:lnTo>
                  <a:pt x="1456931" y="742950"/>
                </a:lnTo>
                <a:close/>
              </a:path>
              <a:path w="3484245" h="742950">
                <a:moveTo>
                  <a:pt x="1514081" y="742950"/>
                </a:moveTo>
                <a:lnTo>
                  <a:pt x="1514081" y="713994"/>
                </a:lnTo>
                <a:lnTo>
                  <a:pt x="1485887" y="713994"/>
                </a:lnTo>
                <a:lnTo>
                  <a:pt x="1485887" y="742950"/>
                </a:lnTo>
                <a:lnTo>
                  <a:pt x="1514081" y="742950"/>
                </a:lnTo>
                <a:close/>
              </a:path>
              <a:path w="3484245" h="742950">
                <a:moveTo>
                  <a:pt x="1571231" y="742950"/>
                </a:moveTo>
                <a:lnTo>
                  <a:pt x="1571231" y="713994"/>
                </a:lnTo>
                <a:lnTo>
                  <a:pt x="1543037" y="713994"/>
                </a:lnTo>
                <a:lnTo>
                  <a:pt x="1543037" y="742950"/>
                </a:lnTo>
                <a:lnTo>
                  <a:pt x="1571231" y="742950"/>
                </a:lnTo>
                <a:close/>
              </a:path>
              <a:path w="3484245" h="742950">
                <a:moveTo>
                  <a:pt x="1628381" y="742950"/>
                </a:moveTo>
                <a:lnTo>
                  <a:pt x="1628381" y="713994"/>
                </a:lnTo>
                <a:lnTo>
                  <a:pt x="1600187" y="713994"/>
                </a:lnTo>
                <a:lnTo>
                  <a:pt x="1600187" y="742950"/>
                </a:lnTo>
                <a:lnTo>
                  <a:pt x="1628381" y="742950"/>
                </a:lnTo>
                <a:close/>
              </a:path>
              <a:path w="3484245" h="742950">
                <a:moveTo>
                  <a:pt x="1685531" y="742950"/>
                </a:moveTo>
                <a:lnTo>
                  <a:pt x="1685531" y="713994"/>
                </a:lnTo>
                <a:lnTo>
                  <a:pt x="1657337" y="713994"/>
                </a:lnTo>
                <a:lnTo>
                  <a:pt x="1657337" y="742950"/>
                </a:lnTo>
                <a:lnTo>
                  <a:pt x="1685531" y="742950"/>
                </a:lnTo>
                <a:close/>
              </a:path>
              <a:path w="3484245" h="742950">
                <a:moveTo>
                  <a:pt x="1742681" y="742950"/>
                </a:moveTo>
                <a:lnTo>
                  <a:pt x="1742681" y="713994"/>
                </a:lnTo>
                <a:lnTo>
                  <a:pt x="1714487" y="713994"/>
                </a:lnTo>
                <a:lnTo>
                  <a:pt x="1714487" y="742950"/>
                </a:lnTo>
                <a:lnTo>
                  <a:pt x="1742681" y="742950"/>
                </a:lnTo>
                <a:close/>
              </a:path>
              <a:path w="3484245" h="742950">
                <a:moveTo>
                  <a:pt x="1799831" y="742950"/>
                </a:moveTo>
                <a:lnTo>
                  <a:pt x="1799831" y="713994"/>
                </a:lnTo>
                <a:lnTo>
                  <a:pt x="1771637" y="713994"/>
                </a:lnTo>
                <a:lnTo>
                  <a:pt x="1771637" y="742950"/>
                </a:lnTo>
                <a:lnTo>
                  <a:pt x="1799831" y="742950"/>
                </a:lnTo>
                <a:close/>
              </a:path>
              <a:path w="3484245" h="742950">
                <a:moveTo>
                  <a:pt x="1856981" y="742950"/>
                </a:moveTo>
                <a:lnTo>
                  <a:pt x="1856981" y="713994"/>
                </a:lnTo>
                <a:lnTo>
                  <a:pt x="1828787" y="713994"/>
                </a:lnTo>
                <a:lnTo>
                  <a:pt x="1828787" y="742950"/>
                </a:lnTo>
                <a:lnTo>
                  <a:pt x="1856981" y="742950"/>
                </a:lnTo>
                <a:close/>
              </a:path>
              <a:path w="3484245" h="742950">
                <a:moveTo>
                  <a:pt x="1914131" y="742950"/>
                </a:moveTo>
                <a:lnTo>
                  <a:pt x="1914131" y="713994"/>
                </a:lnTo>
                <a:lnTo>
                  <a:pt x="1885937" y="713994"/>
                </a:lnTo>
                <a:lnTo>
                  <a:pt x="1885937" y="742950"/>
                </a:lnTo>
                <a:lnTo>
                  <a:pt x="1914131" y="742950"/>
                </a:lnTo>
                <a:close/>
              </a:path>
              <a:path w="3484245" h="742950">
                <a:moveTo>
                  <a:pt x="1971281" y="742950"/>
                </a:moveTo>
                <a:lnTo>
                  <a:pt x="1971281" y="713994"/>
                </a:lnTo>
                <a:lnTo>
                  <a:pt x="1943087" y="713994"/>
                </a:lnTo>
                <a:lnTo>
                  <a:pt x="1943087" y="742950"/>
                </a:lnTo>
                <a:lnTo>
                  <a:pt x="1971281" y="742950"/>
                </a:lnTo>
                <a:close/>
              </a:path>
              <a:path w="3484245" h="742950">
                <a:moveTo>
                  <a:pt x="2028431" y="742950"/>
                </a:moveTo>
                <a:lnTo>
                  <a:pt x="2028431" y="713994"/>
                </a:lnTo>
                <a:lnTo>
                  <a:pt x="2000237" y="713994"/>
                </a:lnTo>
                <a:lnTo>
                  <a:pt x="2000237" y="742950"/>
                </a:lnTo>
                <a:lnTo>
                  <a:pt x="2028431" y="742950"/>
                </a:lnTo>
                <a:close/>
              </a:path>
              <a:path w="3484245" h="742950">
                <a:moveTo>
                  <a:pt x="2085581" y="742950"/>
                </a:moveTo>
                <a:lnTo>
                  <a:pt x="2085581" y="713994"/>
                </a:lnTo>
                <a:lnTo>
                  <a:pt x="2057387" y="713994"/>
                </a:lnTo>
                <a:lnTo>
                  <a:pt x="2057387" y="742950"/>
                </a:lnTo>
                <a:lnTo>
                  <a:pt x="2085581" y="742950"/>
                </a:lnTo>
                <a:close/>
              </a:path>
              <a:path w="3484245" h="742950">
                <a:moveTo>
                  <a:pt x="2142731" y="742950"/>
                </a:moveTo>
                <a:lnTo>
                  <a:pt x="2142731" y="713994"/>
                </a:lnTo>
                <a:lnTo>
                  <a:pt x="2114537" y="713994"/>
                </a:lnTo>
                <a:lnTo>
                  <a:pt x="2114537" y="742950"/>
                </a:lnTo>
                <a:lnTo>
                  <a:pt x="2142731" y="742950"/>
                </a:lnTo>
                <a:close/>
              </a:path>
              <a:path w="3484245" h="742950">
                <a:moveTo>
                  <a:pt x="2199881" y="742950"/>
                </a:moveTo>
                <a:lnTo>
                  <a:pt x="2199881" y="713994"/>
                </a:lnTo>
                <a:lnTo>
                  <a:pt x="2171687" y="713994"/>
                </a:lnTo>
                <a:lnTo>
                  <a:pt x="2171687" y="742950"/>
                </a:lnTo>
                <a:lnTo>
                  <a:pt x="2199881" y="742950"/>
                </a:lnTo>
                <a:close/>
              </a:path>
              <a:path w="3484245" h="742950">
                <a:moveTo>
                  <a:pt x="2257031" y="742950"/>
                </a:moveTo>
                <a:lnTo>
                  <a:pt x="2257031" y="713994"/>
                </a:lnTo>
                <a:lnTo>
                  <a:pt x="2228837" y="713994"/>
                </a:lnTo>
                <a:lnTo>
                  <a:pt x="2228837" y="742950"/>
                </a:lnTo>
                <a:lnTo>
                  <a:pt x="2257031" y="742950"/>
                </a:lnTo>
                <a:close/>
              </a:path>
              <a:path w="3484245" h="742950">
                <a:moveTo>
                  <a:pt x="2314181" y="742950"/>
                </a:moveTo>
                <a:lnTo>
                  <a:pt x="2314181" y="713994"/>
                </a:lnTo>
                <a:lnTo>
                  <a:pt x="2285987" y="713994"/>
                </a:lnTo>
                <a:lnTo>
                  <a:pt x="2285987" y="742950"/>
                </a:lnTo>
                <a:lnTo>
                  <a:pt x="2314181" y="742950"/>
                </a:lnTo>
                <a:close/>
              </a:path>
              <a:path w="3484245" h="742950">
                <a:moveTo>
                  <a:pt x="2371331" y="742950"/>
                </a:moveTo>
                <a:lnTo>
                  <a:pt x="2371331" y="713994"/>
                </a:lnTo>
                <a:lnTo>
                  <a:pt x="2343137" y="713994"/>
                </a:lnTo>
                <a:lnTo>
                  <a:pt x="2343137" y="742950"/>
                </a:lnTo>
                <a:lnTo>
                  <a:pt x="2371331" y="742950"/>
                </a:lnTo>
                <a:close/>
              </a:path>
              <a:path w="3484245" h="742950">
                <a:moveTo>
                  <a:pt x="2428481" y="742950"/>
                </a:moveTo>
                <a:lnTo>
                  <a:pt x="2428481" y="713994"/>
                </a:lnTo>
                <a:lnTo>
                  <a:pt x="2400287" y="713994"/>
                </a:lnTo>
                <a:lnTo>
                  <a:pt x="2400287" y="742950"/>
                </a:lnTo>
                <a:lnTo>
                  <a:pt x="2428481" y="742950"/>
                </a:lnTo>
                <a:close/>
              </a:path>
              <a:path w="3484245" h="742950">
                <a:moveTo>
                  <a:pt x="2485631" y="742950"/>
                </a:moveTo>
                <a:lnTo>
                  <a:pt x="2485631" y="713994"/>
                </a:lnTo>
                <a:lnTo>
                  <a:pt x="2457437" y="713994"/>
                </a:lnTo>
                <a:lnTo>
                  <a:pt x="2457437" y="742950"/>
                </a:lnTo>
                <a:lnTo>
                  <a:pt x="2485631" y="742950"/>
                </a:lnTo>
                <a:close/>
              </a:path>
              <a:path w="3484245" h="742950">
                <a:moveTo>
                  <a:pt x="2542781" y="742950"/>
                </a:moveTo>
                <a:lnTo>
                  <a:pt x="2542781" y="713994"/>
                </a:lnTo>
                <a:lnTo>
                  <a:pt x="2514587" y="713994"/>
                </a:lnTo>
                <a:lnTo>
                  <a:pt x="2514587" y="742950"/>
                </a:lnTo>
                <a:lnTo>
                  <a:pt x="2542781" y="742950"/>
                </a:lnTo>
                <a:close/>
              </a:path>
              <a:path w="3484245" h="742950">
                <a:moveTo>
                  <a:pt x="2599931" y="742950"/>
                </a:moveTo>
                <a:lnTo>
                  <a:pt x="2599931" y="713994"/>
                </a:lnTo>
                <a:lnTo>
                  <a:pt x="2571737" y="713994"/>
                </a:lnTo>
                <a:lnTo>
                  <a:pt x="2571737" y="742950"/>
                </a:lnTo>
                <a:lnTo>
                  <a:pt x="2599931" y="742950"/>
                </a:lnTo>
                <a:close/>
              </a:path>
              <a:path w="3484245" h="742950">
                <a:moveTo>
                  <a:pt x="2657081" y="742950"/>
                </a:moveTo>
                <a:lnTo>
                  <a:pt x="2657081" y="713994"/>
                </a:lnTo>
                <a:lnTo>
                  <a:pt x="2628887" y="713994"/>
                </a:lnTo>
                <a:lnTo>
                  <a:pt x="2628887" y="742950"/>
                </a:lnTo>
                <a:lnTo>
                  <a:pt x="2657081" y="742950"/>
                </a:lnTo>
                <a:close/>
              </a:path>
              <a:path w="3484245" h="742950">
                <a:moveTo>
                  <a:pt x="2714231" y="742950"/>
                </a:moveTo>
                <a:lnTo>
                  <a:pt x="2714231" y="713994"/>
                </a:lnTo>
                <a:lnTo>
                  <a:pt x="2686037" y="713994"/>
                </a:lnTo>
                <a:lnTo>
                  <a:pt x="2686037" y="742950"/>
                </a:lnTo>
                <a:lnTo>
                  <a:pt x="2714231" y="742950"/>
                </a:lnTo>
                <a:close/>
              </a:path>
              <a:path w="3484245" h="742950">
                <a:moveTo>
                  <a:pt x="2771381" y="742950"/>
                </a:moveTo>
                <a:lnTo>
                  <a:pt x="2771381" y="713994"/>
                </a:lnTo>
                <a:lnTo>
                  <a:pt x="2743187" y="713994"/>
                </a:lnTo>
                <a:lnTo>
                  <a:pt x="2743187" y="742950"/>
                </a:lnTo>
                <a:lnTo>
                  <a:pt x="2771381" y="742950"/>
                </a:lnTo>
                <a:close/>
              </a:path>
              <a:path w="3484245" h="742950">
                <a:moveTo>
                  <a:pt x="2828531" y="742950"/>
                </a:moveTo>
                <a:lnTo>
                  <a:pt x="2828531" y="713994"/>
                </a:lnTo>
                <a:lnTo>
                  <a:pt x="2800337" y="713994"/>
                </a:lnTo>
                <a:lnTo>
                  <a:pt x="2800337" y="742950"/>
                </a:lnTo>
                <a:lnTo>
                  <a:pt x="2828531" y="742950"/>
                </a:lnTo>
                <a:close/>
              </a:path>
              <a:path w="3484245" h="742950">
                <a:moveTo>
                  <a:pt x="2885681" y="742950"/>
                </a:moveTo>
                <a:lnTo>
                  <a:pt x="2885681" y="713994"/>
                </a:lnTo>
                <a:lnTo>
                  <a:pt x="2857487" y="713994"/>
                </a:lnTo>
                <a:lnTo>
                  <a:pt x="2857487" y="742950"/>
                </a:lnTo>
                <a:lnTo>
                  <a:pt x="2885681" y="742950"/>
                </a:lnTo>
                <a:close/>
              </a:path>
              <a:path w="3484245" h="742950">
                <a:moveTo>
                  <a:pt x="2942831" y="742950"/>
                </a:moveTo>
                <a:lnTo>
                  <a:pt x="2942831" y="713994"/>
                </a:lnTo>
                <a:lnTo>
                  <a:pt x="2914637" y="713994"/>
                </a:lnTo>
                <a:lnTo>
                  <a:pt x="2914637" y="742950"/>
                </a:lnTo>
                <a:lnTo>
                  <a:pt x="2942831" y="742950"/>
                </a:lnTo>
                <a:close/>
              </a:path>
              <a:path w="3484245" h="742950">
                <a:moveTo>
                  <a:pt x="2999981" y="742950"/>
                </a:moveTo>
                <a:lnTo>
                  <a:pt x="2999981" y="713994"/>
                </a:lnTo>
                <a:lnTo>
                  <a:pt x="2971787" y="713994"/>
                </a:lnTo>
                <a:lnTo>
                  <a:pt x="2971787" y="742950"/>
                </a:lnTo>
                <a:lnTo>
                  <a:pt x="2999981" y="742950"/>
                </a:lnTo>
                <a:close/>
              </a:path>
              <a:path w="3484245" h="742950">
                <a:moveTo>
                  <a:pt x="3057131" y="742950"/>
                </a:moveTo>
                <a:lnTo>
                  <a:pt x="3057131" y="713994"/>
                </a:lnTo>
                <a:lnTo>
                  <a:pt x="3028937" y="713994"/>
                </a:lnTo>
                <a:lnTo>
                  <a:pt x="3028937" y="742950"/>
                </a:lnTo>
                <a:lnTo>
                  <a:pt x="3057131" y="742950"/>
                </a:lnTo>
                <a:close/>
              </a:path>
              <a:path w="3484245" h="742950">
                <a:moveTo>
                  <a:pt x="3114281" y="742950"/>
                </a:moveTo>
                <a:lnTo>
                  <a:pt x="3114281" y="713994"/>
                </a:lnTo>
                <a:lnTo>
                  <a:pt x="3086087" y="713994"/>
                </a:lnTo>
                <a:lnTo>
                  <a:pt x="3086087" y="742950"/>
                </a:lnTo>
                <a:lnTo>
                  <a:pt x="3114281" y="742950"/>
                </a:lnTo>
                <a:close/>
              </a:path>
              <a:path w="3484245" h="742950">
                <a:moveTo>
                  <a:pt x="3171431" y="742950"/>
                </a:moveTo>
                <a:lnTo>
                  <a:pt x="3171431" y="713994"/>
                </a:lnTo>
                <a:lnTo>
                  <a:pt x="3143237" y="713994"/>
                </a:lnTo>
                <a:lnTo>
                  <a:pt x="3143237" y="742950"/>
                </a:lnTo>
                <a:lnTo>
                  <a:pt x="3171431" y="742950"/>
                </a:lnTo>
                <a:close/>
              </a:path>
              <a:path w="3484245" h="742950">
                <a:moveTo>
                  <a:pt x="3204460" y="713993"/>
                </a:moveTo>
                <a:lnTo>
                  <a:pt x="3200387" y="713993"/>
                </a:lnTo>
                <a:lnTo>
                  <a:pt x="3200387" y="742950"/>
                </a:lnTo>
                <a:lnTo>
                  <a:pt x="3201149" y="742950"/>
                </a:lnTo>
                <a:lnTo>
                  <a:pt x="3201149" y="723900"/>
                </a:lnTo>
                <a:lnTo>
                  <a:pt x="3204460" y="713993"/>
                </a:lnTo>
                <a:close/>
              </a:path>
              <a:path w="3484245" h="742950">
                <a:moveTo>
                  <a:pt x="3214877" y="713993"/>
                </a:moveTo>
                <a:lnTo>
                  <a:pt x="3204460" y="713993"/>
                </a:lnTo>
                <a:lnTo>
                  <a:pt x="3201149" y="723900"/>
                </a:lnTo>
                <a:lnTo>
                  <a:pt x="3214877" y="713993"/>
                </a:lnTo>
                <a:close/>
              </a:path>
              <a:path w="3484245" h="742950">
                <a:moveTo>
                  <a:pt x="3214877" y="742950"/>
                </a:moveTo>
                <a:lnTo>
                  <a:pt x="3214877" y="713993"/>
                </a:lnTo>
                <a:lnTo>
                  <a:pt x="3201149" y="723900"/>
                </a:lnTo>
                <a:lnTo>
                  <a:pt x="3201149" y="742950"/>
                </a:lnTo>
                <a:lnTo>
                  <a:pt x="3214877" y="742950"/>
                </a:lnTo>
                <a:close/>
              </a:path>
              <a:path w="3484245" h="742950">
                <a:moveTo>
                  <a:pt x="3233166" y="720089"/>
                </a:moveTo>
                <a:lnTo>
                  <a:pt x="3205734" y="710184"/>
                </a:lnTo>
                <a:lnTo>
                  <a:pt x="3204460" y="713993"/>
                </a:lnTo>
                <a:lnTo>
                  <a:pt x="3214877" y="713993"/>
                </a:lnTo>
                <a:lnTo>
                  <a:pt x="3214877" y="742950"/>
                </a:lnTo>
                <a:lnTo>
                  <a:pt x="3220961" y="742950"/>
                </a:lnTo>
                <a:lnTo>
                  <a:pt x="3226308" y="739139"/>
                </a:lnTo>
                <a:lnTo>
                  <a:pt x="3227832" y="733043"/>
                </a:lnTo>
                <a:lnTo>
                  <a:pt x="3233166" y="720089"/>
                </a:lnTo>
                <a:close/>
              </a:path>
              <a:path w="3484245" h="742950">
                <a:moveTo>
                  <a:pt x="3252216" y="665988"/>
                </a:moveTo>
                <a:lnTo>
                  <a:pt x="3224784" y="656081"/>
                </a:lnTo>
                <a:lnTo>
                  <a:pt x="3215640" y="683513"/>
                </a:lnTo>
                <a:lnTo>
                  <a:pt x="3242297" y="692658"/>
                </a:lnTo>
                <a:lnTo>
                  <a:pt x="3252216" y="665988"/>
                </a:lnTo>
                <a:close/>
              </a:path>
              <a:path w="3484245" h="742950">
                <a:moveTo>
                  <a:pt x="3271266" y="611886"/>
                </a:moveTo>
                <a:lnTo>
                  <a:pt x="3243834" y="602741"/>
                </a:lnTo>
                <a:lnTo>
                  <a:pt x="3234690" y="629412"/>
                </a:lnTo>
                <a:lnTo>
                  <a:pt x="3261347" y="638555"/>
                </a:lnTo>
                <a:lnTo>
                  <a:pt x="3271266" y="611886"/>
                </a:lnTo>
                <a:close/>
              </a:path>
              <a:path w="3484245" h="742950">
                <a:moveTo>
                  <a:pt x="3290316" y="557784"/>
                </a:moveTo>
                <a:lnTo>
                  <a:pt x="3262884" y="548639"/>
                </a:lnTo>
                <a:lnTo>
                  <a:pt x="3253740" y="575310"/>
                </a:lnTo>
                <a:lnTo>
                  <a:pt x="3280397" y="585215"/>
                </a:lnTo>
                <a:lnTo>
                  <a:pt x="3290316" y="557784"/>
                </a:lnTo>
                <a:close/>
              </a:path>
              <a:path w="3484245" h="742950">
                <a:moveTo>
                  <a:pt x="3308603" y="504443"/>
                </a:moveTo>
                <a:lnTo>
                  <a:pt x="3281934" y="494538"/>
                </a:lnTo>
                <a:lnTo>
                  <a:pt x="3272790" y="521970"/>
                </a:lnTo>
                <a:lnTo>
                  <a:pt x="3299447" y="531113"/>
                </a:lnTo>
                <a:lnTo>
                  <a:pt x="3308603" y="504443"/>
                </a:lnTo>
                <a:close/>
              </a:path>
              <a:path w="3484245" h="742950">
                <a:moveTo>
                  <a:pt x="3327653" y="450341"/>
                </a:moveTo>
                <a:lnTo>
                  <a:pt x="3300984" y="440436"/>
                </a:lnTo>
                <a:lnTo>
                  <a:pt x="3291840" y="467867"/>
                </a:lnTo>
                <a:lnTo>
                  <a:pt x="3318497" y="477012"/>
                </a:lnTo>
                <a:lnTo>
                  <a:pt x="3327653" y="450341"/>
                </a:lnTo>
                <a:close/>
              </a:path>
              <a:path w="3484245" h="742950">
                <a:moveTo>
                  <a:pt x="3346703" y="396239"/>
                </a:moveTo>
                <a:lnTo>
                  <a:pt x="3320034" y="387096"/>
                </a:lnTo>
                <a:lnTo>
                  <a:pt x="3310890" y="413765"/>
                </a:lnTo>
                <a:lnTo>
                  <a:pt x="3337547" y="423672"/>
                </a:lnTo>
                <a:lnTo>
                  <a:pt x="3346703" y="396239"/>
                </a:lnTo>
                <a:close/>
              </a:path>
              <a:path w="3484245" h="742950">
                <a:moveTo>
                  <a:pt x="3365753" y="342138"/>
                </a:moveTo>
                <a:lnTo>
                  <a:pt x="3339084" y="332993"/>
                </a:lnTo>
                <a:lnTo>
                  <a:pt x="3329940" y="359663"/>
                </a:lnTo>
                <a:lnTo>
                  <a:pt x="3356597" y="369570"/>
                </a:lnTo>
                <a:lnTo>
                  <a:pt x="3365753" y="342138"/>
                </a:lnTo>
                <a:close/>
              </a:path>
              <a:path w="3484245" h="742950">
                <a:moveTo>
                  <a:pt x="3384803" y="288798"/>
                </a:moveTo>
                <a:lnTo>
                  <a:pt x="3358134" y="278891"/>
                </a:lnTo>
                <a:lnTo>
                  <a:pt x="3348227" y="306324"/>
                </a:lnTo>
                <a:lnTo>
                  <a:pt x="3375647" y="315467"/>
                </a:lnTo>
                <a:lnTo>
                  <a:pt x="3384803" y="288798"/>
                </a:lnTo>
                <a:close/>
              </a:path>
              <a:path w="3484245" h="742950">
                <a:moveTo>
                  <a:pt x="3403853" y="234696"/>
                </a:moveTo>
                <a:lnTo>
                  <a:pt x="3377184" y="225551"/>
                </a:lnTo>
                <a:lnTo>
                  <a:pt x="3367277" y="252222"/>
                </a:lnTo>
                <a:lnTo>
                  <a:pt x="3394697" y="261365"/>
                </a:lnTo>
                <a:lnTo>
                  <a:pt x="3403853" y="234696"/>
                </a:lnTo>
                <a:close/>
              </a:path>
              <a:path w="3484245" h="742950">
                <a:moveTo>
                  <a:pt x="3422903" y="180593"/>
                </a:moveTo>
                <a:lnTo>
                  <a:pt x="3396234" y="171450"/>
                </a:lnTo>
                <a:lnTo>
                  <a:pt x="3386327" y="198120"/>
                </a:lnTo>
                <a:lnTo>
                  <a:pt x="3413747" y="208025"/>
                </a:lnTo>
                <a:lnTo>
                  <a:pt x="3422903" y="180593"/>
                </a:lnTo>
                <a:close/>
              </a:path>
              <a:path w="3484245" h="742950">
                <a:moveTo>
                  <a:pt x="3441953" y="127253"/>
                </a:moveTo>
                <a:lnTo>
                  <a:pt x="3415284" y="117348"/>
                </a:lnTo>
                <a:lnTo>
                  <a:pt x="3405377" y="144017"/>
                </a:lnTo>
                <a:lnTo>
                  <a:pt x="3432797" y="153924"/>
                </a:lnTo>
                <a:lnTo>
                  <a:pt x="3441953" y="127253"/>
                </a:lnTo>
                <a:close/>
              </a:path>
              <a:path w="3484245" h="742950">
                <a:moveTo>
                  <a:pt x="3483864" y="95250"/>
                </a:moveTo>
                <a:lnTo>
                  <a:pt x="3471659" y="0"/>
                </a:lnTo>
                <a:lnTo>
                  <a:pt x="3403091" y="66293"/>
                </a:lnTo>
                <a:lnTo>
                  <a:pt x="3429778" y="75860"/>
                </a:lnTo>
                <a:lnTo>
                  <a:pt x="3434334" y="63246"/>
                </a:lnTo>
                <a:lnTo>
                  <a:pt x="3461003" y="73151"/>
                </a:lnTo>
                <a:lnTo>
                  <a:pt x="3461003" y="87054"/>
                </a:lnTo>
                <a:lnTo>
                  <a:pt x="3483864" y="95250"/>
                </a:lnTo>
                <a:close/>
              </a:path>
              <a:path w="3484245" h="742950">
                <a:moveTo>
                  <a:pt x="3456753" y="85531"/>
                </a:moveTo>
                <a:lnTo>
                  <a:pt x="3429778" y="75860"/>
                </a:lnTo>
                <a:lnTo>
                  <a:pt x="3424427" y="90677"/>
                </a:lnTo>
                <a:lnTo>
                  <a:pt x="3451847" y="99822"/>
                </a:lnTo>
                <a:lnTo>
                  <a:pt x="3456753" y="85531"/>
                </a:lnTo>
                <a:close/>
              </a:path>
              <a:path w="3484245" h="742950">
                <a:moveTo>
                  <a:pt x="3461003" y="73151"/>
                </a:moveTo>
                <a:lnTo>
                  <a:pt x="3434334" y="63246"/>
                </a:lnTo>
                <a:lnTo>
                  <a:pt x="3429778" y="75860"/>
                </a:lnTo>
                <a:lnTo>
                  <a:pt x="3456753" y="85531"/>
                </a:lnTo>
                <a:lnTo>
                  <a:pt x="3461003" y="73151"/>
                </a:lnTo>
                <a:close/>
              </a:path>
              <a:path w="3484245" h="742950">
                <a:moveTo>
                  <a:pt x="3461003" y="87054"/>
                </a:moveTo>
                <a:lnTo>
                  <a:pt x="3461003" y="73151"/>
                </a:lnTo>
                <a:lnTo>
                  <a:pt x="3456753" y="85531"/>
                </a:lnTo>
                <a:lnTo>
                  <a:pt x="3461003" y="87054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46839" y="4814315"/>
            <a:ext cx="4422775" cy="340360"/>
          </a:xfrm>
          <a:custGeom>
            <a:avLst/>
            <a:gdLst/>
            <a:ahLst/>
            <a:cxnLst/>
            <a:rect l="l" t="t" r="r" b="b"/>
            <a:pathLst>
              <a:path w="4422775" h="340360">
                <a:moveTo>
                  <a:pt x="2211311" y="0"/>
                </a:moveTo>
                <a:lnTo>
                  <a:pt x="2130231" y="112"/>
                </a:lnTo>
                <a:lnTo>
                  <a:pt x="2049887" y="446"/>
                </a:lnTo>
                <a:lnTo>
                  <a:pt x="1970329" y="998"/>
                </a:lnTo>
                <a:lnTo>
                  <a:pt x="1891608" y="1765"/>
                </a:lnTo>
                <a:lnTo>
                  <a:pt x="1813772" y="2741"/>
                </a:lnTo>
                <a:lnTo>
                  <a:pt x="1736873" y="3924"/>
                </a:lnTo>
                <a:lnTo>
                  <a:pt x="1660959" y="5310"/>
                </a:lnTo>
                <a:lnTo>
                  <a:pt x="1586081" y="6895"/>
                </a:lnTo>
                <a:lnTo>
                  <a:pt x="1512289" y="8674"/>
                </a:lnTo>
                <a:lnTo>
                  <a:pt x="1439632" y="10645"/>
                </a:lnTo>
                <a:lnTo>
                  <a:pt x="1368161" y="12802"/>
                </a:lnTo>
                <a:lnTo>
                  <a:pt x="1297925" y="15143"/>
                </a:lnTo>
                <a:lnTo>
                  <a:pt x="1228975" y="17663"/>
                </a:lnTo>
                <a:lnTo>
                  <a:pt x="1161360" y="20359"/>
                </a:lnTo>
                <a:lnTo>
                  <a:pt x="1095131" y="23226"/>
                </a:lnTo>
                <a:lnTo>
                  <a:pt x="1030336" y="26262"/>
                </a:lnTo>
                <a:lnTo>
                  <a:pt x="967027" y="29461"/>
                </a:lnTo>
                <a:lnTo>
                  <a:pt x="905253" y="32820"/>
                </a:lnTo>
                <a:lnTo>
                  <a:pt x="845063" y="36336"/>
                </a:lnTo>
                <a:lnTo>
                  <a:pt x="786509" y="40004"/>
                </a:lnTo>
                <a:lnTo>
                  <a:pt x="729639" y="43820"/>
                </a:lnTo>
                <a:lnTo>
                  <a:pt x="674504" y="47782"/>
                </a:lnTo>
                <a:lnTo>
                  <a:pt x="621154" y="51884"/>
                </a:lnTo>
                <a:lnTo>
                  <a:pt x="569638" y="56122"/>
                </a:lnTo>
                <a:lnTo>
                  <a:pt x="520006" y="60494"/>
                </a:lnTo>
                <a:lnTo>
                  <a:pt x="472309" y="64995"/>
                </a:lnTo>
                <a:lnTo>
                  <a:pt x="426597" y="69622"/>
                </a:lnTo>
                <a:lnTo>
                  <a:pt x="382918" y="74370"/>
                </a:lnTo>
                <a:lnTo>
                  <a:pt x="341324" y="79235"/>
                </a:lnTo>
                <a:lnTo>
                  <a:pt x="301864" y="84215"/>
                </a:lnTo>
                <a:lnTo>
                  <a:pt x="229546" y="94499"/>
                </a:lnTo>
                <a:lnTo>
                  <a:pt x="166363" y="105192"/>
                </a:lnTo>
                <a:lnTo>
                  <a:pt x="112714" y="116262"/>
                </a:lnTo>
                <a:lnTo>
                  <a:pt x="69000" y="127680"/>
                </a:lnTo>
                <a:lnTo>
                  <a:pt x="22930" y="145389"/>
                </a:lnTo>
                <a:lnTo>
                  <a:pt x="0" y="169926"/>
                </a:lnTo>
                <a:lnTo>
                  <a:pt x="1458" y="176147"/>
                </a:lnTo>
                <a:lnTo>
                  <a:pt x="35620" y="200438"/>
                </a:lnTo>
                <a:lnTo>
                  <a:pt x="89591" y="217921"/>
                </a:lnTo>
                <a:lnTo>
                  <a:pt x="138322" y="229169"/>
                </a:lnTo>
                <a:lnTo>
                  <a:pt x="196787" y="240055"/>
                </a:lnTo>
                <a:lnTo>
                  <a:pt x="264588" y="250547"/>
                </a:lnTo>
                <a:lnTo>
                  <a:pt x="341324" y="260616"/>
                </a:lnTo>
                <a:lnTo>
                  <a:pt x="382918" y="265481"/>
                </a:lnTo>
                <a:lnTo>
                  <a:pt x="426597" y="270229"/>
                </a:lnTo>
                <a:lnTo>
                  <a:pt x="472309" y="274856"/>
                </a:lnTo>
                <a:lnTo>
                  <a:pt x="520006" y="279357"/>
                </a:lnTo>
                <a:lnTo>
                  <a:pt x="569638" y="283729"/>
                </a:lnTo>
                <a:lnTo>
                  <a:pt x="621154" y="287967"/>
                </a:lnTo>
                <a:lnTo>
                  <a:pt x="674504" y="292069"/>
                </a:lnTo>
                <a:lnTo>
                  <a:pt x="729639" y="296031"/>
                </a:lnTo>
                <a:lnTo>
                  <a:pt x="786509" y="299847"/>
                </a:lnTo>
                <a:lnTo>
                  <a:pt x="845063" y="303515"/>
                </a:lnTo>
                <a:lnTo>
                  <a:pt x="905253" y="307031"/>
                </a:lnTo>
                <a:lnTo>
                  <a:pt x="967027" y="310390"/>
                </a:lnTo>
                <a:lnTo>
                  <a:pt x="1030336" y="313589"/>
                </a:lnTo>
                <a:lnTo>
                  <a:pt x="1095131" y="316625"/>
                </a:lnTo>
                <a:lnTo>
                  <a:pt x="1161360" y="319492"/>
                </a:lnTo>
                <a:lnTo>
                  <a:pt x="1228975" y="322188"/>
                </a:lnTo>
                <a:lnTo>
                  <a:pt x="1297925" y="324708"/>
                </a:lnTo>
                <a:lnTo>
                  <a:pt x="1368161" y="327049"/>
                </a:lnTo>
                <a:lnTo>
                  <a:pt x="1439632" y="329206"/>
                </a:lnTo>
                <a:lnTo>
                  <a:pt x="1512289" y="331177"/>
                </a:lnTo>
                <a:lnTo>
                  <a:pt x="1586081" y="332956"/>
                </a:lnTo>
                <a:lnTo>
                  <a:pt x="1660959" y="334541"/>
                </a:lnTo>
                <a:lnTo>
                  <a:pt x="1736873" y="335927"/>
                </a:lnTo>
                <a:lnTo>
                  <a:pt x="1813772" y="337110"/>
                </a:lnTo>
                <a:lnTo>
                  <a:pt x="1891608" y="338086"/>
                </a:lnTo>
                <a:lnTo>
                  <a:pt x="1970329" y="338853"/>
                </a:lnTo>
                <a:lnTo>
                  <a:pt x="2049887" y="339405"/>
                </a:lnTo>
                <a:lnTo>
                  <a:pt x="2130231" y="339739"/>
                </a:lnTo>
                <a:lnTo>
                  <a:pt x="2211311" y="339851"/>
                </a:lnTo>
                <a:lnTo>
                  <a:pt x="2292393" y="339739"/>
                </a:lnTo>
                <a:lnTo>
                  <a:pt x="2372738" y="339405"/>
                </a:lnTo>
                <a:lnTo>
                  <a:pt x="2452297" y="338853"/>
                </a:lnTo>
                <a:lnTo>
                  <a:pt x="2531020" y="338086"/>
                </a:lnTo>
                <a:lnTo>
                  <a:pt x="2608857" y="337110"/>
                </a:lnTo>
                <a:lnTo>
                  <a:pt x="2685757" y="335927"/>
                </a:lnTo>
                <a:lnTo>
                  <a:pt x="2761672" y="334541"/>
                </a:lnTo>
                <a:lnTo>
                  <a:pt x="2836551" y="332956"/>
                </a:lnTo>
                <a:lnTo>
                  <a:pt x="2910344" y="331177"/>
                </a:lnTo>
                <a:lnTo>
                  <a:pt x="2983001" y="329206"/>
                </a:lnTo>
                <a:lnTo>
                  <a:pt x="3054473" y="327049"/>
                </a:lnTo>
                <a:lnTo>
                  <a:pt x="3124709" y="324708"/>
                </a:lnTo>
                <a:lnTo>
                  <a:pt x="3193660" y="322188"/>
                </a:lnTo>
                <a:lnTo>
                  <a:pt x="3261275" y="319492"/>
                </a:lnTo>
                <a:lnTo>
                  <a:pt x="3327505" y="316625"/>
                </a:lnTo>
                <a:lnTo>
                  <a:pt x="3392300" y="313589"/>
                </a:lnTo>
                <a:lnTo>
                  <a:pt x="3455610" y="310390"/>
                </a:lnTo>
                <a:lnTo>
                  <a:pt x="3517384" y="307031"/>
                </a:lnTo>
                <a:lnTo>
                  <a:pt x="3577574" y="303515"/>
                </a:lnTo>
                <a:lnTo>
                  <a:pt x="3636129" y="299847"/>
                </a:lnTo>
                <a:lnTo>
                  <a:pt x="3692998" y="296031"/>
                </a:lnTo>
                <a:lnTo>
                  <a:pt x="3748133" y="292069"/>
                </a:lnTo>
                <a:lnTo>
                  <a:pt x="3801484" y="287967"/>
                </a:lnTo>
                <a:lnTo>
                  <a:pt x="3853000" y="283729"/>
                </a:lnTo>
                <a:lnTo>
                  <a:pt x="3902631" y="279357"/>
                </a:lnTo>
                <a:lnTo>
                  <a:pt x="3950328" y="274856"/>
                </a:lnTo>
                <a:lnTo>
                  <a:pt x="3996040" y="270229"/>
                </a:lnTo>
                <a:lnTo>
                  <a:pt x="4039719" y="265481"/>
                </a:lnTo>
                <a:lnTo>
                  <a:pt x="4081313" y="260616"/>
                </a:lnTo>
                <a:lnTo>
                  <a:pt x="4120773" y="255636"/>
                </a:lnTo>
                <a:lnTo>
                  <a:pt x="4193091" y="245352"/>
                </a:lnTo>
                <a:lnTo>
                  <a:pt x="4256273" y="234659"/>
                </a:lnTo>
                <a:lnTo>
                  <a:pt x="4309921" y="223589"/>
                </a:lnTo>
                <a:lnTo>
                  <a:pt x="4353635" y="212171"/>
                </a:lnTo>
                <a:lnTo>
                  <a:pt x="4399705" y="194462"/>
                </a:lnTo>
                <a:lnTo>
                  <a:pt x="4422635" y="169925"/>
                </a:lnTo>
                <a:lnTo>
                  <a:pt x="4421177" y="163704"/>
                </a:lnTo>
                <a:lnTo>
                  <a:pt x="4387015" y="139413"/>
                </a:lnTo>
                <a:lnTo>
                  <a:pt x="4333044" y="121930"/>
                </a:lnTo>
                <a:lnTo>
                  <a:pt x="4284314" y="110682"/>
                </a:lnTo>
                <a:lnTo>
                  <a:pt x="4225849" y="99796"/>
                </a:lnTo>
                <a:lnTo>
                  <a:pt x="4158049" y="89304"/>
                </a:lnTo>
                <a:lnTo>
                  <a:pt x="4081313" y="79235"/>
                </a:lnTo>
                <a:lnTo>
                  <a:pt x="4039719" y="74370"/>
                </a:lnTo>
                <a:lnTo>
                  <a:pt x="3996040" y="69622"/>
                </a:lnTo>
                <a:lnTo>
                  <a:pt x="3950328" y="64995"/>
                </a:lnTo>
                <a:lnTo>
                  <a:pt x="3902631" y="60494"/>
                </a:lnTo>
                <a:lnTo>
                  <a:pt x="3853000" y="56122"/>
                </a:lnTo>
                <a:lnTo>
                  <a:pt x="3801484" y="51884"/>
                </a:lnTo>
                <a:lnTo>
                  <a:pt x="3748133" y="47782"/>
                </a:lnTo>
                <a:lnTo>
                  <a:pt x="3692998" y="43820"/>
                </a:lnTo>
                <a:lnTo>
                  <a:pt x="3636129" y="40004"/>
                </a:lnTo>
                <a:lnTo>
                  <a:pt x="3577574" y="36336"/>
                </a:lnTo>
                <a:lnTo>
                  <a:pt x="3517384" y="32820"/>
                </a:lnTo>
                <a:lnTo>
                  <a:pt x="3455610" y="29461"/>
                </a:lnTo>
                <a:lnTo>
                  <a:pt x="3392300" y="26262"/>
                </a:lnTo>
                <a:lnTo>
                  <a:pt x="3327505" y="23226"/>
                </a:lnTo>
                <a:lnTo>
                  <a:pt x="3261275" y="20359"/>
                </a:lnTo>
                <a:lnTo>
                  <a:pt x="3193660" y="17663"/>
                </a:lnTo>
                <a:lnTo>
                  <a:pt x="3124709" y="15143"/>
                </a:lnTo>
                <a:lnTo>
                  <a:pt x="3054473" y="12802"/>
                </a:lnTo>
                <a:lnTo>
                  <a:pt x="2983001" y="10645"/>
                </a:lnTo>
                <a:lnTo>
                  <a:pt x="2910344" y="8674"/>
                </a:lnTo>
                <a:lnTo>
                  <a:pt x="2836551" y="6895"/>
                </a:lnTo>
                <a:lnTo>
                  <a:pt x="2761672" y="5310"/>
                </a:lnTo>
                <a:lnTo>
                  <a:pt x="2685757" y="3924"/>
                </a:lnTo>
                <a:lnTo>
                  <a:pt x="2608857" y="2741"/>
                </a:lnTo>
                <a:lnTo>
                  <a:pt x="2531020" y="1765"/>
                </a:lnTo>
                <a:lnTo>
                  <a:pt x="2452297" y="998"/>
                </a:lnTo>
                <a:lnTo>
                  <a:pt x="2372738" y="446"/>
                </a:lnTo>
                <a:lnTo>
                  <a:pt x="2292393" y="112"/>
                </a:lnTo>
                <a:lnTo>
                  <a:pt x="2211311" y="0"/>
                </a:lnTo>
                <a:close/>
              </a:path>
            </a:pathLst>
          </a:custGeom>
          <a:ln w="28575">
            <a:solidFill>
              <a:srgbClr val="6666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30103" y="361908"/>
            <a:ext cx="293179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什么是关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表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的严格定义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--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80770" y="1336675"/>
            <a:ext cx="6800850" cy="201549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QBE操作框架由四个部分构成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696595" indent="-302895">
              <a:lnSpc>
                <a:spcPct val="100000"/>
              </a:lnSpc>
              <a:spcBef>
                <a:spcPts val="725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697230" algn="l"/>
              </a:tabLst>
            </a:pP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关系名区</a:t>
            </a: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：用于书写欲待查询的关系名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696595" indent="-302895">
              <a:lnSpc>
                <a:spcPct val="100000"/>
              </a:lnSpc>
              <a:spcBef>
                <a:spcPts val="725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697230" algn="l"/>
              </a:tabLst>
            </a:pP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属性名区</a:t>
            </a: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：用于显示对应关系名区关系的所有属性名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696595" indent="-302895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697230" algn="l"/>
              </a:tabLst>
            </a:pP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操作命令</a:t>
            </a:r>
            <a:r>
              <a:rPr sz="20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区</a:t>
            </a: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：用于书写查询操作的命令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696595" indent="-302895">
              <a:lnSpc>
                <a:spcPct val="100000"/>
              </a:lnSpc>
              <a:spcBef>
                <a:spcPts val="730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697230" algn="l"/>
              </a:tabLst>
            </a:pP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查询条件</a:t>
            </a:r>
            <a:r>
              <a:rPr sz="20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区</a:t>
            </a: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：用于书写查询条件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11615" y="5109971"/>
            <a:ext cx="6115050" cy="10477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08617" y="5001767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219455"/>
                </a:moveTo>
                <a:lnTo>
                  <a:pt x="0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17959" y="4640833"/>
            <a:ext cx="788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关系名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61367" y="496824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219455"/>
                </a:moveTo>
                <a:lnTo>
                  <a:pt x="0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69185" y="4640833"/>
            <a:ext cx="788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属性名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76891" y="4866894"/>
            <a:ext cx="1884680" cy="259079"/>
          </a:xfrm>
          <a:custGeom>
            <a:avLst/>
            <a:gdLst/>
            <a:ahLst/>
            <a:cxnLst/>
            <a:rect l="l" t="t" r="r" b="b"/>
            <a:pathLst>
              <a:path w="1884679" h="259079">
                <a:moveTo>
                  <a:pt x="0" y="259079"/>
                </a:moveTo>
                <a:lnTo>
                  <a:pt x="1884426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37033" y="4865370"/>
            <a:ext cx="2239010" cy="246379"/>
          </a:xfrm>
          <a:custGeom>
            <a:avLst/>
            <a:gdLst/>
            <a:ahLst/>
            <a:cxnLst/>
            <a:rect l="l" t="t" r="r" b="b"/>
            <a:pathLst>
              <a:path w="2239009" h="246379">
                <a:moveTo>
                  <a:pt x="0" y="0"/>
                </a:moveTo>
                <a:lnTo>
                  <a:pt x="2238756" y="246125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94139" y="5794247"/>
            <a:ext cx="0" cy="490855"/>
          </a:xfrm>
          <a:custGeom>
            <a:avLst/>
            <a:gdLst/>
            <a:ahLst/>
            <a:cxnLst/>
            <a:rect l="l" t="t" r="r" b="b"/>
            <a:pathLst>
              <a:path h="490854">
                <a:moveTo>
                  <a:pt x="0" y="0"/>
                </a:moveTo>
                <a:lnTo>
                  <a:pt x="0" y="490728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290705" y="6280658"/>
            <a:ext cx="1040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操作</a:t>
            </a:r>
            <a:r>
              <a:rPr sz="2000" b="1" spc="-20" dirty="0">
                <a:latin typeface="新宋体" panose="02010609030101010101" charset="-122"/>
                <a:cs typeface="新宋体" panose="02010609030101010101" charset="-122"/>
              </a:rPr>
              <a:t>命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令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3446" y="6280658"/>
            <a:ext cx="1040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查询</a:t>
            </a:r>
            <a:r>
              <a:rPr sz="2000" b="1" spc="-20" dirty="0">
                <a:latin typeface="新宋体" panose="02010609030101010101" charset="-122"/>
                <a:cs typeface="新宋体" panose="02010609030101010101" charset="-122"/>
              </a:rPr>
              <a:t>条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件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30107" y="361905"/>
            <a:ext cx="310515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基于关系域演算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语言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(2)QBE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的基本形式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39323" y="1267908"/>
            <a:ext cx="2065020" cy="161353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QBE的操作命令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696595" indent="-302895">
              <a:lnSpc>
                <a:spcPct val="100000"/>
              </a:lnSpc>
              <a:spcBef>
                <a:spcPts val="725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697230" algn="l"/>
              </a:tabLst>
            </a:pP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Print 或</a:t>
            </a:r>
            <a:r>
              <a:rPr sz="2000" b="1" spc="-4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P.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697230" indent="-303530">
              <a:lnSpc>
                <a:spcPct val="100000"/>
              </a:lnSpc>
              <a:spcBef>
                <a:spcPts val="725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697865" algn="l"/>
              </a:tabLst>
            </a:pP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Delete或D.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697230" indent="-303530">
              <a:lnSpc>
                <a:spcPct val="100000"/>
              </a:lnSpc>
              <a:spcBef>
                <a:spcPts val="730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697865" algn="l"/>
              </a:tabLst>
            </a:pP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Insert或I.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8646" y="1664919"/>
            <a:ext cx="2146300" cy="121666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608965" algn="l"/>
              </a:tabLst>
            </a:pP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----</a:t>
            </a: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显示输出操作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99695">
              <a:lnSpc>
                <a:spcPct val="100000"/>
              </a:lnSpc>
              <a:spcBef>
                <a:spcPts val="725"/>
              </a:spcBef>
              <a:tabLst>
                <a:tab pos="697230" algn="l"/>
              </a:tabLst>
            </a:pP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----	删除操作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4826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---- 插入操作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3884" y="2856713"/>
            <a:ext cx="5778500" cy="145986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772160" indent="-303530">
              <a:lnSpc>
                <a:spcPct val="100000"/>
              </a:lnSpc>
              <a:spcBef>
                <a:spcPts val="820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772795" algn="l"/>
              </a:tabLst>
            </a:pPr>
            <a:r>
              <a:rPr sz="2000" b="1" spc="-1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Update或</a:t>
            </a: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U.</a:t>
            </a:r>
            <a:r>
              <a:rPr sz="2000" b="1" spc="1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----</a:t>
            </a:r>
            <a:r>
              <a:rPr sz="2000" b="1" spc="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更新操作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89560" indent="-277495">
              <a:lnSpc>
                <a:spcPct val="100000"/>
              </a:lnSpc>
              <a:spcBef>
                <a:spcPts val="720"/>
              </a:spcBef>
              <a:buFont typeface="Wingdings" panose="05000000000000000000"/>
              <a:buChar char=""/>
              <a:tabLst>
                <a:tab pos="290195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示例，如下图表示,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向Student表中插入两个元组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384300"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&lt;98030105,</a:t>
            </a:r>
            <a:r>
              <a:rPr sz="1600" b="1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刘二,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Male,</a:t>
            </a:r>
            <a:r>
              <a:rPr sz="1600" b="1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35,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03,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980301&gt;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384300">
              <a:lnSpc>
                <a:spcPct val="100000"/>
              </a:lnSpc>
              <a:spcBef>
                <a:spcPts val="585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&lt;98030106,</a:t>
            </a:r>
            <a:r>
              <a:rPr sz="1600" b="1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刘三,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Male,</a:t>
            </a:r>
            <a:r>
              <a:rPr sz="1600" b="1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32,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03,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980301&gt;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2643" y="4988052"/>
            <a:ext cx="7683245" cy="14142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310515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基于关系域演算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语言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(3)QBE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的操作命令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3405" y="1305402"/>
            <a:ext cx="6970395" cy="107061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88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再示例，如下图表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示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将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Student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表中如下的两个元组删除掉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383665"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&lt;98030105,</a:t>
            </a:r>
            <a:r>
              <a:rPr sz="16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刘二</a:t>
            </a:r>
            <a:r>
              <a:rPr sz="1600" b="1" dirty="0">
                <a:latin typeface="Arial" panose="020B0604020202020204"/>
                <a:cs typeface="Arial" panose="020B0604020202020204"/>
              </a:rPr>
              <a:t>,</a:t>
            </a:r>
            <a:r>
              <a:rPr sz="16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Male,</a:t>
            </a:r>
            <a:r>
              <a:rPr sz="16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35,</a:t>
            </a:r>
            <a:r>
              <a:rPr sz="16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03,</a:t>
            </a:r>
            <a:r>
              <a:rPr sz="16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980301&gt;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383665">
              <a:lnSpc>
                <a:spcPct val="100000"/>
              </a:lnSpc>
              <a:spcBef>
                <a:spcPts val="585"/>
              </a:spcBef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&lt;98030106,</a:t>
            </a:r>
            <a:r>
              <a:rPr sz="16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刘三</a:t>
            </a:r>
            <a:r>
              <a:rPr sz="1600" b="1" dirty="0">
                <a:latin typeface="Arial" panose="020B0604020202020204"/>
                <a:cs typeface="Arial" panose="020B0604020202020204"/>
              </a:rPr>
              <a:t>,</a:t>
            </a:r>
            <a:r>
              <a:rPr sz="16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Male,</a:t>
            </a:r>
            <a:r>
              <a:rPr sz="16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32,</a:t>
            </a:r>
            <a:r>
              <a:rPr sz="16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03,</a:t>
            </a:r>
            <a:r>
              <a:rPr sz="16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980301&gt;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0421" y="3109722"/>
            <a:ext cx="7799069" cy="14188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310515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基于关系域演算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语言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(3)QBE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的操作命令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3430" y="1299919"/>
            <a:ext cx="7444740" cy="202311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88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QBE的查询条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件</a:t>
            </a: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----简单条件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766445" indent="-297815">
              <a:lnSpc>
                <a:spcPct val="100000"/>
              </a:lnSpc>
              <a:spcBef>
                <a:spcPts val="785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767080" algn="l"/>
              </a:tabLst>
            </a:pP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查询条件可以直接在查询条件区中书写，形式为</a:t>
            </a:r>
            <a:r>
              <a:rPr sz="2000" b="1" spc="-50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参量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  <a:tabLst>
                <a:tab pos="2087880" algn="l"/>
                <a:tab pos="4051935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5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可以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&lt;,	&gt;, &gt;=, &lt;=,</a:t>
            </a:r>
            <a:r>
              <a:rPr sz="2000" b="1" spc="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=,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&lt;&gt;;	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如省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略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3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，则默认为</a:t>
            </a:r>
            <a:r>
              <a:rPr sz="2000" b="1" spc="-46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=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67080" indent="-298450">
              <a:lnSpc>
                <a:spcPct val="100000"/>
              </a:lnSpc>
              <a:spcBef>
                <a:spcPts val="730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4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参量中的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参量可以是常量，直接书写；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84480" indent="-272415">
              <a:lnSpc>
                <a:spcPct val="100000"/>
              </a:lnSpc>
              <a:spcBef>
                <a:spcPts val="70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例如：找出年龄小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于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17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岁的所有同学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7215" y="3660647"/>
            <a:ext cx="7748778" cy="10081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310515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基于关系域演算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语言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(4)QBE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的简单条件书写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3430" y="1302964"/>
            <a:ext cx="5649595" cy="122618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860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QBE的查询条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件</a:t>
            </a: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----不同属性上的与条件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766445" indent="-297815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767080" algn="l"/>
              </a:tabLst>
            </a:pP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不同属性上的与条件可以写在同一行中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84480" indent="-272415">
              <a:lnSpc>
                <a:spcPct val="100000"/>
              </a:lnSpc>
              <a:spcBef>
                <a:spcPts val="72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例如：找出年龄小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于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17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岁的所有女同学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0629" y="3693048"/>
            <a:ext cx="7896859" cy="78676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850"/>
              </a:spcBef>
              <a:buFont typeface="Wingdings" panose="05000000000000000000"/>
              <a:buChar char=""/>
              <a:tabLst>
                <a:tab pos="3105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同一行中各个条件之间是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关系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与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),</a:t>
            </a:r>
            <a:r>
              <a:rPr sz="20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如上图，可写为域演算公式：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5565">
              <a:lnSpc>
                <a:spcPct val="100000"/>
              </a:lnSpc>
              <a:spcBef>
                <a:spcPts val="68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{ &lt;a,b,c,d,e,f&gt;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|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&lt;a,b,c,d,e,f&gt; </a:t>
            </a:r>
            <a:r>
              <a:rPr sz="1800" b="1" spc="-5" dirty="0">
                <a:latin typeface="Symbol" panose="05050102010706020507"/>
                <a:cs typeface="Symbol" panose="05050102010706020507"/>
              </a:rPr>
              <a:t>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Student </a:t>
            </a:r>
            <a:r>
              <a:rPr sz="18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18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 =‘Female’ </a:t>
            </a:r>
            <a:r>
              <a:rPr sz="18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18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&lt;17</a:t>
            </a:r>
            <a:r>
              <a:rPr sz="1800" b="1" spc="9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}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62441" y="2750820"/>
            <a:ext cx="6124955" cy="8001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310515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基于关系域演算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语言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(4)QBE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的简单条件书写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9394" y="1220681"/>
            <a:ext cx="8356600" cy="2600325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360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QBE的查询条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件</a:t>
            </a: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----示例元素与投影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469265" marR="5080">
              <a:lnSpc>
                <a:spcPct val="130000"/>
              </a:lnSpc>
              <a:spcBef>
                <a:spcPts val="540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767715" algn="l"/>
                <a:tab pos="5081270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条件</a:t>
            </a:r>
            <a:r>
              <a:rPr sz="2000" b="1" spc="-47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1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参量中的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参量也可以是域变量，用任何一个值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不必是结果中 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的值</a:t>
            </a:r>
            <a:r>
              <a:rPr sz="2000" b="1" spc="-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带有下划线表示，被称为</a:t>
            </a:r>
            <a:r>
              <a:rPr sz="2000" b="1" u="sng" spc="-10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新宋体" panose="02010609030101010101" charset="-122"/>
                <a:cs typeface="新宋体" panose="02010609030101010101" charset="-122"/>
              </a:rPr>
              <a:t>示例元素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.	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示例元素下划线上面的值不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起作用，被当作域变量名称来对待，只用于占位或是连接条件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。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不带下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划线的则是构成实际条件一部分的值。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84480" indent="-272415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例如：找出年龄小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于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17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岁的所有女同学的姓名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6594" y="4808163"/>
            <a:ext cx="7872730" cy="11785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27000"/>
              </a:lnSpc>
              <a:spcBef>
                <a:spcPts val="25"/>
              </a:spcBef>
              <a:buSzPct val="95000"/>
              <a:buFont typeface="Wingdings" panose="05000000000000000000"/>
              <a:buChar char=""/>
              <a:tabLst>
                <a:tab pos="23939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当不是显示所有内容时，可在条件区对应要显示的列下面书写显示输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出命令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即投影运算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),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如上例输出姓名</a:t>
            </a:r>
            <a:r>
              <a:rPr sz="2000" b="1" spc="-46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P.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x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你可以任意写一个名字，如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P.</a:t>
            </a: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新宋体" panose="02010609030101010101" charset="-122"/>
                <a:cs typeface="新宋体" panose="02010609030101010101" charset="-122"/>
              </a:rPr>
              <a:t>张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新宋体" panose="02010609030101010101" charset="-122"/>
                <a:cs typeface="新宋体" panose="02010609030101010101" charset="-122"/>
              </a:rPr>
              <a:t>三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都是一样的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他们是示例元素不是条件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40343" y="3978402"/>
            <a:ext cx="6105144" cy="7711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392176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基于关系域演算的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语言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(5)QBE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的复杂条件书写与示例元素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3393" y="1299919"/>
            <a:ext cx="8589645" cy="162623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88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QBE的查询条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件</a:t>
            </a: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----用示例元素实现‘与’运算和‘或’运算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29000"/>
              </a:lnSpc>
              <a:spcBef>
                <a:spcPts val="85"/>
              </a:spcBef>
              <a:buClr>
                <a:srgbClr val="000000"/>
              </a:buClr>
              <a:buSzPct val="95000"/>
              <a:buFont typeface="Wingdings" panose="05000000000000000000"/>
              <a:buChar char=""/>
              <a:tabLst>
                <a:tab pos="23939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当书写</a:t>
            </a:r>
            <a:r>
              <a:rPr sz="2000" b="1" spc="-49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</a:t>
            </a:r>
            <a:r>
              <a:rPr sz="2000" b="1" spc="1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条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件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或运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算</a:t>
            </a:r>
            <a:r>
              <a:rPr sz="2000" b="1" spc="-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时，可以采用在多行书写，然后在打印命令后使用不 同的示例元素来表征，如下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图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一行写为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P.</a:t>
            </a:r>
            <a:r>
              <a:rPr sz="2000" b="1" u="sng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 panose="020B0604020202020204"/>
                <a:cs typeface="Arial" panose="020B0604020202020204"/>
              </a:rPr>
              <a:t>X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一行使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用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P.</a:t>
            </a:r>
            <a:r>
              <a:rPr sz="2000" b="1" u="sng" spc="-10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 panose="020B0604020202020204"/>
                <a:cs typeface="Arial" panose="020B0604020202020204"/>
              </a:rPr>
              <a:t>Y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39395" indent="-227330">
              <a:lnSpc>
                <a:spcPct val="100000"/>
              </a:lnSpc>
              <a:spcBef>
                <a:spcPts val="725"/>
              </a:spcBef>
              <a:buSzPct val="95000"/>
              <a:buFont typeface="Wingdings" panose="05000000000000000000"/>
              <a:buChar char=""/>
              <a:tabLst>
                <a:tab pos="23939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例如：找出年龄小于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17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岁或者年龄大于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20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岁的所有同学的姓名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3393" y="4096466"/>
            <a:ext cx="8644255" cy="8134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31051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如果一批</a:t>
            </a:r>
            <a:r>
              <a:rPr sz="2000" b="1" spc="-50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1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条件分多行书写，则相互存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在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关系的行要采用相同的示例元素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39395" indent="-227330">
              <a:lnSpc>
                <a:spcPct val="100000"/>
              </a:lnSpc>
              <a:spcBef>
                <a:spcPts val="705"/>
              </a:spcBef>
              <a:buFont typeface="Wingdings" panose="05000000000000000000"/>
              <a:buChar char=""/>
              <a:tabLst>
                <a:tab pos="23939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例如：表示找出年龄大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于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17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并且年龄小于等于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20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的同学姓名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33891" y="3086100"/>
            <a:ext cx="6067044" cy="10287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38463" y="5410200"/>
            <a:ext cx="6076950" cy="1009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392176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基于关系域演算的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语言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(5)QBE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的复杂条件书写与示例元素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8843" y="1314397"/>
            <a:ext cx="6666865" cy="83502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QBE的查询条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件</a:t>
            </a: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----相当于括号的条件表示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691515" indent="-297815">
              <a:lnSpc>
                <a:spcPct val="100000"/>
              </a:lnSpc>
              <a:spcBef>
                <a:spcPts val="785"/>
              </a:spcBef>
              <a:buFont typeface="Wingdings" panose="05000000000000000000"/>
              <a:buChar char=""/>
              <a:tabLst>
                <a:tab pos="69215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也可以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将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2000" b="1" spc="-49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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和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条件写在操作命令区，如下所示。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0604" y="3297904"/>
            <a:ext cx="7739380" cy="85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100"/>
              </a:spcBef>
              <a:buSzPct val="95000"/>
              <a:buFont typeface="Wingdings" panose="05000000000000000000"/>
              <a:buChar char=""/>
              <a:tabLst>
                <a:tab pos="239395" algn="l"/>
              </a:tabLst>
            </a:pP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当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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和</a:t>
            </a:r>
            <a:r>
              <a:rPr sz="2000" b="1" spc="-484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运算符写在操作区时，是对整行条件而言，相当于将该 行条件放在括号中一样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0604" y="5295089"/>
            <a:ext cx="7697470" cy="81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  <a:buFont typeface="Wingdings" panose="05000000000000000000"/>
              <a:buChar char=""/>
              <a:tabLst>
                <a:tab pos="310515" algn="l"/>
                <a:tab pos="375729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如上例，表达的是：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年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&lt;17	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并且</a:t>
            </a:r>
            <a:r>
              <a:rPr sz="2000" b="1" spc="-484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是男的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或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者</a:t>
            </a:r>
            <a:r>
              <a:rPr sz="2000" b="1" spc="-484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年龄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&gt;20</a:t>
            </a:r>
            <a:r>
              <a:rPr sz="20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并且是 女的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86241" y="2265426"/>
            <a:ext cx="6115049" cy="10378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86241" y="4248150"/>
            <a:ext cx="6086855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392176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基于关系域演算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语言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(5)QBE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的复杂条件书写与示例元素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8843" y="1302964"/>
            <a:ext cx="8070215" cy="162306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QBE的查询条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件</a:t>
            </a: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----用示例元素实现多个表的连接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94335" marR="5080">
              <a:lnSpc>
                <a:spcPct val="130000"/>
              </a:lnSpc>
              <a:spcBef>
                <a:spcPts val="35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692150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当检索涉及多个表时，可利用同一连接条件使用相同的示例元素，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来实现多个表的连接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91515" indent="-297815">
              <a:lnSpc>
                <a:spcPct val="100000"/>
              </a:lnSpc>
              <a:spcBef>
                <a:spcPts val="725"/>
              </a:spcBef>
              <a:buFont typeface="Wingdings" panose="05000000000000000000"/>
              <a:buChar char=""/>
              <a:tabLst>
                <a:tab pos="69215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例如：李明老师教过的所有学生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7493" y="3044951"/>
            <a:ext cx="6076950" cy="28956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392176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基于关系域演算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语言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(5)QBE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的复杂条件书写与示例元素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72823" y="2975864"/>
            <a:ext cx="5603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黑体" panose="02010609060101010101" charset="-122"/>
                <a:cs typeface="黑体" panose="02010609060101010101" charset="-122"/>
              </a:rPr>
              <a:t>基于关系域演算的</a:t>
            </a:r>
            <a:r>
              <a:rPr spc="-5" dirty="0">
                <a:latin typeface="Arial" panose="020B0604020202020204"/>
                <a:cs typeface="Arial" panose="020B0604020202020204"/>
              </a:rPr>
              <a:t>QBE</a:t>
            </a:r>
            <a:r>
              <a:rPr spc="-5" dirty="0">
                <a:latin typeface="黑体" panose="02010609060101010101" charset="-122"/>
                <a:cs typeface="黑体" panose="02010609060101010101" charset="-122"/>
              </a:rPr>
              <a:t>语言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3002412" y="3548887"/>
            <a:ext cx="485140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0355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之应用训练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632339" y="4457700"/>
            <a:ext cx="2948177" cy="26228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22774" y="1318751"/>
            <a:ext cx="8201025" cy="35966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47980" indent="-297815">
              <a:lnSpc>
                <a:spcPct val="100000"/>
              </a:lnSpc>
              <a:spcBef>
                <a:spcPts val="1060"/>
              </a:spcBef>
              <a:buFont typeface="Wingdings" panose="05000000000000000000"/>
              <a:buChar char=""/>
              <a:tabLst>
                <a:tab pos="3486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元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组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(d</a:t>
            </a:r>
            <a:r>
              <a:rPr sz="1950" b="1" spc="-15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1950" b="1" spc="284" baseline="-2100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</a:t>
            </a:r>
            <a:r>
              <a:rPr sz="1950" b="1" spc="-7" baseline="-21000" dirty="0">
                <a:latin typeface="Arial" panose="020B0604020202020204"/>
                <a:cs typeface="Arial" panose="020B0604020202020204"/>
              </a:rPr>
              <a:t>2</a:t>
            </a:r>
            <a:r>
              <a:rPr sz="1950" b="1" spc="284" baseline="-2100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1950" b="1" spc="-15" baseline="-21000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的每一个值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</a:t>
            </a:r>
            <a:r>
              <a:rPr sz="1950" b="1" spc="-7" baseline="-21000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叫做一</a:t>
            </a:r>
            <a:r>
              <a:rPr sz="2000" b="1" spc="-15" dirty="0">
                <a:latin typeface="新宋体" panose="02010609030101010101" charset="-122"/>
                <a:cs typeface="新宋体" panose="02010609030101010101" charset="-122"/>
              </a:rPr>
              <a:t>个</a:t>
            </a: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新宋体" panose="02010609030101010101" charset="-122"/>
                <a:cs typeface="新宋体" panose="02010609030101010101" charset="-122"/>
              </a:rPr>
              <a:t>分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新宋体" panose="02010609030101010101" charset="-122"/>
                <a:cs typeface="新宋体" panose="02010609030101010101" charset="-122"/>
              </a:rPr>
              <a:t>量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(component)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0800" marR="43180">
              <a:lnSpc>
                <a:spcPts val="3130"/>
              </a:lnSpc>
              <a:spcBef>
                <a:spcPts val="95"/>
              </a:spcBef>
              <a:buFont typeface="Wingdings" panose="05000000000000000000"/>
              <a:buChar char=""/>
              <a:tabLst>
                <a:tab pos="3486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元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组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(d</a:t>
            </a:r>
            <a:r>
              <a:rPr sz="1950" b="1" spc="-15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1950" b="1" spc="270" baseline="-2100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</a:t>
            </a:r>
            <a:r>
              <a:rPr sz="1950" b="1" spc="-7" baseline="-21000" dirty="0">
                <a:latin typeface="Arial" panose="020B0604020202020204"/>
                <a:cs typeface="Arial" panose="020B0604020202020204"/>
              </a:rPr>
              <a:t>2</a:t>
            </a:r>
            <a:r>
              <a:rPr sz="1950" b="1" spc="277" baseline="-2100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 …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1950" b="1" spc="-15" baseline="-21000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是从每一个域任取一个值所形成的一种组合，笛 卡尔积是所有这种可能组合的集合，</a:t>
            </a:r>
            <a:r>
              <a:rPr sz="2000" b="1" spc="-54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即：笛卡尔积是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由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个域形成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所有 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可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能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n-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元组的集合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47980" indent="-297815">
              <a:lnSpc>
                <a:spcPct val="100000"/>
              </a:lnSpc>
              <a:spcBef>
                <a:spcPts val="1040"/>
              </a:spcBef>
              <a:buFont typeface="Wingdings" panose="05000000000000000000"/>
              <a:buChar char=""/>
              <a:tabLst>
                <a:tab pos="348615" algn="l"/>
              </a:tabLst>
            </a:pP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若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1950" b="1" spc="-15" baseline="-21000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的基数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m</a:t>
            </a:r>
            <a:r>
              <a:rPr sz="1950" b="1" spc="-15" baseline="-21000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，则笛卡尔积的</a:t>
            </a: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新宋体" panose="02010609030101010101" charset="-122"/>
                <a:cs typeface="新宋体" panose="02010609030101010101" charset="-122"/>
              </a:rPr>
              <a:t>基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新宋体" panose="02010609030101010101" charset="-122"/>
                <a:cs typeface="新宋体" panose="02010609030101010101" charset="-122"/>
              </a:rPr>
              <a:t>数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，即元组个数为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422400">
              <a:lnSpc>
                <a:spcPct val="100000"/>
              </a:lnSpc>
              <a:spcBef>
                <a:spcPts val="62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m</a:t>
            </a:r>
            <a:r>
              <a:rPr sz="1950" b="1" spc="-7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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m</a:t>
            </a:r>
            <a:r>
              <a:rPr sz="1950" b="1" spc="-7" baseline="-21000" dirty="0">
                <a:latin typeface="Arial" panose="020B0604020202020204"/>
                <a:cs typeface="Arial" panose="020B0604020202020204"/>
              </a:rPr>
              <a:t>2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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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m</a:t>
            </a:r>
            <a:r>
              <a:rPr sz="1950" b="1" spc="-7" baseline="-21000" dirty="0">
                <a:latin typeface="Arial" panose="020B0604020202020204"/>
                <a:cs typeface="Arial" panose="020B0604020202020204"/>
              </a:rPr>
              <a:t>n</a:t>
            </a:r>
            <a:endParaRPr sz="1950" baseline="-21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R="1424305" algn="r">
              <a:lnSpc>
                <a:spcPct val="100000"/>
              </a:lnSpc>
            </a:pP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域名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15319" y="4606290"/>
            <a:ext cx="954405" cy="256540"/>
          </a:xfrm>
          <a:custGeom>
            <a:avLst/>
            <a:gdLst/>
            <a:ahLst/>
            <a:cxnLst/>
            <a:rect l="l" t="t" r="r" b="b"/>
            <a:pathLst>
              <a:path w="954404" h="256539">
                <a:moveTo>
                  <a:pt x="477012" y="0"/>
                </a:moveTo>
                <a:lnTo>
                  <a:pt x="406476" y="1401"/>
                </a:lnTo>
                <a:lnTo>
                  <a:pt x="339169" y="5468"/>
                </a:lnTo>
                <a:lnTo>
                  <a:pt x="275826" y="11995"/>
                </a:lnTo>
                <a:lnTo>
                  <a:pt x="217183" y="20774"/>
                </a:lnTo>
                <a:lnTo>
                  <a:pt x="163973" y="31602"/>
                </a:lnTo>
                <a:lnTo>
                  <a:pt x="116933" y="44270"/>
                </a:lnTo>
                <a:lnTo>
                  <a:pt x="76797" y="58573"/>
                </a:lnTo>
                <a:lnTo>
                  <a:pt x="20179" y="91261"/>
                </a:lnTo>
                <a:lnTo>
                  <a:pt x="0" y="128015"/>
                </a:lnTo>
                <a:lnTo>
                  <a:pt x="5167" y="146970"/>
                </a:lnTo>
                <a:lnTo>
                  <a:pt x="44301" y="182055"/>
                </a:lnTo>
                <a:lnTo>
                  <a:pt x="116933" y="212070"/>
                </a:lnTo>
                <a:lnTo>
                  <a:pt x="163973" y="224687"/>
                </a:lnTo>
                <a:lnTo>
                  <a:pt x="217183" y="235449"/>
                </a:lnTo>
                <a:lnTo>
                  <a:pt x="275826" y="244160"/>
                </a:lnTo>
                <a:lnTo>
                  <a:pt x="339169" y="250625"/>
                </a:lnTo>
                <a:lnTo>
                  <a:pt x="406476" y="254647"/>
                </a:lnTo>
                <a:lnTo>
                  <a:pt x="477012" y="256032"/>
                </a:lnTo>
                <a:lnTo>
                  <a:pt x="547375" y="254647"/>
                </a:lnTo>
                <a:lnTo>
                  <a:pt x="614576" y="250625"/>
                </a:lnTo>
                <a:lnTo>
                  <a:pt x="677867" y="244160"/>
                </a:lnTo>
                <a:lnTo>
                  <a:pt x="736504" y="235449"/>
                </a:lnTo>
                <a:lnTo>
                  <a:pt x="789741" y="224687"/>
                </a:lnTo>
                <a:lnTo>
                  <a:pt x="836832" y="212070"/>
                </a:lnTo>
                <a:lnTo>
                  <a:pt x="877033" y="197794"/>
                </a:lnTo>
                <a:lnTo>
                  <a:pt x="933782" y="165048"/>
                </a:lnTo>
                <a:lnTo>
                  <a:pt x="954024" y="128015"/>
                </a:lnTo>
                <a:lnTo>
                  <a:pt x="948839" y="109233"/>
                </a:lnTo>
                <a:lnTo>
                  <a:pt x="909598" y="74306"/>
                </a:lnTo>
                <a:lnTo>
                  <a:pt x="836832" y="44270"/>
                </a:lnTo>
                <a:lnTo>
                  <a:pt x="789741" y="31602"/>
                </a:lnTo>
                <a:lnTo>
                  <a:pt x="736504" y="20774"/>
                </a:lnTo>
                <a:lnTo>
                  <a:pt x="677867" y="11995"/>
                </a:lnTo>
                <a:lnTo>
                  <a:pt x="614576" y="5468"/>
                </a:lnTo>
                <a:lnTo>
                  <a:pt x="547375" y="1401"/>
                </a:lnTo>
                <a:lnTo>
                  <a:pt x="477012" y="0"/>
                </a:lnTo>
                <a:close/>
              </a:path>
            </a:pathLst>
          </a:custGeom>
          <a:ln w="28574">
            <a:solidFill>
              <a:srgbClr val="3333C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65533" y="4727447"/>
            <a:ext cx="2042160" cy="1905"/>
          </a:xfrm>
          <a:custGeom>
            <a:avLst/>
            <a:gdLst/>
            <a:ahLst/>
            <a:cxnLst/>
            <a:rect l="l" t="t" r="r" b="b"/>
            <a:pathLst>
              <a:path w="2042159" h="1904">
                <a:moveTo>
                  <a:pt x="0" y="0"/>
                </a:moveTo>
                <a:lnTo>
                  <a:pt x="2042159" y="1523"/>
                </a:lnTo>
              </a:path>
            </a:pathLst>
          </a:custGeom>
          <a:ln w="38100">
            <a:solidFill>
              <a:srgbClr val="33CC33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13717" y="6214871"/>
            <a:ext cx="2094230" cy="1905"/>
          </a:xfrm>
          <a:custGeom>
            <a:avLst/>
            <a:gdLst/>
            <a:ahLst/>
            <a:cxnLst/>
            <a:rect l="l" t="t" r="r" b="b"/>
            <a:pathLst>
              <a:path w="2094229" h="1904">
                <a:moveTo>
                  <a:pt x="0" y="1524"/>
                </a:moveTo>
                <a:lnTo>
                  <a:pt x="2093975" y="0"/>
                </a:lnTo>
              </a:path>
            </a:pathLst>
          </a:custGeom>
          <a:ln w="38100">
            <a:solidFill>
              <a:srgbClr val="33CC33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669663" y="6055104"/>
            <a:ext cx="5346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域值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53241" y="6102096"/>
            <a:ext cx="782955" cy="212725"/>
          </a:xfrm>
          <a:custGeom>
            <a:avLst/>
            <a:gdLst/>
            <a:ahLst/>
            <a:cxnLst/>
            <a:rect l="l" t="t" r="r" b="b"/>
            <a:pathLst>
              <a:path w="782954" h="212725">
                <a:moveTo>
                  <a:pt x="390905" y="0"/>
                </a:moveTo>
                <a:lnTo>
                  <a:pt x="320704" y="1701"/>
                </a:lnTo>
                <a:lnTo>
                  <a:pt x="254605" y="6614"/>
                </a:lnTo>
                <a:lnTo>
                  <a:pt x="193717" y="14449"/>
                </a:lnTo>
                <a:lnTo>
                  <a:pt x="139151" y="24919"/>
                </a:lnTo>
                <a:lnTo>
                  <a:pt x="92016" y="37734"/>
                </a:lnTo>
                <a:lnTo>
                  <a:pt x="53424" y="52606"/>
                </a:lnTo>
                <a:lnTo>
                  <a:pt x="6306" y="87367"/>
                </a:lnTo>
                <a:lnTo>
                  <a:pt x="0" y="106679"/>
                </a:lnTo>
                <a:lnTo>
                  <a:pt x="6306" y="125765"/>
                </a:lnTo>
                <a:lnTo>
                  <a:pt x="53424" y="160217"/>
                </a:lnTo>
                <a:lnTo>
                  <a:pt x="92016" y="174994"/>
                </a:lnTo>
                <a:lnTo>
                  <a:pt x="139151" y="187745"/>
                </a:lnTo>
                <a:lnTo>
                  <a:pt x="193717" y="198176"/>
                </a:lnTo>
                <a:lnTo>
                  <a:pt x="254605" y="205991"/>
                </a:lnTo>
                <a:lnTo>
                  <a:pt x="320704" y="210897"/>
                </a:lnTo>
                <a:lnTo>
                  <a:pt x="390905" y="212598"/>
                </a:lnTo>
                <a:lnTo>
                  <a:pt x="461334" y="210897"/>
                </a:lnTo>
                <a:lnTo>
                  <a:pt x="527610" y="205991"/>
                </a:lnTo>
                <a:lnTo>
                  <a:pt x="588630" y="198176"/>
                </a:lnTo>
                <a:lnTo>
                  <a:pt x="643292" y="187745"/>
                </a:lnTo>
                <a:lnTo>
                  <a:pt x="690490" y="174994"/>
                </a:lnTo>
                <a:lnTo>
                  <a:pt x="729121" y="160217"/>
                </a:lnTo>
                <a:lnTo>
                  <a:pt x="776266" y="125765"/>
                </a:lnTo>
                <a:lnTo>
                  <a:pt x="782574" y="106679"/>
                </a:lnTo>
                <a:lnTo>
                  <a:pt x="776266" y="87367"/>
                </a:lnTo>
                <a:lnTo>
                  <a:pt x="729121" y="52606"/>
                </a:lnTo>
                <a:lnTo>
                  <a:pt x="690490" y="37734"/>
                </a:lnTo>
                <a:lnTo>
                  <a:pt x="643292" y="24919"/>
                </a:lnTo>
                <a:lnTo>
                  <a:pt x="588630" y="14449"/>
                </a:lnTo>
                <a:lnTo>
                  <a:pt x="527610" y="6614"/>
                </a:lnTo>
                <a:lnTo>
                  <a:pt x="461334" y="1701"/>
                </a:lnTo>
                <a:lnTo>
                  <a:pt x="390905" y="0"/>
                </a:lnTo>
                <a:close/>
              </a:path>
            </a:pathLst>
          </a:custGeom>
          <a:ln w="28575">
            <a:solidFill>
              <a:srgbClr val="3333C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293179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什么是关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(2)“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表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的严格定义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--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3405" y="1501394"/>
            <a:ext cx="58445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4630" indent="-202565">
              <a:lnSpc>
                <a:spcPct val="100000"/>
              </a:lnSpc>
              <a:spcBef>
                <a:spcPts val="95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例如：查询计算机系年龄大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于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19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岁的男同学的姓名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7369" y="2388869"/>
            <a:ext cx="6896100" cy="24704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437388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基于关系域演算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语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言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之应用训练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进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行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查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询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的构造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93603" y="1439672"/>
            <a:ext cx="68599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4630" indent="-202565">
              <a:lnSpc>
                <a:spcPct val="100000"/>
              </a:lnSpc>
              <a:spcBef>
                <a:spcPts val="95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例如：查询计算机系或者年龄大于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19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岁或者是男同学的姓名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9689" y="2397251"/>
            <a:ext cx="7572756" cy="30525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437388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基于关系域演算的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语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言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之应用训练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进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行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查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询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的构造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8364" y="1501394"/>
            <a:ext cx="74263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4630" indent="-202565">
              <a:lnSpc>
                <a:spcPct val="100000"/>
              </a:lnSpc>
              <a:spcBef>
                <a:spcPts val="95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例如：查询既选修了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001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号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课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程又选修了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002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号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课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程的学生的学号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27489" y="2196845"/>
            <a:ext cx="4508753" cy="119710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78364" y="3751579"/>
            <a:ext cx="63925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再例如：找出比男同学张三年龄大的所有男同学的姓名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6369" y="4341876"/>
            <a:ext cx="7145273" cy="1274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437388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基于关系域演算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语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言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之应用训练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进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行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查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询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的构造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2361" y="1397000"/>
            <a:ext cx="43192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4630" indent="-202565">
              <a:lnSpc>
                <a:spcPct val="100000"/>
              </a:lnSpc>
              <a:spcBef>
                <a:spcPts val="95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例如：将张三同学的年龄更新为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19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岁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6607" y="4251197"/>
            <a:ext cx="6851904" cy="115061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60837" y="3668521"/>
            <a:ext cx="42481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再例如：将每位同学的年龄增加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1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岁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67369" y="2142744"/>
            <a:ext cx="6858000" cy="8923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437388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基于关系域演算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语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言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之应用训练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进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行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查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询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的构造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0931" y="1430527"/>
            <a:ext cx="65773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4630" indent="-202565">
              <a:lnSpc>
                <a:spcPct val="100000"/>
              </a:lnSpc>
              <a:spcBef>
                <a:spcPts val="95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例如：找出成绩不及格同学的姓名及不及格的课程和分数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2569" y="2253996"/>
            <a:ext cx="7378445" cy="385114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437388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基于关系域演算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语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言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之应用训练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进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行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查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询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的构造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9408" y="1325058"/>
            <a:ext cx="7199630" cy="81978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82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关系代数的并、差、乘积、选择和投影运算可以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用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QBE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来实现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907415" lvl="1" indent="-438785">
              <a:lnSpc>
                <a:spcPct val="100000"/>
              </a:lnSpc>
              <a:spcBef>
                <a:spcPts val="725"/>
              </a:spcBef>
              <a:buFont typeface="Wingdings" panose="05000000000000000000"/>
              <a:buChar char=""/>
              <a:tabLst>
                <a:tab pos="907415" algn="l"/>
                <a:tab pos="90805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T = R U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4317" y="2485644"/>
            <a:ext cx="4972050" cy="421309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437388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基于关系域演算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语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言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之应用训练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实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现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3405" y="1328104"/>
            <a:ext cx="7199630" cy="8166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81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关系代数的并、差、乘积、选择和投影运算可以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用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QBE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来实现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907415" lvl="1" indent="-438785">
              <a:lnSpc>
                <a:spcPct val="100000"/>
              </a:lnSpc>
              <a:spcBef>
                <a:spcPts val="710"/>
              </a:spcBef>
              <a:buFont typeface="Wingdings" panose="05000000000000000000"/>
              <a:buChar char=""/>
              <a:tabLst>
                <a:tab pos="907415" algn="l"/>
                <a:tab pos="908050" algn="l"/>
                <a:tab pos="187071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T =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–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13011" y="2598420"/>
            <a:ext cx="4919471" cy="41437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437388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基于关系域演算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语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言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之应用训练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实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现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3885" y="1366208"/>
            <a:ext cx="7199630" cy="82613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85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关系代数的并、差、乘积、选择和投影运算可以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用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QBE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来实现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907415" lvl="1" indent="-438785">
              <a:lnSpc>
                <a:spcPct val="100000"/>
              </a:lnSpc>
              <a:spcBef>
                <a:spcPts val="750"/>
              </a:spcBef>
              <a:buFont typeface="Wingdings" panose="05000000000000000000"/>
              <a:buChar char=""/>
              <a:tabLst>
                <a:tab pos="907415" algn="l"/>
                <a:tab pos="90805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T = R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</a:t>
            </a:r>
            <a:r>
              <a:rPr sz="2000" b="1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5211" y="2771394"/>
            <a:ext cx="7561326" cy="32324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437388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基于关系域演算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语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言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之应用训练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实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现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20705" y="1342898"/>
            <a:ext cx="7225030" cy="1403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180" indent="-27241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2978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关系代数的并、差、乘积、选择和投影运算可以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用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QBE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来实现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 panose="05000000000000000000"/>
              <a:buChar char=""/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920115" lvl="1" indent="-438785">
              <a:lnSpc>
                <a:spcPct val="100000"/>
              </a:lnSpc>
              <a:buFont typeface="Wingdings" panose="05000000000000000000"/>
              <a:buChar char=""/>
              <a:tabLst>
                <a:tab pos="920115" algn="l"/>
                <a:tab pos="920750" algn="l"/>
              </a:tabLst>
            </a:pPr>
            <a:r>
              <a:rPr sz="3000" b="1" spc="-7" baseline="19000" dirty="0">
                <a:latin typeface="Arial" panose="020B0604020202020204"/>
                <a:cs typeface="Arial" panose="020B0604020202020204"/>
              </a:rPr>
              <a:t>T =</a:t>
            </a:r>
            <a:r>
              <a:rPr sz="3000" b="1" spc="-44" baseline="19000" dirty="0">
                <a:latin typeface="Arial" panose="020B0604020202020204"/>
                <a:cs typeface="Arial" panose="020B0604020202020204"/>
              </a:rPr>
              <a:t> </a:t>
            </a:r>
            <a:r>
              <a:rPr sz="3600" b="1" spc="-7" baseline="16000" dirty="0">
                <a:latin typeface="Symbol" panose="05050102010706020507"/>
                <a:cs typeface="Symbol" panose="05050102010706020507"/>
              </a:rPr>
              <a:t>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i1,i2,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…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,im</a:t>
            </a:r>
            <a:r>
              <a:rPr sz="3600" b="1" spc="-7" baseline="16000" dirty="0">
                <a:latin typeface="Arial" panose="020B0604020202020204"/>
                <a:cs typeface="Arial" panose="020B0604020202020204"/>
              </a:rPr>
              <a:t>(R)</a:t>
            </a:r>
            <a:endParaRPr sz="3600" baseline="16000">
              <a:latin typeface="Arial" panose="020B0604020202020204"/>
              <a:cs typeface="Arial" panose="020B0604020202020204"/>
            </a:endParaRPr>
          </a:p>
          <a:p>
            <a:pPr marL="918845" lvl="1" indent="-436880">
              <a:lnSpc>
                <a:spcPct val="100000"/>
              </a:lnSpc>
              <a:spcBef>
                <a:spcPts val="735"/>
              </a:spcBef>
              <a:buFont typeface="Wingdings" panose="05000000000000000000"/>
              <a:buChar char=""/>
              <a:tabLst>
                <a:tab pos="918210" algn="l"/>
                <a:tab pos="919480" algn="l"/>
              </a:tabLst>
            </a:pP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其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中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RAij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是某一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个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RAk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98483" y="3429000"/>
            <a:ext cx="5464302" cy="274015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43865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基于关系域演算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语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言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之应用训练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7403" y="787390"/>
            <a:ext cx="26644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b="1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实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现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4290" y="1320489"/>
            <a:ext cx="7463790" cy="121983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09880" indent="-272415">
              <a:lnSpc>
                <a:spcPct val="100000"/>
              </a:lnSpc>
              <a:spcBef>
                <a:spcPts val="850"/>
              </a:spcBef>
              <a:buFont typeface="Wingdings" panose="05000000000000000000"/>
              <a:buChar char=""/>
              <a:tabLst>
                <a:tab pos="3105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关系代数的并、差、乘积、选择和投影运算可以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用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QBE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来实现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93115" lvl="1" indent="-299085">
              <a:lnSpc>
                <a:spcPct val="100000"/>
              </a:lnSpc>
              <a:spcBef>
                <a:spcPts val="750"/>
              </a:spcBef>
              <a:buFont typeface="Wingdings" panose="05000000000000000000"/>
              <a:buChar char=""/>
              <a:tabLst>
                <a:tab pos="79375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T =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</a:t>
            </a:r>
            <a:r>
              <a:rPr sz="1950" b="1" spc="-7" baseline="-26000" dirty="0">
                <a:latin typeface="Arial" panose="020B0604020202020204"/>
                <a:cs typeface="Arial" panose="020B0604020202020204"/>
              </a:rPr>
              <a:t>F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(R)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92480" lvl="1" indent="-297815">
              <a:lnSpc>
                <a:spcPct val="100000"/>
              </a:lnSpc>
              <a:spcBef>
                <a:spcPts val="700"/>
              </a:spcBef>
              <a:buFont typeface="Wingdings" panose="05000000000000000000"/>
              <a:buChar char=""/>
              <a:tabLst>
                <a:tab pos="793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其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中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Condition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Box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中表示选择运算中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F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公式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详细转换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略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6943" y="3390900"/>
            <a:ext cx="7338821" cy="23286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437388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基于关系域演算</a:t>
            </a:r>
            <a:r>
              <a:rPr sz="2000" spc="-1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语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言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之应用训练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QBE</a:t>
            </a:r>
            <a:r>
              <a:rPr sz="2000" spc="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实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现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27161" y="4179570"/>
            <a:ext cx="2605277" cy="23180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89233" y="5335523"/>
            <a:ext cx="986155" cy="228600"/>
          </a:xfrm>
          <a:custGeom>
            <a:avLst/>
            <a:gdLst/>
            <a:ahLst/>
            <a:cxnLst/>
            <a:rect l="l" t="t" r="r" b="b"/>
            <a:pathLst>
              <a:path w="986154" h="228600">
                <a:moveTo>
                  <a:pt x="795527" y="88391"/>
                </a:moveTo>
                <a:lnTo>
                  <a:pt x="795527" y="76200"/>
                </a:lnTo>
                <a:lnTo>
                  <a:pt x="0" y="76200"/>
                </a:lnTo>
                <a:lnTo>
                  <a:pt x="0" y="88391"/>
                </a:lnTo>
                <a:lnTo>
                  <a:pt x="795527" y="88391"/>
                </a:lnTo>
                <a:close/>
              </a:path>
              <a:path w="986154" h="228600">
                <a:moveTo>
                  <a:pt x="795527" y="126491"/>
                </a:moveTo>
                <a:lnTo>
                  <a:pt x="795527" y="101345"/>
                </a:lnTo>
                <a:lnTo>
                  <a:pt x="0" y="101345"/>
                </a:lnTo>
                <a:lnTo>
                  <a:pt x="0" y="126491"/>
                </a:lnTo>
                <a:lnTo>
                  <a:pt x="795527" y="126491"/>
                </a:lnTo>
                <a:close/>
              </a:path>
              <a:path w="986154" h="228600">
                <a:moveTo>
                  <a:pt x="795527" y="152400"/>
                </a:moveTo>
                <a:lnTo>
                  <a:pt x="795527" y="139446"/>
                </a:lnTo>
                <a:lnTo>
                  <a:pt x="0" y="139446"/>
                </a:lnTo>
                <a:lnTo>
                  <a:pt x="0" y="152400"/>
                </a:lnTo>
                <a:lnTo>
                  <a:pt x="795527" y="152400"/>
                </a:lnTo>
                <a:close/>
              </a:path>
              <a:path w="986154" h="228600">
                <a:moveTo>
                  <a:pt x="986027" y="114300"/>
                </a:moveTo>
                <a:lnTo>
                  <a:pt x="757427" y="0"/>
                </a:lnTo>
                <a:lnTo>
                  <a:pt x="757427" y="76200"/>
                </a:lnTo>
                <a:lnTo>
                  <a:pt x="795527" y="76200"/>
                </a:lnTo>
                <a:lnTo>
                  <a:pt x="795527" y="209550"/>
                </a:lnTo>
                <a:lnTo>
                  <a:pt x="986027" y="114300"/>
                </a:lnTo>
                <a:close/>
              </a:path>
              <a:path w="986154" h="228600">
                <a:moveTo>
                  <a:pt x="795527" y="101345"/>
                </a:moveTo>
                <a:lnTo>
                  <a:pt x="795527" y="88391"/>
                </a:lnTo>
                <a:lnTo>
                  <a:pt x="757427" y="88391"/>
                </a:lnTo>
                <a:lnTo>
                  <a:pt x="757427" y="101345"/>
                </a:lnTo>
                <a:lnTo>
                  <a:pt x="795527" y="101345"/>
                </a:lnTo>
                <a:close/>
              </a:path>
              <a:path w="986154" h="228600">
                <a:moveTo>
                  <a:pt x="795527" y="139446"/>
                </a:moveTo>
                <a:lnTo>
                  <a:pt x="795527" y="126491"/>
                </a:lnTo>
                <a:lnTo>
                  <a:pt x="757427" y="126491"/>
                </a:lnTo>
                <a:lnTo>
                  <a:pt x="757427" y="139446"/>
                </a:lnTo>
                <a:lnTo>
                  <a:pt x="795527" y="139446"/>
                </a:lnTo>
                <a:close/>
              </a:path>
              <a:path w="986154" h="228600">
                <a:moveTo>
                  <a:pt x="795527" y="209550"/>
                </a:moveTo>
                <a:lnTo>
                  <a:pt x="795527" y="152400"/>
                </a:lnTo>
                <a:lnTo>
                  <a:pt x="757427" y="152400"/>
                </a:lnTo>
                <a:lnTo>
                  <a:pt x="757427" y="228600"/>
                </a:lnTo>
                <a:lnTo>
                  <a:pt x="795527" y="20955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09195" y="4677917"/>
            <a:ext cx="2990850" cy="1283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78287" y="1232153"/>
            <a:ext cx="8634730" cy="338899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0030" indent="-202565">
              <a:lnSpc>
                <a:spcPct val="100000"/>
              </a:lnSpc>
              <a:spcBef>
                <a:spcPts val="745"/>
              </a:spcBef>
              <a:buSzPct val="95000"/>
              <a:buFont typeface="Wingdings" panose="05000000000000000000"/>
              <a:buChar char=""/>
              <a:tabLst>
                <a:tab pos="24066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由于笛卡尔积中的所有元组并不都是有意义的，因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此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…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8100">
              <a:lnSpc>
                <a:spcPct val="100000"/>
              </a:lnSpc>
              <a:spcBef>
                <a:spcPts val="1040"/>
              </a:spcBef>
            </a:pP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新宋体" panose="02010609030101010101" charset="-122"/>
                <a:cs typeface="新宋体" panose="02010609030101010101" charset="-122"/>
              </a:rPr>
              <a:t>关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(Relation)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721995" lvl="1" indent="-227330">
              <a:lnSpc>
                <a:spcPct val="100000"/>
              </a:lnSpc>
              <a:spcBef>
                <a:spcPts val="720"/>
              </a:spcBef>
              <a:buSzPct val="95000"/>
              <a:buFont typeface="Wingdings" panose="05000000000000000000"/>
              <a:buChar char=""/>
              <a:tabLst>
                <a:tab pos="722630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一组域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950" b="1" spc="27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D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950" b="1" spc="284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,…,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的笛卡尔积的子集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21995" lvl="1" indent="-227330">
              <a:lnSpc>
                <a:spcPct val="100000"/>
              </a:lnSpc>
              <a:spcBef>
                <a:spcPts val="475"/>
              </a:spcBef>
              <a:buSzPct val="95000"/>
              <a:buFont typeface="Wingdings" panose="05000000000000000000"/>
              <a:buChar char=""/>
              <a:tabLst>
                <a:tab pos="722630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笛卡尔积中具有某一方面意义的那些元组被称作一个关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(Relation)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21995" lvl="1" indent="-227330">
              <a:lnSpc>
                <a:spcPct val="100000"/>
              </a:lnSpc>
              <a:spcBef>
                <a:spcPts val="735"/>
              </a:spcBef>
              <a:buSzPct val="95000"/>
              <a:buFont typeface="Wingdings" panose="05000000000000000000"/>
              <a:buChar char=""/>
              <a:tabLst>
                <a:tab pos="72263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由于关系的不同列可能来自同一个域，为区分，需要为每一列起一个名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95300">
              <a:lnSpc>
                <a:spcPct val="100000"/>
              </a:lnSpc>
              <a:spcBef>
                <a:spcPts val="1125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字，该名字即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3200" b="1" spc="-15" dirty="0">
                <a:latin typeface="新宋体" panose="02010609030101010101" charset="-122"/>
                <a:cs typeface="新宋体" panose="02010609030101010101" charset="-122"/>
              </a:rPr>
              <a:t>属性</a:t>
            </a:r>
            <a:r>
              <a:rPr sz="3200" b="1" spc="-10" dirty="0">
                <a:latin typeface="新宋体" panose="02010609030101010101" charset="-122"/>
                <a:cs typeface="新宋体" panose="02010609030101010101" charset="-122"/>
              </a:rPr>
              <a:t>名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R="788670" algn="r">
              <a:lnSpc>
                <a:spcPct val="100000"/>
              </a:lnSpc>
              <a:spcBef>
                <a:spcPts val="2065"/>
              </a:spcBef>
            </a:pP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列名</a:t>
            </a:r>
            <a:r>
              <a:rPr sz="2000" b="1" spc="-2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属性名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67791" y="4838700"/>
            <a:ext cx="954405" cy="341630"/>
          </a:xfrm>
          <a:custGeom>
            <a:avLst/>
            <a:gdLst/>
            <a:ahLst/>
            <a:cxnLst/>
            <a:rect l="l" t="t" r="r" b="b"/>
            <a:pathLst>
              <a:path w="954404" h="341629">
                <a:moveTo>
                  <a:pt x="477012" y="0"/>
                </a:moveTo>
                <a:lnTo>
                  <a:pt x="412238" y="1553"/>
                </a:lnTo>
                <a:lnTo>
                  <a:pt x="350127" y="6081"/>
                </a:lnTo>
                <a:lnTo>
                  <a:pt x="291245" y="13382"/>
                </a:lnTo>
                <a:lnTo>
                  <a:pt x="236157" y="23255"/>
                </a:lnTo>
                <a:lnTo>
                  <a:pt x="185431" y="35498"/>
                </a:lnTo>
                <a:lnTo>
                  <a:pt x="139631" y="49911"/>
                </a:lnTo>
                <a:lnTo>
                  <a:pt x="99325" y="66292"/>
                </a:lnTo>
                <a:lnTo>
                  <a:pt x="65077" y="84440"/>
                </a:lnTo>
                <a:lnTo>
                  <a:pt x="17024" y="125236"/>
                </a:lnTo>
                <a:lnTo>
                  <a:pt x="0" y="170687"/>
                </a:lnTo>
                <a:lnTo>
                  <a:pt x="5167" y="195788"/>
                </a:lnTo>
                <a:lnTo>
                  <a:pt x="44299" y="242411"/>
                </a:lnTo>
                <a:lnTo>
                  <a:pt x="76794" y="263389"/>
                </a:lnTo>
                <a:lnTo>
                  <a:pt x="116929" y="282451"/>
                </a:lnTo>
                <a:lnTo>
                  <a:pt x="163968" y="299325"/>
                </a:lnTo>
                <a:lnTo>
                  <a:pt x="217177" y="313740"/>
                </a:lnTo>
                <a:lnTo>
                  <a:pt x="275821" y="325423"/>
                </a:lnTo>
                <a:lnTo>
                  <a:pt x="339164" y="334105"/>
                </a:lnTo>
                <a:lnTo>
                  <a:pt x="406473" y="339513"/>
                </a:lnTo>
                <a:lnTo>
                  <a:pt x="477012" y="341375"/>
                </a:lnTo>
                <a:lnTo>
                  <a:pt x="547547" y="339513"/>
                </a:lnTo>
                <a:lnTo>
                  <a:pt x="614854" y="334105"/>
                </a:lnTo>
                <a:lnTo>
                  <a:pt x="678197" y="325423"/>
                </a:lnTo>
                <a:lnTo>
                  <a:pt x="736840" y="313740"/>
                </a:lnTo>
                <a:lnTo>
                  <a:pt x="790050" y="299325"/>
                </a:lnTo>
                <a:lnTo>
                  <a:pt x="837090" y="282451"/>
                </a:lnTo>
                <a:lnTo>
                  <a:pt x="877226" y="263389"/>
                </a:lnTo>
                <a:lnTo>
                  <a:pt x="909722" y="242411"/>
                </a:lnTo>
                <a:lnTo>
                  <a:pt x="948856" y="195788"/>
                </a:lnTo>
                <a:lnTo>
                  <a:pt x="954024" y="170687"/>
                </a:lnTo>
                <a:lnTo>
                  <a:pt x="949673" y="147480"/>
                </a:lnTo>
                <a:lnTo>
                  <a:pt x="916566" y="104155"/>
                </a:lnTo>
                <a:lnTo>
                  <a:pt x="854695" y="66292"/>
                </a:lnTo>
                <a:lnTo>
                  <a:pt x="814387" y="49911"/>
                </a:lnTo>
                <a:lnTo>
                  <a:pt x="768587" y="35498"/>
                </a:lnTo>
                <a:lnTo>
                  <a:pt x="717860" y="23255"/>
                </a:lnTo>
                <a:lnTo>
                  <a:pt x="662773" y="13382"/>
                </a:lnTo>
                <a:lnTo>
                  <a:pt x="603892" y="6081"/>
                </a:lnTo>
                <a:lnTo>
                  <a:pt x="541782" y="1553"/>
                </a:lnTo>
                <a:lnTo>
                  <a:pt x="477012" y="0"/>
                </a:lnTo>
                <a:close/>
              </a:path>
            </a:pathLst>
          </a:custGeom>
          <a:ln w="28575">
            <a:solidFill>
              <a:srgbClr val="3333C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32967" y="4649723"/>
            <a:ext cx="819150" cy="190500"/>
          </a:xfrm>
          <a:custGeom>
            <a:avLst/>
            <a:gdLst/>
            <a:ahLst/>
            <a:cxnLst/>
            <a:rect l="l" t="t" r="r" b="b"/>
            <a:pathLst>
              <a:path w="819150" h="190500">
                <a:moveTo>
                  <a:pt x="0" y="190500"/>
                </a:moveTo>
                <a:lnTo>
                  <a:pt x="0" y="0"/>
                </a:lnTo>
                <a:lnTo>
                  <a:pt x="819150" y="0"/>
                </a:lnTo>
              </a:path>
            </a:pathLst>
          </a:custGeom>
          <a:ln w="38100">
            <a:solidFill>
              <a:srgbClr val="33CC33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89520" y="5933694"/>
            <a:ext cx="776605" cy="177800"/>
          </a:xfrm>
          <a:custGeom>
            <a:avLst/>
            <a:gdLst/>
            <a:ahLst/>
            <a:cxnLst/>
            <a:rect l="l" t="t" r="r" b="b"/>
            <a:pathLst>
              <a:path w="776604" h="177800">
                <a:moveTo>
                  <a:pt x="0" y="0"/>
                </a:moveTo>
                <a:lnTo>
                  <a:pt x="0" y="177545"/>
                </a:lnTo>
                <a:lnTo>
                  <a:pt x="776477" y="177545"/>
                </a:lnTo>
              </a:path>
            </a:pathLst>
          </a:custGeom>
          <a:ln w="38099">
            <a:solidFill>
              <a:srgbClr val="33CC33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280281" y="6109208"/>
            <a:ext cx="1549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列值：来自域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63041" y="5633465"/>
            <a:ext cx="782955" cy="327660"/>
          </a:xfrm>
          <a:custGeom>
            <a:avLst/>
            <a:gdLst/>
            <a:ahLst/>
            <a:cxnLst/>
            <a:rect l="l" t="t" r="r" b="b"/>
            <a:pathLst>
              <a:path w="782954" h="327660">
                <a:moveTo>
                  <a:pt x="390906" y="0"/>
                </a:moveTo>
                <a:lnTo>
                  <a:pt x="327555" y="2138"/>
                </a:lnTo>
                <a:lnTo>
                  <a:pt x="267438" y="8333"/>
                </a:lnTo>
                <a:lnTo>
                  <a:pt x="211364" y="18249"/>
                </a:lnTo>
                <a:lnTo>
                  <a:pt x="160142" y="31552"/>
                </a:lnTo>
                <a:lnTo>
                  <a:pt x="114580" y="47910"/>
                </a:lnTo>
                <a:lnTo>
                  <a:pt x="75489" y="66988"/>
                </a:lnTo>
                <a:lnTo>
                  <a:pt x="43676" y="88453"/>
                </a:lnTo>
                <a:lnTo>
                  <a:pt x="5122" y="137208"/>
                </a:lnTo>
                <a:lnTo>
                  <a:pt x="0" y="163830"/>
                </a:lnTo>
                <a:lnTo>
                  <a:pt x="5122" y="190266"/>
                </a:lnTo>
                <a:lnTo>
                  <a:pt x="43676" y="238870"/>
                </a:lnTo>
                <a:lnTo>
                  <a:pt x="75489" y="260341"/>
                </a:lnTo>
                <a:lnTo>
                  <a:pt x="114580" y="279463"/>
                </a:lnTo>
                <a:lnTo>
                  <a:pt x="160142" y="295887"/>
                </a:lnTo>
                <a:lnTo>
                  <a:pt x="211364" y="309266"/>
                </a:lnTo>
                <a:lnTo>
                  <a:pt x="267438" y="319253"/>
                </a:lnTo>
                <a:lnTo>
                  <a:pt x="327555" y="325500"/>
                </a:lnTo>
                <a:lnTo>
                  <a:pt x="390906" y="327660"/>
                </a:lnTo>
                <a:lnTo>
                  <a:pt x="454459" y="325500"/>
                </a:lnTo>
                <a:lnTo>
                  <a:pt x="514740" y="319253"/>
                </a:lnTo>
                <a:lnTo>
                  <a:pt x="570942" y="309266"/>
                </a:lnTo>
                <a:lnTo>
                  <a:pt x="622261" y="295887"/>
                </a:lnTo>
                <a:lnTo>
                  <a:pt x="667893" y="279463"/>
                </a:lnTo>
                <a:lnTo>
                  <a:pt x="707032" y="260341"/>
                </a:lnTo>
                <a:lnTo>
                  <a:pt x="738874" y="238870"/>
                </a:lnTo>
                <a:lnTo>
                  <a:pt x="777450" y="190266"/>
                </a:lnTo>
                <a:lnTo>
                  <a:pt x="782574" y="163830"/>
                </a:lnTo>
                <a:lnTo>
                  <a:pt x="777450" y="137208"/>
                </a:lnTo>
                <a:lnTo>
                  <a:pt x="738874" y="88453"/>
                </a:lnTo>
                <a:lnTo>
                  <a:pt x="707032" y="66988"/>
                </a:lnTo>
                <a:lnTo>
                  <a:pt x="667892" y="47910"/>
                </a:lnTo>
                <a:lnTo>
                  <a:pt x="622261" y="31552"/>
                </a:lnTo>
                <a:lnTo>
                  <a:pt x="570942" y="18249"/>
                </a:lnTo>
                <a:lnTo>
                  <a:pt x="514740" y="8333"/>
                </a:lnTo>
                <a:lnTo>
                  <a:pt x="454459" y="2138"/>
                </a:lnTo>
                <a:lnTo>
                  <a:pt x="390906" y="0"/>
                </a:lnTo>
                <a:close/>
              </a:path>
            </a:pathLst>
          </a:custGeom>
          <a:ln w="28574">
            <a:solidFill>
              <a:srgbClr val="3333CC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145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什么是关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7403" y="787390"/>
            <a:ext cx="29444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表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的严格定义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--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99491" y="3359911"/>
            <a:ext cx="3695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黑体" panose="02010609060101010101" charset="-122"/>
                <a:cs typeface="黑体" panose="02010609060101010101" charset="-122"/>
              </a:rPr>
              <a:t>关系演算的安全性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0141" y="361903"/>
            <a:ext cx="3272154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关系演算的安全性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什么是关系运算的安全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性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985" y="1143457"/>
            <a:ext cx="8429625" cy="5497195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关系运算的安全性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280670">
              <a:lnSpc>
                <a:spcPct val="100000"/>
              </a:lnSpc>
              <a:spcBef>
                <a:spcPts val="960"/>
              </a:spcBef>
            </a:pPr>
            <a:r>
              <a:rPr sz="2400" b="1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“不产生无限关系和无穷验证的运算被称为是安全的”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07975" indent="-243840">
              <a:lnSpc>
                <a:spcPct val="100000"/>
              </a:lnSpc>
              <a:spcBef>
                <a:spcPts val="1615"/>
              </a:spcBef>
              <a:buSzPct val="96000"/>
              <a:buFont typeface="Wingdings" panose="05000000000000000000"/>
              <a:buChar char=""/>
              <a:tabLst>
                <a:tab pos="308610" algn="l"/>
              </a:tabLst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关系代数是一种集合运算，是安全的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444500" lvl="1" indent="-201295">
              <a:lnSpc>
                <a:spcPct val="100000"/>
              </a:lnSpc>
              <a:spcBef>
                <a:spcPts val="1025"/>
              </a:spcBef>
              <a:buClr>
                <a:srgbClr val="000000"/>
              </a:buClr>
              <a:buSzPct val="95000"/>
              <a:buFont typeface="Wingdings" panose="05000000000000000000"/>
              <a:buChar char=""/>
              <a:tabLst>
                <a:tab pos="444500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集合本身是有限的，有限元素集合的有限次运算仍旧是有限的。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07975" indent="-243840">
              <a:lnSpc>
                <a:spcPct val="100000"/>
              </a:lnSpc>
              <a:spcBef>
                <a:spcPts val="1610"/>
              </a:spcBef>
              <a:buSzPct val="96000"/>
              <a:buFont typeface="Wingdings" panose="05000000000000000000"/>
              <a:buChar char=""/>
              <a:tabLst>
                <a:tab pos="308610" algn="l"/>
              </a:tabLst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关系演算不一定是安全的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471170" indent="-227965">
              <a:lnSpc>
                <a:spcPct val="100000"/>
              </a:lnSpc>
              <a:spcBef>
                <a:spcPts val="1085"/>
              </a:spcBef>
              <a:buSzPct val="95000"/>
              <a:buFont typeface="Wingdings" panose="05000000000000000000"/>
              <a:buChar char=""/>
              <a:tabLst>
                <a:tab pos="471805" algn="l"/>
              </a:tabLst>
            </a:pP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例如：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t |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(R(t))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},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t | R(t)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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t[2]&gt;3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}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可能表示无限关系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3840" marR="6985">
              <a:lnSpc>
                <a:spcPct val="138000"/>
              </a:lnSpc>
              <a:spcBef>
                <a:spcPts val="225"/>
              </a:spcBef>
              <a:buClr>
                <a:srgbClr val="000000"/>
              </a:buClr>
              <a:buSzPct val="95000"/>
              <a:buFont typeface="Wingdings" panose="05000000000000000000"/>
              <a:buChar char=""/>
              <a:tabLst>
                <a:tab pos="444500" algn="l"/>
              </a:tabLst>
            </a:pPr>
            <a:r>
              <a:rPr sz="20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R(t)</a:t>
            </a:r>
            <a:r>
              <a:rPr sz="2000" b="1" spc="2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是有限的，但不</a:t>
            </a:r>
            <a:r>
              <a:rPr sz="2000" b="1" spc="20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0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R(t)</a:t>
            </a:r>
            <a:r>
              <a:rPr sz="2000" b="1" spc="1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中的元素就可能是无限的，后例中</a:t>
            </a:r>
            <a:r>
              <a:rPr sz="2000" b="1" spc="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t[2]&gt;3</a:t>
            </a:r>
            <a:r>
              <a:rPr sz="2000" b="1" spc="-10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 </a:t>
            </a:r>
            <a:r>
              <a:rPr sz="2000" b="1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无限的。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46405" indent="-203200">
              <a:lnSpc>
                <a:spcPct val="100000"/>
              </a:lnSpc>
              <a:spcBef>
                <a:spcPts val="1075"/>
              </a:spcBef>
              <a:buSzPct val="95000"/>
              <a:buFont typeface="Wingdings" panose="05000000000000000000"/>
              <a:buChar char=""/>
              <a:tabLst>
                <a:tab pos="447040" algn="l"/>
              </a:tabLst>
            </a:pP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再例如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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u)(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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(u)),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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u)(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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(u))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可能导致无穷验证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3840" marR="5080" indent="-635" algn="just">
              <a:lnSpc>
                <a:spcPct val="102000"/>
              </a:lnSpc>
              <a:spcBef>
                <a:spcPts val="565"/>
              </a:spcBef>
              <a:buClr>
                <a:srgbClr val="000000"/>
              </a:buClr>
              <a:buSzPct val="95000"/>
              <a:buFont typeface="Wingdings" panose="05000000000000000000"/>
              <a:buChar char=""/>
              <a:tabLst>
                <a:tab pos="447040" algn="l"/>
              </a:tabLst>
            </a:pPr>
            <a:r>
              <a:rPr sz="2000" b="1" spc="2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前者被称为</a:t>
            </a:r>
            <a:r>
              <a:rPr sz="2000" b="1" spc="2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2000" b="1" spc="2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假验</a:t>
            </a:r>
            <a:r>
              <a:rPr sz="2000" b="1" spc="30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证</a:t>
            </a:r>
            <a:r>
              <a:rPr sz="2000" b="1" spc="2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”</a:t>
            </a:r>
            <a:r>
              <a:rPr sz="2000" b="1" spc="20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000" b="1" spc="2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即验证所有元素是否都使得</a:t>
            </a:r>
            <a:r>
              <a:rPr sz="2000" b="1" spc="10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</a:t>
            </a:r>
            <a:r>
              <a:rPr sz="2000" b="1" spc="1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(u)</a:t>
            </a:r>
            <a:r>
              <a:rPr sz="2000" b="1" spc="20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0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false</a:t>
            </a:r>
            <a:r>
              <a:rPr sz="2000" b="1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r>
              <a:rPr sz="2000" b="1" spc="2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后</a:t>
            </a:r>
            <a:r>
              <a:rPr sz="2000" b="1" spc="10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者</a:t>
            </a:r>
            <a:r>
              <a:rPr sz="2000" b="1" spc="-10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被 </a:t>
            </a:r>
            <a:r>
              <a:rPr sz="2000" b="1" spc="2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称为</a:t>
            </a:r>
            <a:r>
              <a:rPr sz="2000" b="1" spc="2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2000" b="1" spc="2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真验</a:t>
            </a:r>
            <a:r>
              <a:rPr sz="2000" b="1" spc="30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证</a:t>
            </a:r>
            <a:r>
              <a:rPr sz="2000" b="1" spc="2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”</a:t>
            </a:r>
            <a:r>
              <a:rPr sz="2000" b="1" spc="20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000" b="1" spc="2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即验证所有元素是否都使得</a:t>
            </a:r>
            <a:r>
              <a:rPr sz="2000" b="1" spc="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</a:t>
            </a:r>
            <a:r>
              <a:rPr sz="2000" b="1" spc="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(u)</a:t>
            </a:r>
            <a:r>
              <a:rPr sz="2000" b="1" spc="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sz="20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2000" b="1" spc="15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。检验所有元素就 </a:t>
            </a:r>
            <a:r>
              <a:rPr sz="2000" b="1" dirty="0">
                <a:solidFill>
                  <a:srgbClr val="3333CC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可能造成无穷。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77779" y="1284224"/>
            <a:ext cx="8736330" cy="300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>
              <a:lnSpc>
                <a:spcPct val="130000"/>
              </a:lnSpc>
              <a:spcBef>
                <a:spcPts val="100"/>
              </a:spcBef>
              <a:buSzPct val="96000"/>
              <a:buFont typeface="Wingdings" panose="05000000000000000000"/>
              <a:buChar char=""/>
              <a:tabLst>
                <a:tab pos="255270" algn="l"/>
              </a:tabLst>
            </a:pPr>
            <a:r>
              <a:rPr sz="2400" b="1" spc="60" dirty="0">
                <a:latin typeface="新宋体" panose="02010609030101010101" charset="-122"/>
                <a:cs typeface="新宋体" panose="02010609030101010101" charset="-122"/>
              </a:rPr>
              <a:t>需要对关系演算施加约束条件，即任何公式</a:t>
            </a:r>
            <a:r>
              <a:rPr sz="2400" b="1" spc="50" dirty="0">
                <a:latin typeface="新宋体" panose="02010609030101010101" charset="-122"/>
                <a:cs typeface="新宋体" panose="02010609030101010101" charset="-122"/>
              </a:rPr>
              <a:t>都</a:t>
            </a:r>
            <a:r>
              <a:rPr sz="2400" b="1" spc="60" dirty="0">
                <a:latin typeface="新宋体" panose="02010609030101010101" charset="-122"/>
                <a:cs typeface="新宋体" panose="02010609030101010101" charset="-122"/>
              </a:rPr>
              <a:t>在</a:t>
            </a:r>
            <a:r>
              <a:rPr sz="2400" b="1" spc="50" dirty="0">
                <a:latin typeface="新宋体" panose="02010609030101010101" charset="-122"/>
                <a:cs typeface="新宋体" panose="02010609030101010101" charset="-122"/>
              </a:rPr>
              <a:t>一</a:t>
            </a:r>
            <a:r>
              <a:rPr sz="2400" b="1" spc="60" dirty="0">
                <a:latin typeface="新宋体" panose="02010609030101010101" charset="-122"/>
                <a:cs typeface="新宋体" panose="02010609030101010101" charset="-122"/>
              </a:rPr>
              <a:t>个</a:t>
            </a:r>
            <a:r>
              <a:rPr sz="2400" b="1" spc="50" dirty="0">
                <a:latin typeface="新宋体" panose="02010609030101010101" charset="-122"/>
                <a:cs typeface="新宋体" panose="02010609030101010101" charset="-122"/>
              </a:rPr>
              <a:t>集</a:t>
            </a:r>
            <a:r>
              <a:rPr sz="2400" b="1" spc="60" dirty="0">
                <a:latin typeface="新宋体" panose="02010609030101010101" charset="-122"/>
                <a:cs typeface="新宋体" panose="02010609030101010101" charset="-122"/>
              </a:rPr>
              <a:t>合</a:t>
            </a:r>
            <a:r>
              <a:rPr sz="2400" b="1" spc="50" dirty="0">
                <a:latin typeface="新宋体" panose="02010609030101010101" charset="-122"/>
                <a:cs typeface="新宋体" panose="02010609030101010101" charset="-122"/>
              </a:rPr>
              <a:t>范</a:t>
            </a: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围 </a:t>
            </a: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内操作，而不是无限范围内操作，才能保证其安全性。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安全约束有限集合DOM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91770" marR="5080" lvl="1" indent="-635">
              <a:lnSpc>
                <a:spcPct val="130000"/>
              </a:lnSpc>
              <a:spcBef>
                <a:spcPts val="660"/>
              </a:spcBef>
              <a:buClr>
                <a:srgbClr val="000000"/>
              </a:buClr>
              <a:buSzPct val="95000"/>
              <a:buFont typeface="Wingdings" panose="05000000000000000000"/>
              <a:buChar char=""/>
              <a:tabLst>
                <a:tab pos="419100" algn="l"/>
              </a:tabLst>
            </a:pPr>
            <a:r>
              <a:rPr sz="2000" b="1" spc="-1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DOM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</a:t>
            </a:r>
            <a:r>
              <a:rPr sz="2000" b="1" spc="1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b="1" spc="2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是一个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有限集合，其中的每个符号要么</a:t>
            </a:r>
            <a:r>
              <a:rPr sz="2000" b="1" spc="1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000" b="1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</a:t>
            </a:r>
            <a:r>
              <a:rPr sz="2000" b="1" spc="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中明显出现的符号，要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么是出现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在</a:t>
            </a:r>
            <a:r>
              <a:rPr sz="2000" b="1" spc="-10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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中的某个关系</a:t>
            </a:r>
            <a:r>
              <a:rPr sz="2000" b="1" spc="-1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的某元组的分量。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18465" lvl="1" indent="-227330">
              <a:lnSpc>
                <a:spcPct val="100000"/>
              </a:lnSpc>
              <a:spcBef>
                <a:spcPts val="1200"/>
              </a:spcBef>
              <a:buSzPct val="95000"/>
              <a:buFont typeface="Wingdings" panose="05000000000000000000"/>
              <a:buChar char=""/>
              <a:tabLst>
                <a:tab pos="419100" algn="l"/>
              </a:tabLst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DOM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主要用于约束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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中一些谓词的计算范围，它不必是最小集合。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115" y="361923"/>
            <a:ext cx="225615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关系演算的安全性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关系演算的约束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77779" y="1120157"/>
            <a:ext cx="8737600" cy="5904865"/>
          </a:xfrm>
          <a:prstGeom prst="rect">
            <a:avLst/>
          </a:prstGeom>
        </p:spPr>
        <p:txBody>
          <a:bodyPr vert="horz" wrap="square" lIns="0" tIns="283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安全元组演算表达式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满足下面三个条件的元组演算表达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式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t|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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(t)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}</a:t>
            </a: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称为安全表达式。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463550" indent="-272415">
              <a:lnSpc>
                <a:spcPct val="100000"/>
              </a:lnSpc>
              <a:spcBef>
                <a:spcPts val="1430"/>
              </a:spcBef>
              <a:buClr>
                <a:srgbClr val="000000"/>
              </a:buClr>
              <a:buSzPct val="96000"/>
              <a:buFont typeface="Wingdings" panose="05000000000000000000"/>
              <a:buChar char=""/>
              <a:tabLst>
                <a:tab pos="463550" algn="l"/>
              </a:tabLst>
            </a:pPr>
            <a:r>
              <a:rPr sz="24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只</a:t>
            </a:r>
            <a:r>
              <a:rPr sz="24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要</a:t>
            </a:r>
            <a:r>
              <a:rPr sz="2400" b="1" spc="-1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满足</a:t>
            </a:r>
            <a:r>
              <a:rPr sz="2400" b="1" spc="-10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</a:t>
            </a:r>
            <a:r>
              <a:rPr sz="24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400" b="1" spc="-1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的每个分量就</a:t>
            </a:r>
            <a:r>
              <a:rPr sz="24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4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DOM(</a:t>
            </a:r>
            <a:r>
              <a:rPr sz="24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</a:t>
            </a:r>
            <a:r>
              <a:rPr sz="24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的一个成员。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371475" indent="-180340">
              <a:lnSpc>
                <a:spcPct val="100000"/>
              </a:lnSpc>
              <a:spcBef>
                <a:spcPts val="1135"/>
              </a:spcBef>
              <a:buClr>
                <a:srgbClr val="000000"/>
              </a:buClr>
              <a:buSzPct val="94000"/>
              <a:buFont typeface="Wingdings" panose="05000000000000000000"/>
              <a:buChar char=""/>
              <a:tabLst>
                <a:tab pos="372110" algn="l"/>
              </a:tabLst>
            </a:pPr>
            <a:r>
              <a:rPr sz="1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sz="18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|</a:t>
            </a:r>
            <a:r>
              <a:rPr sz="18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</a:t>
            </a:r>
            <a:r>
              <a:rPr sz="18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(t) }</a:t>
            </a:r>
            <a:r>
              <a:rPr sz="18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中</a:t>
            </a:r>
            <a:r>
              <a:rPr sz="18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的取值只能</a:t>
            </a:r>
            <a:r>
              <a:rPr sz="18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18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DOM</a:t>
            </a:r>
            <a:r>
              <a:rPr sz="18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中的值，有限的。</a:t>
            </a:r>
            <a:endParaRPr sz="1800">
              <a:latin typeface="新宋体" panose="02010609030101010101" charset="-122"/>
              <a:cs typeface="新宋体" panose="02010609030101010101" charset="-122"/>
            </a:endParaRPr>
          </a:p>
          <a:p>
            <a:pPr marL="191135" marR="6985">
              <a:lnSpc>
                <a:spcPct val="130000"/>
              </a:lnSpc>
              <a:spcBef>
                <a:spcPts val="530"/>
              </a:spcBef>
              <a:buClr>
                <a:srgbClr val="000000"/>
              </a:buClr>
              <a:buSzPct val="96000"/>
              <a:buFont typeface="Wingdings" panose="05000000000000000000"/>
              <a:buChar char=""/>
              <a:tabLst>
                <a:tab pos="463550" algn="l"/>
                <a:tab pos="6997065" algn="l"/>
              </a:tabLst>
            </a:pPr>
            <a:r>
              <a:rPr sz="2400" b="1" spc="5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对</a:t>
            </a:r>
            <a:r>
              <a:rPr sz="2400" b="1" spc="3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于</a:t>
            </a:r>
            <a:r>
              <a:rPr sz="2400" b="1" spc="4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</a:t>
            </a:r>
            <a:r>
              <a:rPr sz="2400" b="1" spc="4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中形如</a:t>
            </a:r>
            <a:r>
              <a:rPr sz="2400" b="1" spc="-1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</a:t>
            </a:r>
            <a:r>
              <a:rPr sz="2400" b="1" spc="-1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u)(</a:t>
            </a:r>
            <a:r>
              <a:rPr sz="2400" b="1" spc="-10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</a:t>
            </a:r>
            <a:r>
              <a:rPr sz="2400" b="1" spc="-1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(u)</a:t>
            </a:r>
            <a:r>
              <a:rPr sz="2400" b="1" spc="4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4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的子表达式，若</a:t>
            </a:r>
            <a:r>
              <a:rPr sz="2400" b="1" spc="4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400" b="1" spc="4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满</a:t>
            </a:r>
            <a:r>
              <a:rPr sz="2400" b="1" spc="3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足</a:t>
            </a:r>
            <a:r>
              <a:rPr sz="2400" b="1" spc="4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</a:t>
            </a: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,	</a:t>
            </a:r>
            <a:r>
              <a:rPr sz="2400" b="1" spc="4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2400" b="1" spc="4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400" b="1" spc="4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的每</a:t>
            </a:r>
            <a:r>
              <a:rPr sz="2400" b="1" spc="3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个</a:t>
            </a:r>
            <a:r>
              <a:rPr sz="24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分 </a:t>
            </a:r>
            <a:r>
              <a:rPr sz="24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量都</a:t>
            </a:r>
            <a:r>
              <a:rPr sz="24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4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DOM(</a:t>
            </a:r>
            <a:r>
              <a:rPr sz="24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</a:t>
            </a:r>
            <a:r>
              <a:rPr sz="24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中的成员。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191135" marR="6985">
              <a:lnSpc>
                <a:spcPct val="130000"/>
              </a:lnSpc>
              <a:spcBef>
                <a:spcPts val="480"/>
              </a:spcBef>
              <a:buClr>
                <a:srgbClr val="000000"/>
              </a:buClr>
              <a:buSzPct val="94000"/>
              <a:buFont typeface="Wingdings" panose="05000000000000000000"/>
              <a:buChar char=""/>
              <a:tabLst>
                <a:tab pos="372110" algn="l"/>
              </a:tabLst>
            </a:pPr>
            <a:r>
              <a:rPr sz="1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sz="1800" b="1" spc="35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b="1" spc="36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|</a:t>
            </a:r>
            <a:r>
              <a:rPr sz="1800" b="1" spc="37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</a:t>
            </a:r>
            <a:r>
              <a:rPr sz="18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(t)</a:t>
            </a:r>
            <a:r>
              <a:rPr sz="1800" b="1" spc="37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r>
              <a:rPr sz="18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中的每</a:t>
            </a:r>
            <a:r>
              <a:rPr sz="18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个</a:t>
            </a:r>
            <a:r>
              <a:rPr sz="1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</a:t>
            </a:r>
            <a:r>
              <a:rPr sz="1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u)(</a:t>
            </a:r>
            <a:r>
              <a:rPr sz="18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</a:t>
            </a:r>
            <a:r>
              <a:rPr sz="1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(u))</a:t>
            </a:r>
            <a:r>
              <a:rPr sz="18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子表达式，只需要验</a:t>
            </a:r>
            <a:r>
              <a:rPr sz="18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证</a:t>
            </a:r>
            <a:r>
              <a:rPr sz="18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DOM</a:t>
            </a:r>
            <a:r>
              <a:rPr sz="18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中的元素是否有使</a:t>
            </a:r>
            <a:r>
              <a:rPr sz="18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</a:t>
            </a:r>
            <a:r>
              <a:rPr sz="1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(u)</a:t>
            </a:r>
            <a:r>
              <a:rPr sz="18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为 真的元素。而对</a:t>
            </a:r>
            <a:r>
              <a:rPr sz="18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于</a:t>
            </a:r>
            <a:r>
              <a:rPr sz="18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DOM</a:t>
            </a:r>
            <a:r>
              <a:rPr sz="18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以外的元素，已经明确其都不满足</a:t>
            </a:r>
            <a:r>
              <a:rPr sz="18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</a:t>
            </a:r>
            <a:r>
              <a:rPr sz="1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(u)</a:t>
            </a:r>
            <a:r>
              <a:rPr sz="18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8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无需验证。</a:t>
            </a:r>
            <a:endParaRPr sz="1800">
              <a:latin typeface="新宋体" panose="02010609030101010101" charset="-122"/>
              <a:cs typeface="新宋体" panose="02010609030101010101" charset="-122"/>
            </a:endParaRPr>
          </a:p>
          <a:p>
            <a:pPr marL="191135" marR="5080">
              <a:lnSpc>
                <a:spcPct val="130000"/>
              </a:lnSpc>
              <a:spcBef>
                <a:spcPts val="525"/>
              </a:spcBef>
              <a:buClr>
                <a:srgbClr val="000000"/>
              </a:buClr>
              <a:buSzPct val="96000"/>
              <a:buFont typeface="Wingdings" panose="05000000000000000000"/>
              <a:buChar char=""/>
              <a:tabLst>
                <a:tab pos="463550" algn="l"/>
                <a:tab pos="7321550" algn="l"/>
              </a:tabLst>
            </a:pPr>
            <a:r>
              <a:rPr sz="2400" b="1" spc="3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对</a:t>
            </a:r>
            <a:r>
              <a:rPr sz="2400" b="1" spc="2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于</a:t>
            </a:r>
            <a:r>
              <a:rPr sz="2400" b="1" spc="30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</a:t>
            </a:r>
            <a:r>
              <a:rPr sz="2400" b="1" spc="3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中形如</a:t>
            </a:r>
            <a:r>
              <a:rPr sz="2400" b="1" spc="-1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</a:t>
            </a:r>
            <a:r>
              <a:rPr sz="2400" b="1" spc="-1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u)</a:t>
            </a: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</a:t>
            </a:r>
            <a:r>
              <a:rPr sz="2400" b="1" spc="-1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(u)</a:t>
            </a:r>
            <a:r>
              <a:rPr sz="2400" b="1" spc="3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2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的子表达式，</a:t>
            </a:r>
            <a:r>
              <a:rPr sz="2400" b="1" spc="3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若</a:t>
            </a:r>
            <a:r>
              <a:rPr sz="2400" b="1" spc="2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400" b="1" spc="2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不满</a:t>
            </a:r>
            <a:r>
              <a:rPr sz="2400" b="1" spc="1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足</a:t>
            </a:r>
            <a:r>
              <a:rPr sz="2400" b="1" spc="20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</a:t>
            </a: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,	</a:t>
            </a:r>
            <a:r>
              <a:rPr sz="2400" b="1" spc="2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2400" b="1" spc="1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400" b="1" spc="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的每个 </a:t>
            </a:r>
            <a:r>
              <a:rPr sz="24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分量都是</a:t>
            </a:r>
            <a:r>
              <a:rPr sz="24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DOM(</a:t>
            </a:r>
            <a:r>
              <a:rPr sz="24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</a:t>
            </a:r>
            <a:r>
              <a:rPr sz="24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中的成员。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191135" marR="6985">
              <a:lnSpc>
                <a:spcPct val="130000"/>
              </a:lnSpc>
              <a:spcBef>
                <a:spcPts val="480"/>
              </a:spcBef>
              <a:buClr>
                <a:srgbClr val="000000"/>
              </a:buClr>
              <a:buSzPct val="94000"/>
              <a:buFont typeface="Wingdings" panose="05000000000000000000"/>
              <a:buChar char=""/>
              <a:tabLst>
                <a:tab pos="372110" algn="l"/>
              </a:tabLst>
            </a:pPr>
            <a:r>
              <a:rPr sz="1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sz="1800" b="1" spc="28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b="1" spc="28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|</a:t>
            </a:r>
            <a:r>
              <a:rPr sz="1800" b="1" spc="29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</a:t>
            </a:r>
            <a:r>
              <a:rPr sz="18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(t)</a:t>
            </a:r>
            <a:r>
              <a:rPr sz="1800" b="1" spc="29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r>
              <a:rPr sz="18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中的每</a:t>
            </a:r>
            <a:r>
              <a:rPr sz="18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个</a:t>
            </a:r>
            <a:r>
              <a:rPr sz="1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</a:t>
            </a:r>
            <a:r>
              <a:rPr sz="1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u)(</a:t>
            </a:r>
            <a:r>
              <a:rPr sz="18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</a:t>
            </a:r>
            <a:r>
              <a:rPr sz="1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(u))</a:t>
            </a:r>
            <a:r>
              <a:rPr sz="18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子表达式，只需要验</a:t>
            </a:r>
            <a:r>
              <a:rPr sz="18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证</a:t>
            </a:r>
            <a:r>
              <a:rPr sz="18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DOM</a:t>
            </a:r>
            <a:r>
              <a:rPr sz="18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中的元素是否有使</a:t>
            </a:r>
            <a:r>
              <a:rPr sz="18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</a:t>
            </a:r>
            <a:r>
              <a:rPr sz="1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(u)</a:t>
            </a:r>
            <a:r>
              <a:rPr sz="18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为 假的元素。而对</a:t>
            </a:r>
            <a:r>
              <a:rPr sz="18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于</a:t>
            </a:r>
            <a:r>
              <a:rPr sz="18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DOM</a:t>
            </a:r>
            <a:r>
              <a:rPr sz="18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以外的元素，已经明确其都满足</a:t>
            </a:r>
            <a:r>
              <a:rPr sz="18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</a:t>
            </a:r>
            <a:r>
              <a:rPr sz="1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(u)</a:t>
            </a:r>
            <a:r>
              <a:rPr sz="18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8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无需验证。</a:t>
            </a:r>
            <a:endParaRPr sz="18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103" y="361908"/>
            <a:ext cx="276479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关系演算的安全性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(3)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安全元组演算表达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式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77779" y="1131326"/>
            <a:ext cx="6731000" cy="1334770"/>
          </a:xfrm>
          <a:prstGeom prst="rect">
            <a:avLst/>
          </a:prstGeom>
        </p:spPr>
        <p:txBody>
          <a:bodyPr vert="horz" wrap="square" lIns="0" tIns="272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45"/>
              </a:spcBef>
            </a:pP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安全域演算表达式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略。同学可仿照安全元组演算表达式自己去定义。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103" y="361908"/>
            <a:ext cx="251015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关系演算的安全性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(4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安全域演算表达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式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06630" y="3206876"/>
            <a:ext cx="5071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黑体" panose="02010609060101010101" charset="-122"/>
                <a:cs typeface="黑体" panose="02010609060101010101" charset="-122"/>
              </a:rPr>
              <a:t>关于关系运算的一些观点</a:t>
            </a:r>
            <a:endParaRPr spc="-5" dirty="0">
              <a:latin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4940" y="1463293"/>
            <a:ext cx="8356600" cy="333375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955"/>
              </a:spcBef>
              <a:buSzPct val="96000"/>
              <a:buFont typeface="Wingdings" panose="05000000000000000000"/>
              <a:buChar char=""/>
              <a:tabLst>
                <a:tab pos="285115" algn="l"/>
              </a:tabLst>
            </a:pP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关系运算有三种：关系代数、关系元组演算和关系域演算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4480" indent="-272415">
              <a:lnSpc>
                <a:spcPct val="100000"/>
              </a:lnSpc>
              <a:spcBef>
                <a:spcPts val="860"/>
              </a:spcBef>
              <a:buSzPct val="96000"/>
              <a:buFont typeface="Wingdings" panose="05000000000000000000"/>
              <a:buChar char=""/>
              <a:tabLst>
                <a:tab pos="285115" algn="l"/>
              </a:tabLst>
            </a:pP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三种关系运算都是抽象的数学运算，体现了三种不同的思维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669925" lvl="1" indent="-201295">
              <a:lnSpc>
                <a:spcPct val="100000"/>
              </a:lnSpc>
              <a:spcBef>
                <a:spcPts val="550"/>
              </a:spcBef>
              <a:buSzPct val="95000"/>
              <a:buFont typeface="Wingdings" panose="05000000000000000000"/>
              <a:buChar char=""/>
              <a:tabLst>
                <a:tab pos="670560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关系代数---以集合为对象的操作思维，由集合到集合的变换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469265" marR="5080" lvl="1">
              <a:lnSpc>
                <a:spcPts val="3130"/>
              </a:lnSpc>
              <a:spcBef>
                <a:spcPts val="220"/>
              </a:spcBef>
              <a:buSzPct val="95000"/>
              <a:buFont typeface="Wingdings" panose="05000000000000000000"/>
              <a:buChar char=""/>
              <a:tabLst>
                <a:tab pos="670560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元组演算---以元组为对象的操作思维，取出关系的每一个元组进行 验证，有一个元组变量则可能需要一个循环，多个元组变量则需要多个 循环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669925" lvl="1" indent="-201295">
              <a:lnSpc>
                <a:spcPct val="100000"/>
              </a:lnSpc>
              <a:spcBef>
                <a:spcPts val="495"/>
              </a:spcBef>
              <a:buSzPct val="95000"/>
              <a:buFont typeface="Wingdings" panose="05000000000000000000"/>
              <a:buChar char=""/>
              <a:tabLst>
                <a:tab pos="670560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域演算---以域变量为对象的操作思维，取出域的每一个变量进行验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469265">
              <a:lnSpc>
                <a:spcPct val="100000"/>
              </a:lnSpc>
              <a:spcBef>
                <a:spcPts val="720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证看其是否满足条件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6585" y="501649"/>
            <a:ext cx="44977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关于关系运算的一些观点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4940" y="1459676"/>
            <a:ext cx="8348345" cy="470789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985"/>
              </a:spcBef>
              <a:buSzPct val="96000"/>
              <a:buFont typeface="Wingdings" panose="05000000000000000000"/>
              <a:buChar char=""/>
              <a:tabLst>
                <a:tab pos="285115" algn="l"/>
              </a:tabLst>
            </a:pP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三种运算之间是等价的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265" marR="128270" lvl="1">
              <a:lnSpc>
                <a:spcPct val="130000"/>
              </a:lnSpc>
              <a:spcBef>
                <a:spcPts val="10"/>
              </a:spcBef>
              <a:buSzPct val="95000"/>
              <a:buFont typeface="Wingdings" panose="05000000000000000000"/>
              <a:buChar char=""/>
              <a:tabLst>
                <a:tab pos="670560" algn="l"/>
              </a:tabLst>
            </a:pP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关系代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安全的元组演算表达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 安全的域演算表达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 是等 价的。即一种形式的表达式可以被等价地转换为另一种形式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4480" indent="-272415">
              <a:lnSpc>
                <a:spcPct val="100000"/>
              </a:lnSpc>
              <a:spcBef>
                <a:spcPts val="845"/>
              </a:spcBef>
              <a:buSzPct val="96000"/>
              <a:buFont typeface="Wingdings" panose="05000000000000000000"/>
              <a:buChar char=""/>
              <a:tabLst>
                <a:tab pos="285115" algn="l"/>
              </a:tabLst>
            </a:pP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三种关系运算都可说是非过程性的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669925" lvl="1" indent="-201295">
              <a:lnSpc>
                <a:spcPct val="100000"/>
              </a:lnSpc>
              <a:spcBef>
                <a:spcPts val="740"/>
              </a:spcBef>
              <a:buSzPct val="95000"/>
              <a:buFont typeface="Wingdings" panose="05000000000000000000"/>
              <a:buChar char=""/>
              <a:tabLst>
                <a:tab pos="670560" algn="l"/>
              </a:tabLst>
            </a:pP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相比之下：域演算的非过程性最好，元组演算次之，关系代数最差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91440">
              <a:lnSpc>
                <a:spcPts val="3740"/>
              </a:lnSpc>
              <a:spcBef>
                <a:spcPts val="255"/>
              </a:spcBef>
              <a:buSzPct val="96000"/>
              <a:buFont typeface="Wingdings" panose="05000000000000000000"/>
              <a:buChar char=""/>
              <a:tabLst>
                <a:tab pos="285115" algn="l"/>
              </a:tabLst>
            </a:pP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三种关系运算虽是抽象的，但却是衡量数据库语言完备性的 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基础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669925" lvl="1" indent="-201295">
              <a:lnSpc>
                <a:spcPct val="100000"/>
              </a:lnSpc>
              <a:spcBef>
                <a:spcPts val="465"/>
              </a:spcBef>
              <a:buSzPct val="95000"/>
              <a:buFont typeface="Wingdings" panose="05000000000000000000"/>
              <a:buChar char=""/>
              <a:tabLst>
                <a:tab pos="670560" algn="l"/>
              </a:tabLst>
            </a:pP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一个数据库语言如果能够等价地实现这三种关系运算的操作，则说该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265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语言是完备的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265" marR="49530" lvl="1">
              <a:lnSpc>
                <a:spcPts val="3130"/>
              </a:lnSpc>
              <a:spcBef>
                <a:spcPts val="220"/>
              </a:spcBef>
              <a:buSzPct val="95000"/>
              <a:buFont typeface="Wingdings" panose="05000000000000000000"/>
              <a:buChar char=""/>
              <a:tabLst>
                <a:tab pos="67056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目前多数数据库语言都能够实现这三种运算的操作，在此基础上还增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加了许多其他的操作，如赋值操作、聚集操作等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6585" y="501649"/>
            <a:ext cx="44977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关于关系运算的一些观点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82935" y="1254851"/>
            <a:ext cx="6116955" cy="1675764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980"/>
              </a:spcBef>
              <a:buSzPct val="96000"/>
              <a:buFont typeface="Wingdings" panose="05000000000000000000"/>
              <a:buChar char=""/>
              <a:tabLst>
                <a:tab pos="285115" algn="l"/>
              </a:tabLst>
            </a:pP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数据库语言可以基于这三种抽象运算来设计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669925" lvl="1" indent="-200660">
              <a:lnSpc>
                <a:spcPct val="100000"/>
              </a:lnSpc>
              <a:spcBef>
                <a:spcPts val="730"/>
              </a:spcBef>
              <a:buSzPct val="95000"/>
              <a:buFont typeface="Wingdings" panose="05000000000000000000"/>
              <a:buChar char=""/>
              <a:tabLst>
                <a:tab pos="670560" algn="l"/>
              </a:tabLst>
            </a:pP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用“键盘符号”来替换抽象的数学符号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669925" lvl="1" indent="-200660">
              <a:lnSpc>
                <a:spcPct val="100000"/>
              </a:lnSpc>
              <a:spcBef>
                <a:spcPts val="725"/>
              </a:spcBef>
              <a:buSzPct val="95000"/>
              <a:buFont typeface="Wingdings" panose="05000000000000000000"/>
              <a:buChar char=""/>
              <a:tabLst>
                <a:tab pos="670560" algn="l"/>
              </a:tabLst>
            </a:pP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用易于理解的符号组合来表达抽象的数学符号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669925" lvl="1" indent="-200660">
              <a:lnSpc>
                <a:spcPct val="100000"/>
              </a:lnSpc>
              <a:spcBef>
                <a:spcPts val="575"/>
              </a:spcBef>
              <a:buSzPct val="95000"/>
              <a:buFont typeface="Wingdings" panose="05000000000000000000"/>
              <a:buChar char=""/>
              <a:tabLst>
                <a:tab pos="670560" algn="l"/>
              </a:tabLst>
            </a:pP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例如</a:t>
            </a:r>
            <a:r>
              <a:rPr sz="20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ISBL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语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言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---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基于关系代数的数据库语言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6585" y="501649"/>
            <a:ext cx="44977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关于关系运算的一些观点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71635" y="3262121"/>
            <a:ext cx="5669279" cy="367512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6585" y="501649"/>
            <a:ext cx="44977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E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关于关系运算的一些观点</a:t>
            </a:r>
            <a:endParaRPr sz="3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2240" y="1537969"/>
            <a:ext cx="4931410" cy="3336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6545" indent="-271780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"/>
              <a:tabLst>
                <a:tab pos="297180" algn="l"/>
              </a:tabLst>
            </a:pP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再例如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Ingres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系统</a:t>
            </a:r>
            <a:r>
              <a:rPr sz="20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QUEL</a:t>
            </a:r>
            <a:r>
              <a:rPr sz="2000" b="1" dirty="0">
                <a:latin typeface="宋体" panose="02010600030101010101" pitchFamily="2" charset="-122"/>
                <a:cs typeface="宋体" panose="02010600030101010101" pitchFamily="2" charset="-122"/>
              </a:rPr>
              <a:t>语言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270510" marR="1911350">
              <a:lnSpc>
                <a:spcPct val="100000"/>
              </a:lnSpc>
              <a:spcBef>
                <a:spcPts val="5"/>
              </a:spcBef>
              <a:tabLst>
                <a:tab pos="1871980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range of	t</a:t>
            </a:r>
            <a:r>
              <a:rPr sz="2850" b="1" baseline="-23000" dirty="0">
                <a:latin typeface="Arial" panose="020B0604020202020204"/>
                <a:cs typeface="Arial" panose="020B0604020202020204"/>
              </a:rPr>
              <a:t>1 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is R</a:t>
            </a:r>
            <a:r>
              <a:rPr sz="2850" b="1" spc="-7" baseline="-23000" dirty="0">
                <a:latin typeface="Arial" panose="020B0604020202020204"/>
                <a:cs typeface="Arial" panose="020B0604020202020204"/>
              </a:rPr>
              <a:t>1  </a:t>
            </a:r>
            <a:r>
              <a:rPr sz="2800" b="1" dirty="0">
                <a:latin typeface="Arial" panose="020B0604020202020204"/>
                <a:cs typeface="Arial" panose="020B0604020202020204"/>
              </a:rPr>
              <a:t>range of	t</a:t>
            </a:r>
            <a:r>
              <a:rPr sz="2850" b="1" baseline="-23000" dirty="0">
                <a:latin typeface="Arial" panose="020B0604020202020204"/>
                <a:cs typeface="Arial" panose="020B0604020202020204"/>
              </a:rPr>
              <a:t>2 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is</a:t>
            </a:r>
            <a:r>
              <a:rPr sz="2800" b="1" spc="-3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850" b="1" spc="-7" baseline="-23000" dirty="0">
                <a:latin typeface="Arial" panose="020B0604020202020204"/>
                <a:cs typeface="Arial" panose="020B0604020202020204"/>
              </a:rPr>
              <a:t>2</a:t>
            </a:r>
            <a:endParaRPr sz="2850" baseline="-23000">
              <a:latin typeface="Arial" panose="020B0604020202020204"/>
              <a:cs typeface="Arial" panose="020B0604020202020204"/>
            </a:endParaRPr>
          </a:p>
          <a:p>
            <a:pPr marL="270510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latin typeface="Arial" panose="020B0604020202020204"/>
                <a:cs typeface="Arial" panose="020B0604020202020204"/>
              </a:rPr>
              <a:t>…</a:t>
            </a:r>
            <a:r>
              <a:rPr sz="28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latin typeface="Arial" panose="020B0604020202020204"/>
                <a:cs typeface="Arial" panose="020B0604020202020204"/>
              </a:rPr>
              <a:t>…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0510" marR="43180">
              <a:lnSpc>
                <a:spcPct val="100000"/>
              </a:lnSpc>
              <a:tabLst>
                <a:tab pos="1871980" algn="l"/>
              </a:tabLst>
            </a:pPr>
            <a:r>
              <a:rPr sz="2800" b="1" dirty="0">
                <a:latin typeface="Arial" panose="020B0604020202020204"/>
                <a:cs typeface="Arial" panose="020B0604020202020204"/>
              </a:rPr>
              <a:t>range of	t</a:t>
            </a:r>
            <a:r>
              <a:rPr sz="2850" b="1" baseline="-23000" dirty="0">
                <a:latin typeface="Arial" panose="020B0604020202020204"/>
                <a:cs typeface="Arial" panose="020B0604020202020204"/>
              </a:rPr>
              <a:t>r 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is R</a:t>
            </a:r>
            <a:r>
              <a:rPr sz="2850" b="1" spc="-7" baseline="-23000" dirty="0">
                <a:latin typeface="Arial" panose="020B0604020202020204"/>
                <a:cs typeface="Arial" panose="020B0604020202020204"/>
              </a:rPr>
              <a:t>r  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retrieve(t</a:t>
            </a:r>
            <a:r>
              <a:rPr sz="2850" b="1" spc="-7" baseline="-23000" dirty="0">
                <a:latin typeface="Arial" panose="020B0604020202020204"/>
                <a:cs typeface="Arial" panose="020B0604020202020204"/>
              </a:rPr>
              <a:t>i1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.A</a:t>
            </a:r>
            <a:r>
              <a:rPr sz="2850" b="1" spc="-7" baseline="-23000" dirty="0">
                <a:latin typeface="Arial" panose="020B0604020202020204"/>
                <a:cs typeface="Arial" panose="020B0604020202020204"/>
              </a:rPr>
              <a:t>1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,t</a:t>
            </a:r>
            <a:r>
              <a:rPr sz="2850" b="1" spc="-7" baseline="-23000" dirty="0">
                <a:latin typeface="Arial" panose="020B0604020202020204"/>
                <a:cs typeface="Arial" panose="020B0604020202020204"/>
              </a:rPr>
              <a:t>i2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.A</a:t>
            </a:r>
            <a:r>
              <a:rPr sz="2850" b="1" spc="-7" baseline="-23000" dirty="0">
                <a:latin typeface="Arial" panose="020B0604020202020204"/>
                <a:cs typeface="Arial" panose="020B0604020202020204"/>
              </a:rPr>
              <a:t>2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,…,t</a:t>
            </a:r>
            <a:r>
              <a:rPr sz="2850" b="1" spc="-7" baseline="-23000" dirty="0">
                <a:latin typeface="Arial" panose="020B0604020202020204"/>
                <a:cs typeface="Arial" panose="020B0604020202020204"/>
              </a:rPr>
              <a:t>ik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.A</a:t>
            </a:r>
            <a:r>
              <a:rPr sz="2850" b="1" spc="-7" baseline="-23000" dirty="0">
                <a:latin typeface="Arial" panose="020B0604020202020204"/>
                <a:cs typeface="Arial" panose="020B0604020202020204"/>
              </a:rPr>
              <a:t>k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)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270510">
              <a:lnSpc>
                <a:spcPct val="100000"/>
              </a:lnSpc>
              <a:spcBef>
                <a:spcPts val="40"/>
              </a:spcBef>
            </a:pPr>
            <a:r>
              <a:rPr sz="2800" b="1" dirty="0">
                <a:latin typeface="Arial" panose="020B0604020202020204"/>
                <a:cs typeface="Arial" panose="020B0604020202020204"/>
              </a:rPr>
              <a:t>where</a:t>
            </a:r>
            <a:r>
              <a:rPr sz="28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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(t</a:t>
            </a:r>
            <a:r>
              <a:rPr sz="2850" b="1" spc="-7" baseline="-23000" dirty="0">
                <a:latin typeface="Arial" panose="020B0604020202020204"/>
                <a:cs typeface="Arial" panose="020B0604020202020204"/>
              </a:rPr>
              <a:t>1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,…,t</a:t>
            </a:r>
            <a:r>
              <a:rPr sz="2850" b="1" spc="-7" baseline="-23000" dirty="0">
                <a:latin typeface="Arial" panose="020B0604020202020204"/>
                <a:cs typeface="Arial" panose="020B0604020202020204"/>
              </a:rPr>
              <a:t>r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)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2385" y="5696203"/>
            <a:ext cx="6791959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875"/>
              </a:lnSpc>
              <a:spcBef>
                <a:spcPts val="100"/>
              </a:spcBef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{ u</a:t>
            </a:r>
            <a:r>
              <a:rPr sz="2400" b="1" spc="-7" baseline="24000" dirty="0">
                <a:latin typeface="Arial" panose="020B0604020202020204"/>
                <a:cs typeface="Arial" panose="020B0604020202020204"/>
              </a:rPr>
              <a:t>k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|(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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t</a:t>
            </a:r>
            <a:r>
              <a:rPr sz="2400" b="1" spc="-7" baseline="-24000" dirty="0">
                <a:latin typeface="Arial" panose="020B0604020202020204"/>
                <a:cs typeface="Arial" panose="020B0604020202020204"/>
              </a:rPr>
              <a:t>1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)(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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t</a:t>
            </a:r>
            <a:r>
              <a:rPr sz="2400" b="1" spc="-7" baseline="-24000" dirty="0">
                <a:latin typeface="Arial" panose="020B0604020202020204"/>
                <a:cs typeface="Arial" panose="020B0604020202020204"/>
              </a:rPr>
              <a:t>2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)…(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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t</a:t>
            </a:r>
            <a:r>
              <a:rPr sz="2400" b="1" spc="-7" baseline="-24000" dirty="0">
                <a:latin typeface="Arial" panose="020B0604020202020204"/>
                <a:cs typeface="Arial" panose="020B0604020202020204"/>
              </a:rPr>
              <a:t>r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)(R</a:t>
            </a:r>
            <a:r>
              <a:rPr sz="2400" b="1" spc="-7" baseline="-24000" dirty="0">
                <a:latin typeface="Arial" panose="020B0604020202020204"/>
                <a:cs typeface="Arial" panose="020B0604020202020204"/>
              </a:rPr>
              <a:t>1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(t</a:t>
            </a:r>
            <a:r>
              <a:rPr sz="2400" b="1" spc="-7" baseline="-24000" dirty="0">
                <a:latin typeface="Arial" panose="020B0604020202020204"/>
                <a:cs typeface="Arial" panose="020B0604020202020204"/>
              </a:rPr>
              <a:t>1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)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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400" b="1" spc="-7" baseline="-24000" dirty="0">
                <a:latin typeface="Arial" panose="020B0604020202020204"/>
                <a:cs typeface="Arial" panose="020B0604020202020204"/>
              </a:rPr>
              <a:t>2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(t</a:t>
            </a:r>
            <a:r>
              <a:rPr sz="2400" b="1" spc="-7" baseline="-24000" dirty="0">
                <a:latin typeface="Arial" panose="020B0604020202020204"/>
                <a:cs typeface="Arial" panose="020B0604020202020204"/>
              </a:rPr>
              <a:t>2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)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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…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</a:t>
            </a:r>
            <a:r>
              <a:rPr sz="2400" b="1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400" b="1" spc="-7" baseline="-24000" dirty="0">
                <a:latin typeface="Arial" panose="020B0604020202020204"/>
                <a:cs typeface="Arial" panose="020B0604020202020204"/>
              </a:rPr>
              <a:t>r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(t</a:t>
            </a:r>
            <a:r>
              <a:rPr sz="2400" b="1" spc="-7" baseline="-24000" dirty="0">
                <a:latin typeface="Arial" panose="020B0604020202020204"/>
                <a:cs typeface="Arial" panose="020B0604020202020204"/>
              </a:rPr>
              <a:t>r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)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</a:t>
            </a:r>
            <a:endParaRPr sz="2400">
              <a:latin typeface="Symbol" panose="05050102010706020507"/>
              <a:cs typeface="Symbol" panose="05050102010706020507"/>
            </a:endParaRPr>
          </a:p>
          <a:p>
            <a:pPr marL="944245">
              <a:lnSpc>
                <a:spcPts val="2875"/>
              </a:lnSpc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u[1]=t</a:t>
            </a:r>
            <a:r>
              <a:rPr sz="2400" b="1" spc="-7" baseline="-24000" dirty="0">
                <a:latin typeface="Arial" panose="020B0604020202020204"/>
                <a:cs typeface="Arial" panose="020B0604020202020204"/>
              </a:rPr>
              <a:t>i1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[j1]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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u[2]=t</a:t>
            </a:r>
            <a:r>
              <a:rPr sz="2400" b="1" spc="-7" baseline="-24000" dirty="0">
                <a:latin typeface="Arial" panose="020B0604020202020204"/>
                <a:cs typeface="Arial" panose="020B0604020202020204"/>
              </a:rPr>
              <a:t>i2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[j2]…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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u[k]=t</a:t>
            </a:r>
            <a:r>
              <a:rPr sz="2400" b="1" spc="-7" baseline="-24000" dirty="0">
                <a:latin typeface="Arial" panose="020B0604020202020204"/>
                <a:cs typeface="Arial" panose="020B0604020202020204"/>
              </a:rPr>
              <a:t>ik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[jk]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</a:t>
            </a:r>
            <a:r>
              <a:rPr sz="2400" b="1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}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6897" y="3494405"/>
            <a:ext cx="54356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关系模型之基本概念</a:t>
            </a:r>
            <a:endParaRPr spc="-1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35473" y="1660768"/>
            <a:ext cx="8133080" cy="28632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64795" indent="-227330">
              <a:lnSpc>
                <a:spcPct val="100000"/>
              </a:lnSpc>
              <a:spcBef>
                <a:spcPts val="490"/>
              </a:spcBef>
              <a:buSzPct val="95000"/>
              <a:buFont typeface="Wingdings" panose="05000000000000000000"/>
              <a:buChar char=""/>
              <a:tabLst>
                <a:tab pos="26543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关系可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用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R(A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:D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950" b="1" spc="284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:D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950" b="1" spc="284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…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A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:D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50" b="1" spc="300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表示，可简记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R(A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950" b="1" spc="284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A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950" b="1" spc="27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…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50" b="1" spc="284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1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这种描述又被称为</a:t>
            </a: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关系模式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(Schema)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或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表标题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(head)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8100" marR="30480" indent="-635">
              <a:lnSpc>
                <a:spcPct val="120000"/>
              </a:lnSpc>
              <a:spcBef>
                <a:spcPts val="275"/>
              </a:spcBef>
              <a:buFont typeface="Wingdings" panose="05000000000000000000"/>
              <a:buChar char=""/>
              <a:tabLst>
                <a:tab pos="336550" algn="l"/>
              </a:tabLst>
            </a:pP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是关系的名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字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50" b="1" spc="254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是属性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50" b="1" spc="262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是属性所对应的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域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是关系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3200" b="1" spc="-15" dirty="0">
                <a:latin typeface="新宋体" panose="02010609030101010101" charset="-122"/>
                <a:cs typeface="新宋体" panose="02010609030101010101" charset="-122"/>
              </a:rPr>
              <a:t>度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或</a:t>
            </a:r>
            <a:r>
              <a:rPr sz="3200" b="1" spc="-15" dirty="0">
                <a:latin typeface="新宋体" panose="02010609030101010101" charset="-122"/>
                <a:cs typeface="新宋体" panose="02010609030101010101" charset="-122"/>
              </a:rPr>
              <a:t>目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(degree),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关系中元组的数目称为关系的</a:t>
            </a:r>
            <a:r>
              <a:rPr sz="3200" b="1" spc="-15" dirty="0">
                <a:latin typeface="新宋体" panose="02010609030101010101" charset="-122"/>
                <a:cs typeface="新宋体" panose="02010609030101010101" charset="-122"/>
              </a:rPr>
              <a:t>基</a:t>
            </a:r>
            <a:r>
              <a:rPr sz="3200" b="1" spc="-10" dirty="0">
                <a:latin typeface="新宋体" panose="02010609030101010101" charset="-122"/>
                <a:cs typeface="新宋体" panose="02010609030101010101" charset="-122"/>
              </a:rPr>
              <a:t>数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(Cardinality)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35280" indent="-297815">
              <a:lnSpc>
                <a:spcPct val="100000"/>
              </a:lnSpc>
              <a:spcBef>
                <a:spcPts val="330"/>
              </a:spcBef>
              <a:buFont typeface="Wingdings" panose="05000000000000000000"/>
              <a:buChar char=""/>
              <a:tabLst>
                <a:tab pos="33591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例如下图的关系为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一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目关系，描述为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95300"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家庭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丈夫</a:t>
            </a:r>
            <a:r>
              <a:rPr sz="20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男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人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，妻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子</a:t>
            </a:r>
            <a:r>
              <a:rPr sz="20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女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人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子女</a:t>
            </a:r>
            <a:r>
              <a:rPr sz="20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儿童</a:t>
            </a:r>
            <a:r>
              <a:rPr sz="2000" b="1" spc="-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或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家庭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丈夫，妻子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子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女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47173" y="5392673"/>
            <a:ext cx="3323844" cy="14272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293179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什么是关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(2)“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表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的严格定义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--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60045" y="3214370"/>
            <a:ext cx="39738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黑体" panose="02010609060101010101" charset="-122"/>
                <a:cs typeface="黑体" panose="02010609060101010101" charset="-122"/>
              </a:rPr>
              <a:t>回顾本讲学了什</a:t>
            </a:r>
            <a:r>
              <a:rPr spc="-10" dirty="0">
                <a:latin typeface="黑体" panose="02010609060101010101" charset="-122"/>
                <a:cs typeface="黑体" panose="02010609060101010101" charset="-122"/>
              </a:rPr>
              <a:t>么</a:t>
            </a:r>
            <a:r>
              <a:rPr dirty="0">
                <a:latin typeface="Arial" panose="020B0604020202020204"/>
                <a:cs typeface="Arial" panose="020B0604020202020204"/>
              </a:rPr>
              <a:t>?</a:t>
            </a:r>
            <a:endParaRPr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28963" y="1985772"/>
            <a:ext cx="1426210" cy="1095375"/>
          </a:xfrm>
          <a:custGeom>
            <a:avLst/>
            <a:gdLst/>
            <a:ahLst/>
            <a:cxnLst/>
            <a:rect l="l" t="t" r="r" b="b"/>
            <a:pathLst>
              <a:path w="1426210" h="1095375">
                <a:moveTo>
                  <a:pt x="1425702" y="547877"/>
                </a:moveTo>
                <a:lnTo>
                  <a:pt x="1423745" y="506998"/>
                </a:lnTo>
                <a:lnTo>
                  <a:pt x="1417969" y="466932"/>
                </a:lnTo>
                <a:lnTo>
                  <a:pt x="1408511" y="427787"/>
                </a:lnTo>
                <a:lnTo>
                  <a:pt x="1395508" y="389669"/>
                </a:lnTo>
                <a:lnTo>
                  <a:pt x="1379098" y="352683"/>
                </a:lnTo>
                <a:lnTo>
                  <a:pt x="1359420" y="316937"/>
                </a:lnTo>
                <a:lnTo>
                  <a:pt x="1336610" y="282535"/>
                </a:lnTo>
                <a:lnTo>
                  <a:pt x="1310807" y="249583"/>
                </a:lnTo>
                <a:lnTo>
                  <a:pt x="1282149" y="218189"/>
                </a:lnTo>
                <a:lnTo>
                  <a:pt x="1250774" y="188458"/>
                </a:lnTo>
                <a:lnTo>
                  <a:pt x="1216818" y="160496"/>
                </a:lnTo>
                <a:lnTo>
                  <a:pt x="1180421" y="134409"/>
                </a:lnTo>
                <a:lnTo>
                  <a:pt x="1141720" y="110303"/>
                </a:lnTo>
                <a:lnTo>
                  <a:pt x="1100852" y="88284"/>
                </a:lnTo>
                <a:lnTo>
                  <a:pt x="1057957" y="68458"/>
                </a:lnTo>
                <a:lnTo>
                  <a:pt x="1013170" y="50932"/>
                </a:lnTo>
                <a:lnTo>
                  <a:pt x="966631" y="35811"/>
                </a:lnTo>
                <a:lnTo>
                  <a:pt x="918477" y="23202"/>
                </a:lnTo>
                <a:lnTo>
                  <a:pt x="868644" y="13181"/>
                </a:lnTo>
                <a:lnTo>
                  <a:pt x="817876" y="5941"/>
                </a:lnTo>
                <a:lnTo>
                  <a:pt x="765705" y="1503"/>
                </a:lnTo>
                <a:lnTo>
                  <a:pt x="712470" y="0"/>
                </a:lnTo>
                <a:lnTo>
                  <a:pt x="659334" y="1503"/>
                </a:lnTo>
                <a:lnTo>
                  <a:pt x="607080" y="5966"/>
                </a:lnTo>
                <a:lnTo>
                  <a:pt x="556364" y="13210"/>
                </a:lnTo>
                <a:lnTo>
                  <a:pt x="506806" y="23202"/>
                </a:lnTo>
                <a:lnTo>
                  <a:pt x="458718" y="35811"/>
                </a:lnTo>
                <a:lnTo>
                  <a:pt x="412237" y="50932"/>
                </a:lnTo>
                <a:lnTo>
                  <a:pt x="367503" y="68458"/>
                </a:lnTo>
                <a:lnTo>
                  <a:pt x="324652" y="88284"/>
                </a:lnTo>
                <a:lnTo>
                  <a:pt x="283824" y="110303"/>
                </a:lnTo>
                <a:lnTo>
                  <a:pt x="245156" y="134409"/>
                </a:lnTo>
                <a:lnTo>
                  <a:pt x="208788" y="160496"/>
                </a:lnTo>
                <a:lnTo>
                  <a:pt x="174856" y="188458"/>
                </a:lnTo>
                <a:lnTo>
                  <a:pt x="143500" y="218189"/>
                </a:lnTo>
                <a:lnTo>
                  <a:pt x="114857" y="249583"/>
                </a:lnTo>
                <a:lnTo>
                  <a:pt x="89066" y="282535"/>
                </a:lnTo>
                <a:lnTo>
                  <a:pt x="66266" y="316937"/>
                </a:lnTo>
                <a:lnTo>
                  <a:pt x="46594" y="352683"/>
                </a:lnTo>
                <a:lnTo>
                  <a:pt x="30189" y="389669"/>
                </a:lnTo>
                <a:lnTo>
                  <a:pt x="17188" y="427787"/>
                </a:lnTo>
                <a:lnTo>
                  <a:pt x="7731" y="466932"/>
                </a:lnTo>
                <a:lnTo>
                  <a:pt x="1955" y="506998"/>
                </a:lnTo>
                <a:lnTo>
                  <a:pt x="0" y="547877"/>
                </a:lnTo>
                <a:lnTo>
                  <a:pt x="1955" y="588753"/>
                </a:lnTo>
                <a:lnTo>
                  <a:pt x="7731" y="628805"/>
                </a:lnTo>
                <a:lnTo>
                  <a:pt x="17188" y="667929"/>
                </a:lnTo>
                <a:lnTo>
                  <a:pt x="30189" y="706020"/>
                </a:lnTo>
                <a:lnTo>
                  <a:pt x="46594" y="742971"/>
                </a:lnTo>
                <a:lnTo>
                  <a:pt x="66266" y="778679"/>
                </a:lnTo>
                <a:lnTo>
                  <a:pt x="89066" y="813038"/>
                </a:lnTo>
                <a:lnTo>
                  <a:pt x="114857" y="845943"/>
                </a:lnTo>
                <a:lnTo>
                  <a:pt x="126492" y="858675"/>
                </a:lnTo>
                <a:lnTo>
                  <a:pt x="126492" y="547877"/>
                </a:lnTo>
                <a:lnTo>
                  <a:pt x="128884" y="506812"/>
                </a:lnTo>
                <a:lnTo>
                  <a:pt x="135925" y="466781"/>
                </a:lnTo>
                <a:lnTo>
                  <a:pt x="147408" y="427944"/>
                </a:lnTo>
                <a:lnTo>
                  <a:pt x="163126" y="390458"/>
                </a:lnTo>
                <a:lnTo>
                  <a:pt x="182874" y="354484"/>
                </a:lnTo>
                <a:lnTo>
                  <a:pt x="206445" y="320181"/>
                </a:lnTo>
                <a:lnTo>
                  <a:pt x="233633" y="287707"/>
                </a:lnTo>
                <a:lnTo>
                  <a:pt x="264233" y="257222"/>
                </a:lnTo>
                <a:lnTo>
                  <a:pt x="298037" y="228885"/>
                </a:lnTo>
                <a:lnTo>
                  <a:pt x="334839" y="202856"/>
                </a:lnTo>
                <a:lnTo>
                  <a:pt x="374435" y="179292"/>
                </a:lnTo>
                <a:lnTo>
                  <a:pt x="416616" y="158354"/>
                </a:lnTo>
                <a:lnTo>
                  <a:pt x="461177" y="140201"/>
                </a:lnTo>
                <a:lnTo>
                  <a:pt x="507913" y="124992"/>
                </a:lnTo>
                <a:lnTo>
                  <a:pt x="556616" y="112885"/>
                </a:lnTo>
                <a:lnTo>
                  <a:pt x="607252" y="104022"/>
                </a:lnTo>
                <a:lnTo>
                  <a:pt x="659100" y="98617"/>
                </a:lnTo>
                <a:lnTo>
                  <a:pt x="712470" y="96773"/>
                </a:lnTo>
                <a:lnTo>
                  <a:pt x="765959" y="98617"/>
                </a:lnTo>
                <a:lnTo>
                  <a:pt x="818085" y="104040"/>
                </a:lnTo>
                <a:lnTo>
                  <a:pt x="868644" y="112885"/>
                </a:lnTo>
                <a:lnTo>
                  <a:pt x="917430" y="124992"/>
                </a:lnTo>
                <a:lnTo>
                  <a:pt x="964237" y="140201"/>
                </a:lnTo>
                <a:lnTo>
                  <a:pt x="1008859" y="158354"/>
                </a:lnTo>
                <a:lnTo>
                  <a:pt x="1051093" y="179292"/>
                </a:lnTo>
                <a:lnTo>
                  <a:pt x="1090731" y="202856"/>
                </a:lnTo>
                <a:lnTo>
                  <a:pt x="1127569" y="228885"/>
                </a:lnTo>
                <a:lnTo>
                  <a:pt x="1161401" y="257222"/>
                </a:lnTo>
                <a:lnTo>
                  <a:pt x="1192023" y="287707"/>
                </a:lnTo>
                <a:lnTo>
                  <a:pt x="1219228" y="320181"/>
                </a:lnTo>
                <a:lnTo>
                  <a:pt x="1242811" y="354484"/>
                </a:lnTo>
                <a:lnTo>
                  <a:pt x="1262567" y="390458"/>
                </a:lnTo>
                <a:lnTo>
                  <a:pt x="1278290" y="427944"/>
                </a:lnTo>
                <a:lnTo>
                  <a:pt x="1289775" y="466781"/>
                </a:lnTo>
                <a:lnTo>
                  <a:pt x="1296817" y="506812"/>
                </a:lnTo>
                <a:lnTo>
                  <a:pt x="1299210" y="547877"/>
                </a:lnTo>
                <a:lnTo>
                  <a:pt x="1299210" y="858628"/>
                </a:lnTo>
                <a:lnTo>
                  <a:pt x="1310807" y="845943"/>
                </a:lnTo>
                <a:lnTo>
                  <a:pt x="1336610" y="813038"/>
                </a:lnTo>
                <a:lnTo>
                  <a:pt x="1359420" y="778679"/>
                </a:lnTo>
                <a:lnTo>
                  <a:pt x="1379098" y="742971"/>
                </a:lnTo>
                <a:lnTo>
                  <a:pt x="1395508" y="706020"/>
                </a:lnTo>
                <a:lnTo>
                  <a:pt x="1408511" y="667929"/>
                </a:lnTo>
                <a:lnTo>
                  <a:pt x="1417969" y="628805"/>
                </a:lnTo>
                <a:lnTo>
                  <a:pt x="1423745" y="588753"/>
                </a:lnTo>
                <a:lnTo>
                  <a:pt x="1425702" y="547877"/>
                </a:lnTo>
                <a:close/>
              </a:path>
              <a:path w="1426210" h="1095375">
                <a:moveTo>
                  <a:pt x="1299210" y="858628"/>
                </a:moveTo>
                <a:lnTo>
                  <a:pt x="1299210" y="547877"/>
                </a:lnTo>
                <a:lnTo>
                  <a:pt x="1296817" y="588822"/>
                </a:lnTo>
                <a:lnTo>
                  <a:pt x="1289775" y="628747"/>
                </a:lnTo>
                <a:lnTo>
                  <a:pt x="1278290" y="667490"/>
                </a:lnTo>
                <a:lnTo>
                  <a:pt x="1262567" y="704893"/>
                </a:lnTo>
                <a:lnTo>
                  <a:pt x="1242811" y="740796"/>
                </a:lnTo>
                <a:lnTo>
                  <a:pt x="1219228" y="775038"/>
                </a:lnTo>
                <a:lnTo>
                  <a:pt x="1192023" y="807460"/>
                </a:lnTo>
                <a:lnTo>
                  <a:pt x="1161401" y="837902"/>
                </a:lnTo>
                <a:lnTo>
                  <a:pt x="1127569" y="866203"/>
                </a:lnTo>
                <a:lnTo>
                  <a:pt x="1090731" y="892204"/>
                </a:lnTo>
                <a:lnTo>
                  <a:pt x="1051093" y="915746"/>
                </a:lnTo>
                <a:lnTo>
                  <a:pt x="1008859" y="936667"/>
                </a:lnTo>
                <a:lnTo>
                  <a:pt x="964237" y="954808"/>
                </a:lnTo>
                <a:lnTo>
                  <a:pt x="917430" y="970010"/>
                </a:lnTo>
                <a:lnTo>
                  <a:pt x="868644" y="982112"/>
                </a:lnTo>
                <a:lnTo>
                  <a:pt x="818085" y="990954"/>
                </a:lnTo>
                <a:lnTo>
                  <a:pt x="765959" y="996376"/>
                </a:lnTo>
                <a:lnTo>
                  <a:pt x="712470" y="998219"/>
                </a:lnTo>
                <a:lnTo>
                  <a:pt x="659100" y="996376"/>
                </a:lnTo>
                <a:lnTo>
                  <a:pt x="607080" y="990954"/>
                </a:lnTo>
                <a:lnTo>
                  <a:pt x="556616" y="982112"/>
                </a:lnTo>
                <a:lnTo>
                  <a:pt x="507913" y="970010"/>
                </a:lnTo>
                <a:lnTo>
                  <a:pt x="461177" y="954808"/>
                </a:lnTo>
                <a:lnTo>
                  <a:pt x="416616" y="936667"/>
                </a:lnTo>
                <a:lnTo>
                  <a:pt x="374435" y="915746"/>
                </a:lnTo>
                <a:lnTo>
                  <a:pt x="334839" y="892204"/>
                </a:lnTo>
                <a:lnTo>
                  <a:pt x="298037" y="866203"/>
                </a:lnTo>
                <a:lnTo>
                  <a:pt x="264233" y="837902"/>
                </a:lnTo>
                <a:lnTo>
                  <a:pt x="233633" y="807460"/>
                </a:lnTo>
                <a:lnTo>
                  <a:pt x="206445" y="775038"/>
                </a:lnTo>
                <a:lnTo>
                  <a:pt x="182874" y="740796"/>
                </a:lnTo>
                <a:lnTo>
                  <a:pt x="163126" y="704893"/>
                </a:lnTo>
                <a:lnTo>
                  <a:pt x="147408" y="667490"/>
                </a:lnTo>
                <a:lnTo>
                  <a:pt x="135925" y="628747"/>
                </a:lnTo>
                <a:lnTo>
                  <a:pt x="128884" y="588822"/>
                </a:lnTo>
                <a:lnTo>
                  <a:pt x="126492" y="547877"/>
                </a:lnTo>
                <a:lnTo>
                  <a:pt x="126492" y="858675"/>
                </a:lnTo>
                <a:lnTo>
                  <a:pt x="174856" y="906968"/>
                </a:lnTo>
                <a:lnTo>
                  <a:pt x="208788" y="934878"/>
                </a:lnTo>
                <a:lnTo>
                  <a:pt x="245156" y="960914"/>
                </a:lnTo>
                <a:lnTo>
                  <a:pt x="283824" y="984969"/>
                </a:lnTo>
                <a:lnTo>
                  <a:pt x="324652" y="1006938"/>
                </a:lnTo>
                <a:lnTo>
                  <a:pt x="367503" y="1026717"/>
                </a:lnTo>
                <a:lnTo>
                  <a:pt x="412237" y="1044200"/>
                </a:lnTo>
                <a:lnTo>
                  <a:pt x="458718" y="1059282"/>
                </a:lnTo>
                <a:lnTo>
                  <a:pt x="506806" y="1071858"/>
                </a:lnTo>
                <a:lnTo>
                  <a:pt x="556364" y="1081822"/>
                </a:lnTo>
                <a:lnTo>
                  <a:pt x="607252" y="1089069"/>
                </a:lnTo>
                <a:lnTo>
                  <a:pt x="659334" y="1093495"/>
                </a:lnTo>
                <a:lnTo>
                  <a:pt x="712470" y="1094993"/>
                </a:lnTo>
                <a:lnTo>
                  <a:pt x="765705" y="1093495"/>
                </a:lnTo>
                <a:lnTo>
                  <a:pt x="818085" y="1089040"/>
                </a:lnTo>
                <a:lnTo>
                  <a:pt x="868846" y="1081822"/>
                </a:lnTo>
                <a:lnTo>
                  <a:pt x="918477" y="1071858"/>
                </a:lnTo>
                <a:lnTo>
                  <a:pt x="966631" y="1059282"/>
                </a:lnTo>
                <a:lnTo>
                  <a:pt x="1013170" y="1044200"/>
                </a:lnTo>
                <a:lnTo>
                  <a:pt x="1057957" y="1026717"/>
                </a:lnTo>
                <a:lnTo>
                  <a:pt x="1100852" y="1006938"/>
                </a:lnTo>
                <a:lnTo>
                  <a:pt x="1141720" y="984969"/>
                </a:lnTo>
                <a:lnTo>
                  <a:pt x="1180421" y="960914"/>
                </a:lnTo>
                <a:lnTo>
                  <a:pt x="1216818" y="934878"/>
                </a:lnTo>
                <a:lnTo>
                  <a:pt x="1250774" y="906968"/>
                </a:lnTo>
                <a:lnTo>
                  <a:pt x="1282149" y="877288"/>
                </a:lnTo>
                <a:lnTo>
                  <a:pt x="1299210" y="85862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46311" y="2074926"/>
            <a:ext cx="1191260" cy="916305"/>
          </a:xfrm>
          <a:custGeom>
            <a:avLst/>
            <a:gdLst/>
            <a:ahLst/>
            <a:cxnLst/>
            <a:rect l="l" t="t" r="r" b="b"/>
            <a:pathLst>
              <a:path w="1191260" h="916305">
                <a:moveTo>
                  <a:pt x="1191006" y="457962"/>
                </a:moveTo>
                <a:lnTo>
                  <a:pt x="1188571" y="416269"/>
                </a:lnTo>
                <a:lnTo>
                  <a:pt x="1181408" y="375627"/>
                </a:lnTo>
                <a:lnTo>
                  <a:pt x="1169726" y="336197"/>
                </a:lnTo>
                <a:lnTo>
                  <a:pt x="1153735" y="298140"/>
                </a:lnTo>
                <a:lnTo>
                  <a:pt x="1133646" y="261618"/>
                </a:lnTo>
                <a:lnTo>
                  <a:pt x="1109669" y="226793"/>
                </a:lnTo>
                <a:lnTo>
                  <a:pt x="1082013" y="193826"/>
                </a:lnTo>
                <a:lnTo>
                  <a:pt x="1050889" y="162878"/>
                </a:lnTo>
                <a:lnTo>
                  <a:pt x="1016508" y="134111"/>
                </a:lnTo>
                <a:lnTo>
                  <a:pt x="979078" y="107687"/>
                </a:lnTo>
                <a:lnTo>
                  <a:pt x="938810" y="83767"/>
                </a:lnTo>
                <a:lnTo>
                  <a:pt x="895914" y="62512"/>
                </a:lnTo>
                <a:lnTo>
                  <a:pt x="850601" y="44084"/>
                </a:lnTo>
                <a:lnTo>
                  <a:pt x="803080" y="28644"/>
                </a:lnTo>
                <a:lnTo>
                  <a:pt x="753561" y="16354"/>
                </a:lnTo>
                <a:lnTo>
                  <a:pt x="702255" y="7376"/>
                </a:lnTo>
                <a:lnTo>
                  <a:pt x="649372" y="1871"/>
                </a:lnTo>
                <a:lnTo>
                  <a:pt x="595122" y="0"/>
                </a:lnTo>
                <a:lnTo>
                  <a:pt x="540991" y="1871"/>
                </a:lnTo>
                <a:lnTo>
                  <a:pt x="488215" y="7376"/>
                </a:lnTo>
                <a:lnTo>
                  <a:pt x="437003" y="16354"/>
                </a:lnTo>
                <a:lnTo>
                  <a:pt x="387567" y="28644"/>
                </a:lnTo>
                <a:lnTo>
                  <a:pt x="340117" y="44084"/>
                </a:lnTo>
                <a:lnTo>
                  <a:pt x="294865" y="62512"/>
                </a:lnTo>
                <a:lnTo>
                  <a:pt x="252021" y="83767"/>
                </a:lnTo>
                <a:lnTo>
                  <a:pt x="211797" y="107687"/>
                </a:lnTo>
                <a:lnTo>
                  <a:pt x="174402" y="134112"/>
                </a:lnTo>
                <a:lnTo>
                  <a:pt x="140049" y="162878"/>
                </a:lnTo>
                <a:lnTo>
                  <a:pt x="108947" y="193826"/>
                </a:lnTo>
                <a:lnTo>
                  <a:pt x="81308" y="226793"/>
                </a:lnTo>
                <a:lnTo>
                  <a:pt x="57342" y="261618"/>
                </a:lnTo>
                <a:lnTo>
                  <a:pt x="37261" y="298140"/>
                </a:lnTo>
                <a:lnTo>
                  <a:pt x="21276" y="336197"/>
                </a:lnTo>
                <a:lnTo>
                  <a:pt x="9596" y="375627"/>
                </a:lnTo>
                <a:lnTo>
                  <a:pt x="2434" y="416269"/>
                </a:lnTo>
                <a:lnTo>
                  <a:pt x="0" y="457962"/>
                </a:lnTo>
                <a:lnTo>
                  <a:pt x="2434" y="499654"/>
                </a:lnTo>
                <a:lnTo>
                  <a:pt x="9596" y="540296"/>
                </a:lnTo>
                <a:lnTo>
                  <a:pt x="21276" y="579726"/>
                </a:lnTo>
                <a:lnTo>
                  <a:pt x="37261" y="617783"/>
                </a:lnTo>
                <a:lnTo>
                  <a:pt x="57342" y="654305"/>
                </a:lnTo>
                <a:lnTo>
                  <a:pt x="81308" y="689130"/>
                </a:lnTo>
                <a:lnTo>
                  <a:pt x="108947" y="722097"/>
                </a:lnTo>
                <a:lnTo>
                  <a:pt x="140049" y="753045"/>
                </a:lnTo>
                <a:lnTo>
                  <a:pt x="174402" y="781812"/>
                </a:lnTo>
                <a:lnTo>
                  <a:pt x="211797" y="808236"/>
                </a:lnTo>
                <a:lnTo>
                  <a:pt x="252021" y="832156"/>
                </a:lnTo>
                <a:lnTo>
                  <a:pt x="294865" y="853411"/>
                </a:lnTo>
                <a:lnTo>
                  <a:pt x="340117" y="871839"/>
                </a:lnTo>
                <a:lnTo>
                  <a:pt x="387567" y="887279"/>
                </a:lnTo>
                <a:lnTo>
                  <a:pt x="437003" y="899569"/>
                </a:lnTo>
                <a:lnTo>
                  <a:pt x="488215" y="908547"/>
                </a:lnTo>
                <a:lnTo>
                  <a:pt x="540991" y="914052"/>
                </a:lnTo>
                <a:lnTo>
                  <a:pt x="595122" y="915924"/>
                </a:lnTo>
                <a:lnTo>
                  <a:pt x="649372" y="914052"/>
                </a:lnTo>
                <a:lnTo>
                  <a:pt x="702255" y="908547"/>
                </a:lnTo>
                <a:lnTo>
                  <a:pt x="753561" y="899569"/>
                </a:lnTo>
                <a:lnTo>
                  <a:pt x="803080" y="887279"/>
                </a:lnTo>
                <a:lnTo>
                  <a:pt x="850601" y="871839"/>
                </a:lnTo>
                <a:lnTo>
                  <a:pt x="895914" y="853411"/>
                </a:lnTo>
                <a:lnTo>
                  <a:pt x="938810" y="832156"/>
                </a:lnTo>
                <a:lnTo>
                  <a:pt x="979078" y="808236"/>
                </a:lnTo>
                <a:lnTo>
                  <a:pt x="1016508" y="781812"/>
                </a:lnTo>
                <a:lnTo>
                  <a:pt x="1050889" y="753045"/>
                </a:lnTo>
                <a:lnTo>
                  <a:pt x="1082013" y="722097"/>
                </a:lnTo>
                <a:lnTo>
                  <a:pt x="1109669" y="689130"/>
                </a:lnTo>
                <a:lnTo>
                  <a:pt x="1133646" y="654305"/>
                </a:lnTo>
                <a:lnTo>
                  <a:pt x="1153735" y="617783"/>
                </a:lnTo>
                <a:lnTo>
                  <a:pt x="1169726" y="579726"/>
                </a:lnTo>
                <a:lnTo>
                  <a:pt x="1181408" y="540296"/>
                </a:lnTo>
                <a:lnTo>
                  <a:pt x="1188571" y="499654"/>
                </a:lnTo>
                <a:lnTo>
                  <a:pt x="1191006" y="45796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70175" y="2117090"/>
            <a:ext cx="895985" cy="87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r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3333CC"/>
                </a:solidFill>
                <a:latin typeface="华文中宋" panose="02010600040101010101" charset="-122"/>
                <a:cs typeface="华文中宋" panose="02010600040101010101" charset="-122"/>
              </a:rPr>
              <a:t>关系</a:t>
            </a:r>
            <a:r>
              <a:rPr lang="zh-CN" sz="2800" b="1" spc="-5" dirty="0">
                <a:solidFill>
                  <a:srgbClr val="3333CC"/>
                </a:solidFill>
                <a:latin typeface="华文中宋" panose="02010600040101010101" charset="-122"/>
                <a:cs typeface="华文中宋" panose="02010600040101010101" charset="-122"/>
              </a:rPr>
              <a:t>代数</a:t>
            </a:r>
            <a:endParaRPr lang="zh-CN" sz="2800" b="1" spc="-5" dirty="0">
              <a:solidFill>
                <a:srgbClr val="3333CC"/>
              </a:solidFill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22233" y="3449573"/>
            <a:ext cx="1148715" cy="969010"/>
          </a:xfrm>
          <a:custGeom>
            <a:avLst/>
            <a:gdLst/>
            <a:ahLst/>
            <a:cxnLst/>
            <a:rect l="l" t="t" r="r" b="b"/>
            <a:pathLst>
              <a:path w="1148714" h="969010">
                <a:moveTo>
                  <a:pt x="1148334" y="483870"/>
                </a:moveTo>
                <a:lnTo>
                  <a:pt x="1145989" y="439794"/>
                </a:lnTo>
                <a:lnTo>
                  <a:pt x="1139092" y="396833"/>
                </a:lnTo>
                <a:lnTo>
                  <a:pt x="1127844" y="355159"/>
                </a:lnTo>
                <a:lnTo>
                  <a:pt x="1112447" y="314940"/>
                </a:lnTo>
                <a:lnTo>
                  <a:pt x="1093104" y="276347"/>
                </a:lnTo>
                <a:lnTo>
                  <a:pt x="1070017" y="239550"/>
                </a:lnTo>
                <a:lnTo>
                  <a:pt x="1043388" y="204719"/>
                </a:lnTo>
                <a:lnTo>
                  <a:pt x="1013419" y="172024"/>
                </a:lnTo>
                <a:lnTo>
                  <a:pt x="980313" y="141636"/>
                </a:lnTo>
                <a:lnTo>
                  <a:pt x="944271" y="113725"/>
                </a:lnTo>
                <a:lnTo>
                  <a:pt x="905497" y="88460"/>
                </a:lnTo>
                <a:lnTo>
                  <a:pt x="864192" y="66011"/>
                </a:lnTo>
                <a:lnTo>
                  <a:pt x="820559" y="46550"/>
                </a:lnTo>
                <a:lnTo>
                  <a:pt x="774800" y="30245"/>
                </a:lnTo>
                <a:lnTo>
                  <a:pt x="727117" y="17268"/>
                </a:lnTo>
                <a:lnTo>
                  <a:pt x="677712" y="7788"/>
                </a:lnTo>
                <a:lnTo>
                  <a:pt x="626788" y="1975"/>
                </a:lnTo>
                <a:lnTo>
                  <a:pt x="574548" y="0"/>
                </a:lnTo>
                <a:lnTo>
                  <a:pt x="522300" y="1975"/>
                </a:lnTo>
                <a:lnTo>
                  <a:pt x="471357" y="7788"/>
                </a:lnTo>
                <a:lnTo>
                  <a:pt x="421922" y="17268"/>
                </a:lnTo>
                <a:lnTo>
                  <a:pt x="374199" y="30245"/>
                </a:lnTo>
                <a:lnTo>
                  <a:pt x="328392" y="46550"/>
                </a:lnTo>
                <a:lnTo>
                  <a:pt x="284705" y="66011"/>
                </a:lnTo>
                <a:lnTo>
                  <a:pt x="243342" y="88460"/>
                </a:lnTo>
                <a:lnTo>
                  <a:pt x="204506" y="113725"/>
                </a:lnTo>
                <a:lnTo>
                  <a:pt x="168401" y="141636"/>
                </a:lnTo>
                <a:lnTo>
                  <a:pt x="135232" y="172024"/>
                </a:lnTo>
                <a:lnTo>
                  <a:pt x="105201" y="204719"/>
                </a:lnTo>
                <a:lnTo>
                  <a:pt x="78514" y="239550"/>
                </a:lnTo>
                <a:lnTo>
                  <a:pt x="55373" y="276347"/>
                </a:lnTo>
                <a:lnTo>
                  <a:pt x="35982" y="314940"/>
                </a:lnTo>
                <a:lnTo>
                  <a:pt x="20545" y="355159"/>
                </a:lnTo>
                <a:lnTo>
                  <a:pt x="9267" y="396833"/>
                </a:lnTo>
                <a:lnTo>
                  <a:pt x="2350" y="439794"/>
                </a:lnTo>
                <a:lnTo>
                  <a:pt x="0" y="483870"/>
                </a:lnTo>
                <a:lnTo>
                  <a:pt x="2350" y="527952"/>
                </a:lnTo>
                <a:lnTo>
                  <a:pt x="9267" y="570932"/>
                </a:lnTo>
                <a:lnTo>
                  <a:pt x="20545" y="612637"/>
                </a:lnTo>
                <a:lnTo>
                  <a:pt x="35982" y="652896"/>
                </a:lnTo>
                <a:lnTo>
                  <a:pt x="55373" y="691536"/>
                </a:lnTo>
                <a:lnTo>
                  <a:pt x="78514" y="728387"/>
                </a:lnTo>
                <a:lnTo>
                  <a:pt x="102108" y="759231"/>
                </a:lnTo>
                <a:lnTo>
                  <a:pt x="102107" y="483870"/>
                </a:lnTo>
                <a:lnTo>
                  <a:pt x="104874" y="440425"/>
                </a:lnTo>
                <a:lnTo>
                  <a:pt x="112984" y="398341"/>
                </a:lnTo>
                <a:lnTo>
                  <a:pt x="126150" y="357859"/>
                </a:lnTo>
                <a:lnTo>
                  <a:pt x="144088" y="319222"/>
                </a:lnTo>
                <a:lnTo>
                  <a:pt x="166511" y="282673"/>
                </a:lnTo>
                <a:lnTo>
                  <a:pt x="193133" y="248454"/>
                </a:lnTo>
                <a:lnTo>
                  <a:pt x="223669" y="216808"/>
                </a:lnTo>
                <a:lnTo>
                  <a:pt x="257833" y="187976"/>
                </a:lnTo>
                <a:lnTo>
                  <a:pt x="295339" y="162202"/>
                </a:lnTo>
                <a:lnTo>
                  <a:pt x="335900" y="139728"/>
                </a:lnTo>
                <a:lnTo>
                  <a:pt x="379233" y="120796"/>
                </a:lnTo>
                <a:lnTo>
                  <a:pt x="425049" y="105649"/>
                </a:lnTo>
                <a:lnTo>
                  <a:pt x="473064" y="94530"/>
                </a:lnTo>
                <a:lnTo>
                  <a:pt x="522992" y="87681"/>
                </a:lnTo>
                <a:lnTo>
                  <a:pt x="574548" y="85344"/>
                </a:lnTo>
                <a:lnTo>
                  <a:pt x="625960" y="87681"/>
                </a:lnTo>
                <a:lnTo>
                  <a:pt x="675765" y="94530"/>
                </a:lnTo>
                <a:lnTo>
                  <a:pt x="723674" y="105649"/>
                </a:lnTo>
                <a:lnTo>
                  <a:pt x="769401" y="120796"/>
                </a:lnTo>
                <a:lnTo>
                  <a:pt x="812658" y="139728"/>
                </a:lnTo>
                <a:lnTo>
                  <a:pt x="853159" y="162202"/>
                </a:lnTo>
                <a:lnTo>
                  <a:pt x="890616" y="187976"/>
                </a:lnTo>
                <a:lnTo>
                  <a:pt x="924741" y="216808"/>
                </a:lnTo>
                <a:lnTo>
                  <a:pt x="955249" y="248454"/>
                </a:lnTo>
                <a:lnTo>
                  <a:pt x="981851" y="282673"/>
                </a:lnTo>
                <a:lnTo>
                  <a:pt x="1004260" y="319222"/>
                </a:lnTo>
                <a:lnTo>
                  <a:pt x="1022189" y="357859"/>
                </a:lnTo>
                <a:lnTo>
                  <a:pt x="1035351" y="398341"/>
                </a:lnTo>
                <a:lnTo>
                  <a:pt x="1043459" y="440425"/>
                </a:lnTo>
                <a:lnTo>
                  <a:pt x="1046226" y="483870"/>
                </a:lnTo>
                <a:lnTo>
                  <a:pt x="1046226" y="759558"/>
                </a:lnTo>
                <a:lnTo>
                  <a:pt x="1070017" y="728387"/>
                </a:lnTo>
                <a:lnTo>
                  <a:pt x="1093104" y="691536"/>
                </a:lnTo>
                <a:lnTo>
                  <a:pt x="1112447" y="652896"/>
                </a:lnTo>
                <a:lnTo>
                  <a:pt x="1127844" y="612637"/>
                </a:lnTo>
                <a:lnTo>
                  <a:pt x="1139092" y="570932"/>
                </a:lnTo>
                <a:lnTo>
                  <a:pt x="1145989" y="527952"/>
                </a:lnTo>
                <a:lnTo>
                  <a:pt x="1148334" y="483870"/>
                </a:lnTo>
                <a:close/>
              </a:path>
              <a:path w="1148714" h="969010">
                <a:moveTo>
                  <a:pt x="1046226" y="759558"/>
                </a:moveTo>
                <a:lnTo>
                  <a:pt x="1046226" y="483870"/>
                </a:lnTo>
                <a:lnTo>
                  <a:pt x="1043459" y="527314"/>
                </a:lnTo>
                <a:lnTo>
                  <a:pt x="1035351" y="569398"/>
                </a:lnTo>
                <a:lnTo>
                  <a:pt x="1022189" y="609880"/>
                </a:lnTo>
                <a:lnTo>
                  <a:pt x="1004260" y="648517"/>
                </a:lnTo>
                <a:lnTo>
                  <a:pt x="981851" y="685066"/>
                </a:lnTo>
                <a:lnTo>
                  <a:pt x="955249" y="719285"/>
                </a:lnTo>
                <a:lnTo>
                  <a:pt x="924741" y="750931"/>
                </a:lnTo>
                <a:lnTo>
                  <a:pt x="890616" y="779763"/>
                </a:lnTo>
                <a:lnTo>
                  <a:pt x="853159" y="805537"/>
                </a:lnTo>
                <a:lnTo>
                  <a:pt x="812658" y="828011"/>
                </a:lnTo>
                <a:lnTo>
                  <a:pt x="769401" y="846943"/>
                </a:lnTo>
                <a:lnTo>
                  <a:pt x="723674" y="862090"/>
                </a:lnTo>
                <a:lnTo>
                  <a:pt x="675765" y="873209"/>
                </a:lnTo>
                <a:lnTo>
                  <a:pt x="625960" y="880058"/>
                </a:lnTo>
                <a:lnTo>
                  <a:pt x="574548" y="882396"/>
                </a:lnTo>
                <a:lnTo>
                  <a:pt x="522992" y="880058"/>
                </a:lnTo>
                <a:lnTo>
                  <a:pt x="473064" y="873209"/>
                </a:lnTo>
                <a:lnTo>
                  <a:pt x="425049" y="862090"/>
                </a:lnTo>
                <a:lnTo>
                  <a:pt x="379233" y="846943"/>
                </a:lnTo>
                <a:lnTo>
                  <a:pt x="335900" y="828011"/>
                </a:lnTo>
                <a:lnTo>
                  <a:pt x="295339" y="805537"/>
                </a:lnTo>
                <a:lnTo>
                  <a:pt x="257833" y="779763"/>
                </a:lnTo>
                <a:lnTo>
                  <a:pt x="223669" y="750931"/>
                </a:lnTo>
                <a:lnTo>
                  <a:pt x="193133" y="719285"/>
                </a:lnTo>
                <a:lnTo>
                  <a:pt x="166511" y="685066"/>
                </a:lnTo>
                <a:lnTo>
                  <a:pt x="144088" y="648517"/>
                </a:lnTo>
                <a:lnTo>
                  <a:pt x="126150" y="609880"/>
                </a:lnTo>
                <a:lnTo>
                  <a:pt x="112984" y="569398"/>
                </a:lnTo>
                <a:lnTo>
                  <a:pt x="104874" y="527314"/>
                </a:lnTo>
                <a:lnTo>
                  <a:pt x="102107" y="483870"/>
                </a:lnTo>
                <a:lnTo>
                  <a:pt x="102108" y="759231"/>
                </a:lnTo>
                <a:lnTo>
                  <a:pt x="135232" y="796032"/>
                </a:lnTo>
                <a:lnTo>
                  <a:pt x="168401" y="826484"/>
                </a:lnTo>
                <a:lnTo>
                  <a:pt x="204506" y="854459"/>
                </a:lnTo>
                <a:lnTo>
                  <a:pt x="243342" y="879785"/>
                </a:lnTo>
                <a:lnTo>
                  <a:pt x="284705" y="902292"/>
                </a:lnTo>
                <a:lnTo>
                  <a:pt x="328392" y="921807"/>
                </a:lnTo>
                <a:lnTo>
                  <a:pt x="374199" y="938159"/>
                </a:lnTo>
                <a:lnTo>
                  <a:pt x="421922" y="951177"/>
                </a:lnTo>
                <a:lnTo>
                  <a:pt x="471357" y="960687"/>
                </a:lnTo>
                <a:lnTo>
                  <a:pt x="522300" y="966519"/>
                </a:lnTo>
                <a:lnTo>
                  <a:pt x="574548" y="968502"/>
                </a:lnTo>
                <a:lnTo>
                  <a:pt x="626788" y="966519"/>
                </a:lnTo>
                <a:lnTo>
                  <a:pt x="677712" y="960687"/>
                </a:lnTo>
                <a:lnTo>
                  <a:pt x="727117" y="951177"/>
                </a:lnTo>
                <a:lnTo>
                  <a:pt x="774800" y="938159"/>
                </a:lnTo>
                <a:lnTo>
                  <a:pt x="820559" y="921807"/>
                </a:lnTo>
                <a:lnTo>
                  <a:pt x="864192" y="902292"/>
                </a:lnTo>
                <a:lnTo>
                  <a:pt x="905497" y="879785"/>
                </a:lnTo>
                <a:lnTo>
                  <a:pt x="944271" y="854459"/>
                </a:lnTo>
                <a:lnTo>
                  <a:pt x="980313" y="826484"/>
                </a:lnTo>
                <a:lnTo>
                  <a:pt x="1013419" y="796032"/>
                </a:lnTo>
                <a:lnTo>
                  <a:pt x="1043459" y="763183"/>
                </a:lnTo>
                <a:lnTo>
                  <a:pt x="1046226" y="75955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17483" y="3528821"/>
            <a:ext cx="958215" cy="807720"/>
          </a:xfrm>
          <a:custGeom>
            <a:avLst/>
            <a:gdLst/>
            <a:ahLst/>
            <a:cxnLst/>
            <a:rect l="l" t="t" r="r" b="b"/>
            <a:pathLst>
              <a:path w="958214" h="807720">
                <a:moveTo>
                  <a:pt x="957834" y="403859"/>
                </a:moveTo>
                <a:lnTo>
                  <a:pt x="955027" y="359816"/>
                </a:lnTo>
                <a:lnTo>
                  <a:pt x="946802" y="317156"/>
                </a:lnTo>
                <a:lnTo>
                  <a:pt x="933450" y="276124"/>
                </a:lnTo>
                <a:lnTo>
                  <a:pt x="915261" y="236965"/>
                </a:lnTo>
                <a:lnTo>
                  <a:pt x="892527" y="199926"/>
                </a:lnTo>
                <a:lnTo>
                  <a:pt x="865540" y="165250"/>
                </a:lnTo>
                <a:lnTo>
                  <a:pt x="834590" y="133183"/>
                </a:lnTo>
                <a:lnTo>
                  <a:pt x="799970" y="103971"/>
                </a:lnTo>
                <a:lnTo>
                  <a:pt x="761969" y="77858"/>
                </a:lnTo>
                <a:lnTo>
                  <a:pt x="720880" y="55089"/>
                </a:lnTo>
                <a:lnTo>
                  <a:pt x="676993" y="35911"/>
                </a:lnTo>
                <a:lnTo>
                  <a:pt x="630600" y="20567"/>
                </a:lnTo>
                <a:lnTo>
                  <a:pt x="581993" y="9304"/>
                </a:lnTo>
                <a:lnTo>
                  <a:pt x="531461" y="2367"/>
                </a:lnTo>
                <a:lnTo>
                  <a:pt x="479298" y="0"/>
                </a:lnTo>
                <a:lnTo>
                  <a:pt x="427124" y="2367"/>
                </a:lnTo>
                <a:lnTo>
                  <a:pt x="376565" y="9304"/>
                </a:lnTo>
                <a:lnTo>
                  <a:pt x="327916" y="20567"/>
                </a:lnTo>
                <a:lnTo>
                  <a:pt x="281468" y="35911"/>
                </a:lnTo>
                <a:lnTo>
                  <a:pt x="237518" y="55089"/>
                </a:lnTo>
                <a:lnTo>
                  <a:pt x="196358" y="77858"/>
                </a:lnTo>
                <a:lnTo>
                  <a:pt x="158282" y="103971"/>
                </a:lnTo>
                <a:lnTo>
                  <a:pt x="123586" y="133183"/>
                </a:lnTo>
                <a:lnTo>
                  <a:pt x="92561" y="165250"/>
                </a:lnTo>
                <a:lnTo>
                  <a:pt x="65503" y="199926"/>
                </a:lnTo>
                <a:lnTo>
                  <a:pt x="42706" y="236965"/>
                </a:lnTo>
                <a:lnTo>
                  <a:pt x="24463" y="276124"/>
                </a:lnTo>
                <a:lnTo>
                  <a:pt x="11068" y="317156"/>
                </a:lnTo>
                <a:lnTo>
                  <a:pt x="2816" y="359816"/>
                </a:lnTo>
                <a:lnTo>
                  <a:pt x="0" y="403860"/>
                </a:lnTo>
                <a:lnTo>
                  <a:pt x="2816" y="447903"/>
                </a:lnTo>
                <a:lnTo>
                  <a:pt x="11068" y="490563"/>
                </a:lnTo>
                <a:lnTo>
                  <a:pt x="24463" y="531595"/>
                </a:lnTo>
                <a:lnTo>
                  <a:pt x="42706" y="570754"/>
                </a:lnTo>
                <a:lnTo>
                  <a:pt x="65503" y="607793"/>
                </a:lnTo>
                <a:lnTo>
                  <a:pt x="92561" y="642469"/>
                </a:lnTo>
                <a:lnTo>
                  <a:pt x="123586" y="674536"/>
                </a:lnTo>
                <a:lnTo>
                  <a:pt x="158282" y="703748"/>
                </a:lnTo>
                <a:lnTo>
                  <a:pt x="196358" y="729861"/>
                </a:lnTo>
                <a:lnTo>
                  <a:pt x="237518" y="752630"/>
                </a:lnTo>
                <a:lnTo>
                  <a:pt x="281468" y="771808"/>
                </a:lnTo>
                <a:lnTo>
                  <a:pt x="327916" y="787152"/>
                </a:lnTo>
                <a:lnTo>
                  <a:pt x="376565" y="798415"/>
                </a:lnTo>
                <a:lnTo>
                  <a:pt x="427124" y="805352"/>
                </a:lnTo>
                <a:lnTo>
                  <a:pt x="479298" y="807720"/>
                </a:lnTo>
                <a:lnTo>
                  <a:pt x="531461" y="805352"/>
                </a:lnTo>
                <a:lnTo>
                  <a:pt x="581993" y="798415"/>
                </a:lnTo>
                <a:lnTo>
                  <a:pt x="630600" y="787152"/>
                </a:lnTo>
                <a:lnTo>
                  <a:pt x="676993" y="771808"/>
                </a:lnTo>
                <a:lnTo>
                  <a:pt x="720880" y="752630"/>
                </a:lnTo>
                <a:lnTo>
                  <a:pt x="761969" y="729861"/>
                </a:lnTo>
                <a:lnTo>
                  <a:pt x="799970" y="703748"/>
                </a:lnTo>
                <a:lnTo>
                  <a:pt x="834590" y="674536"/>
                </a:lnTo>
                <a:lnTo>
                  <a:pt x="865540" y="642469"/>
                </a:lnTo>
                <a:lnTo>
                  <a:pt x="892527" y="607793"/>
                </a:lnTo>
                <a:lnTo>
                  <a:pt x="915261" y="570754"/>
                </a:lnTo>
                <a:lnTo>
                  <a:pt x="933450" y="531595"/>
                </a:lnTo>
                <a:lnTo>
                  <a:pt x="946802" y="490563"/>
                </a:lnTo>
                <a:lnTo>
                  <a:pt x="955027" y="447903"/>
                </a:lnTo>
                <a:lnTo>
                  <a:pt x="957834" y="403859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17483" y="3528821"/>
            <a:ext cx="958215" cy="807720"/>
          </a:xfrm>
          <a:custGeom>
            <a:avLst/>
            <a:gdLst/>
            <a:ahLst/>
            <a:cxnLst/>
            <a:rect l="l" t="t" r="r" b="b"/>
            <a:pathLst>
              <a:path w="958214" h="807720">
                <a:moveTo>
                  <a:pt x="479298" y="0"/>
                </a:moveTo>
                <a:lnTo>
                  <a:pt x="427124" y="2367"/>
                </a:lnTo>
                <a:lnTo>
                  <a:pt x="376565" y="9304"/>
                </a:lnTo>
                <a:lnTo>
                  <a:pt x="327916" y="20567"/>
                </a:lnTo>
                <a:lnTo>
                  <a:pt x="281468" y="35911"/>
                </a:lnTo>
                <a:lnTo>
                  <a:pt x="237518" y="55089"/>
                </a:lnTo>
                <a:lnTo>
                  <a:pt x="196358" y="77858"/>
                </a:lnTo>
                <a:lnTo>
                  <a:pt x="158282" y="103971"/>
                </a:lnTo>
                <a:lnTo>
                  <a:pt x="123586" y="133183"/>
                </a:lnTo>
                <a:lnTo>
                  <a:pt x="92561" y="165250"/>
                </a:lnTo>
                <a:lnTo>
                  <a:pt x="65503" y="199926"/>
                </a:lnTo>
                <a:lnTo>
                  <a:pt x="42706" y="236965"/>
                </a:lnTo>
                <a:lnTo>
                  <a:pt x="24463" y="276124"/>
                </a:lnTo>
                <a:lnTo>
                  <a:pt x="11068" y="317156"/>
                </a:lnTo>
                <a:lnTo>
                  <a:pt x="2816" y="359816"/>
                </a:lnTo>
                <a:lnTo>
                  <a:pt x="0" y="403860"/>
                </a:lnTo>
                <a:lnTo>
                  <a:pt x="2816" y="447903"/>
                </a:lnTo>
                <a:lnTo>
                  <a:pt x="11068" y="490563"/>
                </a:lnTo>
                <a:lnTo>
                  <a:pt x="24463" y="531595"/>
                </a:lnTo>
                <a:lnTo>
                  <a:pt x="42706" y="570754"/>
                </a:lnTo>
                <a:lnTo>
                  <a:pt x="65503" y="607793"/>
                </a:lnTo>
                <a:lnTo>
                  <a:pt x="92561" y="642469"/>
                </a:lnTo>
                <a:lnTo>
                  <a:pt x="123586" y="674536"/>
                </a:lnTo>
                <a:lnTo>
                  <a:pt x="158282" y="703748"/>
                </a:lnTo>
                <a:lnTo>
                  <a:pt x="196358" y="729861"/>
                </a:lnTo>
                <a:lnTo>
                  <a:pt x="237518" y="752630"/>
                </a:lnTo>
                <a:lnTo>
                  <a:pt x="281468" y="771808"/>
                </a:lnTo>
                <a:lnTo>
                  <a:pt x="327916" y="787152"/>
                </a:lnTo>
                <a:lnTo>
                  <a:pt x="376565" y="798415"/>
                </a:lnTo>
                <a:lnTo>
                  <a:pt x="427124" y="805352"/>
                </a:lnTo>
                <a:lnTo>
                  <a:pt x="479298" y="807720"/>
                </a:lnTo>
                <a:lnTo>
                  <a:pt x="531461" y="805352"/>
                </a:lnTo>
                <a:lnTo>
                  <a:pt x="581993" y="798415"/>
                </a:lnTo>
                <a:lnTo>
                  <a:pt x="630600" y="787152"/>
                </a:lnTo>
                <a:lnTo>
                  <a:pt x="676993" y="771808"/>
                </a:lnTo>
                <a:lnTo>
                  <a:pt x="720880" y="752630"/>
                </a:lnTo>
                <a:lnTo>
                  <a:pt x="761969" y="729861"/>
                </a:lnTo>
                <a:lnTo>
                  <a:pt x="799970" y="703748"/>
                </a:lnTo>
                <a:lnTo>
                  <a:pt x="834590" y="674536"/>
                </a:lnTo>
                <a:lnTo>
                  <a:pt x="865540" y="642469"/>
                </a:lnTo>
                <a:lnTo>
                  <a:pt x="892527" y="607793"/>
                </a:lnTo>
                <a:lnTo>
                  <a:pt x="915261" y="570754"/>
                </a:lnTo>
                <a:lnTo>
                  <a:pt x="933450" y="531595"/>
                </a:lnTo>
                <a:lnTo>
                  <a:pt x="946802" y="490563"/>
                </a:lnTo>
                <a:lnTo>
                  <a:pt x="955027" y="447903"/>
                </a:lnTo>
                <a:lnTo>
                  <a:pt x="957834" y="403859"/>
                </a:lnTo>
                <a:lnTo>
                  <a:pt x="955027" y="359816"/>
                </a:lnTo>
                <a:lnTo>
                  <a:pt x="946802" y="317156"/>
                </a:lnTo>
                <a:lnTo>
                  <a:pt x="933450" y="276124"/>
                </a:lnTo>
                <a:lnTo>
                  <a:pt x="915261" y="236965"/>
                </a:lnTo>
                <a:lnTo>
                  <a:pt x="892527" y="199926"/>
                </a:lnTo>
                <a:lnTo>
                  <a:pt x="865540" y="165250"/>
                </a:lnTo>
                <a:lnTo>
                  <a:pt x="834590" y="133183"/>
                </a:lnTo>
                <a:lnTo>
                  <a:pt x="799970" y="103971"/>
                </a:lnTo>
                <a:lnTo>
                  <a:pt x="761969" y="77858"/>
                </a:lnTo>
                <a:lnTo>
                  <a:pt x="720880" y="55089"/>
                </a:lnTo>
                <a:lnTo>
                  <a:pt x="676993" y="35911"/>
                </a:lnTo>
                <a:lnTo>
                  <a:pt x="630600" y="20567"/>
                </a:lnTo>
                <a:lnTo>
                  <a:pt x="581993" y="9304"/>
                </a:lnTo>
                <a:lnTo>
                  <a:pt x="531461" y="2367"/>
                </a:lnTo>
                <a:lnTo>
                  <a:pt x="479298" y="0"/>
                </a:lnTo>
                <a:close/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27459" y="3693667"/>
            <a:ext cx="7372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8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并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20709" y="4506467"/>
            <a:ext cx="1148715" cy="969010"/>
          </a:xfrm>
          <a:custGeom>
            <a:avLst/>
            <a:gdLst/>
            <a:ahLst/>
            <a:cxnLst/>
            <a:rect l="l" t="t" r="r" b="b"/>
            <a:pathLst>
              <a:path w="1148714" h="969010">
                <a:moveTo>
                  <a:pt x="1148334" y="484631"/>
                </a:moveTo>
                <a:lnTo>
                  <a:pt x="1145983" y="440549"/>
                </a:lnTo>
                <a:lnTo>
                  <a:pt x="1139067" y="397569"/>
                </a:lnTo>
                <a:lnTo>
                  <a:pt x="1127791" y="355864"/>
                </a:lnTo>
                <a:lnTo>
                  <a:pt x="1112360" y="315605"/>
                </a:lnTo>
                <a:lnTo>
                  <a:pt x="1092977" y="276965"/>
                </a:lnTo>
                <a:lnTo>
                  <a:pt x="1069848" y="240114"/>
                </a:lnTo>
                <a:lnTo>
                  <a:pt x="1043176" y="205225"/>
                </a:lnTo>
                <a:lnTo>
                  <a:pt x="1013168" y="172469"/>
                </a:lnTo>
                <a:lnTo>
                  <a:pt x="980027" y="142017"/>
                </a:lnTo>
                <a:lnTo>
                  <a:pt x="943958" y="114042"/>
                </a:lnTo>
                <a:lnTo>
                  <a:pt x="905165" y="88716"/>
                </a:lnTo>
                <a:lnTo>
                  <a:pt x="863854" y="66209"/>
                </a:lnTo>
                <a:lnTo>
                  <a:pt x="820228" y="46694"/>
                </a:lnTo>
                <a:lnTo>
                  <a:pt x="774493" y="30342"/>
                </a:lnTo>
                <a:lnTo>
                  <a:pt x="726852" y="17324"/>
                </a:lnTo>
                <a:lnTo>
                  <a:pt x="677512" y="7814"/>
                </a:lnTo>
                <a:lnTo>
                  <a:pt x="626675" y="1982"/>
                </a:lnTo>
                <a:lnTo>
                  <a:pt x="574548" y="0"/>
                </a:lnTo>
                <a:lnTo>
                  <a:pt x="522300" y="1982"/>
                </a:lnTo>
                <a:lnTo>
                  <a:pt x="471357" y="7814"/>
                </a:lnTo>
                <a:lnTo>
                  <a:pt x="421922" y="17324"/>
                </a:lnTo>
                <a:lnTo>
                  <a:pt x="374199" y="30342"/>
                </a:lnTo>
                <a:lnTo>
                  <a:pt x="328392" y="46694"/>
                </a:lnTo>
                <a:lnTo>
                  <a:pt x="284705" y="66209"/>
                </a:lnTo>
                <a:lnTo>
                  <a:pt x="243342" y="88716"/>
                </a:lnTo>
                <a:lnTo>
                  <a:pt x="204506" y="114042"/>
                </a:lnTo>
                <a:lnTo>
                  <a:pt x="168401" y="142017"/>
                </a:lnTo>
                <a:lnTo>
                  <a:pt x="135232" y="172469"/>
                </a:lnTo>
                <a:lnTo>
                  <a:pt x="105201" y="205225"/>
                </a:lnTo>
                <a:lnTo>
                  <a:pt x="78514" y="240114"/>
                </a:lnTo>
                <a:lnTo>
                  <a:pt x="55373" y="276965"/>
                </a:lnTo>
                <a:lnTo>
                  <a:pt x="35982" y="315605"/>
                </a:lnTo>
                <a:lnTo>
                  <a:pt x="20545" y="355864"/>
                </a:lnTo>
                <a:lnTo>
                  <a:pt x="9267" y="397569"/>
                </a:lnTo>
                <a:lnTo>
                  <a:pt x="2350" y="440549"/>
                </a:lnTo>
                <a:lnTo>
                  <a:pt x="0" y="484631"/>
                </a:lnTo>
                <a:lnTo>
                  <a:pt x="2350" y="528707"/>
                </a:lnTo>
                <a:lnTo>
                  <a:pt x="9267" y="571668"/>
                </a:lnTo>
                <a:lnTo>
                  <a:pt x="20545" y="613342"/>
                </a:lnTo>
                <a:lnTo>
                  <a:pt x="35982" y="653561"/>
                </a:lnTo>
                <a:lnTo>
                  <a:pt x="55373" y="692154"/>
                </a:lnTo>
                <a:lnTo>
                  <a:pt x="78514" y="728951"/>
                </a:lnTo>
                <a:lnTo>
                  <a:pt x="102108" y="759744"/>
                </a:lnTo>
                <a:lnTo>
                  <a:pt x="102107" y="484631"/>
                </a:lnTo>
                <a:lnTo>
                  <a:pt x="104874" y="441187"/>
                </a:lnTo>
                <a:lnTo>
                  <a:pt x="112984" y="399103"/>
                </a:lnTo>
                <a:lnTo>
                  <a:pt x="126150" y="358621"/>
                </a:lnTo>
                <a:lnTo>
                  <a:pt x="144088" y="319984"/>
                </a:lnTo>
                <a:lnTo>
                  <a:pt x="166511" y="283435"/>
                </a:lnTo>
                <a:lnTo>
                  <a:pt x="193133" y="249216"/>
                </a:lnTo>
                <a:lnTo>
                  <a:pt x="223669" y="217570"/>
                </a:lnTo>
                <a:lnTo>
                  <a:pt x="257833" y="188738"/>
                </a:lnTo>
                <a:lnTo>
                  <a:pt x="295339" y="162964"/>
                </a:lnTo>
                <a:lnTo>
                  <a:pt x="335900" y="140490"/>
                </a:lnTo>
                <a:lnTo>
                  <a:pt x="379233" y="121558"/>
                </a:lnTo>
                <a:lnTo>
                  <a:pt x="425049" y="106411"/>
                </a:lnTo>
                <a:lnTo>
                  <a:pt x="473064" y="95292"/>
                </a:lnTo>
                <a:lnTo>
                  <a:pt x="522992" y="88443"/>
                </a:lnTo>
                <a:lnTo>
                  <a:pt x="574548" y="86105"/>
                </a:lnTo>
                <a:lnTo>
                  <a:pt x="625960" y="88443"/>
                </a:lnTo>
                <a:lnTo>
                  <a:pt x="675765" y="95292"/>
                </a:lnTo>
                <a:lnTo>
                  <a:pt x="723674" y="106411"/>
                </a:lnTo>
                <a:lnTo>
                  <a:pt x="769401" y="121558"/>
                </a:lnTo>
                <a:lnTo>
                  <a:pt x="812658" y="140490"/>
                </a:lnTo>
                <a:lnTo>
                  <a:pt x="853159" y="162964"/>
                </a:lnTo>
                <a:lnTo>
                  <a:pt x="890616" y="188738"/>
                </a:lnTo>
                <a:lnTo>
                  <a:pt x="924741" y="217570"/>
                </a:lnTo>
                <a:lnTo>
                  <a:pt x="955249" y="249216"/>
                </a:lnTo>
                <a:lnTo>
                  <a:pt x="981851" y="283435"/>
                </a:lnTo>
                <a:lnTo>
                  <a:pt x="1004260" y="319984"/>
                </a:lnTo>
                <a:lnTo>
                  <a:pt x="1022189" y="358621"/>
                </a:lnTo>
                <a:lnTo>
                  <a:pt x="1035351" y="399103"/>
                </a:lnTo>
                <a:lnTo>
                  <a:pt x="1043459" y="441187"/>
                </a:lnTo>
                <a:lnTo>
                  <a:pt x="1046226" y="484631"/>
                </a:lnTo>
                <a:lnTo>
                  <a:pt x="1046226" y="759800"/>
                </a:lnTo>
                <a:lnTo>
                  <a:pt x="1069848" y="728951"/>
                </a:lnTo>
                <a:lnTo>
                  <a:pt x="1092977" y="692154"/>
                </a:lnTo>
                <a:lnTo>
                  <a:pt x="1112360" y="653561"/>
                </a:lnTo>
                <a:lnTo>
                  <a:pt x="1127791" y="613342"/>
                </a:lnTo>
                <a:lnTo>
                  <a:pt x="1139067" y="571668"/>
                </a:lnTo>
                <a:lnTo>
                  <a:pt x="1145983" y="528707"/>
                </a:lnTo>
                <a:lnTo>
                  <a:pt x="1148334" y="484631"/>
                </a:lnTo>
                <a:close/>
              </a:path>
              <a:path w="1148714" h="969010">
                <a:moveTo>
                  <a:pt x="1046226" y="759800"/>
                </a:moveTo>
                <a:lnTo>
                  <a:pt x="1046226" y="484631"/>
                </a:lnTo>
                <a:lnTo>
                  <a:pt x="1043459" y="527933"/>
                </a:lnTo>
                <a:lnTo>
                  <a:pt x="1035351" y="569894"/>
                </a:lnTo>
                <a:lnTo>
                  <a:pt x="1022189" y="610270"/>
                </a:lnTo>
                <a:lnTo>
                  <a:pt x="1004260" y="648817"/>
                </a:lnTo>
                <a:lnTo>
                  <a:pt x="981851" y="685291"/>
                </a:lnTo>
                <a:lnTo>
                  <a:pt x="955249" y="719449"/>
                </a:lnTo>
                <a:lnTo>
                  <a:pt x="924741" y="751047"/>
                </a:lnTo>
                <a:lnTo>
                  <a:pt x="890616" y="779840"/>
                </a:lnTo>
                <a:lnTo>
                  <a:pt x="853159" y="805586"/>
                </a:lnTo>
                <a:lnTo>
                  <a:pt x="812658" y="828039"/>
                </a:lnTo>
                <a:lnTo>
                  <a:pt x="769401" y="846957"/>
                </a:lnTo>
                <a:lnTo>
                  <a:pt x="723674" y="862096"/>
                </a:lnTo>
                <a:lnTo>
                  <a:pt x="675765" y="873211"/>
                </a:lnTo>
                <a:lnTo>
                  <a:pt x="625960" y="880059"/>
                </a:lnTo>
                <a:lnTo>
                  <a:pt x="574548" y="882395"/>
                </a:lnTo>
                <a:lnTo>
                  <a:pt x="522992" y="880059"/>
                </a:lnTo>
                <a:lnTo>
                  <a:pt x="473064" y="873211"/>
                </a:lnTo>
                <a:lnTo>
                  <a:pt x="425049" y="862096"/>
                </a:lnTo>
                <a:lnTo>
                  <a:pt x="379233" y="846957"/>
                </a:lnTo>
                <a:lnTo>
                  <a:pt x="335900" y="828039"/>
                </a:lnTo>
                <a:lnTo>
                  <a:pt x="295339" y="805586"/>
                </a:lnTo>
                <a:lnTo>
                  <a:pt x="257833" y="779840"/>
                </a:lnTo>
                <a:lnTo>
                  <a:pt x="223669" y="751047"/>
                </a:lnTo>
                <a:lnTo>
                  <a:pt x="193133" y="719449"/>
                </a:lnTo>
                <a:lnTo>
                  <a:pt x="166511" y="685291"/>
                </a:lnTo>
                <a:lnTo>
                  <a:pt x="144088" y="648817"/>
                </a:lnTo>
                <a:lnTo>
                  <a:pt x="126150" y="610270"/>
                </a:lnTo>
                <a:lnTo>
                  <a:pt x="112984" y="569894"/>
                </a:lnTo>
                <a:lnTo>
                  <a:pt x="104874" y="527933"/>
                </a:lnTo>
                <a:lnTo>
                  <a:pt x="102107" y="484631"/>
                </a:lnTo>
                <a:lnTo>
                  <a:pt x="102108" y="759744"/>
                </a:lnTo>
                <a:lnTo>
                  <a:pt x="135232" y="796477"/>
                </a:lnTo>
                <a:lnTo>
                  <a:pt x="168401" y="826865"/>
                </a:lnTo>
                <a:lnTo>
                  <a:pt x="204506" y="854776"/>
                </a:lnTo>
                <a:lnTo>
                  <a:pt x="243342" y="880041"/>
                </a:lnTo>
                <a:lnTo>
                  <a:pt x="284705" y="902490"/>
                </a:lnTo>
                <a:lnTo>
                  <a:pt x="328392" y="921951"/>
                </a:lnTo>
                <a:lnTo>
                  <a:pt x="374199" y="938256"/>
                </a:lnTo>
                <a:lnTo>
                  <a:pt x="421922" y="951233"/>
                </a:lnTo>
                <a:lnTo>
                  <a:pt x="471357" y="960713"/>
                </a:lnTo>
                <a:lnTo>
                  <a:pt x="522300" y="966526"/>
                </a:lnTo>
                <a:lnTo>
                  <a:pt x="574548" y="968501"/>
                </a:lnTo>
                <a:lnTo>
                  <a:pt x="626675" y="966526"/>
                </a:lnTo>
                <a:lnTo>
                  <a:pt x="677512" y="960713"/>
                </a:lnTo>
                <a:lnTo>
                  <a:pt x="726852" y="951233"/>
                </a:lnTo>
                <a:lnTo>
                  <a:pt x="774493" y="938256"/>
                </a:lnTo>
                <a:lnTo>
                  <a:pt x="820228" y="921951"/>
                </a:lnTo>
                <a:lnTo>
                  <a:pt x="863854" y="902490"/>
                </a:lnTo>
                <a:lnTo>
                  <a:pt x="905165" y="880041"/>
                </a:lnTo>
                <a:lnTo>
                  <a:pt x="943958" y="854776"/>
                </a:lnTo>
                <a:lnTo>
                  <a:pt x="980027" y="826865"/>
                </a:lnTo>
                <a:lnTo>
                  <a:pt x="1013168" y="796477"/>
                </a:lnTo>
                <a:lnTo>
                  <a:pt x="1043176" y="763782"/>
                </a:lnTo>
                <a:lnTo>
                  <a:pt x="1046226" y="75980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15959" y="4587240"/>
            <a:ext cx="958215" cy="808990"/>
          </a:xfrm>
          <a:custGeom>
            <a:avLst/>
            <a:gdLst/>
            <a:ahLst/>
            <a:cxnLst/>
            <a:rect l="l" t="t" r="r" b="b"/>
            <a:pathLst>
              <a:path w="958214" h="808989">
                <a:moveTo>
                  <a:pt x="957834" y="404621"/>
                </a:moveTo>
                <a:lnTo>
                  <a:pt x="955018" y="360568"/>
                </a:lnTo>
                <a:lnTo>
                  <a:pt x="946767" y="317881"/>
                </a:lnTo>
                <a:lnTo>
                  <a:pt x="933376" y="276807"/>
                </a:lnTo>
                <a:lnTo>
                  <a:pt x="915142" y="237594"/>
                </a:lnTo>
                <a:lnTo>
                  <a:pt x="892358" y="200490"/>
                </a:lnTo>
                <a:lnTo>
                  <a:pt x="865321" y="165744"/>
                </a:lnTo>
                <a:lnTo>
                  <a:pt x="834325" y="133602"/>
                </a:lnTo>
                <a:lnTo>
                  <a:pt x="799666" y="104314"/>
                </a:lnTo>
                <a:lnTo>
                  <a:pt x="761640" y="78126"/>
                </a:lnTo>
                <a:lnTo>
                  <a:pt x="720541" y="55287"/>
                </a:lnTo>
                <a:lnTo>
                  <a:pt x="676665" y="36044"/>
                </a:lnTo>
                <a:lnTo>
                  <a:pt x="630308" y="20647"/>
                </a:lnTo>
                <a:lnTo>
                  <a:pt x="581764" y="9341"/>
                </a:lnTo>
                <a:lnTo>
                  <a:pt x="531328" y="2376"/>
                </a:lnTo>
                <a:lnTo>
                  <a:pt x="479298" y="0"/>
                </a:lnTo>
                <a:lnTo>
                  <a:pt x="427124" y="2376"/>
                </a:lnTo>
                <a:lnTo>
                  <a:pt x="376565" y="9341"/>
                </a:lnTo>
                <a:lnTo>
                  <a:pt x="327916" y="20647"/>
                </a:lnTo>
                <a:lnTo>
                  <a:pt x="281468" y="36044"/>
                </a:lnTo>
                <a:lnTo>
                  <a:pt x="237518" y="55287"/>
                </a:lnTo>
                <a:lnTo>
                  <a:pt x="196358" y="78126"/>
                </a:lnTo>
                <a:lnTo>
                  <a:pt x="158282" y="104314"/>
                </a:lnTo>
                <a:lnTo>
                  <a:pt x="123586" y="133602"/>
                </a:lnTo>
                <a:lnTo>
                  <a:pt x="92561" y="165744"/>
                </a:lnTo>
                <a:lnTo>
                  <a:pt x="65503" y="200490"/>
                </a:lnTo>
                <a:lnTo>
                  <a:pt x="42706" y="237594"/>
                </a:lnTo>
                <a:lnTo>
                  <a:pt x="24463" y="276807"/>
                </a:lnTo>
                <a:lnTo>
                  <a:pt x="11068" y="317881"/>
                </a:lnTo>
                <a:lnTo>
                  <a:pt x="2816" y="360568"/>
                </a:lnTo>
                <a:lnTo>
                  <a:pt x="0" y="404622"/>
                </a:lnTo>
                <a:lnTo>
                  <a:pt x="2816" y="448665"/>
                </a:lnTo>
                <a:lnTo>
                  <a:pt x="11068" y="491325"/>
                </a:lnTo>
                <a:lnTo>
                  <a:pt x="24463" y="532357"/>
                </a:lnTo>
                <a:lnTo>
                  <a:pt x="42706" y="571516"/>
                </a:lnTo>
                <a:lnTo>
                  <a:pt x="65503" y="608555"/>
                </a:lnTo>
                <a:lnTo>
                  <a:pt x="92561" y="643231"/>
                </a:lnTo>
                <a:lnTo>
                  <a:pt x="123586" y="675298"/>
                </a:lnTo>
                <a:lnTo>
                  <a:pt x="158282" y="704510"/>
                </a:lnTo>
                <a:lnTo>
                  <a:pt x="196358" y="730623"/>
                </a:lnTo>
                <a:lnTo>
                  <a:pt x="237518" y="753392"/>
                </a:lnTo>
                <a:lnTo>
                  <a:pt x="281468" y="772570"/>
                </a:lnTo>
                <a:lnTo>
                  <a:pt x="327916" y="787914"/>
                </a:lnTo>
                <a:lnTo>
                  <a:pt x="376565" y="799177"/>
                </a:lnTo>
                <a:lnTo>
                  <a:pt x="427124" y="806114"/>
                </a:lnTo>
                <a:lnTo>
                  <a:pt x="479298" y="808482"/>
                </a:lnTo>
                <a:lnTo>
                  <a:pt x="531328" y="806114"/>
                </a:lnTo>
                <a:lnTo>
                  <a:pt x="581764" y="799177"/>
                </a:lnTo>
                <a:lnTo>
                  <a:pt x="630308" y="787914"/>
                </a:lnTo>
                <a:lnTo>
                  <a:pt x="676665" y="772570"/>
                </a:lnTo>
                <a:lnTo>
                  <a:pt x="720541" y="753392"/>
                </a:lnTo>
                <a:lnTo>
                  <a:pt x="761640" y="730623"/>
                </a:lnTo>
                <a:lnTo>
                  <a:pt x="799666" y="704510"/>
                </a:lnTo>
                <a:lnTo>
                  <a:pt x="834325" y="675298"/>
                </a:lnTo>
                <a:lnTo>
                  <a:pt x="865321" y="643231"/>
                </a:lnTo>
                <a:lnTo>
                  <a:pt x="892358" y="608555"/>
                </a:lnTo>
                <a:lnTo>
                  <a:pt x="915142" y="571516"/>
                </a:lnTo>
                <a:lnTo>
                  <a:pt x="933376" y="532357"/>
                </a:lnTo>
                <a:lnTo>
                  <a:pt x="946767" y="491325"/>
                </a:lnTo>
                <a:lnTo>
                  <a:pt x="955018" y="448665"/>
                </a:lnTo>
                <a:lnTo>
                  <a:pt x="957834" y="404621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15959" y="4587240"/>
            <a:ext cx="958215" cy="808990"/>
          </a:xfrm>
          <a:custGeom>
            <a:avLst/>
            <a:gdLst/>
            <a:ahLst/>
            <a:cxnLst/>
            <a:rect l="l" t="t" r="r" b="b"/>
            <a:pathLst>
              <a:path w="958214" h="808989">
                <a:moveTo>
                  <a:pt x="479298" y="0"/>
                </a:moveTo>
                <a:lnTo>
                  <a:pt x="427124" y="2376"/>
                </a:lnTo>
                <a:lnTo>
                  <a:pt x="376565" y="9341"/>
                </a:lnTo>
                <a:lnTo>
                  <a:pt x="327916" y="20647"/>
                </a:lnTo>
                <a:lnTo>
                  <a:pt x="281468" y="36044"/>
                </a:lnTo>
                <a:lnTo>
                  <a:pt x="237518" y="55287"/>
                </a:lnTo>
                <a:lnTo>
                  <a:pt x="196358" y="78126"/>
                </a:lnTo>
                <a:lnTo>
                  <a:pt x="158282" y="104314"/>
                </a:lnTo>
                <a:lnTo>
                  <a:pt x="123586" y="133602"/>
                </a:lnTo>
                <a:lnTo>
                  <a:pt x="92561" y="165744"/>
                </a:lnTo>
                <a:lnTo>
                  <a:pt x="65503" y="200490"/>
                </a:lnTo>
                <a:lnTo>
                  <a:pt x="42706" y="237594"/>
                </a:lnTo>
                <a:lnTo>
                  <a:pt x="24463" y="276807"/>
                </a:lnTo>
                <a:lnTo>
                  <a:pt x="11068" y="317881"/>
                </a:lnTo>
                <a:lnTo>
                  <a:pt x="2816" y="360568"/>
                </a:lnTo>
                <a:lnTo>
                  <a:pt x="0" y="404622"/>
                </a:lnTo>
                <a:lnTo>
                  <a:pt x="2816" y="448665"/>
                </a:lnTo>
                <a:lnTo>
                  <a:pt x="11068" y="491325"/>
                </a:lnTo>
                <a:lnTo>
                  <a:pt x="24463" y="532357"/>
                </a:lnTo>
                <a:lnTo>
                  <a:pt x="42706" y="571516"/>
                </a:lnTo>
                <a:lnTo>
                  <a:pt x="65503" y="608555"/>
                </a:lnTo>
                <a:lnTo>
                  <a:pt x="92561" y="643231"/>
                </a:lnTo>
                <a:lnTo>
                  <a:pt x="123586" y="675298"/>
                </a:lnTo>
                <a:lnTo>
                  <a:pt x="158282" y="704510"/>
                </a:lnTo>
                <a:lnTo>
                  <a:pt x="196358" y="730623"/>
                </a:lnTo>
                <a:lnTo>
                  <a:pt x="237518" y="753392"/>
                </a:lnTo>
                <a:lnTo>
                  <a:pt x="281468" y="772570"/>
                </a:lnTo>
                <a:lnTo>
                  <a:pt x="327916" y="787914"/>
                </a:lnTo>
                <a:lnTo>
                  <a:pt x="376565" y="799177"/>
                </a:lnTo>
                <a:lnTo>
                  <a:pt x="427124" y="806114"/>
                </a:lnTo>
                <a:lnTo>
                  <a:pt x="479298" y="808482"/>
                </a:lnTo>
                <a:lnTo>
                  <a:pt x="531328" y="806114"/>
                </a:lnTo>
                <a:lnTo>
                  <a:pt x="581764" y="799177"/>
                </a:lnTo>
                <a:lnTo>
                  <a:pt x="630308" y="787914"/>
                </a:lnTo>
                <a:lnTo>
                  <a:pt x="676665" y="772570"/>
                </a:lnTo>
                <a:lnTo>
                  <a:pt x="720541" y="753392"/>
                </a:lnTo>
                <a:lnTo>
                  <a:pt x="761640" y="730623"/>
                </a:lnTo>
                <a:lnTo>
                  <a:pt x="799666" y="704510"/>
                </a:lnTo>
                <a:lnTo>
                  <a:pt x="834325" y="675298"/>
                </a:lnTo>
                <a:lnTo>
                  <a:pt x="865321" y="643231"/>
                </a:lnTo>
                <a:lnTo>
                  <a:pt x="892358" y="608555"/>
                </a:lnTo>
                <a:lnTo>
                  <a:pt x="915142" y="571516"/>
                </a:lnTo>
                <a:lnTo>
                  <a:pt x="933376" y="532357"/>
                </a:lnTo>
                <a:lnTo>
                  <a:pt x="946767" y="491325"/>
                </a:lnTo>
                <a:lnTo>
                  <a:pt x="955018" y="448665"/>
                </a:lnTo>
                <a:lnTo>
                  <a:pt x="957834" y="404621"/>
                </a:lnTo>
                <a:lnTo>
                  <a:pt x="955018" y="360568"/>
                </a:lnTo>
                <a:lnTo>
                  <a:pt x="946767" y="317881"/>
                </a:lnTo>
                <a:lnTo>
                  <a:pt x="933376" y="276807"/>
                </a:lnTo>
                <a:lnTo>
                  <a:pt x="915142" y="237594"/>
                </a:lnTo>
                <a:lnTo>
                  <a:pt x="892358" y="200490"/>
                </a:lnTo>
                <a:lnTo>
                  <a:pt x="865321" y="165744"/>
                </a:lnTo>
                <a:lnTo>
                  <a:pt x="834325" y="133602"/>
                </a:lnTo>
                <a:lnTo>
                  <a:pt x="799666" y="104314"/>
                </a:lnTo>
                <a:lnTo>
                  <a:pt x="761640" y="78126"/>
                </a:lnTo>
                <a:lnTo>
                  <a:pt x="720541" y="55287"/>
                </a:lnTo>
                <a:lnTo>
                  <a:pt x="676665" y="36044"/>
                </a:lnTo>
                <a:lnTo>
                  <a:pt x="630308" y="20647"/>
                </a:lnTo>
                <a:lnTo>
                  <a:pt x="581764" y="9341"/>
                </a:lnTo>
                <a:lnTo>
                  <a:pt x="531328" y="2376"/>
                </a:lnTo>
                <a:lnTo>
                  <a:pt x="47929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225173" y="4752847"/>
            <a:ext cx="7372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8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差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76919" y="3071622"/>
            <a:ext cx="2034539" cy="323850"/>
          </a:xfrm>
          <a:custGeom>
            <a:avLst/>
            <a:gdLst/>
            <a:ahLst/>
            <a:cxnLst/>
            <a:rect l="l" t="t" r="r" b="b"/>
            <a:pathLst>
              <a:path w="2034539" h="323850">
                <a:moveTo>
                  <a:pt x="2034539" y="323850"/>
                </a:moveTo>
                <a:lnTo>
                  <a:pt x="2028518" y="280871"/>
                </a:lnTo>
                <a:lnTo>
                  <a:pt x="2011510" y="242146"/>
                </a:lnTo>
                <a:lnTo>
                  <a:pt x="1985105" y="209264"/>
                </a:lnTo>
                <a:lnTo>
                  <a:pt x="1950889" y="183811"/>
                </a:lnTo>
                <a:lnTo>
                  <a:pt x="1910450" y="167375"/>
                </a:lnTo>
                <a:lnTo>
                  <a:pt x="1865376" y="161544"/>
                </a:lnTo>
                <a:lnTo>
                  <a:pt x="1229867" y="161544"/>
                </a:lnTo>
                <a:lnTo>
                  <a:pt x="1184737" y="155769"/>
                </a:lnTo>
                <a:lnTo>
                  <a:pt x="1144157" y="139474"/>
                </a:lnTo>
                <a:lnTo>
                  <a:pt x="1109757" y="114204"/>
                </a:lnTo>
                <a:lnTo>
                  <a:pt x="1083168" y="81505"/>
                </a:lnTo>
                <a:lnTo>
                  <a:pt x="1066020" y="42922"/>
                </a:lnTo>
                <a:lnTo>
                  <a:pt x="1059942" y="0"/>
                </a:lnTo>
                <a:lnTo>
                  <a:pt x="1053920" y="42922"/>
                </a:lnTo>
                <a:lnTo>
                  <a:pt x="1036912" y="81505"/>
                </a:lnTo>
                <a:lnTo>
                  <a:pt x="1010507" y="114204"/>
                </a:lnTo>
                <a:lnTo>
                  <a:pt x="976291" y="139474"/>
                </a:lnTo>
                <a:lnTo>
                  <a:pt x="935852" y="155769"/>
                </a:lnTo>
                <a:lnTo>
                  <a:pt x="890777" y="161544"/>
                </a:lnTo>
                <a:lnTo>
                  <a:pt x="169163" y="161544"/>
                </a:lnTo>
                <a:lnTo>
                  <a:pt x="124089" y="167375"/>
                </a:lnTo>
                <a:lnTo>
                  <a:pt x="83650" y="183811"/>
                </a:lnTo>
                <a:lnTo>
                  <a:pt x="49434" y="209264"/>
                </a:lnTo>
                <a:lnTo>
                  <a:pt x="23029" y="242146"/>
                </a:lnTo>
                <a:lnTo>
                  <a:pt x="6021" y="280871"/>
                </a:lnTo>
                <a:lnTo>
                  <a:pt x="0" y="32385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20709" y="5555741"/>
            <a:ext cx="1148715" cy="969010"/>
          </a:xfrm>
          <a:custGeom>
            <a:avLst/>
            <a:gdLst/>
            <a:ahLst/>
            <a:cxnLst/>
            <a:rect l="l" t="t" r="r" b="b"/>
            <a:pathLst>
              <a:path w="1148714" h="969009">
                <a:moveTo>
                  <a:pt x="1148334" y="484631"/>
                </a:moveTo>
                <a:lnTo>
                  <a:pt x="1145983" y="440549"/>
                </a:lnTo>
                <a:lnTo>
                  <a:pt x="1139067" y="397569"/>
                </a:lnTo>
                <a:lnTo>
                  <a:pt x="1127791" y="355864"/>
                </a:lnTo>
                <a:lnTo>
                  <a:pt x="1112360" y="315605"/>
                </a:lnTo>
                <a:lnTo>
                  <a:pt x="1092977" y="276965"/>
                </a:lnTo>
                <a:lnTo>
                  <a:pt x="1069848" y="240114"/>
                </a:lnTo>
                <a:lnTo>
                  <a:pt x="1043176" y="205225"/>
                </a:lnTo>
                <a:lnTo>
                  <a:pt x="1013168" y="172469"/>
                </a:lnTo>
                <a:lnTo>
                  <a:pt x="980027" y="142017"/>
                </a:lnTo>
                <a:lnTo>
                  <a:pt x="943958" y="114042"/>
                </a:lnTo>
                <a:lnTo>
                  <a:pt x="905165" y="88716"/>
                </a:lnTo>
                <a:lnTo>
                  <a:pt x="863854" y="66209"/>
                </a:lnTo>
                <a:lnTo>
                  <a:pt x="820228" y="46694"/>
                </a:lnTo>
                <a:lnTo>
                  <a:pt x="774493" y="30342"/>
                </a:lnTo>
                <a:lnTo>
                  <a:pt x="726852" y="17324"/>
                </a:lnTo>
                <a:lnTo>
                  <a:pt x="677512" y="7814"/>
                </a:lnTo>
                <a:lnTo>
                  <a:pt x="626675" y="1982"/>
                </a:lnTo>
                <a:lnTo>
                  <a:pt x="574548" y="0"/>
                </a:lnTo>
                <a:lnTo>
                  <a:pt x="522300" y="1982"/>
                </a:lnTo>
                <a:lnTo>
                  <a:pt x="471357" y="7814"/>
                </a:lnTo>
                <a:lnTo>
                  <a:pt x="421922" y="17324"/>
                </a:lnTo>
                <a:lnTo>
                  <a:pt x="374199" y="30342"/>
                </a:lnTo>
                <a:lnTo>
                  <a:pt x="328392" y="46694"/>
                </a:lnTo>
                <a:lnTo>
                  <a:pt x="284705" y="66209"/>
                </a:lnTo>
                <a:lnTo>
                  <a:pt x="243342" y="88716"/>
                </a:lnTo>
                <a:lnTo>
                  <a:pt x="204506" y="114042"/>
                </a:lnTo>
                <a:lnTo>
                  <a:pt x="168401" y="142017"/>
                </a:lnTo>
                <a:lnTo>
                  <a:pt x="135232" y="172469"/>
                </a:lnTo>
                <a:lnTo>
                  <a:pt x="105201" y="205225"/>
                </a:lnTo>
                <a:lnTo>
                  <a:pt x="78514" y="240114"/>
                </a:lnTo>
                <a:lnTo>
                  <a:pt x="55373" y="276965"/>
                </a:lnTo>
                <a:lnTo>
                  <a:pt x="35982" y="315605"/>
                </a:lnTo>
                <a:lnTo>
                  <a:pt x="20545" y="355864"/>
                </a:lnTo>
                <a:lnTo>
                  <a:pt x="9267" y="397569"/>
                </a:lnTo>
                <a:lnTo>
                  <a:pt x="2350" y="440549"/>
                </a:lnTo>
                <a:lnTo>
                  <a:pt x="0" y="484631"/>
                </a:lnTo>
                <a:lnTo>
                  <a:pt x="2350" y="528707"/>
                </a:lnTo>
                <a:lnTo>
                  <a:pt x="9267" y="571668"/>
                </a:lnTo>
                <a:lnTo>
                  <a:pt x="20545" y="613342"/>
                </a:lnTo>
                <a:lnTo>
                  <a:pt x="35982" y="653561"/>
                </a:lnTo>
                <a:lnTo>
                  <a:pt x="55373" y="692154"/>
                </a:lnTo>
                <a:lnTo>
                  <a:pt x="78514" y="728951"/>
                </a:lnTo>
                <a:lnTo>
                  <a:pt x="102108" y="759744"/>
                </a:lnTo>
                <a:lnTo>
                  <a:pt x="102107" y="484631"/>
                </a:lnTo>
                <a:lnTo>
                  <a:pt x="104874" y="441187"/>
                </a:lnTo>
                <a:lnTo>
                  <a:pt x="112984" y="399103"/>
                </a:lnTo>
                <a:lnTo>
                  <a:pt x="126150" y="358621"/>
                </a:lnTo>
                <a:lnTo>
                  <a:pt x="144088" y="319984"/>
                </a:lnTo>
                <a:lnTo>
                  <a:pt x="166511" y="283435"/>
                </a:lnTo>
                <a:lnTo>
                  <a:pt x="193133" y="249216"/>
                </a:lnTo>
                <a:lnTo>
                  <a:pt x="223669" y="217570"/>
                </a:lnTo>
                <a:lnTo>
                  <a:pt x="257833" y="188738"/>
                </a:lnTo>
                <a:lnTo>
                  <a:pt x="295339" y="162964"/>
                </a:lnTo>
                <a:lnTo>
                  <a:pt x="335900" y="140490"/>
                </a:lnTo>
                <a:lnTo>
                  <a:pt x="379233" y="121558"/>
                </a:lnTo>
                <a:lnTo>
                  <a:pt x="425049" y="106411"/>
                </a:lnTo>
                <a:lnTo>
                  <a:pt x="473064" y="95292"/>
                </a:lnTo>
                <a:lnTo>
                  <a:pt x="522992" y="88443"/>
                </a:lnTo>
                <a:lnTo>
                  <a:pt x="574548" y="86105"/>
                </a:lnTo>
                <a:lnTo>
                  <a:pt x="625960" y="88443"/>
                </a:lnTo>
                <a:lnTo>
                  <a:pt x="675765" y="95292"/>
                </a:lnTo>
                <a:lnTo>
                  <a:pt x="723674" y="106411"/>
                </a:lnTo>
                <a:lnTo>
                  <a:pt x="769401" y="121558"/>
                </a:lnTo>
                <a:lnTo>
                  <a:pt x="812658" y="140490"/>
                </a:lnTo>
                <a:lnTo>
                  <a:pt x="853159" y="162964"/>
                </a:lnTo>
                <a:lnTo>
                  <a:pt x="890616" y="188738"/>
                </a:lnTo>
                <a:lnTo>
                  <a:pt x="924741" y="217570"/>
                </a:lnTo>
                <a:lnTo>
                  <a:pt x="955249" y="249216"/>
                </a:lnTo>
                <a:lnTo>
                  <a:pt x="981851" y="283435"/>
                </a:lnTo>
                <a:lnTo>
                  <a:pt x="1004260" y="319984"/>
                </a:lnTo>
                <a:lnTo>
                  <a:pt x="1022189" y="358621"/>
                </a:lnTo>
                <a:lnTo>
                  <a:pt x="1035351" y="399103"/>
                </a:lnTo>
                <a:lnTo>
                  <a:pt x="1043459" y="441187"/>
                </a:lnTo>
                <a:lnTo>
                  <a:pt x="1046226" y="484631"/>
                </a:lnTo>
                <a:lnTo>
                  <a:pt x="1046226" y="759800"/>
                </a:lnTo>
                <a:lnTo>
                  <a:pt x="1069848" y="728951"/>
                </a:lnTo>
                <a:lnTo>
                  <a:pt x="1092977" y="692154"/>
                </a:lnTo>
                <a:lnTo>
                  <a:pt x="1112360" y="653561"/>
                </a:lnTo>
                <a:lnTo>
                  <a:pt x="1127791" y="613342"/>
                </a:lnTo>
                <a:lnTo>
                  <a:pt x="1139067" y="571668"/>
                </a:lnTo>
                <a:lnTo>
                  <a:pt x="1145983" y="528707"/>
                </a:lnTo>
                <a:lnTo>
                  <a:pt x="1148334" y="484631"/>
                </a:lnTo>
                <a:close/>
              </a:path>
              <a:path w="1148714" h="969009">
                <a:moveTo>
                  <a:pt x="1046226" y="759800"/>
                </a:moveTo>
                <a:lnTo>
                  <a:pt x="1046226" y="484631"/>
                </a:lnTo>
                <a:lnTo>
                  <a:pt x="1043459" y="527943"/>
                </a:lnTo>
                <a:lnTo>
                  <a:pt x="1035351" y="569931"/>
                </a:lnTo>
                <a:lnTo>
                  <a:pt x="1022189" y="610349"/>
                </a:lnTo>
                <a:lnTo>
                  <a:pt x="1004260" y="648951"/>
                </a:lnTo>
                <a:lnTo>
                  <a:pt x="981851" y="685489"/>
                </a:lnTo>
                <a:lnTo>
                  <a:pt x="955249" y="719718"/>
                </a:lnTo>
                <a:lnTo>
                  <a:pt x="924741" y="751390"/>
                </a:lnTo>
                <a:lnTo>
                  <a:pt x="890616" y="780260"/>
                </a:lnTo>
                <a:lnTo>
                  <a:pt x="853159" y="806080"/>
                </a:lnTo>
                <a:lnTo>
                  <a:pt x="812658" y="828604"/>
                </a:lnTo>
                <a:lnTo>
                  <a:pt x="769401" y="847586"/>
                </a:lnTo>
                <a:lnTo>
                  <a:pt x="723674" y="862779"/>
                </a:lnTo>
                <a:lnTo>
                  <a:pt x="675765" y="873936"/>
                </a:lnTo>
                <a:lnTo>
                  <a:pt x="625960" y="880811"/>
                </a:lnTo>
                <a:lnTo>
                  <a:pt x="574548" y="883157"/>
                </a:lnTo>
                <a:lnTo>
                  <a:pt x="522992" y="880811"/>
                </a:lnTo>
                <a:lnTo>
                  <a:pt x="473064" y="873936"/>
                </a:lnTo>
                <a:lnTo>
                  <a:pt x="425049" y="862779"/>
                </a:lnTo>
                <a:lnTo>
                  <a:pt x="379233" y="847586"/>
                </a:lnTo>
                <a:lnTo>
                  <a:pt x="335900" y="828604"/>
                </a:lnTo>
                <a:lnTo>
                  <a:pt x="295339" y="806080"/>
                </a:lnTo>
                <a:lnTo>
                  <a:pt x="257833" y="780260"/>
                </a:lnTo>
                <a:lnTo>
                  <a:pt x="223669" y="751390"/>
                </a:lnTo>
                <a:lnTo>
                  <a:pt x="193133" y="719718"/>
                </a:lnTo>
                <a:lnTo>
                  <a:pt x="166511" y="685489"/>
                </a:lnTo>
                <a:lnTo>
                  <a:pt x="144088" y="648951"/>
                </a:lnTo>
                <a:lnTo>
                  <a:pt x="126150" y="610349"/>
                </a:lnTo>
                <a:lnTo>
                  <a:pt x="112984" y="569931"/>
                </a:lnTo>
                <a:lnTo>
                  <a:pt x="104874" y="527943"/>
                </a:lnTo>
                <a:lnTo>
                  <a:pt x="102107" y="484631"/>
                </a:lnTo>
                <a:lnTo>
                  <a:pt x="102108" y="759744"/>
                </a:lnTo>
                <a:lnTo>
                  <a:pt x="135232" y="796477"/>
                </a:lnTo>
                <a:lnTo>
                  <a:pt x="168401" y="826865"/>
                </a:lnTo>
                <a:lnTo>
                  <a:pt x="204506" y="854776"/>
                </a:lnTo>
                <a:lnTo>
                  <a:pt x="243342" y="880041"/>
                </a:lnTo>
                <a:lnTo>
                  <a:pt x="284705" y="902490"/>
                </a:lnTo>
                <a:lnTo>
                  <a:pt x="328392" y="921951"/>
                </a:lnTo>
                <a:lnTo>
                  <a:pt x="374199" y="938256"/>
                </a:lnTo>
                <a:lnTo>
                  <a:pt x="421922" y="951233"/>
                </a:lnTo>
                <a:lnTo>
                  <a:pt x="471357" y="960713"/>
                </a:lnTo>
                <a:lnTo>
                  <a:pt x="522300" y="966526"/>
                </a:lnTo>
                <a:lnTo>
                  <a:pt x="574548" y="968501"/>
                </a:lnTo>
                <a:lnTo>
                  <a:pt x="626675" y="966526"/>
                </a:lnTo>
                <a:lnTo>
                  <a:pt x="677512" y="960713"/>
                </a:lnTo>
                <a:lnTo>
                  <a:pt x="726852" y="951233"/>
                </a:lnTo>
                <a:lnTo>
                  <a:pt x="774493" y="938256"/>
                </a:lnTo>
                <a:lnTo>
                  <a:pt x="820228" y="921951"/>
                </a:lnTo>
                <a:lnTo>
                  <a:pt x="863854" y="902490"/>
                </a:lnTo>
                <a:lnTo>
                  <a:pt x="905165" y="880041"/>
                </a:lnTo>
                <a:lnTo>
                  <a:pt x="943958" y="854776"/>
                </a:lnTo>
                <a:lnTo>
                  <a:pt x="980027" y="826865"/>
                </a:lnTo>
                <a:lnTo>
                  <a:pt x="1013168" y="796477"/>
                </a:lnTo>
                <a:lnTo>
                  <a:pt x="1043176" y="763782"/>
                </a:lnTo>
                <a:lnTo>
                  <a:pt x="1046226" y="75980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15959" y="5634990"/>
            <a:ext cx="958215" cy="808990"/>
          </a:xfrm>
          <a:custGeom>
            <a:avLst/>
            <a:gdLst/>
            <a:ahLst/>
            <a:cxnLst/>
            <a:rect l="l" t="t" r="r" b="b"/>
            <a:pathLst>
              <a:path w="958214" h="808989">
                <a:moveTo>
                  <a:pt x="957834" y="404621"/>
                </a:moveTo>
                <a:lnTo>
                  <a:pt x="955018" y="360568"/>
                </a:lnTo>
                <a:lnTo>
                  <a:pt x="946767" y="317881"/>
                </a:lnTo>
                <a:lnTo>
                  <a:pt x="933376" y="276807"/>
                </a:lnTo>
                <a:lnTo>
                  <a:pt x="915142" y="237594"/>
                </a:lnTo>
                <a:lnTo>
                  <a:pt x="892358" y="200490"/>
                </a:lnTo>
                <a:lnTo>
                  <a:pt x="865321" y="165744"/>
                </a:lnTo>
                <a:lnTo>
                  <a:pt x="834325" y="133602"/>
                </a:lnTo>
                <a:lnTo>
                  <a:pt x="799666" y="104314"/>
                </a:lnTo>
                <a:lnTo>
                  <a:pt x="761640" y="78126"/>
                </a:lnTo>
                <a:lnTo>
                  <a:pt x="720541" y="55287"/>
                </a:lnTo>
                <a:lnTo>
                  <a:pt x="676665" y="36044"/>
                </a:lnTo>
                <a:lnTo>
                  <a:pt x="630308" y="20647"/>
                </a:lnTo>
                <a:lnTo>
                  <a:pt x="581764" y="9341"/>
                </a:lnTo>
                <a:lnTo>
                  <a:pt x="531328" y="2376"/>
                </a:lnTo>
                <a:lnTo>
                  <a:pt x="479298" y="0"/>
                </a:lnTo>
                <a:lnTo>
                  <a:pt x="427124" y="2376"/>
                </a:lnTo>
                <a:lnTo>
                  <a:pt x="376565" y="9341"/>
                </a:lnTo>
                <a:lnTo>
                  <a:pt x="327916" y="20647"/>
                </a:lnTo>
                <a:lnTo>
                  <a:pt x="281468" y="36044"/>
                </a:lnTo>
                <a:lnTo>
                  <a:pt x="237518" y="55287"/>
                </a:lnTo>
                <a:lnTo>
                  <a:pt x="196358" y="78126"/>
                </a:lnTo>
                <a:lnTo>
                  <a:pt x="158282" y="104314"/>
                </a:lnTo>
                <a:lnTo>
                  <a:pt x="123586" y="133602"/>
                </a:lnTo>
                <a:lnTo>
                  <a:pt x="92561" y="165744"/>
                </a:lnTo>
                <a:lnTo>
                  <a:pt x="65503" y="200490"/>
                </a:lnTo>
                <a:lnTo>
                  <a:pt x="42706" y="237594"/>
                </a:lnTo>
                <a:lnTo>
                  <a:pt x="24463" y="276807"/>
                </a:lnTo>
                <a:lnTo>
                  <a:pt x="11068" y="317881"/>
                </a:lnTo>
                <a:lnTo>
                  <a:pt x="2816" y="360568"/>
                </a:lnTo>
                <a:lnTo>
                  <a:pt x="0" y="404622"/>
                </a:lnTo>
                <a:lnTo>
                  <a:pt x="2816" y="448665"/>
                </a:lnTo>
                <a:lnTo>
                  <a:pt x="11068" y="491325"/>
                </a:lnTo>
                <a:lnTo>
                  <a:pt x="24463" y="532357"/>
                </a:lnTo>
                <a:lnTo>
                  <a:pt x="42706" y="571516"/>
                </a:lnTo>
                <a:lnTo>
                  <a:pt x="65503" y="608555"/>
                </a:lnTo>
                <a:lnTo>
                  <a:pt x="92561" y="643231"/>
                </a:lnTo>
                <a:lnTo>
                  <a:pt x="123586" y="675298"/>
                </a:lnTo>
                <a:lnTo>
                  <a:pt x="158282" y="704510"/>
                </a:lnTo>
                <a:lnTo>
                  <a:pt x="196358" y="730623"/>
                </a:lnTo>
                <a:lnTo>
                  <a:pt x="237518" y="753392"/>
                </a:lnTo>
                <a:lnTo>
                  <a:pt x="281468" y="772570"/>
                </a:lnTo>
                <a:lnTo>
                  <a:pt x="327916" y="787914"/>
                </a:lnTo>
                <a:lnTo>
                  <a:pt x="376565" y="799177"/>
                </a:lnTo>
                <a:lnTo>
                  <a:pt x="427124" y="806114"/>
                </a:lnTo>
                <a:lnTo>
                  <a:pt x="479298" y="808482"/>
                </a:lnTo>
                <a:lnTo>
                  <a:pt x="531328" y="806114"/>
                </a:lnTo>
                <a:lnTo>
                  <a:pt x="581764" y="799177"/>
                </a:lnTo>
                <a:lnTo>
                  <a:pt x="630308" y="787914"/>
                </a:lnTo>
                <a:lnTo>
                  <a:pt x="676665" y="772570"/>
                </a:lnTo>
                <a:lnTo>
                  <a:pt x="720541" y="753392"/>
                </a:lnTo>
                <a:lnTo>
                  <a:pt x="761640" y="730623"/>
                </a:lnTo>
                <a:lnTo>
                  <a:pt x="799666" y="704510"/>
                </a:lnTo>
                <a:lnTo>
                  <a:pt x="834325" y="675298"/>
                </a:lnTo>
                <a:lnTo>
                  <a:pt x="865321" y="643231"/>
                </a:lnTo>
                <a:lnTo>
                  <a:pt x="892358" y="608555"/>
                </a:lnTo>
                <a:lnTo>
                  <a:pt x="915142" y="571516"/>
                </a:lnTo>
                <a:lnTo>
                  <a:pt x="933376" y="532357"/>
                </a:lnTo>
                <a:lnTo>
                  <a:pt x="946767" y="491325"/>
                </a:lnTo>
                <a:lnTo>
                  <a:pt x="955018" y="448665"/>
                </a:lnTo>
                <a:lnTo>
                  <a:pt x="957834" y="404621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15959" y="5634990"/>
            <a:ext cx="958215" cy="808990"/>
          </a:xfrm>
          <a:custGeom>
            <a:avLst/>
            <a:gdLst/>
            <a:ahLst/>
            <a:cxnLst/>
            <a:rect l="l" t="t" r="r" b="b"/>
            <a:pathLst>
              <a:path w="958214" h="808989">
                <a:moveTo>
                  <a:pt x="479298" y="0"/>
                </a:moveTo>
                <a:lnTo>
                  <a:pt x="427124" y="2376"/>
                </a:lnTo>
                <a:lnTo>
                  <a:pt x="376565" y="9341"/>
                </a:lnTo>
                <a:lnTo>
                  <a:pt x="327916" y="20647"/>
                </a:lnTo>
                <a:lnTo>
                  <a:pt x="281468" y="36044"/>
                </a:lnTo>
                <a:lnTo>
                  <a:pt x="237518" y="55287"/>
                </a:lnTo>
                <a:lnTo>
                  <a:pt x="196358" y="78126"/>
                </a:lnTo>
                <a:lnTo>
                  <a:pt x="158282" y="104314"/>
                </a:lnTo>
                <a:lnTo>
                  <a:pt x="123586" y="133602"/>
                </a:lnTo>
                <a:lnTo>
                  <a:pt x="92561" y="165744"/>
                </a:lnTo>
                <a:lnTo>
                  <a:pt x="65503" y="200490"/>
                </a:lnTo>
                <a:lnTo>
                  <a:pt x="42706" y="237594"/>
                </a:lnTo>
                <a:lnTo>
                  <a:pt x="24463" y="276807"/>
                </a:lnTo>
                <a:lnTo>
                  <a:pt x="11068" y="317881"/>
                </a:lnTo>
                <a:lnTo>
                  <a:pt x="2816" y="360568"/>
                </a:lnTo>
                <a:lnTo>
                  <a:pt x="0" y="404622"/>
                </a:lnTo>
                <a:lnTo>
                  <a:pt x="2816" y="448665"/>
                </a:lnTo>
                <a:lnTo>
                  <a:pt x="11068" y="491325"/>
                </a:lnTo>
                <a:lnTo>
                  <a:pt x="24463" y="532357"/>
                </a:lnTo>
                <a:lnTo>
                  <a:pt x="42706" y="571516"/>
                </a:lnTo>
                <a:lnTo>
                  <a:pt x="65503" y="608555"/>
                </a:lnTo>
                <a:lnTo>
                  <a:pt x="92561" y="643231"/>
                </a:lnTo>
                <a:lnTo>
                  <a:pt x="123586" y="675298"/>
                </a:lnTo>
                <a:lnTo>
                  <a:pt x="158282" y="704510"/>
                </a:lnTo>
                <a:lnTo>
                  <a:pt x="196358" y="730623"/>
                </a:lnTo>
                <a:lnTo>
                  <a:pt x="237518" y="753392"/>
                </a:lnTo>
                <a:lnTo>
                  <a:pt x="281468" y="772570"/>
                </a:lnTo>
                <a:lnTo>
                  <a:pt x="327916" y="787914"/>
                </a:lnTo>
                <a:lnTo>
                  <a:pt x="376565" y="799177"/>
                </a:lnTo>
                <a:lnTo>
                  <a:pt x="427124" y="806114"/>
                </a:lnTo>
                <a:lnTo>
                  <a:pt x="479298" y="808482"/>
                </a:lnTo>
                <a:lnTo>
                  <a:pt x="531328" y="806114"/>
                </a:lnTo>
                <a:lnTo>
                  <a:pt x="581764" y="799177"/>
                </a:lnTo>
                <a:lnTo>
                  <a:pt x="630308" y="787914"/>
                </a:lnTo>
                <a:lnTo>
                  <a:pt x="676665" y="772570"/>
                </a:lnTo>
                <a:lnTo>
                  <a:pt x="720541" y="753392"/>
                </a:lnTo>
                <a:lnTo>
                  <a:pt x="761640" y="730623"/>
                </a:lnTo>
                <a:lnTo>
                  <a:pt x="799666" y="704510"/>
                </a:lnTo>
                <a:lnTo>
                  <a:pt x="834325" y="675298"/>
                </a:lnTo>
                <a:lnTo>
                  <a:pt x="865321" y="643231"/>
                </a:lnTo>
                <a:lnTo>
                  <a:pt x="892358" y="608555"/>
                </a:lnTo>
                <a:lnTo>
                  <a:pt x="915142" y="571516"/>
                </a:lnTo>
                <a:lnTo>
                  <a:pt x="933376" y="532357"/>
                </a:lnTo>
                <a:lnTo>
                  <a:pt x="946767" y="491325"/>
                </a:lnTo>
                <a:lnTo>
                  <a:pt x="955018" y="448665"/>
                </a:lnTo>
                <a:lnTo>
                  <a:pt x="957834" y="404621"/>
                </a:lnTo>
                <a:lnTo>
                  <a:pt x="955018" y="360568"/>
                </a:lnTo>
                <a:lnTo>
                  <a:pt x="946767" y="317881"/>
                </a:lnTo>
                <a:lnTo>
                  <a:pt x="933376" y="276807"/>
                </a:lnTo>
                <a:lnTo>
                  <a:pt x="915142" y="237594"/>
                </a:lnTo>
                <a:lnTo>
                  <a:pt x="892358" y="200490"/>
                </a:lnTo>
                <a:lnTo>
                  <a:pt x="865321" y="165744"/>
                </a:lnTo>
                <a:lnTo>
                  <a:pt x="834325" y="133602"/>
                </a:lnTo>
                <a:lnTo>
                  <a:pt x="799666" y="104314"/>
                </a:lnTo>
                <a:lnTo>
                  <a:pt x="761640" y="78126"/>
                </a:lnTo>
                <a:lnTo>
                  <a:pt x="720541" y="55287"/>
                </a:lnTo>
                <a:lnTo>
                  <a:pt x="676665" y="36044"/>
                </a:lnTo>
                <a:lnTo>
                  <a:pt x="630308" y="20647"/>
                </a:lnTo>
                <a:lnTo>
                  <a:pt x="581764" y="9341"/>
                </a:lnTo>
                <a:lnTo>
                  <a:pt x="531328" y="2376"/>
                </a:lnTo>
                <a:lnTo>
                  <a:pt x="479298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24085" y="4503420"/>
            <a:ext cx="1148715" cy="969010"/>
          </a:xfrm>
          <a:custGeom>
            <a:avLst/>
            <a:gdLst/>
            <a:ahLst/>
            <a:cxnLst/>
            <a:rect l="l" t="t" r="r" b="b"/>
            <a:pathLst>
              <a:path w="1148714" h="969010">
                <a:moveTo>
                  <a:pt x="1148334" y="483869"/>
                </a:moveTo>
                <a:lnTo>
                  <a:pt x="1145983" y="439907"/>
                </a:lnTo>
                <a:lnTo>
                  <a:pt x="1139066" y="397034"/>
                </a:lnTo>
                <a:lnTo>
                  <a:pt x="1127788" y="355423"/>
                </a:lnTo>
                <a:lnTo>
                  <a:pt x="1112351" y="315247"/>
                </a:lnTo>
                <a:lnTo>
                  <a:pt x="1092960" y="276678"/>
                </a:lnTo>
                <a:lnTo>
                  <a:pt x="1069819" y="239888"/>
                </a:lnTo>
                <a:lnTo>
                  <a:pt x="1043132" y="205051"/>
                </a:lnTo>
                <a:lnTo>
                  <a:pt x="1013101" y="172338"/>
                </a:lnTo>
                <a:lnTo>
                  <a:pt x="979932" y="141922"/>
                </a:lnTo>
                <a:lnTo>
                  <a:pt x="943827" y="113975"/>
                </a:lnTo>
                <a:lnTo>
                  <a:pt x="904991" y="88671"/>
                </a:lnTo>
                <a:lnTo>
                  <a:pt x="863628" y="66181"/>
                </a:lnTo>
                <a:lnTo>
                  <a:pt x="819941" y="46677"/>
                </a:lnTo>
                <a:lnTo>
                  <a:pt x="774134" y="30333"/>
                </a:lnTo>
                <a:lnTo>
                  <a:pt x="726411" y="17321"/>
                </a:lnTo>
                <a:lnTo>
                  <a:pt x="676976" y="7813"/>
                </a:lnTo>
                <a:lnTo>
                  <a:pt x="626033" y="1982"/>
                </a:lnTo>
                <a:lnTo>
                  <a:pt x="573786" y="0"/>
                </a:lnTo>
                <a:lnTo>
                  <a:pt x="521545" y="1982"/>
                </a:lnTo>
                <a:lnTo>
                  <a:pt x="470621" y="7813"/>
                </a:lnTo>
                <a:lnTo>
                  <a:pt x="421216" y="17321"/>
                </a:lnTo>
                <a:lnTo>
                  <a:pt x="373533" y="30333"/>
                </a:lnTo>
                <a:lnTo>
                  <a:pt x="327774" y="46677"/>
                </a:lnTo>
                <a:lnTo>
                  <a:pt x="284141" y="66181"/>
                </a:lnTo>
                <a:lnTo>
                  <a:pt x="242836" y="88671"/>
                </a:lnTo>
                <a:lnTo>
                  <a:pt x="204062" y="113975"/>
                </a:lnTo>
                <a:lnTo>
                  <a:pt x="168020" y="141922"/>
                </a:lnTo>
                <a:lnTo>
                  <a:pt x="134914" y="172338"/>
                </a:lnTo>
                <a:lnTo>
                  <a:pt x="104874" y="205144"/>
                </a:lnTo>
                <a:lnTo>
                  <a:pt x="78316" y="239888"/>
                </a:lnTo>
                <a:lnTo>
                  <a:pt x="55229" y="276678"/>
                </a:lnTo>
                <a:lnTo>
                  <a:pt x="35886" y="315247"/>
                </a:lnTo>
                <a:lnTo>
                  <a:pt x="20489" y="355423"/>
                </a:lnTo>
                <a:lnTo>
                  <a:pt x="9241" y="397034"/>
                </a:lnTo>
                <a:lnTo>
                  <a:pt x="2344" y="439907"/>
                </a:lnTo>
                <a:lnTo>
                  <a:pt x="0" y="483869"/>
                </a:lnTo>
                <a:lnTo>
                  <a:pt x="2344" y="527952"/>
                </a:lnTo>
                <a:lnTo>
                  <a:pt x="9241" y="570932"/>
                </a:lnTo>
                <a:lnTo>
                  <a:pt x="20489" y="612637"/>
                </a:lnTo>
                <a:lnTo>
                  <a:pt x="35886" y="652896"/>
                </a:lnTo>
                <a:lnTo>
                  <a:pt x="55229" y="691536"/>
                </a:lnTo>
                <a:lnTo>
                  <a:pt x="78316" y="728387"/>
                </a:lnTo>
                <a:lnTo>
                  <a:pt x="102108" y="759558"/>
                </a:lnTo>
                <a:lnTo>
                  <a:pt x="102107" y="483869"/>
                </a:lnTo>
                <a:lnTo>
                  <a:pt x="104874" y="440568"/>
                </a:lnTo>
                <a:lnTo>
                  <a:pt x="112982" y="398607"/>
                </a:lnTo>
                <a:lnTo>
                  <a:pt x="126144" y="358231"/>
                </a:lnTo>
                <a:lnTo>
                  <a:pt x="144073" y="319684"/>
                </a:lnTo>
                <a:lnTo>
                  <a:pt x="166482" y="283209"/>
                </a:lnTo>
                <a:lnTo>
                  <a:pt x="193084" y="249052"/>
                </a:lnTo>
                <a:lnTo>
                  <a:pt x="223592" y="217454"/>
                </a:lnTo>
                <a:lnTo>
                  <a:pt x="257717" y="188661"/>
                </a:lnTo>
                <a:lnTo>
                  <a:pt x="295174" y="162915"/>
                </a:lnTo>
                <a:lnTo>
                  <a:pt x="335675" y="140461"/>
                </a:lnTo>
                <a:lnTo>
                  <a:pt x="378932" y="121544"/>
                </a:lnTo>
                <a:lnTo>
                  <a:pt x="424659" y="106405"/>
                </a:lnTo>
                <a:lnTo>
                  <a:pt x="472568" y="95290"/>
                </a:lnTo>
                <a:lnTo>
                  <a:pt x="522373" y="88442"/>
                </a:lnTo>
                <a:lnTo>
                  <a:pt x="573786" y="86105"/>
                </a:lnTo>
                <a:lnTo>
                  <a:pt x="625341" y="88442"/>
                </a:lnTo>
                <a:lnTo>
                  <a:pt x="675269" y="95290"/>
                </a:lnTo>
                <a:lnTo>
                  <a:pt x="723284" y="106405"/>
                </a:lnTo>
                <a:lnTo>
                  <a:pt x="769100" y="121544"/>
                </a:lnTo>
                <a:lnTo>
                  <a:pt x="812433" y="140461"/>
                </a:lnTo>
                <a:lnTo>
                  <a:pt x="852994" y="162915"/>
                </a:lnTo>
                <a:lnTo>
                  <a:pt x="890500" y="188661"/>
                </a:lnTo>
                <a:lnTo>
                  <a:pt x="924664" y="217454"/>
                </a:lnTo>
                <a:lnTo>
                  <a:pt x="955200" y="249052"/>
                </a:lnTo>
                <a:lnTo>
                  <a:pt x="981822" y="283209"/>
                </a:lnTo>
                <a:lnTo>
                  <a:pt x="1004245" y="319684"/>
                </a:lnTo>
                <a:lnTo>
                  <a:pt x="1022183" y="358231"/>
                </a:lnTo>
                <a:lnTo>
                  <a:pt x="1035349" y="398607"/>
                </a:lnTo>
                <a:lnTo>
                  <a:pt x="1043459" y="440568"/>
                </a:lnTo>
                <a:lnTo>
                  <a:pt x="1046226" y="483869"/>
                </a:lnTo>
                <a:lnTo>
                  <a:pt x="1046226" y="759231"/>
                </a:lnTo>
                <a:lnTo>
                  <a:pt x="1069819" y="728387"/>
                </a:lnTo>
                <a:lnTo>
                  <a:pt x="1092960" y="691536"/>
                </a:lnTo>
                <a:lnTo>
                  <a:pt x="1112351" y="652896"/>
                </a:lnTo>
                <a:lnTo>
                  <a:pt x="1127788" y="612637"/>
                </a:lnTo>
                <a:lnTo>
                  <a:pt x="1139066" y="570932"/>
                </a:lnTo>
                <a:lnTo>
                  <a:pt x="1145983" y="527952"/>
                </a:lnTo>
                <a:lnTo>
                  <a:pt x="1148334" y="483869"/>
                </a:lnTo>
                <a:close/>
              </a:path>
              <a:path w="1148714" h="969010">
                <a:moveTo>
                  <a:pt x="1046226" y="759231"/>
                </a:moveTo>
                <a:lnTo>
                  <a:pt x="1046226" y="483869"/>
                </a:lnTo>
                <a:lnTo>
                  <a:pt x="1043459" y="527314"/>
                </a:lnTo>
                <a:lnTo>
                  <a:pt x="1035349" y="569398"/>
                </a:lnTo>
                <a:lnTo>
                  <a:pt x="1022183" y="609880"/>
                </a:lnTo>
                <a:lnTo>
                  <a:pt x="1004245" y="648517"/>
                </a:lnTo>
                <a:lnTo>
                  <a:pt x="981822" y="685066"/>
                </a:lnTo>
                <a:lnTo>
                  <a:pt x="955200" y="719285"/>
                </a:lnTo>
                <a:lnTo>
                  <a:pt x="924664" y="750931"/>
                </a:lnTo>
                <a:lnTo>
                  <a:pt x="890500" y="779763"/>
                </a:lnTo>
                <a:lnTo>
                  <a:pt x="852994" y="805537"/>
                </a:lnTo>
                <a:lnTo>
                  <a:pt x="812433" y="828011"/>
                </a:lnTo>
                <a:lnTo>
                  <a:pt x="769100" y="846943"/>
                </a:lnTo>
                <a:lnTo>
                  <a:pt x="723284" y="862090"/>
                </a:lnTo>
                <a:lnTo>
                  <a:pt x="675269" y="873209"/>
                </a:lnTo>
                <a:lnTo>
                  <a:pt x="625341" y="880058"/>
                </a:lnTo>
                <a:lnTo>
                  <a:pt x="573786" y="882395"/>
                </a:lnTo>
                <a:lnTo>
                  <a:pt x="522373" y="880058"/>
                </a:lnTo>
                <a:lnTo>
                  <a:pt x="472568" y="873209"/>
                </a:lnTo>
                <a:lnTo>
                  <a:pt x="424659" y="862090"/>
                </a:lnTo>
                <a:lnTo>
                  <a:pt x="378932" y="846943"/>
                </a:lnTo>
                <a:lnTo>
                  <a:pt x="335675" y="828011"/>
                </a:lnTo>
                <a:lnTo>
                  <a:pt x="295174" y="805537"/>
                </a:lnTo>
                <a:lnTo>
                  <a:pt x="257717" y="779763"/>
                </a:lnTo>
                <a:lnTo>
                  <a:pt x="223592" y="750931"/>
                </a:lnTo>
                <a:lnTo>
                  <a:pt x="193084" y="719285"/>
                </a:lnTo>
                <a:lnTo>
                  <a:pt x="166482" y="685066"/>
                </a:lnTo>
                <a:lnTo>
                  <a:pt x="144073" y="648517"/>
                </a:lnTo>
                <a:lnTo>
                  <a:pt x="126144" y="609880"/>
                </a:lnTo>
                <a:lnTo>
                  <a:pt x="112982" y="569398"/>
                </a:lnTo>
                <a:lnTo>
                  <a:pt x="104874" y="527314"/>
                </a:lnTo>
                <a:lnTo>
                  <a:pt x="102107" y="483869"/>
                </a:lnTo>
                <a:lnTo>
                  <a:pt x="102108" y="759558"/>
                </a:lnTo>
                <a:lnTo>
                  <a:pt x="134914" y="796032"/>
                </a:lnTo>
                <a:lnTo>
                  <a:pt x="168020" y="826484"/>
                </a:lnTo>
                <a:lnTo>
                  <a:pt x="204062" y="854459"/>
                </a:lnTo>
                <a:lnTo>
                  <a:pt x="242836" y="879785"/>
                </a:lnTo>
                <a:lnTo>
                  <a:pt x="284141" y="902292"/>
                </a:lnTo>
                <a:lnTo>
                  <a:pt x="327774" y="921807"/>
                </a:lnTo>
                <a:lnTo>
                  <a:pt x="373533" y="938159"/>
                </a:lnTo>
                <a:lnTo>
                  <a:pt x="421216" y="951177"/>
                </a:lnTo>
                <a:lnTo>
                  <a:pt x="470621" y="960687"/>
                </a:lnTo>
                <a:lnTo>
                  <a:pt x="521545" y="966519"/>
                </a:lnTo>
                <a:lnTo>
                  <a:pt x="573786" y="968501"/>
                </a:lnTo>
                <a:lnTo>
                  <a:pt x="626033" y="966519"/>
                </a:lnTo>
                <a:lnTo>
                  <a:pt x="676976" y="960687"/>
                </a:lnTo>
                <a:lnTo>
                  <a:pt x="726411" y="951177"/>
                </a:lnTo>
                <a:lnTo>
                  <a:pt x="774134" y="938159"/>
                </a:lnTo>
                <a:lnTo>
                  <a:pt x="819941" y="921807"/>
                </a:lnTo>
                <a:lnTo>
                  <a:pt x="863628" y="902292"/>
                </a:lnTo>
                <a:lnTo>
                  <a:pt x="904991" y="879785"/>
                </a:lnTo>
                <a:lnTo>
                  <a:pt x="943827" y="854459"/>
                </a:lnTo>
                <a:lnTo>
                  <a:pt x="979932" y="826484"/>
                </a:lnTo>
                <a:lnTo>
                  <a:pt x="1013101" y="796032"/>
                </a:lnTo>
                <a:lnTo>
                  <a:pt x="1043132" y="763276"/>
                </a:lnTo>
                <a:lnTo>
                  <a:pt x="1046226" y="759231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19335" y="4584191"/>
            <a:ext cx="958215" cy="808990"/>
          </a:xfrm>
          <a:custGeom>
            <a:avLst/>
            <a:gdLst/>
            <a:ahLst/>
            <a:cxnLst/>
            <a:rect l="l" t="t" r="r" b="b"/>
            <a:pathLst>
              <a:path w="958214" h="808989">
                <a:moveTo>
                  <a:pt x="957834" y="404621"/>
                </a:moveTo>
                <a:lnTo>
                  <a:pt x="955017" y="360568"/>
                </a:lnTo>
                <a:lnTo>
                  <a:pt x="946765" y="317881"/>
                </a:lnTo>
                <a:lnTo>
                  <a:pt x="933370" y="276807"/>
                </a:lnTo>
                <a:lnTo>
                  <a:pt x="915127" y="237594"/>
                </a:lnTo>
                <a:lnTo>
                  <a:pt x="892330" y="200490"/>
                </a:lnTo>
                <a:lnTo>
                  <a:pt x="865272" y="165744"/>
                </a:lnTo>
                <a:lnTo>
                  <a:pt x="834247" y="133602"/>
                </a:lnTo>
                <a:lnTo>
                  <a:pt x="799551" y="104314"/>
                </a:lnTo>
                <a:lnTo>
                  <a:pt x="761475" y="78126"/>
                </a:lnTo>
                <a:lnTo>
                  <a:pt x="720315" y="55287"/>
                </a:lnTo>
                <a:lnTo>
                  <a:pt x="676365" y="36044"/>
                </a:lnTo>
                <a:lnTo>
                  <a:pt x="629917" y="20647"/>
                </a:lnTo>
                <a:lnTo>
                  <a:pt x="581268" y="9341"/>
                </a:lnTo>
                <a:lnTo>
                  <a:pt x="530709" y="2376"/>
                </a:lnTo>
                <a:lnTo>
                  <a:pt x="478536" y="0"/>
                </a:lnTo>
                <a:lnTo>
                  <a:pt x="426505" y="2376"/>
                </a:lnTo>
                <a:lnTo>
                  <a:pt x="376069" y="9341"/>
                </a:lnTo>
                <a:lnTo>
                  <a:pt x="327525" y="20647"/>
                </a:lnTo>
                <a:lnTo>
                  <a:pt x="281168" y="36044"/>
                </a:lnTo>
                <a:lnTo>
                  <a:pt x="237292" y="55287"/>
                </a:lnTo>
                <a:lnTo>
                  <a:pt x="196193" y="78126"/>
                </a:lnTo>
                <a:lnTo>
                  <a:pt x="158167" y="104314"/>
                </a:lnTo>
                <a:lnTo>
                  <a:pt x="123508" y="133602"/>
                </a:lnTo>
                <a:lnTo>
                  <a:pt x="92512" y="165744"/>
                </a:lnTo>
                <a:lnTo>
                  <a:pt x="65475" y="200490"/>
                </a:lnTo>
                <a:lnTo>
                  <a:pt x="42691" y="237594"/>
                </a:lnTo>
                <a:lnTo>
                  <a:pt x="24457" y="276807"/>
                </a:lnTo>
                <a:lnTo>
                  <a:pt x="11066" y="317881"/>
                </a:lnTo>
                <a:lnTo>
                  <a:pt x="2815" y="360568"/>
                </a:lnTo>
                <a:lnTo>
                  <a:pt x="0" y="404622"/>
                </a:lnTo>
                <a:lnTo>
                  <a:pt x="2815" y="448532"/>
                </a:lnTo>
                <a:lnTo>
                  <a:pt x="11066" y="491096"/>
                </a:lnTo>
                <a:lnTo>
                  <a:pt x="24457" y="532064"/>
                </a:lnTo>
                <a:lnTo>
                  <a:pt x="42691" y="571188"/>
                </a:lnTo>
                <a:lnTo>
                  <a:pt x="65475" y="608217"/>
                </a:lnTo>
                <a:lnTo>
                  <a:pt x="92512" y="642902"/>
                </a:lnTo>
                <a:lnTo>
                  <a:pt x="123508" y="674994"/>
                </a:lnTo>
                <a:lnTo>
                  <a:pt x="158167" y="704245"/>
                </a:lnTo>
                <a:lnTo>
                  <a:pt x="196193" y="730404"/>
                </a:lnTo>
                <a:lnTo>
                  <a:pt x="237292" y="753222"/>
                </a:lnTo>
                <a:lnTo>
                  <a:pt x="281168" y="772451"/>
                </a:lnTo>
                <a:lnTo>
                  <a:pt x="327525" y="787840"/>
                </a:lnTo>
                <a:lnTo>
                  <a:pt x="376069" y="799142"/>
                </a:lnTo>
                <a:lnTo>
                  <a:pt x="426505" y="806105"/>
                </a:lnTo>
                <a:lnTo>
                  <a:pt x="478536" y="808482"/>
                </a:lnTo>
                <a:lnTo>
                  <a:pt x="530709" y="806105"/>
                </a:lnTo>
                <a:lnTo>
                  <a:pt x="581268" y="799142"/>
                </a:lnTo>
                <a:lnTo>
                  <a:pt x="629917" y="787840"/>
                </a:lnTo>
                <a:lnTo>
                  <a:pt x="676365" y="772451"/>
                </a:lnTo>
                <a:lnTo>
                  <a:pt x="720315" y="753222"/>
                </a:lnTo>
                <a:lnTo>
                  <a:pt x="761475" y="730404"/>
                </a:lnTo>
                <a:lnTo>
                  <a:pt x="799551" y="704245"/>
                </a:lnTo>
                <a:lnTo>
                  <a:pt x="834247" y="674994"/>
                </a:lnTo>
                <a:lnTo>
                  <a:pt x="865272" y="642902"/>
                </a:lnTo>
                <a:lnTo>
                  <a:pt x="892330" y="608217"/>
                </a:lnTo>
                <a:lnTo>
                  <a:pt x="915127" y="571188"/>
                </a:lnTo>
                <a:lnTo>
                  <a:pt x="933370" y="532064"/>
                </a:lnTo>
                <a:lnTo>
                  <a:pt x="946765" y="491096"/>
                </a:lnTo>
                <a:lnTo>
                  <a:pt x="955017" y="448532"/>
                </a:lnTo>
                <a:lnTo>
                  <a:pt x="957834" y="404621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19335" y="4584191"/>
            <a:ext cx="958215" cy="808990"/>
          </a:xfrm>
          <a:custGeom>
            <a:avLst/>
            <a:gdLst/>
            <a:ahLst/>
            <a:cxnLst/>
            <a:rect l="l" t="t" r="r" b="b"/>
            <a:pathLst>
              <a:path w="958214" h="808989">
                <a:moveTo>
                  <a:pt x="478536" y="0"/>
                </a:moveTo>
                <a:lnTo>
                  <a:pt x="426505" y="2376"/>
                </a:lnTo>
                <a:lnTo>
                  <a:pt x="376069" y="9341"/>
                </a:lnTo>
                <a:lnTo>
                  <a:pt x="327525" y="20647"/>
                </a:lnTo>
                <a:lnTo>
                  <a:pt x="281168" y="36044"/>
                </a:lnTo>
                <a:lnTo>
                  <a:pt x="237292" y="55287"/>
                </a:lnTo>
                <a:lnTo>
                  <a:pt x="196193" y="78126"/>
                </a:lnTo>
                <a:lnTo>
                  <a:pt x="158167" y="104314"/>
                </a:lnTo>
                <a:lnTo>
                  <a:pt x="123508" y="133602"/>
                </a:lnTo>
                <a:lnTo>
                  <a:pt x="92512" y="165744"/>
                </a:lnTo>
                <a:lnTo>
                  <a:pt x="65475" y="200490"/>
                </a:lnTo>
                <a:lnTo>
                  <a:pt x="42691" y="237594"/>
                </a:lnTo>
                <a:lnTo>
                  <a:pt x="24457" y="276807"/>
                </a:lnTo>
                <a:lnTo>
                  <a:pt x="11066" y="317881"/>
                </a:lnTo>
                <a:lnTo>
                  <a:pt x="2815" y="360568"/>
                </a:lnTo>
                <a:lnTo>
                  <a:pt x="0" y="404622"/>
                </a:lnTo>
                <a:lnTo>
                  <a:pt x="2815" y="448532"/>
                </a:lnTo>
                <a:lnTo>
                  <a:pt x="11066" y="491096"/>
                </a:lnTo>
                <a:lnTo>
                  <a:pt x="24457" y="532064"/>
                </a:lnTo>
                <a:lnTo>
                  <a:pt x="42691" y="571188"/>
                </a:lnTo>
                <a:lnTo>
                  <a:pt x="65475" y="608217"/>
                </a:lnTo>
                <a:lnTo>
                  <a:pt x="92512" y="642902"/>
                </a:lnTo>
                <a:lnTo>
                  <a:pt x="123508" y="674994"/>
                </a:lnTo>
                <a:lnTo>
                  <a:pt x="158167" y="704245"/>
                </a:lnTo>
                <a:lnTo>
                  <a:pt x="196193" y="730404"/>
                </a:lnTo>
                <a:lnTo>
                  <a:pt x="237292" y="753222"/>
                </a:lnTo>
                <a:lnTo>
                  <a:pt x="281168" y="772451"/>
                </a:lnTo>
                <a:lnTo>
                  <a:pt x="327525" y="787840"/>
                </a:lnTo>
                <a:lnTo>
                  <a:pt x="376069" y="799142"/>
                </a:lnTo>
                <a:lnTo>
                  <a:pt x="426505" y="806105"/>
                </a:lnTo>
                <a:lnTo>
                  <a:pt x="478536" y="808482"/>
                </a:lnTo>
                <a:lnTo>
                  <a:pt x="530709" y="806105"/>
                </a:lnTo>
                <a:lnTo>
                  <a:pt x="581268" y="799142"/>
                </a:lnTo>
                <a:lnTo>
                  <a:pt x="629917" y="787840"/>
                </a:lnTo>
                <a:lnTo>
                  <a:pt x="676365" y="772451"/>
                </a:lnTo>
                <a:lnTo>
                  <a:pt x="720315" y="753222"/>
                </a:lnTo>
                <a:lnTo>
                  <a:pt x="761475" y="730404"/>
                </a:lnTo>
                <a:lnTo>
                  <a:pt x="799551" y="704245"/>
                </a:lnTo>
                <a:lnTo>
                  <a:pt x="834247" y="674994"/>
                </a:lnTo>
                <a:lnTo>
                  <a:pt x="865272" y="642902"/>
                </a:lnTo>
                <a:lnTo>
                  <a:pt x="892330" y="608217"/>
                </a:lnTo>
                <a:lnTo>
                  <a:pt x="915127" y="571188"/>
                </a:lnTo>
                <a:lnTo>
                  <a:pt x="933370" y="532064"/>
                </a:lnTo>
                <a:lnTo>
                  <a:pt x="946765" y="491096"/>
                </a:lnTo>
                <a:lnTo>
                  <a:pt x="955017" y="448532"/>
                </a:lnTo>
                <a:lnTo>
                  <a:pt x="957834" y="404621"/>
                </a:lnTo>
                <a:lnTo>
                  <a:pt x="955017" y="360568"/>
                </a:lnTo>
                <a:lnTo>
                  <a:pt x="946765" y="317881"/>
                </a:lnTo>
                <a:lnTo>
                  <a:pt x="933370" y="276807"/>
                </a:lnTo>
                <a:lnTo>
                  <a:pt x="915127" y="237594"/>
                </a:lnTo>
                <a:lnTo>
                  <a:pt x="892330" y="200490"/>
                </a:lnTo>
                <a:lnTo>
                  <a:pt x="865272" y="165744"/>
                </a:lnTo>
                <a:lnTo>
                  <a:pt x="834247" y="133602"/>
                </a:lnTo>
                <a:lnTo>
                  <a:pt x="799551" y="104314"/>
                </a:lnTo>
                <a:lnTo>
                  <a:pt x="761475" y="78126"/>
                </a:lnTo>
                <a:lnTo>
                  <a:pt x="720315" y="55287"/>
                </a:lnTo>
                <a:lnTo>
                  <a:pt x="676365" y="36044"/>
                </a:lnTo>
                <a:lnTo>
                  <a:pt x="629917" y="20647"/>
                </a:lnTo>
                <a:lnTo>
                  <a:pt x="581268" y="9341"/>
                </a:lnTo>
                <a:lnTo>
                  <a:pt x="530709" y="2376"/>
                </a:lnTo>
                <a:lnTo>
                  <a:pt x="47853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328549" y="4749800"/>
            <a:ext cx="7372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选择</a:t>
            </a:r>
            <a:endParaRPr sz="28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03511" y="5555741"/>
            <a:ext cx="1148080" cy="969010"/>
          </a:xfrm>
          <a:custGeom>
            <a:avLst/>
            <a:gdLst/>
            <a:ahLst/>
            <a:cxnLst/>
            <a:rect l="l" t="t" r="r" b="b"/>
            <a:pathLst>
              <a:path w="1148079" h="969009">
                <a:moveTo>
                  <a:pt x="1147572" y="484631"/>
                </a:moveTo>
                <a:lnTo>
                  <a:pt x="1145227" y="440549"/>
                </a:lnTo>
                <a:lnTo>
                  <a:pt x="1138330" y="397569"/>
                </a:lnTo>
                <a:lnTo>
                  <a:pt x="1127082" y="355864"/>
                </a:lnTo>
                <a:lnTo>
                  <a:pt x="1111685" y="315605"/>
                </a:lnTo>
                <a:lnTo>
                  <a:pt x="1092342" y="276965"/>
                </a:lnTo>
                <a:lnTo>
                  <a:pt x="1069255" y="240114"/>
                </a:lnTo>
                <a:lnTo>
                  <a:pt x="1042626" y="205225"/>
                </a:lnTo>
                <a:lnTo>
                  <a:pt x="1012657" y="172469"/>
                </a:lnTo>
                <a:lnTo>
                  <a:pt x="979551" y="142017"/>
                </a:lnTo>
                <a:lnTo>
                  <a:pt x="943509" y="114042"/>
                </a:lnTo>
                <a:lnTo>
                  <a:pt x="904735" y="88716"/>
                </a:lnTo>
                <a:lnTo>
                  <a:pt x="863430" y="66209"/>
                </a:lnTo>
                <a:lnTo>
                  <a:pt x="819797" y="46694"/>
                </a:lnTo>
                <a:lnTo>
                  <a:pt x="774038" y="30342"/>
                </a:lnTo>
                <a:lnTo>
                  <a:pt x="726355" y="17324"/>
                </a:lnTo>
                <a:lnTo>
                  <a:pt x="676950" y="7814"/>
                </a:lnTo>
                <a:lnTo>
                  <a:pt x="626026" y="1982"/>
                </a:lnTo>
                <a:lnTo>
                  <a:pt x="573786" y="0"/>
                </a:lnTo>
                <a:lnTo>
                  <a:pt x="521545" y="1982"/>
                </a:lnTo>
                <a:lnTo>
                  <a:pt x="470621" y="7814"/>
                </a:lnTo>
                <a:lnTo>
                  <a:pt x="421216" y="17324"/>
                </a:lnTo>
                <a:lnTo>
                  <a:pt x="373533" y="30342"/>
                </a:lnTo>
                <a:lnTo>
                  <a:pt x="327774" y="46694"/>
                </a:lnTo>
                <a:lnTo>
                  <a:pt x="284141" y="66209"/>
                </a:lnTo>
                <a:lnTo>
                  <a:pt x="242836" y="88716"/>
                </a:lnTo>
                <a:lnTo>
                  <a:pt x="204062" y="114042"/>
                </a:lnTo>
                <a:lnTo>
                  <a:pt x="168020" y="142017"/>
                </a:lnTo>
                <a:lnTo>
                  <a:pt x="134914" y="172469"/>
                </a:lnTo>
                <a:lnTo>
                  <a:pt x="104874" y="205318"/>
                </a:lnTo>
                <a:lnTo>
                  <a:pt x="78316" y="240114"/>
                </a:lnTo>
                <a:lnTo>
                  <a:pt x="55229" y="276965"/>
                </a:lnTo>
                <a:lnTo>
                  <a:pt x="35886" y="315605"/>
                </a:lnTo>
                <a:lnTo>
                  <a:pt x="20489" y="355864"/>
                </a:lnTo>
                <a:lnTo>
                  <a:pt x="9241" y="397569"/>
                </a:lnTo>
                <a:lnTo>
                  <a:pt x="2344" y="440549"/>
                </a:lnTo>
                <a:lnTo>
                  <a:pt x="0" y="484631"/>
                </a:lnTo>
                <a:lnTo>
                  <a:pt x="2344" y="528707"/>
                </a:lnTo>
                <a:lnTo>
                  <a:pt x="9241" y="571668"/>
                </a:lnTo>
                <a:lnTo>
                  <a:pt x="20489" y="613342"/>
                </a:lnTo>
                <a:lnTo>
                  <a:pt x="35886" y="653561"/>
                </a:lnTo>
                <a:lnTo>
                  <a:pt x="55229" y="692154"/>
                </a:lnTo>
                <a:lnTo>
                  <a:pt x="78316" y="728951"/>
                </a:lnTo>
                <a:lnTo>
                  <a:pt x="102108" y="760070"/>
                </a:lnTo>
                <a:lnTo>
                  <a:pt x="102107" y="484631"/>
                </a:lnTo>
                <a:lnTo>
                  <a:pt x="104874" y="441187"/>
                </a:lnTo>
                <a:lnTo>
                  <a:pt x="112982" y="399103"/>
                </a:lnTo>
                <a:lnTo>
                  <a:pt x="126144" y="358621"/>
                </a:lnTo>
                <a:lnTo>
                  <a:pt x="144073" y="319984"/>
                </a:lnTo>
                <a:lnTo>
                  <a:pt x="166482" y="283435"/>
                </a:lnTo>
                <a:lnTo>
                  <a:pt x="193084" y="249216"/>
                </a:lnTo>
                <a:lnTo>
                  <a:pt x="223592" y="217570"/>
                </a:lnTo>
                <a:lnTo>
                  <a:pt x="257717" y="188738"/>
                </a:lnTo>
                <a:lnTo>
                  <a:pt x="295174" y="162964"/>
                </a:lnTo>
                <a:lnTo>
                  <a:pt x="335675" y="140490"/>
                </a:lnTo>
                <a:lnTo>
                  <a:pt x="378932" y="121558"/>
                </a:lnTo>
                <a:lnTo>
                  <a:pt x="424659" y="106411"/>
                </a:lnTo>
                <a:lnTo>
                  <a:pt x="472568" y="95292"/>
                </a:lnTo>
                <a:lnTo>
                  <a:pt x="522373" y="88443"/>
                </a:lnTo>
                <a:lnTo>
                  <a:pt x="573786" y="86105"/>
                </a:lnTo>
                <a:lnTo>
                  <a:pt x="625341" y="88443"/>
                </a:lnTo>
                <a:lnTo>
                  <a:pt x="675269" y="95292"/>
                </a:lnTo>
                <a:lnTo>
                  <a:pt x="723284" y="106411"/>
                </a:lnTo>
                <a:lnTo>
                  <a:pt x="769100" y="121558"/>
                </a:lnTo>
                <a:lnTo>
                  <a:pt x="812433" y="140490"/>
                </a:lnTo>
                <a:lnTo>
                  <a:pt x="852994" y="162964"/>
                </a:lnTo>
                <a:lnTo>
                  <a:pt x="890500" y="188738"/>
                </a:lnTo>
                <a:lnTo>
                  <a:pt x="924664" y="217570"/>
                </a:lnTo>
                <a:lnTo>
                  <a:pt x="955200" y="249216"/>
                </a:lnTo>
                <a:lnTo>
                  <a:pt x="981822" y="283435"/>
                </a:lnTo>
                <a:lnTo>
                  <a:pt x="1004245" y="319984"/>
                </a:lnTo>
                <a:lnTo>
                  <a:pt x="1022183" y="358621"/>
                </a:lnTo>
                <a:lnTo>
                  <a:pt x="1035349" y="399103"/>
                </a:lnTo>
                <a:lnTo>
                  <a:pt x="1043459" y="441187"/>
                </a:lnTo>
                <a:lnTo>
                  <a:pt x="1046226" y="484631"/>
                </a:lnTo>
                <a:lnTo>
                  <a:pt x="1046226" y="759073"/>
                </a:lnTo>
                <a:lnTo>
                  <a:pt x="1069255" y="728951"/>
                </a:lnTo>
                <a:lnTo>
                  <a:pt x="1092342" y="692154"/>
                </a:lnTo>
                <a:lnTo>
                  <a:pt x="1111685" y="653561"/>
                </a:lnTo>
                <a:lnTo>
                  <a:pt x="1127082" y="613342"/>
                </a:lnTo>
                <a:lnTo>
                  <a:pt x="1138330" y="571668"/>
                </a:lnTo>
                <a:lnTo>
                  <a:pt x="1145227" y="528707"/>
                </a:lnTo>
                <a:lnTo>
                  <a:pt x="1147572" y="484631"/>
                </a:lnTo>
                <a:close/>
              </a:path>
              <a:path w="1148079" h="969009">
                <a:moveTo>
                  <a:pt x="1046226" y="759073"/>
                </a:moveTo>
                <a:lnTo>
                  <a:pt x="1046226" y="484631"/>
                </a:lnTo>
                <a:lnTo>
                  <a:pt x="1043459" y="527943"/>
                </a:lnTo>
                <a:lnTo>
                  <a:pt x="1035349" y="569931"/>
                </a:lnTo>
                <a:lnTo>
                  <a:pt x="1022183" y="610349"/>
                </a:lnTo>
                <a:lnTo>
                  <a:pt x="1004245" y="648951"/>
                </a:lnTo>
                <a:lnTo>
                  <a:pt x="981822" y="685489"/>
                </a:lnTo>
                <a:lnTo>
                  <a:pt x="955200" y="719718"/>
                </a:lnTo>
                <a:lnTo>
                  <a:pt x="924664" y="751390"/>
                </a:lnTo>
                <a:lnTo>
                  <a:pt x="890500" y="780260"/>
                </a:lnTo>
                <a:lnTo>
                  <a:pt x="852994" y="806080"/>
                </a:lnTo>
                <a:lnTo>
                  <a:pt x="812433" y="828604"/>
                </a:lnTo>
                <a:lnTo>
                  <a:pt x="769100" y="847586"/>
                </a:lnTo>
                <a:lnTo>
                  <a:pt x="723284" y="862779"/>
                </a:lnTo>
                <a:lnTo>
                  <a:pt x="675269" y="873936"/>
                </a:lnTo>
                <a:lnTo>
                  <a:pt x="625341" y="880811"/>
                </a:lnTo>
                <a:lnTo>
                  <a:pt x="573786" y="883157"/>
                </a:lnTo>
                <a:lnTo>
                  <a:pt x="522373" y="880811"/>
                </a:lnTo>
                <a:lnTo>
                  <a:pt x="472568" y="873936"/>
                </a:lnTo>
                <a:lnTo>
                  <a:pt x="424659" y="862779"/>
                </a:lnTo>
                <a:lnTo>
                  <a:pt x="378932" y="847586"/>
                </a:lnTo>
                <a:lnTo>
                  <a:pt x="335675" y="828604"/>
                </a:lnTo>
                <a:lnTo>
                  <a:pt x="295174" y="806080"/>
                </a:lnTo>
                <a:lnTo>
                  <a:pt x="257717" y="780260"/>
                </a:lnTo>
                <a:lnTo>
                  <a:pt x="223592" y="751390"/>
                </a:lnTo>
                <a:lnTo>
                  <a:pt x="193084" y="719718"/>
                </a:lnTo>
                <a:lnTo>
                  <a:pt x="166482" y="685489"/>
                </a:lnTo>
                <a:lnTo>
                  <a:pt x="144073" y="648951"/>
                </a:lnTo>
                <a:lnTo>
                  <a:pt x="126144" y="610349"/>
                </a:lnTo>
                <a:lnTo>
                  <a:pt x="112982" y="569931"/>
                </a:lnTo>
                <a:lnTo>
                  <a:pt x="104874" y="527943"/>
                </a:lnTo>
                <a:lnTo>
                  <a:pt x="102107" y="484631"/>
                </a:lnTo>
                <a:lnTo>
                  <a:pt x="102108" y="760070"/>
                </a:lnTo>
                <a:lnTo>
                  <a:pt x="134914" y="796477"/>
                </a:lnTo>
                <a:lnTo>
                  <a:pt x="168020" y="826865"/>
                </a:lnTo>
                <a:lnTo>
                  <a:pt x="204062" y="854776"/>
                </a:lnTo>
                <a:lnTo>
                  <a:pt x="242836" y="880041"/>
                </a:lnTo>
                <a:lnTo>
                  <a:pt x="284141" y="902490"/>
                </a:lnTo>
                <a:lnTo>
                  <a:pt x="327774" y="921951"/>
                </a:lnTo>
                <a:lnTo>
                  <a:pt x="373533" y="938256"/>
                </a:lnTo>
                <a:lnTo>
                  <a:pt x="421216" y="951233"/>
                </a:lnTo>
                <a:lnTo>
                  <a:pt x="470621" y="960713"/>
                </a:lnTo>
                <a:lnTo>
                  <a:pt x="521545" y="966526"/>
                </a:lnTo>
                <a:lnTo>
                  <a:pt x="573786" y="968501"/>
                </a:lnTo>
                <a:lnTo>
                  <a:pt x="626026" y="966526"/>
                </a:lnTo>
                <a:lnTo>
                  <a:pt x="676950" y="960713"/>
                </a:lnTo>
                <a:lnTo>
                  <a:pt x="726355" y="951233"/>
                </a:lnTo>
                <a:lnTo>
                  <a:pt x="774038" y="938256"/>
                </a:lnTo>
                <a:lnTo>
                  <a:pt x="819797" y="921951"/>
                </a:lnTo>
                <a:lnTo>
                  <a:pt x="863430" y="902490"/>
                </a:lnTo>
                <a:lnTo>
                  <a:pt x="904735" y="880041"/>
                </a:lnTo>
                <a:lnTo>
                  <a:pt x="943509" y="854776"/>
                </a:lnTo>
                <a:lnTo>
                  <a:pt x="979551" y="826865"/>
                </a:lnTo>
                <a:lnTo>
                  <a:pt x="1012657" y="796477"/>
                </a:lnTo>
                <a:lnTo>
                  <a:pt x="1042626" y="763782"/>
                </a:lnTo>
                <a:lnTo>
                  <a:pt x="1046226" y="75907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98761" y="5634990"/>
            <a:ext cx="957580" cy="808990"/>
          </a:xfrm>
          <a:custGeom>
            <a:avLst/>
            <a:gdLst/>
            <a:ahLst/>
            <a:cxnLst/>
            <a:rect l="l" t="t" r="r" b="b"/>
            <a:pathLst>
              <a:path w="957579" h="808989">
                <a:moveTo>
                  <a:pt x="957072" y="404621"/>
                </a:moveTo>
                <a:lnTo>
                  <a:pt x="954265" y="360568"/>
                </a:lnTo>
                <a:lnTo>
                  <a:pt x="946040" y="317881"/>
                </a:lnTo>
                <a:lnTo>
                  <a:pt x="932688" y="276807"/>
                </a:lnTo>
                <a:lnTo>
                  <a:pt x="914499" y="237594"/>
                </a:lnTo>
                <a:lnTo>
                  <a:pt x="891765" y="200490"/>
                </a:lnTo>
                <a:lnTo>
                  <a:pt x="864778" y="165744"/>
                </a:lnTo>
                <a:lnTo>
                  <a:pt x="833828" y="133602"/>
                </a:lnTo>
                <a:lnTo>
                  <a:pt x="799208" y="104314"/>
                </a:lnTo>
                <a:lnTo>
                  <a:pt x="761207" y="78126"/>
                </a:lnTo>
                <a:lnTo>
                  <a:pt x="720118" y="55287"/>
                </a:lnTo>
                <a:lnTo>
                  <a:pt x="676231" y="36044"/>
                </a:lnTo>
                <a:lnTo>
                  <a:pt x="629838" y="20647"/>
                </a:lnTo>
                <a:lnTo>
                  <a:pt x="581231" y="9341"/>
                </a:lnTo>
                <a:lnTo>
                  <a:pt x="530699" y="2376"/>
                </a:lnTo>
                <a:lnTo>
                  <a:pt x="478536" y="0"/>
                </a:lnTo>
                <a:lnTo>
                  <a:pt x="426372" y="2376"/>
                </a:lnTo>
                <a:lnTo>
                  <a:pt x="375840" y="9341"/>
                </a:lnTo>
                <a:lnTo>
                  <a:pt x="327233" y="20647"/>
                </a:lnTo>
                <a:lnTo>
                  <a:pt x="280840" y="36044"/>
                </a:lnTo>
                <a:lnTo>
                  <a:pt x="236953" y="55287"/>
                </a:lnTo>
                <a:lnTo>
                  <a:pt x="195864" y="78126"/>
                </a:lnTo>
                <a:lnTo>
                  <a:pt x="157863" y="104314"/>
                </a:lnTo>
                <a:lnTo>
                  <a:pt x="123243" y="133602"/>
                </a:lnTo>
                <a:lnTo>
                  <a:pt x="92293" y="165744"/>
                </a:lnTo>
                <a:lnTo>
                  <a:pt x="65306" y="200490"/>
                </a:lnTo>
                <a:lnTo>
                  <a:pt x="42572" y="237594"/>
                </a:lnTo>
                <a:lnTo>
                  <a:pt x="24384" y="276807"/>
                </a:lnTo>
                <a:lnTo>
                  <a:pt x="11031" y="317881"/>
                </a:lnTo>
                <a:lnTo>
                  <a:pt x="2806" y="360568"/>
                </a:lnTo>
                <a:lnTo>
                  <a:pt x="0" y="404622"/>
                </a:lnTo>
                <a:lnTo>
                  <a:pt x="2806" y="448665"/>
                </a:lnTo>
                <a:lnTo>
                  <a:pt x="11031" y="491325"/>
                </a:lnTo>
                <a:lnTo>
                  <a:pt x="24384" y="532357"/>
                </a:lnTo>
                <a:lnTo>
                  <a:pt x="42572" y="571516"/>
                </a:lnTo>
                <a:lnTo>
                  <a:pt x="65306" y="608555"/>
                </a:lnTo>
                <a:lnTo>
                  <a:pt x="92293" y="643231"/>
                </a:lnTo>
                <a:lnTo>
                  <a:pt x="123243" y="675298"/>
                </a:lnTo>
                <a:lnTo>
                  <a:pt x="157863" y="704510"/>
                </a:lnTo>
                <a:lnTo>
                  <a:pt x="195864" y="730623"/>
                </a:lnTo>
                <a:lnTo>
                  <a:pt x="236953" y="753392"/>
                </a:lnTo>
                <a:lnTo>
                  <a:pt x="280840" y="772570"/>
                </a:lnTo>
                <a:lnTo>
                  <a:pt x="327233" y="787914"/>
                </a:lnTo>
                <a:lnTo>
                  <a:pt x="375840" y="799177"/>
                </a:lnTo>
                <a:lnTo>
                  <a:pt x="426372" y="806114"/>
                </a:lnTo>
                <a:lnTo>
                  <a:pt x="478536" y="808482"/>
                </a:lnTo>
                <a:lnTo>
                  <a:pt x="530699" y="806114"/>
                </a:lnTo>
                <a:lnTo>
                  <a:pt x="581231" y="799177"/>
                </a:lnTo>
                <a:lnTo>
                  <a:pt x="629838" y="787914"/>
                </a:lnTo>
                <a:lnTo>
                  <a:pt x="676231" y="772570"/>
                </a:lnTo>
                <a:lnTo>
                  <a:pt x="720118" y="753392"/>
                </a:lnTo>
                <a:lnTo>
                  <a:pt x="761207" y="730623"/>
                </a:lnTo>
                <a:lnTo>
                  <a:pt x="799208" y="704510"/>
                </a:lnTo>
                <a:lnTo>
                  <a:pt x="833828" y="675298"/>
                </a:lnTo>
                <a:lnTo>
                  <a:pt x="864778" y="643231"/>
                </a:lnTo>
                <a:lnTo>
                  <a:pt x="891765" y="608555"/>
                </a:lnTo>
                <a:lnTo>
                  <a:pt x="914499" y="571516"/>
                </a:lnTo>
                <a:lnTo>
                  <a:pt x="932688" y="532357"/>
                </a:lnTo>
                <a:lnTo>
                  <a:pt x="946040" y="491325"/>
                </a:lnTo>
                <a:lnTo>
                  <a:pt x="954265" y="448665"/>
                </a:lnTo>
                <a:lnTo>
                  <a:pt x="957072" y="404621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98761" y="5634990"/>
            <a:ext cx="957580" cy="808990"/>
          </a:xfrm>
          <a:custGeom>
            <a:avLst/>
            <a:gdLst/>
            <a:ahLst/>
            <a:cxnLst/>
            <a:rect l="l" t="t" r="r" b="b"/>
            <a:pathLst>
              <a:path w="957579" h="808989">
                <a:moveTo>
                  <a:pt x="478536" y="0"/>
                </a:moveTo>
                <a:lnTo>
                  <a:pt x="426372" y="2376"/>
                </a:lnTo>
                <a:lnTo>
                  <a:pt x="375840" y="9341"/>
                </a:lnTo>
                <a:lnTo>
                  <a:pt x="327233" y="20647"/>
                </a:lnTo>
                <a:lnTo>
                  <a:pt x="280840" y="36044"/>
                </a:lnTo>
                <a:lnTo>
                  <a:pt x="236953" y="55287"/>
                </a:lnTo>
                <a:lnTo>
                  <a:pt x="195864" y="78126"/>
                </a:lnTo>
                <a:lnTo>
                  <a:pt x="157863" y="104314"/>
                </a:lnTo>
                <a:lnTo>
                  <a:pt x="123243" y="133602"/>
                </a:lnTo>
                <a:lnTo>
                  <a:pt x="92293" y="165744"/>
                </a:lnTo>
                <a:lnTo>
                  <a:pt x="65306" y="200490"/>
                </a:lnTo>
                <a:lnTo>
                  <a:pt x="42572" y="237594"/>
                </a:lnTo>
                <a:lnTo>
                  <a:pt x="24384" y="276807"/>
                </a:lnTo>
                <a:lnTo>
                  <a:pt x="11031" y="317881"/>
                </a:lnTo>
                <a:lnTo>
                  <a:pt x="2806" y="360568"/>
                </a:lnTo>
                <a:lnTo>
                  <a:pt x="0" y="404622"/>
                </a:lnTo>
                <a:lnTo>
                  <a:pt x="2806" y="448665"/>
                </a:lnTo>
                <a:lnTo>
                  <a:pt x="11031" y="491325"/>
                </a:lnTo>
                <a:lnTo>
                  <a:pt x="24384" y="532357"/>
                </a:lnTo>
                <a:lnTo>
                  <a:pt x="42572" y="571516"/>
                </a:lnTo>
                <a:lnTo>
                  <a:pt x="65306" y="608555"/>
                </a:lnTo>
                <a:lnTo>
                  <a:pt x="92293" y="643231"/>
                </a:lnTo>
                <a:lnTo>
                  <a:pt x="123243" y="675298"/>
                </a:lnTo>
                <a:lnTo>
                  <a:pt x="157863" y="704510"/>
                </a:lnTo>
                <a:lnTo>
                  <a:pt x="195864" y="730623"/>
                </a:lnTo>
                <a:lnTo>
                  <a:pt x="236953" y="753392"/>
                </a:lnTo>
                <a:lnTo>
                  <a:pt x="280840" y="772570"/>
                </a:lnTo>
                <a:lnTo>
                  <a:pt x="327233" y="787914"/>
                </a:lnTo>
                <a:lnTo>
                  <a:pt x="375840" y="799177"/>
                </a:lnTo>
                <a:lnTo>
                  <a:pt x="426372" y="806114"/>
                </a:lnTo>
                <a:lnTo>
                  <a:pt x="478536" y="808482"/>
                </a:lnTo>
                <a:lnTo>
                  <a:pt x="530699" y="806114"/>
                </a:lnTo>
                <a:lnTo>
                  <a:pt x="581231" y="799177"/>
                </a:lnTo>
                <a:lnTo>
                  <a:pt x="629838" y="787914"/>
                </a:lnTo>
                <a:lnTo>
                  <a:pt x="676231" y="772570"/>
                </a:lnTo>
                <a:lnTo>
                  <a:pt x="720118" y="753392"/>
                </a:lnTo>
                <a:lnTo>
                  <a:pt x="761207" y="730623"/>
                </a:lnTo>
                <a:lnTo>
                  <a:pt x="799208" y="704510"/>
                </a:lnTo>
                <a:lnTo>
                  <a:pt x="833828" y="675298"/>
                </a:lnTo>
                <a:lnTo>
                  <a:pt x="864778" y="643231"/>
                </a:lnTo>
                <a:lnTo>
                  <a:pt x="891765" y="608555"/>
                </a:lnTo>
                <a:lnTo>
                  <a:pt x="914499" y="571516"/>
                </a:lnTo>
                <a:lnTo>
                  <a:pt x="932688" y="532357"/>
                </a:lnTo>
                <a:lnTo>
                  <a:pt x="946040" y="491325"/>
                </a:lnTo>
                <a:lnTo>
                  <a:pt x="954265" y="448665"/>
                </a:lnTo>
                <a:lnTo>
                  <a:pt x="957072" y="404621"/>
                </a:lnTo>
                <a:lnTo>
                  <a:pt x="954265" y="360568"/>
                </a:lnTo>
                <a:lnTo>
                  <a:pt x="946040" y="317881"/>
                </a:lnTo>
                <a:lnTo>
                  <a:pt x="932688" y="276807"/>
                </a:lnTo>
                <a:lnTo>
                  <a:pt x="914499" y="237594"/>
                </a:lnTo>
                <a:lnTo>
                  <a:pt x="891765" y="200490"/>
                </a:lnTo>
                <a:lnTo>
                  <a:pt x="864778" y="165744"/>
                </a:lnTo>
                <a:lnTo>
                  <a:pt x="833828" y="133602"/>
                </a:lnTo>
                <a:lnTo>
                  <a:pt x="799208" y="104314"/>
                </a:lnTo>
                <a:lnTo>
                  <a:pt x="761207" y="78126"/>
                </a:lnTo>
                <a:lnTo>
                  <a:pt x="720118" y="55287"/>
                </a:lnTo>
                <a:lnTo>
                  <a:pt x="676231" y="36044"/>
                </a:lnTo>
                <a:lnTo>
                  <a:pt x="629838" y="20647"/>
                </a:lnTo>
                <a:lnTo>
                  <a:pt x="581231" y="9341"/>
                </a:lnTo>
                <a:lnTo>
                  <a:pt x="530699" y="2376"/>
                </a:lnTo>
                <a:lnTo>
                  <a:pt x="47853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906134" y="2087366"/>
            <a:ext cx="7372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3333CC"/>
                </a:solidFill>
                <a:latin typeface="华文中宋" panose="02010600040101010101" charset="-122"/>
                <a:cs typeface="华文中宋" panose="02010600040101010101" charset="-122"/>
              </a:rPr>
              <a:t>关系 演算</a:t>
            </a:r>
            <a:endParaRPr sz="28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72689" y="4813046"/>
            <a:ext cx="24002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Symbol" panose="05050102010706020507"/>
                <a:cs typeface="Symbol" panose="05050102010706020507"/>
              </a:rPr>
              <a:t></a:t>
            </a:r>
            <a:endParaRPr sz="2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53789" y="4813046"/>
            <a:ext cx="24002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Symbol" panose="05050102010706020507"/>
                <a:cs typeface="Symbol" panose="05050102010706020507"/>
              </a:rPr>
              <a:t></a:t>
            </a:r>
            <a:endParaRPr sz="2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519813" y="4560570"/>
            <a:ext cx="3544824" cy="17983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350129" y="4736846"/>
            <a:ext cx="2794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Symbol" panose="05050102010706020507"/>
                <a:cs typeface="Symbol" panose="05050102010706020507"/>
              </a:rPr>
              <a:t></a:t>
            </a:r>
            <a:endParaRPr sz="2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559437" y="1991867"/>
            <a:ext cx="3559289" cy="2435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621913" y="5645150"/>
            <a:ext cx="193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Symbol" panose="05050102010706020507"/>
                <a:cs typeface="Symbol" panose="05050102010706020507"/>
              </a:rPr>
              <a:t>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12919" y="5642864"/>
            <a:ext cx="2432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Symbol" panose="05050102010706020507"/>
                <a:cs typeface="Symbol" panose="05050102010706020507"/>
              </a:rPr>
              <a:t></a:t>
            </a:r>
            <a:endParaRPr sz="2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36190" y="3426962"/>
            <a:ext cx="73723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165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3333CC"/>
                </a:solidFill>
                <a:latin typeface="华文中宋" panose="02010600040101010101" charset="-122"/>
                <a:cs typeface="华文中宋" panose="02010600040101010101" charset="-122"/>
              </a:rPr>
              <a:t>域 </a:t>
            </a:r>
            <a:r>
              <a:rPr sz="2800" b="1" spc="-5" dirty="0">
                <a:solidFill>
                  <a:srgbClr val="3333CC"/>
                </a:solidFill>
                <a:latin typeface="华文中宋" panose="02010600040101010101" charset="-122"/>
                <a:cs typeface="华文中宋" panose="02010600040101010101" charset="-122"/>
              </a:rPr>
              <a:t>演算</a:t>
            </a:r>
            <a:endParaRPr sz="28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559931" y="6563868"/>
            <a:ext cx="1442720" cy="497205"/>
          </a:xfrm>
          <a:custGeom>
            <a:avLst/>
            <a:gdLst/>
            <a:ahLst/>
            <a:cxnLst/>
            <a:rect l="l" t="t" r="r" b="b"/>
            <a:pathLst>
              <a:path w="1442720" h="497204">
                <a:moveTo>
                  <a:pt x="1442466" y="414527"/>
                </a:moveTo>
                <a:lnTo>
                  <a:pt x="1442466" y="83057"/>
                </a:lnTo>
                <a:lnTo>
                  <a:pt x="1436036" y="50792"/>
                </a:lnTo>
                <a:lnTo>
                  <a:pt x="1418463" y="24383"/>
                </a:lnTo>
                <a:lnTo>
                  <a:pt x="1392316" y="6548"/>
                </a:lnTo>
                <a:lnTo>
                  <a:pt x="1360170" y="0"/>
                </a:lnTo>
                <a:lnTo>
                  <a:pt x="82296" y="0"/>
                </a:lnTo>
                <a:lnTo>
                  <a:pt x="50149" y="6548"/>
                </a:lnTo>
                <a:lnTo>
                  <a:pt x="24003" y="24384"/>
                </a:lnTo>
                <a:lnTo>
                  <a:pt x="6429" y="50792"/>
                </a:lnTo>
                <a:lnTo>
                  <a:pt x="0" y="83058"/>
                </a:lnTo>
                <a:lnTo>
                  <a:pt x="0" y="414528"/>
                </a:lnTo>
                <a:lnTo>
                  <a:pt x="6429" y="446674"/>
                </a:lnTo>
                <a:lnTo>
                  <a:pt x="24003" y="472820"/>
                </a:lnTo>
                <a:lnTo>
                  <a:pt x="50149" y="490394"/>
                </a:lnTo>
                <a:lnTo>
                  <a:pt x="82296" y="496823"/>
                </a:lnTo>
                <a:lnTo>
                  <a:pt x="1360170" y="496823"/>
                </a:lnTo>
                <a:lnTo>
                  <a:pt x="1392316" y="490394"/>
                </a:lnTo>
                <a:lnTo>
                  <a:pt x="1418463" y="472820"/>
                </a:lnTo>
                <a:lnTo>
                  <a:pt x="1436036" y="446674"/>
                </a:lnTo>
                <a:lnTo>
                  <a:pt x="1442466" y="414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660013" y="6627368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新宋体" panose="02010609030101010101" charset="-122"/>
                <a:cs typeface="新宋体" panose="02010609030101010101" charset="-122"/>
              </a:rPr>
              <a:t>逻辑思维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30665" y="6572250"/>
            <a:ext cx="1443355" cy="497205"/>
          </a:xfrm>
          <a:custGeom>
            <a:avLst/>
            <a:gdLst/>
            <a:ahLst/>
            <a:cxnLst/>
            <a:rect l="l" t="t" r="r" b="b"/>
            <a:pathLst>
              <a:path w="1443354" h="497204">
                <a:moveTo>
                  <a:pt x="1443227" y="413765"/>
                </a:moveTo>
                <a:lnTo>
                  <a:pt x="1443227" y="82295"/>
                </a:lnTo>
                <a:lnTo>
                  <a:pt x="1436679" y="50149"/>
                </a:lnTo>
                <a:lnTo>
                  <a:pt x="1418843" y="24002"/>
                </a:lnTo>
                <a:lnTo>
                  <a:pt x="1392435" y="6429"/>
                </a:lnTo>
                <a:lnTo>
                  <a:pt x="1360170" y="0"/>
                </a:lnTo>
                <a:lnTo>
                  <a:pt x="83057" y="0"/>
                </a:lnTo>
                <a:lnTo>
                  <a:pt x="50792" y="6429"/>
                </a:lnTo>
                <a:lnTo>
                  <a:pt x="24383" y="24003"/>
                </a:lnTo>
                <a:lnTo>
                  <a:pt x="6548" y="50149"/>
                </a:lnTo>
                <a:lnTo>
                  <a:pt x="0" y="82296"/>
                </a:lnTo>
                <a:lnTo>
                  <a:pt x="0" y="413766"/>
                </a:lnTo>
                <a:lnTo>
                  <a:pt x="6548" y="446031"/>
                </a:lnTo>
                <a:lnTo>
                  <a:pt x="24383" y="472439"/>
                </a:lnTo>
                <a:lnTo>
                  <a:pt x="50792" y="490275"/>
                </a:lnTo>
                <a:lnTo>
                  <a:pt x="83057" y="496823"/>
                </a:lnTo>
                <a:lnTo>
                  <a:pt x="1360170" y="496823"/>
                </a:lnTo>
                <a:lnTo>
                  <a:pt x="1392435" y="490275"/>
                </a:lnTo>
                <a:lnTo>
                  <a:pt x="1418843" y="472439"/>
                </a:lnTo>
                <a:lnTo>
                  <a:pt x="1436679" y="446031"/>
                </a:lnTo>
                <a:lnTo>
                  <a:pt x="1443227" y="413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2225173" y="5802121"/>
            <a:ext cx="1819910" cy="122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082675" algn="l"/>
              </a:tabLst>
            </a:pPr>
            <a:r>
              <a:rPr sz="2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8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积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投影</a:t>
            </a:r>
            <a:endParaRPr sz="2800">
              <a:latin typeface="华文中宋" panose="02010600040101010101" charset="-122"/>
              <a:cs typeface="华文中宋" panose="02010600040101010101" charset="-122"/>
            </a:endParaRPr>
          </a:p>
          <a:p>
            <a:pPr marL="35560" algn="ctr">
              <a:lnSpc>
                <a:spcPct val="100000"/>
              </a:lnSpc>
              <a:spcBef>
                <a:spcPts val="3195"/>
              </a:spcBef>
            </a:pPr>
            <a:r>
              <a:rPr sz="2400" b="1" spc="-10" dirty="0">
                <a:solidFill>
                  <a:srgbClr val="FFFFFF"/>
                </a:solidFill>
                <a:latin typeface="新宋体" panose="02010609030101010101" charset="-122"/>
                <a:cs typeface="新宋体" panose="02010609030101010101" charset="-122"/>
              </a:rPr>
              <a:t>集合思维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72369" y="1366266"/>
            <a:ext cx="2622550" cy="4572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524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35"/>
              </a:spcBef>
            </a:pPr>
            <a:r>
              <a:rPr sz="2400" b="1" spc="-10" dirty="0">
                <a:solidFill>
                  <a:srgbClr val="FFFFFF"/>
                </a:solidFill>
                <a:latin typeface="新宋体" panose="02010609030101010101" charset="-122"/>
                <a:cs typeface="新宋体" panose="02010609030101010101" charset="-122"/>
              </a:rPr>
              <a:t>数据库查询的表达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368681" y="473456"/>
            <a:ext cx="3860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65"/>
                </a:solidFill>
              </a:rPr>
              <a:t>回顾本讲学习了什么?</a:t>
            </a:r>
            <a:endParaRPr sz="3200"/>
          </a:p>
        </p:txBody>
      </p:sp>
      <p:sp>
        <p:nvSpPr>
          <p:cNvPr id="42" name="object 6"/>
          <p:cNvSpPr txBox="1"/>
          <p:nvPr/>
        </p:nvSpPr>
        <p:spPr>
          <a:xfrm>
            <a:off x="5692775" y="3463290"/>
            <a:ext cx="895985" cy="87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algn="r">
              <a:lnSpc>
                <a:spcPct val="100000"/>
              </a:lnSpc>
              <a:spcBef>
                <a:spcPts val="100"/>
              </a:spcBef>
            </a:pPr>
            <a:r>
              <a:rPr lang="zh-CN" sz="2800" b="1" spc="-5" dirty="0">
                <a:solidFill>
                  <a:srgbClr val="3333CC"/>
                </a:solidFill>
                <a:latin typeface="华文中宋" panose="02010600040101010101" charset="-122"/>
                <a:cs typeface="华文中宋" panose="02010600040101010101" charset="-122"/>
              </a:rPr>
              <a:t>元组</a:t>
            </a:r>
            <a:r>
              <a:rPr lang="zh-CN" sz="2800" b="1" spc="-5" dirty="0">
                <a:solidFill>
                  <a:srgbClr val="3333CC"/>
                </a:solidFill>
                <a:latin typeface="华文中宋" panose="02010600040101010101" charset="-122"/>
                <a:cs typeface="华文中宋" panose="02010600040101010101" charset="-122"/>
              </a:rPr>
              <a:t>演算</a:t>
            </a:r>
            <a:endParaRPr lang="zh-CN" sz="2800" b="1" spc="-5" dirty="0">
              <a:solidFill>
                <a:srgbClr val="3333CC"/>
              </a:solidFill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3" name="object 6"/>
          <p:cNvSpPr txBox="1"/>
          <p:nvPr/>
        </p:nvSpPr>
        <p:spPr>
          <a:xfrm>
            <a:off x="6891020" y="2096135"/>
            <a:ext cx="895985" cy="87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3333CC"/>
                </a:solidFill>
                <a:latin typeface="华文中宋" panose="02010600040101010101" charset="-122"/>
                <a:cs typeface="华文中宋" panose="02010600040101010101" charset="-122"/>
              </a:rPr>
              <a:t>关系</a:t>
            </a:r>
            <a:r>
              <a:rPr lang="zh-CN" sz="2800" b="1" spc="-5" dirty="0">
                <a:solidFill>
                  <a:srgbClr val="3333CC"/>
                </a:solidFill>
                <a:latin typeface="华文中宋" panose="02010600040101010101" charset="-122"/>
                <a:cs typeface="华文中宋" panose="02010600040101010101" charset="-122"/>
              </a:rPr>
              <a:t>演算</a:t>
            </a:r>
            <a:endParaRPr lang="zh-CN" sz="2800" b="1" spc="-5" dirty="0">
              <a:solidFill>
                <a:srgbClr val="3333CC"/>
              </a:solidFill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5" name="object 33"/>
          <p:cNvSpPr txBox="1"/>
          <p:nvPr/>
        </p:nvSpPr>
        <p:spPr>
          <a:xfrm>
            <a:off x="5780405" y="4829175"/>
            <a:ext cx="186309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zh-CN" sz="2800" b="1" spc="5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与</a:t>
            </a:r>
            <a:r>
              <a:rPr sz="2800" b="1" spc="5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        </a:t>
            </a:r>
            <a:r>
              <a:rPr lang="zh-CN" sz="2800" b="1" spc="5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或</a:t>
            </a:r>
            <a:r>
              <a:rPr sz="2800" b="1" spc="5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endParaRPr lang="zh-CN" sz="2800" b="1" spc="-5" dirty="0">
              <a:solidFill>
                <a:schemeClr val="bg1"/>
              </a:solidFill>
              <a:latin typeface="Symbol" panose="05050102010706020507"/>
              <a:cs typeface="Symbol" panose="05050102010706020507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22740" y="1661873"/>
            <a:ext cx="8192134" cy="364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>
              <a:lnSpc>
                <a:spcPct val="125000"/>
              </a:lnSpc>
              <a:spcBef>
                <a:spcPts val="100"/>
              </a:spcBef>
              <a:buSzPct val="95000"/>
              <a:buFont typeface="Wingdings" panose="05000000000000000000"/>
              <a:buChar char=""/>
              <a:tabLst>
                <a:tab pos="27813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关系模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式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R(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950" b="1" spc="-7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:D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950" b="1" spc="27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950" b="1" spc="-7" baseline="-21000" dirty="0">
                <a:latin typeface="Arial" panose="020B0604020202020204"/>
                <a:cs typeface="Arial" panose="020B0604020202020204"/>
              </a:rPr>
              <a:t>2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:D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950" b="1" spc="284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…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950" b="1" spc="-7" baseline="-21000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:D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50" b="1" spc="292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中属性向域的映象在很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多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DBMS 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中一般直接说明为属性的类型、长度等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47980" indent="-297815">
              <a:lnSpc>
                <a:spcPct val="100000"/>
              </a:lnSpc>
              <a:spcBef>
                <a:spcPts val="335"/>
              </a:spcBef>
              <a:buSzPct val="95000"/>
              <a:buFont typeface="Wingdings" panose="05000000000000000000"/>
              <a:buChar char=""/>
              <a:tabLst>
                <a:tab pos="3486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例如：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169035" marR="1845310" indent="-1118870">
              <a:lnSpc>
                <a:spcPct val="120000"/>
              </a:lnSpc>
              <a:tabLst>
                <a:tab pos="1602740" algn="l"/>
                <a:tab pos="1915795" algn="l"/>
                <a:tab pos="3560445" algn="l"/>
                <a:tab pos="5421630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Studen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#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char(8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Snam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char(10)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Sse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char(2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 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Sage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integer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 D#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char(2)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 Sclass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char(6)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0800">
              <a:lnSpc>
                <a:spcPct val="100000"/>
              </a:lnSpc>
              <a:spcBef>
                <a:spcPts val="615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再如：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169035" marR="1520190" indent="-1118870">
              <a:lnSpc>
                <a:spcPts val="2870"/>
              </a:lnSpc>
              <a:spcBef>
                <a:spcPts val="45"/>
              </a:spcBef>
              <a:tabLst>
                <a:tab pos="1617345" algn="l"/>
                <a:tab pos="2041525" algn="l"/>
                <a:tab pos="2673350" algn="l"/>
                <a:tab pos="3462020" algn="l"/>
                <a:tab pos="3658870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Course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C#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char(3)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	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Cname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char(12)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 Chours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integer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 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Credit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float(1)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T#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char(3)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0165">
              <a:lnSpc>
                <a:spcPct val="100000"/>
              </a:lnSpc>
              <a:spcBef>
                <a:spcPts val="5"/>
              </a:spcBef>
              <a:tabLst>
                <a:tab pos="1010285" algn="l"/>
                <a:tab pos="2531110" algn="l"/>
                <a:tab pos="438975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SC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S#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char(8)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C#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char(3)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Grade	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float(1)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9967" y="361907"/>
            <a:ext cx="293179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什么是关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(2)“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表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的严格定义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--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3687" y="1283533"/>
            <a:ext cx="8145145" cy="25882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关系模式与关系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767080" indent="-297815">
              <a:lnSpc>
                <a:spcPct val="100000"/>
              </a:lnSpc>
              <a:spcBef>
                <a:spcPts val="530"/>
              </a:spcBef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同一关系模式下，可有很多的关系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67080" indent="-297815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关系模式是关系的结构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关系是关系模式在某一时刻的数据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67080" indent="-297815">
              <a:lnSpc>
                <a:spcPct val="100000"/>
              </a:lnSpc>
              <a:spcBef>
                <a:spcPts val="950"/>
              </a:spcBef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关系模式是稳定的；而关系是某一时刻的值，是随时间可能变化的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482090" marR="697230" indent="-953135">
              <a:lnSpc>
                <a:spcPct val="120000"/>
              </a:lnSpc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(S#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char(8)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, Sname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char(10)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, Ssex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char(2)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, Sage </a:t>
            </a:r>
            <a:r>
              <a:rPr sz="1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integer</a:t>
            </a:r>
            <a:r>
              <a:rPr sz="1800" b="1" dirty="0">
                <a:latin typeface="Arial" panose="020B0604020202020204"/>
                <a:cs typeface="Arial" panose="020B0604020202020204"/>
              </a:rPr>
              <a:t>, 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D#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char(2)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, Sclass </a:t>
            </a:r>
            <a:r>
              <a:rPr sz="1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char(6)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9283" y="5020817"/>
            <a:ext cx="3877055" cy="16002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08967" y="5020817"/>
            <a:ext cx="3877055" cy="1386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145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什么是关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7403" y="787390"/>
            <a:ext cx="29444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表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的严格定义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--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30565" y="2769869"/>
            <a:ext cx="4602479" cy="20604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76840" y="5213095"/>
            <a:ext cx="2175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2.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值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域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(Domain)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840" y="5706110"/>
            <a:ext cx="2058035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说清楚每一列数据可能 </a:t>
            </a:r>
            <a:r>
              <a:rPr sz="1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的取值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78137" y="4998720"/>
            <a:ext cx="650875" cy="0"/>
          </a:xfrm>
          <a:custGeom>
            <a:avLst/>
            <a:gdLst/>
            <a:ahLst/>
            <a:cxnLst/>
            <a:rect l="l" t="t" r="r" b="b"/>
            <a:pathLst>
              <a:path w="650875">
                <a:moveTo>
                  <a:pt x="0" y="0"/>
                </a:moveTo>
                <a:lnTo>
                  <a:pt x="650747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78137" y="5024246"/>
            <a:ext cx="650875" cy="0"/>
          </a:xfrm>
          <a:custGeom>
            <a:avLst/>
            <a:gdLst/>
            <a:ahLst/>
            <a:cxnLst/>
            <a:rect l="l" t="t" r="r" b="b"/>
            <a:pathLst>
              <a:path w="650875">
                <a:moveTo>
                  <a:pt x="0" y="0"/>
                </a:moveTo>
                <a:lnTo>
                  <a:pt x="650747" y="0"/>
                </a:lnTo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92615" y="5011673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699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67088" y="5011673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6991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34161" y="5214620"/>
            <a:ext cx="215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1.</a:t>
            </a:r>
            <a:r>
              <a:rPr sz="240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指出有多少列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92487" y="2887217"/>
            <a:ext cx="1300480" cy="2264410"/>
          </a:xfrm>
          <a:custGeom>
            <a:avLst/>
            <a:gdLst/>
            <a:ahLst/>
            <a:cxnLst/>
            <a:rect l="l" t="t" r="r" b="b"/>
            <a:pathLst>
              <a:path w="1300479" h="2264410">
                <a:moveTo>
                  <a:pt x="217170" y="0"/>
                </a:moveTo>
                <a:lnTo>
                  <a:pt x="167231" y="5751"/>
                </a:lnTo>
                <a:lnTo>
                  <a:pt x="121464" y="22126"/>
                </a:lnTo>
                <a:lnTo>
                  <a:pt x="81149" y="47806"/>
                </a:lnTo>
                <a:lnTo>
                  <a:pt x="47566" y="81469"/>
                </a:lnTo>
                <a:lnTo>
                  <a:pt x="21993" y="121797"/>
                </a:lnTo>
                <a:lnTo>
                  <a:pt x="5711" y="167471"/>
                </a:lnTo>
                <a:lnTo>
                  <a:pt x="0" y="217170"/>
                </a:lnTo>
                <a:lnTo>
                  <a:pt x="0" y="2047494"/>
                </a:lnTo>
                <a:lnTo>
                  <a:pt x="5711" y="2097150"/>
                </a:lnTo>
                <a:lnTo>
                  <a:pt x="21993" y="2142715"/>
                </a:lnTo>
                <a:lnTo>
                  <a:pt x="47566" y="2182894"/>
                </a:lnTo>
                <a:lnTo>
                  <a:pt x="81149" y="2216395"/>
                </a:lnTo>
                <a:lnTo>
                  <a:pt x="121464" y="2241926"/>
                </a:lnTo>
                <a:lnTo>
                  <a:pt x="167231" y="2258192"/>
                </a:lnTo>
                <a:lnTo>
                  <a:pt x="217170" y="2263902"/>
                </a:lnTo>
                <a:lnTo>
                  <a:pt x="1083564" y="2263902"/>
                </a:lnTo>
                <a:lnTo>
                  <a:pt x="1133220" y="2258192"/>
                </a:lnTo>
                <a:lnTo>
                  <a:pt x="1178785" y="2241926"/>
                </a:lnTo>
                <a:lnTo>
                  <a:pt x="1218964" y="2216395"/>
                </a:lnTo>
                <a:lnTo>
                  <a:pt x="1252465" y="2182894"/>
                </a:lnTo>
                <a:lnTo>
                  <a:pt x="1277996" y="2142715"/>
                </a:lnTo>
                <a:lnTo>
                  <a:pt x="1294262" y="2097150"/>
                </a:lnTo>
                <a:lnTo>
                  <a:pt x="1299972" y="2047494"/>
                </a:lnTo>
                <a:lnTo>
                  <a:pt x="1299972" y="217169"/>
                </a:lnTo>
                <a:lnTo>
                  <a:pt x="1294262" y="167471"/>
                </a:lnTo>
                <a:lnTo>
                  <a:pt x="1277996" y="121797"/>
                </a:lnTo>
                <a:lnTo>
                  <a:pt x="1252465" y="81469"/>
                </a:lnTo>
                <a:lnTo>
                  <a:pt x="1218964" y="47806"/>
                </a:lnTo>
                <a:lnTo>
                  <a:pt x="1178785" y="22126"/>
                </a:lnTo>
                <a:lnTo>
                  <a:pt x="1133220" y="5751"/>
                </a:lnTo>
                <a:lnTo>
                  <a:pt x="1083564" y="0"/>
                </a:lnTo>
                <a:lnTo>
                  <a:pt x="217170" y="0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16265" y="4000500"/>
            <a:ext cx="4824730" cy="320040"/>
          </a:xfrm>
          <a:custGeom>
            <a:avLst/>
            <a:gdLst/>
            <a:ahLst/>
            <a:cxnLst/>
            <a:rect l="l" t="t" r="r" b="b"/>
            <a:pathLst>
              <a:path w="4824730" h="320039">
                <a:moveTo>
                  <a:pt x="53340" y="0"/>
                </a:moveTo>
                <a:lnTo>
                  <a:pt x="32468" y="4155"/>
                </a:lnTo>
                <a:lnTo>
                  <a:pt x="15525" y="15525"/>
                </a:lnTo>
                <a:lnTo>
                  <a:pt x="4155" y="32468"/>
                </a:lnTo>
                <a:lnTo>
                  <a:pt x="0" y="53340"/>
                </a:lnTo>
                <a:lnTo>
                  <a:pt x="0" y="266700"/>
                </a:lnTo>
                <a:lnTo>
                  <a:pt x="4155" y="287571"/>
                </a:lnTo>
                <a:lnTo>
                  <a:pt x="15525" y="304514"/>
                </a:lnTo>
                <a:lnTo>
                  <a:pt x="32468" y="315884"/>
                </a:lnTo>
                <a:lnTo>
                  <a:pt x="53340" y="320040"/>
                </a:lnTo>
                <a:lnTo>
                  <a:pt x="4770882" y="320039"/>
                </a:lnTo>
                <a:lnTo>
                  <a:pt x="4791753" y="315884"/>
                </a:lnTo>
                <a:lnTo>
                  <a:pt x="4808696" y="304514"/>
                </a:lnTo>
                <a:lnTo>
                  <a:pt x="4820066" y="287571"/>
                </a:lnTo>
                <a:lnTo>
                  <a:pt x="4824222" y="266699"/>
                </a:lnTo>
                <a:lnTo>
                  <a:pt x="4824222" y="53339"/>
                </a:lnTo>
                <a:lnTo>
                  <a:pt x="4820066" y="32468"/>
                </a:lnTo>
                <a:lnTo>
                  <a:pt x="4808696" y="15525"/>
                </a:lnTo>
                <a:lnTo>
                  <a:pt x="4791753" y="4155"/>
                </a:lnTo>
                <a:lnTo>
                  <a:pt x="4770882" y="0"/>
                </a:lnTo>
                <a:lnTo>
                  <a:pt x="53340" y="0"/>
                </a:lnTo>
                <a:close/>
              </a:path>
            </a:pathLst>
          </a:custGeom>
          <a:ln w="571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516757" y="2262076"/>
            <a:ext cx="2904490" cy="268986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4.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指出关系中的元组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3180">
              <a:lnSpc>
                <a:spcPts val="1870"/>
              </a:lnSpc>
              <a:spcBef>
                <a:spcPts val="880"/>
              </a:spcBef>
            </a:pPr>
            <a:r>
              <a:rPr sz="1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关系中元组是有意义的组合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3180">
              <a:lnSpc>
                <a:spcPts val="1870"/>
              </a:lnSpc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----</a:t>
            </a:r>
            <a:r>
              <a:rPr sz="1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笛卡尔积的子集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 panose="02020603050405020304"/>
              <a:cs typeface="Times New Roman" panose="02020603050405020304"/>
            </a:endParaRPr>
          </a:p>
          <a:p>
            <a:pPr marL="37465" marR="419735">
              <a:lnSpc>
                <a:spcPct val="105000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3.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指出一个元组 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及所有可能的元组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5720" marR="5080">
              <a:lnSpc>
                <a:spcPts val="1820"/>
              </a:lnSpc>
              <a:spcBef>
                <a:spcPts val="810"/>
              </a:spcBef>
            </a:pPr>
            <a:r>
              <a:rPr sz="1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元组是值的一个组合；值域中值 </a:t>
            </a:r>
            <a:r>
              <a:rPr sz="1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的所有可能的组</a:t>
            </a:r>
            <a:r>
              <a:rPr sz="16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合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----</a:t>
            </a:r>
            <a:r>
              <a:rPr sz="16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笛卡尔积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7507" y="1393190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思维回顾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293179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什么是关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(2)“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表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的严格定义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--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09575" y="2995041"/>
            <a:ext cx="3582035" cy="943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什么是关</a:t>
            </a:r>
            <a:r>
              <a:rPr spc="-10" dirty="0"/>
              <a:t>系</a:t>
            </a:r>
            <a:r>
              <a:rPr dirty="0">
                <a:latin typeface="Arial" panose="020B0604020202020204"/>
                <a:cs typeface="Arial" panose="020B0604020202020204"/>
              </a:rPr>
              <a:t>?</a:t>
            </a:r>
            <a:endParaRPr dirty="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--</a:t>
            </a:r>
            <a:r>
              <a:rPr sz="2400" spc="-10" dirty="0"/>
              <a:t>关系的特性及相关的概念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22411" y="3521202"/>
            <a:ext cx="5791200" cy="24574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59314" y="1539494"/>
            <a:ext cx="70859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4630" indent="-202565">
              <a:lnSpc>
                <a:spcPct val="100000"/>
              </a:lnSpc>
              <a:spcBef>
                <a:spcPts val="95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列是同质：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即每一列中的分量来自同一域，是同一类型的数据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2587" y="5065776"/>
            <a:ext cx="749300" cy="266700"/>
          </a:xfrm>
          <a:custGeom>
            <a:avLst/>
            <a:gdLst/>
            <a:ahLst/>
            <a:cxnLst/>
            <a:rect l="l" t="t" r="r" b="b"/>
            <a:pathLst>
              <a:path w="749300" h="266700">
                <a:moveTo>
                  <a:pt x="374904" y="0"/>
                </a:moveTo>
                <a:lnTo>
                  <a:pt x="307459" y="2139"/>
                </a:lnTo>
                <a:lnTo>
                  <a:pt x="244003" y="8311"/>
                </a:lnTo>
                <a:lnTo>
                  <a:pt x="185589" y="18146"/>
                </a:lnTo>
                <a:lnTo>
                  <a:pt x="133271" y="31274"/>
                </a:lnTo>
                <a:lnTo>
                  <a:pt x="88103" y="47324"/>
                </a:lnTo>
                <a:lnTo>
                  <a:pt x="51138" y="65927"/>
                </a:lnTo>
                <a:lnTo>
                  <a:pt x="6033" y="109309"/>
                </a:lnTo>
                <a:lnTo>
                  <a:pt x="0" y="133350"/>
                </a:lnTo>
                <a:lnTo>
                  <a:pt x="6033" y="157189"/>
                </a:lnTo>
                <a:lnTo>
                  <a:pt x="51138" y="200434"/>
                </a:lnTo>
                <a:lnTo>
                  <a:pt x="88103" y="219061"/>
                </a:lnTo>
                <a:lnTo>
                  <a:pt x="133271" y="235174"/>
                </a:lnTo>
                <a:lnTo>
                  <a:pt x="185589" y="248383"/>
                </a:lnTo>
                <a:lnTo>
                  <a:pt x="244003" y="258300"/>
                </a:lnTo>
                <a:lnTo>
                  <a:pt x="307459" y="264535"/>
                </a:lnTo>
                <a:lnTo>
                  <a:pt x="374904" y="266700"/>
                </a:lnTo>
                <a:lnTo>
                  <a:pt x="442122" y="264535"/>
                </a:lnTo>
                <a:lnTo>
                  <a:pt x="505401" y="258300"/>
                </a:lnTo>
                <a:lnTo>
                  <a:pt x="563682" y="248383"/>
                </a:lnTo>
                <a:lnTo>
                  <a:pt x="615905" y="235174"/>
                </a:lnTo>
                <a:lnTo>
                  <a:pt x="661009" y="219061"/>
                </a:lnTo>
                <a:lnTo>
                  <a:pt x="697935" y="200434"/>
                </a:lnTo>
                <a:lnTo>
                  <a:pt x="743013" y="157189"/>
                </a:lnTo>
                <a:lnTo>
                  <a:pt x="749046" y="133350"/>
                </a:lnTo>
                <a:lnTo>
                  <a:pt x="743013" y="109309"/>
                </a:lnTo>
                <a:lnTo>
                  <a:pt x="697935" y="65927"/>
                </a:lnTo>
                <a:lnTo>
                  <a:pt x="661009" y="47324"/>
                </a:lnTo>
                <a:lnTo>
                  <a:pt x="615905" y="31274"/>
                </a:lnTo>
                <a:lnTo>
                  <a:pt x="563682" y="18146"/>
                </a:lnTo>
                <a:lnTo>
                  <a:pt x="505401" y="8311"/>
                </a:lnTo>
                <a:lnTo>
                  <a:pt x="442122" y="2139"/>
                </a:lnTo>
                <a:lnTo>
                  <a:pt x="374904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04017" y="5657850"/>
            <a:ext cx="749300" cy="266700"/>
          </a:xfrm>
          <a:custGeom>
            <a:avLst/>
            <a:gdLst/>
            <a:ahLst/>
            <a:cxnLst/>
            <a:rect l="l" t="t" r="r" b="b"/>
            <a:pathLst>
              <a:path w="749300" h="266700">
                <a:moveTo>
                  <a:pt x="374141" y="0"/>
                </a:moveTo>
                <a:lnTo>
                  <a:pt x="306923" y="2139"/>
                </a:lnTo>
                <a:lnTo>
                  <a:pt x="243644" y="8311"/>
                </a:lnTo>
                <a:lnTo>
                  <a:pt x="185363" y="18146"/>
                </a:lnTo>
                <a:lnTo>
                  <a:pt x="133140" y="31274"/>
                </a:lnTo>
                <a:lnTo>
                  <a:pt x="88036" y="47324"/>
                </a:lnTo>
                <a:lnTo>
                  <a:pt x="51110" y="65927"/>
                </a:lnTo>
                <a:lnTo>
                  <a:pt x="6032" y="109309"/>
                </a:lnTo>
                <a:lnTo>
                  <a:pt x="0" y="133350"/>
                </a:lnTo>
                <a:lnTo>
                  <a:pt x="6032" y="157189"/>
                </a:lnTo>
                <a:lnTo>
                  <a:pt x="51110" y="200434"/>
                </a:lnTo>
                <a:lnTo>
                  <a:pt x="88036" y="219061"/>
                </a:lnTo>
                <a:lnTo>
                  <a:pt x="133140" y="235174"/>
                </a:lnTo>
                <a:lnTo>
                  <a:pt x="185363" y="248383"/>
                </a:lnTo>
                <a:lnTo>
                  <a:pt x="243644" y="258300"/>
                </a:lnTo>
                <a:lnTo>
                  <a:pt x="306923" y="264535"/>
                </a:lnTo>
                <a:lnTo>
                  <a:pt x="374142" y="266700"/>
                </a:lnTo>
                <a:lnTo>
                  <a:pt x="441586" y="264535"/>
                </a:lnTo>
                <a:lnTo>
                  <a:pt x="505042" y="258300"/>
                </a:lnTo>
                <a:lnTo>
                  <a:pt x="563456" y="248383"/>
                </a:lnTo>
                <a:lnTo>
                  <a:pt x="615774" y="235174"/>
                </a:lnTo>
                <a:lnTo>
                  <a:pt x="660942" y="219061"/>
                </a:lnTo>
                <a:lnTo>
                  <a:pt x="697907" y="200434"/>
                </a:lnTo>
                <a:lnTo>
                  <a:pt x="743012" y="157189"/>
                </a:lnTo>
                <a:lnTo>
                  <a:pt x="749045" y="133350"/>
                </a:lnTo>
                <a:lnTo>
                  <a:pt x="743012" y="109309"/>
                </a:lnTo>
                <a:lnTo>
                  <a:pt x="697907" y="65927"/>
                </a:lnTo>
                <a:lnTo>
                  <a:pt x="660942" y="47324"/>
                </a:lnTo>
                <a:lnTo>
                  <a:pt x="615774" y="31274"/>
                </a:lnTo>
                <a:lnTo>
                  <a:pt x="563456" y="18146"/>
                </a:lnTo>
                <a:lnTo>
                  <a:pt x="505042" y="8311"/>
                </a:lnTo>
                <a:lnTo>
                  <a:pt x="441586" y="2139"/>
                </a:lnTo>
                <a:lnTo>
                  <a:pt x="374141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62713" y="4450841"/>
            <a:ext cx="749300" cy="266700"/>
          </a:xfrm>
          <a:custGeom>
            <a:avLst/>
            <a:gdLst/>
            <a:ahLst/>
            <a:cxnLst/>
            <a:rect l="l" t="t" r="r" b="b"/>
            <a:pathLst>
              <a:path w="749300" h="266700">
                <a:moveTo>
                  <a:pt x="374904" y="0"/>
                </a:moveTo>
                <a:lnTo>
                  <a:pt x="307459" y="2164"/>
                </a:lnTo>
                <a:lnTo>
                  <a:pt x="244003" y="8399"/>
                </a:lnTo>
                <a:lnTo>
                  <a:pt x="185589" y="18316"/>
                </a:lnTo>
                <a:lnTo>
                  <a:pt x="133271" y="31525"/>
                </a:lnTo>
                <a:lnTo>
                  <a:pt x="88103" y="47638"/>
                </a:lnTo>
                <a:lnTo>
                  <a:pt x="51138" y="66265"/>
                </a:lnTo>
                <a:lnTo>
                  <a:pt x="6033" y="109510"/>
                </a:lnTo>
                <a:lnTo>
                  <a:pt x="0" y="133350"/>
                </a:lnTo>
                <a:lnTo>
                  <a:pt x="6033" y="157390"/>
                </a:lnTo>
                <a:lnTo>
                  <a:pt x="51138" y="200772"/>
                </a:lnTo>
                <a:lnTo>
                  <a:pt x="88103" y="219375"/>
                </a:lnTo>
                <a:lnTo>
                  <a:pt x="133271" y="235425"/>
                </a:lnTo>
                <a:lnTo>
                  <a:pt x="185589" y="248553"/>
                </a:lnTo>
                <a:lnTo>
                  <a:pt x="244003" y="258388"/>
                </a:lnTo>
                <a:lnTo>
                  <a:pt x="307459" y="264560"/>
                </a:lnTo>
                <a:lnTo>
                  <a:pt x="374904" y="266700"/>
                </a:lnTo>
                <a:lnTo>
                  <a:pt x="442118" y="264560"/>
                </a:lnTo>
                <a:lnTo>
                  <a:pt x="505394" y="258388"/>
                </a:lnTo>
                <a:lnTo>
                  <a:pt x="563673" y="248553"/>
                </a:lnTo>
                <a:lnTo>
                  <a:pt x="615894" y="235425"/>
                </a:lnTo>
                <a:lnTo>
                  <a:pt x="660997" y="219375"/>
                </a:lnTo>
                <a:lnTo>
                  <a:pt x="697923" y="200772"/>
                </a:lnTo>
                <a:lnTo>
                  <a:pt x="743001" y="157390"/>
                </a:lnTo>
                <a:lnTo>
                  <a:pt x="749033" y="133350"/>
                </a:lnTo>
                <a:lnTo>
                  <a:pt x="743001" y="109510"/>
                </a:lnTo>
                <a:lnTo>
                  <a:pt x="697923" y="66265"/>
                </a:lnTo>
                <a:lnTo>
                  <a:pt x="660997" y="47638"/>
                </a:lnTo>
                <a:lnTo>
                  <a:pt x="615894" y="31525"/>
                </a:lnTo>
                <a:lnTo>
                  <a:pt x="563673" y="18316"/>
                </a:lnTo>
                <a:lnTo>
                  <a:pt x="505394" y="8399"/>
                </a:lnTo>
                <a:lnTo>
                  <a:pt x="442118" y="2164"/>
                </a:lnTo>
                <a:lnTo>
                  <a:pt x="374904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61189" y="5354573"/>
            <a:ext cx="749300" cy="266700"/>
          </a:xfrm>
          <a:custGeom>
            <a:avLst/>
            <a:gdLst/>
            <a:ahLst/>
            <a:cxnLst/>
            <a:rect l="l" t="t" r="r" b="b"/>
            <a:pathLst>
              <a:path w="749300" h="266700">
                <a:moveTo>
                  <a:pt x="374903" y="0"/>
                </a:moveTo>
                <a:lnTo>
                  <a:pt x="307459" y="2139"/>
                </a:lnTo>
                <a:lnTo>
                  <a:pt x="244003" y="8311"/>
                </a:lnTo>
                <a:lnTo>
                  <a:pt x="185589" y="18146"/>
                </a:lnTo>
                <a:lnTo>
                  <a:pt x="133271" y="31274"/>
                </a:lnTo>
                <a:lnTo>
                  <a:pt x="88103" y="47324"/>
                </a:lnTo>
                <a:lnTo>
                  <a:pt x="51138" y="65927"/>
                </a:lnTo>
                <a:lnTo>
                  <a:pt x="6033" y="109309"/>
                </a:lnTo>
                <a:lnTo>
                  <a:pt x="0" y="133350"/>
                </a:lnTo>
                <a:lnTo>
                  <a:pt x="6033" y="157189"/>
                </a:lnTo>
                <a:lnTo>
                  <a:pt x="51138" y="200434"/>
                </a:lnTo>
                <a:lnTo>
                  <a:pt x="88103" y="219061"/>
                </a:lnTo>
                <a:lnTo>
                  <a:pt x="133271" y="235174"/>
                </a:lnTo>
                <a:lnTo>
                  <a:pt x="185589" y="248383"/>
                </a:lnTo>
                <a:lnTo>
                  <a:pt x="244003" y="258300"/>
                </a:lnTo>
                <a:lnTo>
                  <a:pt x="307459" y="264535"/>
                </a:lnTo>
                <a:lnTo>
                  <a:pt x="374903" y="266700"/>
                </a:lnTo>
                <a:lnTo>
                  <a:pt x="442118" y="264535"/>
                </a:lnTo>
                <a:lnTo>
                  <a:pt x="505394" y="258300"/>
                </a:lnTo>
                <a:lnTo>
                  <a:pt x="563673" y="248383"/>
                </a:lnTo>
                <a:lnTo>
                  <a:pt x="615894" y="235174"/>
                </a:lnTo>
                <a:lnTo>
                  <a:pt x="660997" y="219061"/>
                </a:lnTo>
                <a:lnTo>
                  <a:pt x="697923" y="200434"/>
                </a:lnTo>
                <a:lnTo>
                  <a:pt x="743001" y="157189"/>
                </a:lnTo>
                <a:lnTo>
                  <a:pt x="749033" y="133350"/>
                </a:lnTo>
                <a:lnTo>
                  <a:pt x="743001" y="109309"/>
                </a:lnTo>
                <a:lnTo>
                  <a:pt x="697923" y="65927"/>
                </a:lnTo>
                <a:lnTo>
                  <a:pt x="660997" y="47324"/>
                </a:lnTo>
                <a:lnTo>
                  <a:pt x="615894" y="31274"/>
                </a:lnTo>
                <a:lnTo>
                  <a:pt x="563673" y="18146"/>
                </a:lnTo>
                <a:lnTo>
                  <a:pt x="505394" y="8311"/>
                </a:lnTo>
                <a:lnTo>
                  <a:pt x="442118" y="2139"/>
                </a:lnTo>
                <a:lnTo>
                  <a:pt x="374903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636141" y="6178548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出现列不同质的现象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9513" y="5259578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×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8658" y="4354321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×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26260" y="4781345"/>
            <a:ext cx="386080" cy="123571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800" b="1" spc="-1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×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7145">
              <a:lnSpc>
                <a:spcPct val="100000"/>
              </a:lnSpc>
              <a:spcBef>
                <a:spcPts val="1405"/>
              </a:spcBef>
            </a:pPr>
            <a:r>
              <a:rPr sz="2800" b="1" spc="-1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×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1748155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什么是关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  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(3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关系的特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性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67163" y="5116067"/>
            <a:ext cx="3692652" cy="15857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22483" y="1366206"/>
            <a:ext cx="8677910" cy="2721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4290">
              <a:lnSpc>
                <a:spcPct val="130000"/>
              </a:lnSpc>
              <a:spcBef>
                <a:spcPts val="100"/>
              </a:spcBef>
              <a:buSzPct val="95000"/>
              <a:buFont typeface="Wingdings" panose="05000000000000000000"/>
              <a:buChar char=""/>
              <a:tabLst>
                <a:tab pos="240665" algn="l"/>
              </a:tabLst>
            </a:pPr>
            <a:r>
              <a:rPr sz="2000" b="1" spc="5" dirty="0">
                <a:latin typeface="新宋体" panose="02010609030101010101" charset="-122"/>
                <a:cs typeface="新宋体" panose="02010609030101010101" charset="-122"/>
              </a:rPr>
              <a:t>不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同的</a:t>
            </a:r>
            <a:r>
              <a:rPr sz="2000" b="1" spc="5" dirty="0">
                <a:latin typeface="新宋体" panose="02010609030101010101" charset="-122"/>
                <a:cs typeface="新宋体" panose="02010609030101010101" charset="-122"/>
              </a:rPr>
              <a:t>列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可来</a:t>
            </a:r>
            <a:r>
              <a:rPr sz="2000" b="1" spc="5" dirty="0">
                <a:latin typeface="新宋体" panose="02010609030101010101" charset="-122"/>
                <a:cs typeface="新宋体" panose="02010609030101010101" charset="-122"/>
              </a:rPr>
              <a:t>自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同一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个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域，称其中的每一列为一个属性，不同的属性要给予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不同的属性名。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35280" indent="-297815">
              <a:lnSpc>
                <a:spcPct val="100000"/>
              </a:lnSpc>
              <a:spcBef>
                <a:spcPts val="370"/>
              </a:spcBef>
              <a:buFont typeface="Wingdings" panose="05000000000000000000"/>
              <a:buChar char=""/>
              <a:tabLst>
                <a:tab pos="3359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关系模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式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R(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950" b="1" spc="-7" baseline="-21000" dirty="0">
                <a:latin typeface="Arial" panose="020B0604020202020204"/>
                <a:cs typeface="Arial" panose="020B0604020202020204"/>
              </a:rPr>
              <a:t>1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:D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950" b="1" spc="284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950" b="1" spc="-7" baseline="-21000" dirty="0">
                <a:latin typeface="Arial" panose="020B0604020202020204"/>
                <a:cs typeface="Arial" panose="020B0604020202020204"/>
              </a:rPr>
              <a:t>2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:D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950" b="1" spc="292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…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950" b="1" spc="-7" baseline="-21000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:D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50" b="1" spc="300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中，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i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(i =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1,…,n)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必须是不同的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而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8100">
              <a:lnSpc>
                <a:spcPct val="100000"/>
              </a:lnSpc>
              <a:spcBef>
                <a:spcPts val="47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D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(i =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1,…,n)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可以是相同的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8100" marR="30480" algn="just">
              <a:lnSpc>
                <a:spcPts val="3130"/>
              </a:lnSpc>
              <a:spcBef>
                <a:spcPts val="175"/>
              </a:spcBef>
              <a:buSzPct val="95000"/>
              <a:buFont typeface="Wingdings" panose="05000000000000000000"/>
              <a:buChar char=""/>
              <a:tabLst>
                <a:tab pos="2406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例，我们定义一个域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Person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=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所有男人、女人和儿童的集合</a:t>
            </a:r>
            <a:r>
              <a:rPr sz="2000" b="1" spc="-45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=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{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李基，张 </a:t>
            </a:r>
            <a:r>
              <a:rPr sz="2000" b="1" spc="30" dirty="0">
                <a:latin typeface="新宋体" panose="02010609030101010101" charset="-122"/>
                <a:cs typeface="新宋体" panose="02010609030101010101" charset="-122"/>
              </a:rPr>
              <a:t>鹏，</a:t>
            </a:r>
            <a:r>
              <a:rPr sz="2000" b="1" spc="25" dirty="0">
                <a:latin typeface="新宋体" panose="02010609030101010101" charset="-122"/>
                <a:cs typeface="新宋体" panose="02010609030101010101" charset="-122"/>
              </a:rPr>
              <a:t>王</a:t>
            </a:r>
            <a:r>
              <a:rPr sz="2000" b="1" spc="30" dirty="0">
                <a:latin typeface="新宋体" panose="02010609030101010101" charset="-122"/>
                <a:cs typeface="新宋体" panose="02010609030101010101" charset="-122"/>
              </a:rPr>
              <a:t>芳，</a:t>
            </a:r>
            <a:r>
              <a:rPr sz="2000" b="1" spc="25" dirty="0">
                <a:latin typeface="新宋体" panose="02010609030101010101" charset="-122"/>
                <a:cs typeface="新宋体" panose="02010609030101010101" charset="-122"/>
              </a:rPr>
              <a:t>刘</a:t>
            </a:r>
            <a:r>
              <a:rPr sz="2000" b="1" spc="15" dirty="0">
                <a:latin typeface="新宋体" panose="02010609030101010101" charset="-122"/>
                <a:cs typeface="新宋体" panose="02010609030101010101" charset="-122"/>
              </a:rPr>
              <a:t>玉，李健，张睿，张</a:t>
            </a:r>
            <a:r>
              <a:rPr sz="2000" b="1" spc="20" dirty="0">
                <a:latin typeface="新宋体" panose="02010609030101010101" charset="-122"/>
                <a:cs typeface="新宋体" panose="02010609030101010101" charset="-122"/>
              </a:rPr>
              <a:t>峰</a:t>
            </a:r>
            <a:r>
              <a:rPr sz="2000" b="1" spc="15" dirty="0">
                <a:latin typeface="Arial" panose="020B0604020202020204"/>
                <a:cs typeface="Arial" panose="020B0604020202020204"/>
              </a:rPr>
              <a:t>}</a:t>
            </a:r>
            <a:r>
              <a:rPr sz="2000" b="1" spc="15" dirty="0">
                <a:latin typeface="新宋体" panose="02010609030101010101" charset="-122"/>
                <a:cs typeface="新宋体" panose="02010609030101010101" charset="-122"/>
              </a:rPr>
              <a:t>，则下</a:t>
            </a:r>
            <a:r>
              <a:rPr sz="2000" b="1" spc="10" dirty="0">
                <a:latin typeface="新宋体" panose="02010609030101010101" charset="-122"/>
                <a:cs typeface="新宋体" panose="02010609030101010101" charset="-122"/>
              </a:rPr>
              <a:t>述</a:t>
            </a:r>
            <a:r>
              <a:rPr sz="2000" b="1" spc="15" dirty="0">
                <a:latin typeface="Arial" panose="020B0604020202020204"/>
                <a:cs typeface="Arial" panose="020B0604020202020204"/>
              </a:rPr>
              <a:t>“</a:t>
            </a:r>
            <a:r>
              <a:rPr sz="2000" b="1" spc="20" dirty="0">
                <a:latin typeface="新宋体" panose="02010609030101010101" charset="-122"/>
                <a:cs typeface="新宋体" panose="02010609030101010101" charset="-122"/>
              </a:rPr>
              <a:t>家</a:t>
            </a:r>
            <a:r>
              <a:rPr sz="2000" b="1" spc="25" dirty="0">
                <a:latin typeface="新宋体" panose="02010609030101010101" charset="-122"/>
                <a:cs typeface="新宋体" panose="02010609030101010101" charset="-122"/>
              </a:rPr>
              <a:t>庭</a:t>
            </a:r>
            <a:r>
              <a:rPr sz="2000" b="1" spc="15" dirty="0">
                <a:latin typeface="Arial" panose="020B0604020202020204"/>
                <a:cs typeface="Arial" panose="020B0604020202020204"/>
              </a:rPr>
              <a:t>”</a:t>
            </a:r>
            <a:r>
              <a:rPr sz="2000" b="1" spc="15" dirty="0">
                <a:latin typeface="新宋体" panose="02010609030101010101" charset="-122"/>
                <a:cs typeface="新宋体" panose="02010609030101010101" charset="-122"/>
              </a:rPr>
              <a:t>关系的三个列将来自同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一个域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Person,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因此需要不同的属性名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丈夫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”“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妻子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”“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子女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”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以示区分。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0241" y="5349240"/>
            <a:ext cx="977900" cy="381000"/>
          </a:xfrm>
          <a:custGeom>
            <a:avLst/>
            <a:gdLst/>
            <a:ahLst/>
            <a:cxnLst/>
            <a:rect l="l" t="t" r="r" b="b"/>
            <a:pathLst>
              <a:path w="977900" h="381000">
                <a:moveTo>
                  <a:pt x="488441" y="0"/>
                </a:moveTo>
                <a:lnTo>
                  <a:pt x="422165" y="1740"/>
                </a:lnTo>
                <a:lnTo>
                  <a:pt x="358598" y="6808"/>
                </a:lnTo>
                <a:lnTo>
                  <a:pt x="298322" y="14978"/>
                </a:lnTo>
                <a:lnTo>
                  <a:pt x="241920" y="26020"/>
                </a:lnTo>
                <a:lnTo>
                  <a:pt x="189974" y="39709"/>
                </a:lnTo>
                <a:lnTo>
                  <a:pt x="143065" y="55816"/>
                </a:lnTo>
                <a:lnTo>
                  <a:pt x="101776" y="74114"/>
                </a:lnTo>
                <a:lnTo>
                  <a:pt x="66689" y="94375"/>
                </a:lnTo>
                <a:lnTo>
                  <a:pt x="17448" y="139876"/>
                </a:lnTo>
                <a:lnTo>
                  <a:pt x="0" y="190500"/>
                </a:lnTo>
                <a:lnTo>
                  <a:pt x="4459" y="216498"/>
                </a:lnTo>
                <a:lnTo>
                  <a:pt x="38385" y="264949"/>
                </a:lnTo>
                <a:lnTo>
                  <a:pt x="101776" y="307209"/>
                </a:lnTo>
                <a:lnTo>
                  <a:pt x="143065" y="325469"/>
                </a:lnTo>
                <a:lnTo>
                  <a:pt x="189974" y="341521"/>
                </a:lnTo>
                <a:lnTo>
                  <a:pt x="241920" y="355148"/>
                </a:lnTo>
                <a:lnTo>
                  <a:pt x="298323" y="366129"/>
                </a:lnTo>
                <a:lnTo>
                  <a:pt x="358598" y="374244"/>
                </a:lnTo>
                <a:lnTo>
                  <a:pt x="422165" y="379274"/>
                </a:lnTo>
                <a:lnTo>
                  <a:pt x="488441" y="381000"/>
                </a:lnTo>
                <a:lnTo>
                  <a:pt x="554893" y="379274"/>
                </a:lnTo>
                <a:lnTo>
                  <a:pt x="618606" y="374244"/>
                </a:lnTo>
                <a:lnTo>
                  <a:pt x="679001" y="366129"/>
                </a:lnTo>
                <a:lnTo>
                  <a:pt x="735499" y="355148"/>
                </a:lnTo>
                <a:lnTo>
                  <a:pt x="787520" y="341521"/>
                </a:lnTo>
                <a:lnTo>
                  <a:pt x="834485" y="325469"/>
                </a:lnTo>
                <a:lnTo>
                  <a:pt x="875814" y="307209"/>
                </a:lnTo>
                <a:lnTo>
                  <a:pt x="910928" y="286963"/>
                </a:lnTo>
                <a:lnTo>
                  <a:pt x="960194" y="241388"/>
                </a:lnTo>
                <a:lnTo>
                  <a:pt x="977645" y="190500"/>
                </a:lnTo>
                <a:lnTo>
                  <a:pt x="973186" y="164661"/>
                </a:lnTo>
                <a:lnTo>
                  <a:pt x="939248" y="116371"/>
                </a:lnTo>
                <a:lnTo>
                  <a:pt x="875814" y="74114"/>
                </a:lnTo>
                <a:lnTo>
                  <a:pt x="834485" y="55816"/>
                </a:lnTo>
                <a:lnTo>
                  <a:pt x="787520" y="39709"/>
                </a:lnTo>
                <a:lnTo>
                  <a:pt x="735499" y="26020"/>
                </a:lnTo>
                <a:lnTo>
                  <a:pt x="679001" y="14978"/>
                </a:lnTo>
                <a:lnTo>
                  <a:pt x="618606" y="6808"/>
                </a:lnTo>
                <a:lnTo>
                  <a:pt x="554893" y="1740"/>
                </a:lnTo>
                <a:lnTo>
                  <a:pt x="488441" y="0"/>
                </a:lnTo>
                <a:close/>
              </a:path>
            </a:pathLst>
          </a:custGeom>
          <a:ln w="28575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56289" y="5349240"/>
            <a:ext cx="952500" cy="381000"/>
          </a:xfrm>
          <a:custGeom>
            <a:avLst/>
            <a:gdLst/>
            <a:ahLst/>
            <a:cxnLst/>
            <a:rect l="l" t="t" r="r" b="b"/>
            <a:pathLst>
              <a:path w="952500" h="381000">
                <a:moveTo>
                  <a:pt x="476250" y="0"/>
                </a:moveTo>
                <a:lnTo>
                  <a:pt x="411654" y="1740"/>
                </a:lnTo>
                <a:lnTo>
                  <a:pt x="349690" y="6808"/>
                </a:lnTo>
                <a:lnTo>
                  <a:pt x="290929" y="14978"/>
                </a:lnTo>
                <a:lnTo>
                  <a:pt x="235937" y="26020"/>
                </a:lnTo>
                <a:lnTo>
                  <a:pt x="185285" y="39709"/>
                </a:lnTo>
                <a:lnTo>
                  <a:pt x="139541" y="55816"/>
                </a:lnTo>
                <a:lnTo>
                  <a:pt x="99273" y="74114"/>
                </a:lnTo>
                <a:lnTo>
                  <a:pt x="65052" y="94375"/>
                </a:lnTo>
                <a:lnTo>
                  <a:pt x="17021" y="139876"/>
                </a:lnTo>
                <a:lnTo>
                  <a:pt x="0" y="190500"/>
                </a:lnTo>
                <a:lnTo>
                  <a:pt x="4350" y="216498"/>
                </a:lnTo>
                <a:lnTo>
                  <a:pt x="37445" y="264949"/>
                </a:lnTo>
                <a:lnTo>
                  <a:pt x="99273" y="307209"/>
                </a:lnTo>
                <a:lnTo>
                  <a:pt x="139541" y="325469"/>
                </a:lnTo>
                <a:lnTo>
                  <a:pt x="185285" y="341521"/>
                </a:lnTo>
                <a:lnTo>
                  <a:pt x="235937" y="355148"/>
                </a:lnTo>
                <a:lnTo>
                  <a:pt x="290929" y="366129"/>
                </a:lnTo>
                <a:lnTo>
                  <a:pt x="349690" y="374244"/>
                </a:lnTo>
                <a:lnTo>
                  <a:pt x="411654" y="379274"/>
                </a:lnTo>
                <a:lnTo>
                  <a:pt x="476250" y="381000"/>
                </a:lnTo>
                <a:lnTo>
                  <a:pt x="540845" y="379274"/>
                </a:lnTo>
                <a:lnTo>
                  <a:pt x="602809" y="374244"/>
                </a:lnTo>
                <a:lnTo>
                  <a:pt x="661570" y="366129"/>
                </a:lnTo>
                <a:lnTo>
                  <a:pt x="716562" y="355148"/>
                </a:lnTo>
                <a:lnTo>
                  <a:pt x="767214" y="341521"/>
                </a:lnTo>
                <a:lnTo>
                  <a:pt x="812958" y="325469"/>
                </a:lnTo>
                <a:lnTo>
                  <a:pt x="853226" y="307209"/>
                </a:lnTo>
                <a:lnTo>
                  <a:pt x="887447" y="286963"/>
                </a:lnTo>
                <a:lnTo>
                  <a:pt x="935478" y="241388"/>
                </a:lnTo>
                <a:lnTo>
                  <a:pt x="952500" y="190500"/>
                </a:lnTo>
                <a:lnTo>
                  <a:pt x="948149" y="164661"/>
                </a:lnTo>
                <a:lnTo>
                  <a:pt x="915054" y="116371"/>
                </a:lnTo>
                <a:lnTo>
                  <a:pt x="853226" y="74114"/>
                </a:lnTo>
                <a:lnTo>
                  <a:pt x="812958" y="55816"/>
                </a:lnTo>
                <a:lnTo>
                  <a:pt x="767214" y="39709"/>
                </a:lnTo>
                <a:lnTo>
                  <a:pt x="716562" y="26020"/>
                </a:lnTo>
                <a:lnTo>
                  <a:pt x="661570" y="14978"/>
                </a:lnTo>
                <a:lnTo>
                  <a:pt x="602809" y="6808"/>
                </a:lnTo>
                <a:lnTo>
                  <a:pt x="540845" y="1740"/>
                </a:lnTo>
                <a:lnTo>
                  <a:pt x="476250" y="0"/>
                </a:lnTo>
                <a:close/>
              </a:path>
            </a:pathLst>
          </a:custGeom>
          <a:ln w="28575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75667" y="5360670"/>
            <a:ext cx="990600" cy="381000"/>
          </a:xfrm>
          <a:custGeom>
            <a:avLst/>
            <a:gdLst/>
            <a:ahLst/>
            <a:cxnLst/>
            <a:rect l="l" t="t" r="r" b="b"/>
            <a:pathLst>
              <a:path w="990600" h="381000">
                <a:moveTo>
                  <a:pt x="495300" y="0"/>
                </a:moveTo>
                <a:lnTo>
                  <a:pt x="428088" y="1740"/>
                </a:lnTo>
                <a:lnTo>
                  <a:pt x="363625" y="6808"/>
                </a:lnTo>
                <a:lnTo>
                  <a:pt x="302502" y="14978"/>
                </a:lnTo>
                <a:lnTo>
                  <a:pt x="245307" y="26020"/>
                </a:lnTo>
                <a:lnTo>
                  <a:pt x="192632" y="39709"/>
                </a:lnTo>
                <a:lnTo>
                  <a:pt x="145065" y="55816"/>
                </a:lnTo>
                <a:lnTo>
                  <a:pt x="103198" y="74114"/>
                </a:lnTo>
                <a:lnTo>
                  <a:pt x="67620" y="94375"/>
                </a:lnTo>
                <a:lnTo>
                  <a:pt x="17691" y="139876"/>
                </a:lnTo>
                <a:lnTo>
                  <a:pt x="0" y="190500"/>
                </a:lnTo>
                <a:lnTo>
                  <a:pt x="4521" y="216338"/>
                </a:lnTo>
                <a:lnTo>
                  <a:pt x="38921" y="264628"/>
                </a:lnTo>
                <a:lnTo>
                  <a:pt x="103198" y="306885"/>
                </a:lnTo>
                <a:lnTo>
                  <a:pt x="145065" y="325183"/>
                </a:lnTo>
                <a:lnTo>
                  <a:pt x="192632" y="341290"/>
                </a:lnTo>
                <a:lnTo>
                  <a:pt x="245307" y="354979"/>
                </a:lnTo>
                <a:lnTo>
                  <a:pt x="302502" y="366021"/>
                </a:lnTo>
                <a:lnTo>
                  <a:pt x="363625" y="374191"/>
                </a:lnTo>
                <a:lnTo>
                  <a:pt x="428088" y="379259"/>
                </a:lnTo>
                <a:lnTo>
                  <a:pt x="495300" y="381000"/>
                </a:lnTo>
                <a:lnTo>
                  <a:pt x="562508" y="379259"/>
                </a:lnTo>
                <a:lnTo>
                  <a:pt x="626969" y="374191"/>
                </a:lnTo>
                <a:lnTo>
                  <a:pt x="688092" y="366021"/>
                </a:lnTo>
                <a:lnTo>
                  <a:pt x="745286" y="354979"/>
                </a:lnTo>
                <a:lnTo>
                  <a:pt x="797962" y="341290"/>
                </a:lnTo>
                <a:lnTo>
                  <a:pt x="845529" y="325183"/>
                </a:lnTo>
                <a:lnTo>
                  <a:pt x="887397" y="306885"/>
                </a:lnTo>
                <a:lnTo>
                  <a:pt x="922976" y="286624"/>
                </a:lnTo>
                <a:lnTo>
                  <a:pt x="972907" y="241123"/>
                </a:lnTo>
                <a:lnTo>
                  <a:pt x="990599" y="190500"/>
                </a:lnTo>
                <a:lnTo>
                  <a:pt x="986078" y="164661"/>
                </a:lnTo>
                <a:lnTo>
                  <a:pt x="951676" y="116371"/>
                </a:lnTo>
                <a:lnTo>
                  <a:pt x="887397" y="74114"/>
                </a:lnTo>
                <a:lnTo>
                  <a:pt x="845529" y="55816"/>
                </a:lnTo>
                <a:lnTo>
                  <a:pt x="797962" y="39709"/>
                </a:lnTo>
                <a:lnTo>
                  <a:pt x="745286" y="26020"/>
                </a:lnTo>
                <a:lnTo>
                  <a:pt x="688092" y="14978"/>
                </a:lnTo>
                <a:lnTo>
                  <a:pt x="626969" y="6808"/>
                </a:lnTo>
                <a:lnTo>
                  <a:pt x="562508" y="1740"/>
                </a:lnTo>
                <a:lnTo>
                  <a:pt x="495300" y="0"/>
                </a:lnTo>
                <a:close/>
              </a:path>
            </a:pathLst>
          </a:custGeom>
          <a:ln w="28575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1748155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什么是关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  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(3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关系的特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性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0358" y="1338012"/>
            <a:ext cx="8100695" cy="161290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14630" indent="-202565">
              <a:lnSpc>
                <a:spcPct val="100000"/>
              </a:lnSpc>
              <a:spcBef>
                <a:spcPts val="825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列位置互换性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区分哪一列是靠列名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14630" indent="-202565">
              <a:lnSpc>
                <a:spcPct val="100000"/>
              </a:lnSpc>
              <a:spcBef>
                <a:spcPts val="725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行位置互换性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-1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区分哪一行是靠某一或某几列的值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(</a:t>
            </a:r>
            <a:r>
              <a:rPr sz="2000" b="1" spc="-15" dirty="0">
                <a:latin typeface="新宋体" panose="02010609030101010101" charset="-122"/>
                <a:cs typeface="新宋体" panose="02010609030101010101" charset="-122"/>
              </a:rPr>
              <a:t>关键字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/</a:t>
            </a:r>
            <a:r>
              <a:rPr sz="2000" b="1" spc="-15" dirty="0">
                <a:latin typeface="新宋体" panose="02010609030101010101" charset="-122"/>
                <a:cs typeface="新宋体" panose="02010609030101010101" charset="-122"/>
              </a:rPr>
              <a:t>键字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/</a:t>
            </a:r>
            <a:r>
              <a:rPr sz="2000" b="1" spc="-15" dirty="0">
                <a:latin typeface="新宋体" panose="02010609030101010101" charset="-122"/>
                <a:cs typeface="新宋体" panose="02010609030101010101" charset="-122"/>
              </a:rPr>
              <a:t>码</a:t>
            </a:r>
            <a:r>
              <a:rPr sz="2000" b="1" spc="-20" dirty="0">
                <a:latin typeface="新宋体" panose="02010609030101010101" charset="-122"/>
                <a:cs typeface="新宋体" panose="02010609030101010101" charset="-122"/>
              </a:rPr>
              <a:t>字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)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14630" indent="-202565">
              <a:lnSpc>
                <a:spcPct val="100000"/>
              </a:lnSpc>
              <a:spcBef>
                <a:spcPts val="720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关系是以内容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(</a:t>
            </a:r>
            <a:r>
              <a:rPr sz="2000" b="1" spc="-1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名字或值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)</a:t>
            </a:r>
            <a:r>
              <a:rPr sz="2000" b="1" spc="-1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来区分的，而不是属性在关系的位置来区分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14630" indent="-202565">
              <a:lnSpc>
                <a:spcPct val="100000"/>
              </a:lnSpc>
              <a:spcBef>
                <a:spcPts val="725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如下面两个关系是完全相同的关系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7833" y="3919727"/>
            <a:ext cx="3956303" cy="169849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43613" y="5187696"/>
            <a:ext cx="3986021" cy="1543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1748155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什么是关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  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(3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关系的特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性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65439" y="3468623"/>
            <a:ext cx="5791199" cy="27051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59301" y="1269737"/>
            <a:ext cx="858393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理论上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400" b="1" spc="-1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关系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的任意两个元组不能完全相同。(集合的要求：集合内不能有 </a:t>
            </a:r>
            <a:r>
              <a:rPr sz="2000" b="1" spc="-15" dirty="0">
                <a:latin typeface="新宋体" panose="02010609030101010101" charset="-122"/>
                <a:cs typeface="新宋体" panose="02010609030101010101" charset="-122"/>
              </a:rPr>
              <a:t>相同的两个元素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)；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现实应用中，</a:t>
            </a:r>
            <a:r>
              <a:rPr sz="24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表(Table)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可能并不完全遵守此特性。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14630" indent="-202565">
              <a:lnSpc>
                <a:spcPct val="100000"/>
              </a:lnSpc>
              <a:spcBef>
                <a:spcPts val="930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元组相同是指两个元组的每个分量都相同。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5919" y="5854446"/>
            <a:ext cx="5735955" cy="342900"/>
          </a:xfrm>
          <a:custGeom>
            <a:avLst/>
            <a:gdLst/>
            <a:ahLst/>
            <a:cxnLst/>
            <a:rect l="l" t="t" r="r" b="b"/>
            <a:pathLst>
              <a:path w="5735955" h="342900">
                <a:moveTo>
                  <a:pt x="2867405" y="0"/>
                </a:moveTo>
                <a:lnTo>
                  <a:pt x="2785738" y="68"/>
                </a:lnTo>
                <a:lnTo>
                  <a:pt x="2704637" y="272"/>
                </a:lnTo>
                <a:lnTo>
                  <a:pt x="2624133" y="609"/>
                </a:lnTo>
                <a:lnTo>
                  <a:pt x="2544257" y="1078"/>
                </a:lnTo>
                <a:lnTo>
                  <a:pt x="2465039" y="1677"/>
                </a:lnTo>
                <a:lnTo>
                  <a:pt x="2386508" y="2405"/>
                </a:lnTo>
                <a:lnTo>
                  <a:pt x="2308696" y="3258"/>
                </a:lnTo>
                <a:lnTo>
                  <a:pt x="2231632" y="4236"/>
                </a:lnTo>
                <a:lnTo>
                  <a:pt x="2155346" y="5337"/>
                </a:lnTo>
                <a:lnTo>
                  <a:pt x="2079869" y="6558"/>
                </a:lnTo>
                <a:lnTo>
                  <a:pt x="2005231" y="7899"/>
                </a:lnTo>
                <a:lnTo>
                  <a:pt x="1931462" y="9356"/>
                </a:lnTo>
                <a:lnTo>
                  <a:pt x="1858592" y="10929"/>
                </a:lnTo>
                <a:lnTo>
                  <a:pt x="1786652" y="12616"/>
                </a:lnTo>
                <a:lnTo>
                  <a:pt x="1715671" y="14414"/>
                </a:lnTo>
                <a:lnTo>
                  <a:pt x="1645681" y="16322"/>
                </a:lnTo>
                <a:lnTo>
                  <a:pt x="1576710" y="18338"/>
                </a:lnTo>
                <a:lnTo>
                  <a:pt x="1508790" y="20460"/>
                </a:lnTo>
                <a:lnTo>
                  <a:pt x="1441950" y="22687"/>
                </a:lnTo>
                <a:lnTo>
                  <a:pt x="1376222" y="25016"/>
                </a:lnTo>
                <a:lnTo>
                  <a:pt x="1311634" y="27446"/>
                </a:lnTo>
                <a:lnTo>
                  <a:pt x="1248217" y="29975"/>
                </a:lnTo>
                <a:lnTo>
                  <a:pt x="1186001" y="32601"/>
                </a:lnTo>
                <a:lnTo>
                  <a:pt x="1125017" y="35322"/>
                </a:lnTo>
                <a:lnTo>
                  <a:pt x="1065295" y="38136"/>
                </a:lnTo>
                <a:lnTo>
                  <a:pt x="1006865" y="41042"/>
                </a:lnTo>
                <a:lnTo>
                  <a:pt x="949757" y="44038"/>
                </a:lnTo>
                <a:lnTo>
                  <a:pt x="894001" y="47122"/>
                </a:lnTo>
                <a:lnTo>
                  <a:pt x="839628" y="50291"/>
                </a:lnTo>
                <a:lnTo>
                  <a:pt x="786668" y="53546"/>
                </a:lnTo>
                <a:lnTo>
                  <a:pt x="735151" y="56882"/>
                </a:lnTo>
                <a:lnTo>
                  <a:pt x="685106" y="60299"/>
                </a:lnTo>
                <a:lnTo>
                  <a:pt x="636566" y="63795"/>
                </a:lnTo>
                <a:lnTo>
                  <a:pt x="589559" y="67368"/>
                </a:lnTo>
                <a:lnTo>
                  <a:pt x="544115" y="71016"/>
                </a:lnTo>
                <a:lnTo>
                  <a:pt x="500266" y="74737"/>
                </a:lnTo>
                <a:lnTo>
                  <a:pt x="458041" y="78530"/>
                </a:lnTo>
                <a:lnTo>
                  <a:pt x="417470" y="82392"/>
                </a:lnTo>
                <a:lnTo>
                  <a:pt x="378584" y="86322"/>
                </a:lnTo>
                <a:lnTo>
                  <a:pt x="305987" y="94379"/>
                </a:lnTo>
                <a:lnTo>
                  <a:pt x="240490" y="102685"/>
                </a:lnTo>
                <a:lnTo>
                  <a:pt x="182336" y="111225"/>
                </a:lnTo>
                <a:lnTo>
                  <a:pt x="131767" y="119986"/>
                </a:lnTo>
                <a:lnTo>
                  <a:pt x="89023" y="128952"/>
                </a:lnTo>
                <a:lnTo>
                  <a:pt x="40109" y="142754"/>
                </a:lnTo>
                <a:lnTo>
                  <a:pt x="4537" y="161740"/>
                </a:lnTo>
                <a:lnTo>
                  <a:pt x="0" y="171450"/>
                </a:lnTo>
                <a:lnTo>
                  <a:pt x="1139" y="176321"/>
                </a:lnTo>
                <a:lnTo>
                  <a:pt x="40109" y="200145"/>
                </a:lnTo>
                <a:lnTo>
                  <a:pt x="89023" y="213947"/>
                </a:lnTo>
                <a:lnTo>
                  <a:pt x="131767" y="222913"/>
                </a:lnTo>
                <a:lnTo>
                  <a:pt x="182336" y="231674"/>
                </a:lnTo>
                <a:lnTo>
                  <a:pt x="240490" y="240214"/>
                </a:lnTo>
                <a:lnTo>
                  <a:pt x="305987" y="248520"/>
                </a:lnTo>
                <a:lnTo>
                  <a:pt x="378584" y="256577"/>
                </a:lnTo>
                <a:lnTo>
                  <a:pt x="417470" y="260507"/>
                </a:lnTo>
                <a:lnTo>
                  <a:pt x="458041" y="264369"/>
                </a:lnTo>
                <a:lnTo>
                  <a:pt x="500266" y="268162"/>
                </a:lnTo>
                <a:lnTo>
                  <a:pt x="544115" y="271883"/>
                </a:lnTo>
                <a:lnTo>
                  <a:pt x="589559" y="275531"/>
                </a:lnTo>
                <a:lnTo>
                  <a:pt x="636566" y="279104"/>
                </a:lnTo>
                <a:lnTo>
                  <a:pt x="685106" y="282600"/>
                </a:lnTo>
                <a:lnTo>
                  <a:pt x="735151" y="286017"/>
                </a:lnTo>
                <a:lnTo>
                  <a:pt x="786668" y="289353"/>
                </a:lnTo>
                <a:lnTo>
                  <a:pt x="839628" y="292607"/>
                </a:lnTo>
                <a:lnTo>
                  <a:pt x="894001" y="295777"/>
                </a:lnTo>
                <a:lnTo>
                  <a:pt x="949757" y="298861"/>
                </a:lnTo>
                <a:lnTo>
                  <a:pt x="1006865" y="301857"/>
                </a:lnTo>
                <a:lnTo>
                  <a:pt x="1065295" y="304763"/>
                </a:lnTo>
                <a:lnTo>
                  <a:pt x="1125017" y="307577"/>
                </a:lnTo>
                <a:lnTo>
                  <a:pt x="1186001" y="310298"/>
                </a:lnTo>
                <a:lnTo>
                  <a:pt x="1248217" y="312924"/>
                </a:lnTo>
                <a:lnTo>
                  <a:pt x="1311634" y="315453"/>
                </a:lnTo>
                <a:lnTo>
                  <a:pt x="1376222" y="317883"/>
                </a:lnTo>
                <a:lnTo>
                  <a:pt x="1441950" y="320212"/>
                </a:lnTo>
                <a:lnTo>
                  <a:pt x="1508790" y="322439"/>
                </a:lnTo>
                <a:lnTo>
                  <a:pt x="1576710" y="324561"/>
                </a:lnTo>
                <a:lnTo>
                  <a:pt x="1645681" y="326577"/>
                </a:lnTo>
                <a:lnTo>
                  <a:pt x="1715671" y="328485"/>
                </a:lnTo>
                <a:lnTo>
                  <a:pt x="1786652" y="330283"/>
                </a:lnTo>
                <a:lnTo>
                  <a:pt x="1858592" y="331970"/>
                </a:lnTo>
                <a:lnTo>
                  <a:pt x="1931462" y="333543"/>
                </a:lnTo>
                <a:lnTo>
                  <a:pt x="2005231" y="335000"/>
                </a:lnTo>
                <a:lnTo>
                  <a:pt x="2079869" y="336341"/>
                </a:lnTo>
                <a:lnTo>
                  <a:pt x="2155346" y="337562"/>
                </a:lnTo>
                <a:lnTo>
                  <a:pt x="2231632" y="338663"/>
                </a:lnTo>
                <a:lnTo>
                  <a:pt x="2308696" y="339641"/>
                </a:lnTo>
                <a:lnTo>
                  <a:pt x="2386508" y="340494"/>
                </a:lnTo>
                <a:lnTo>
                  <a:pt x="2465039" y="341222"/>
                </a:lnTo>
                <a:lnTo>
                  <a:pt x="2544257" y="341821"/>
                </a:lnTo>
                <a:lnTo>
                  <a:pt x="2624133" y="342290"/>
                </a:lnTo>
                <a:lnTo>
                  <a:pt x="2704637" y="342627"/>
                </a:lnTo>
                <a:lnTo>
                  <a:pt x="2785738" y="342831"/>
                </a:lnTo>
                <a:lnTo>
                  <a:pt x="2867406" y="342900"/>
                </a:lnTo>
                <a:lnTo>
                  <a:pt x="2949074" y="342831"/>
                </a:lnTo>
                <a:lnTo>
                  <a:pt x="3030177" y="342627"/>
                </a:lnTo>
                <a:lnTo>
                  <a:pt x="3110684" y="342290"/>
                </a:lnTo>
                <a:lnTo>
                  <a:pt x="3190564" y="341821"/>
                </a:lnTo>
                <a:lnTo>
                  <a:pt x="3269788" y="341222"/>
                </a:lnTo>
                <a:lnTo>
                  <a:pt x="3348325" y="340494"/>
                </a:lnTo>
                <a:lnTo>
                  <a:pt x="3426146" y="339641"/>
                </a:lnTo>
                <a:lnTo>
                  <a:pt x="3503219" y="338663"/>
                </a:lnTo>
                <a:lnTo>
                  <a:pt x="3579514" y="337562"/>
                </a:lnTo>
                <a:lnTo>
                  <a:pt x="3655002" y="336341"/>
                </a:lnTo>
                <a:lnTo>
                  <a:pt x="3729652" y="335000"/>
                </a:lnTo>
                <a:lnTo>
                  <a:pt x="3803434" y="333543"/>
                </a:lnTo>
                <a:lnTo>
                  <a:pt x="3876317" y="331970"/>
                </a:lnTo>
                <a:lnTo>
                  <a:pt x="3948271" y="330283"/>
                </a:lnTo>
                <a:lnTo>
                  <a:pt x="4019266" y="328485"/>
                </a:lnTo>
                <a:lnTo>
                  <a:pt x="4089272" y="326577"/>
                </a:lnTo>
                <a:lnTo>
                  <a:pt x="4158259" y="324561"/>
                </a:lnTo>
                <a:lnTo>
                  <a:pt x="4226196" y="322439"/>
                </a:lnTo>
                <a:lnTo>
                  <a:pt x="4293052" y="320212"/>
                </a:lnTo>
                <a:lnTo>
                  <a:pt x="4358799" y="317883"/>
                </a:lnTo>
                <a:lnTo>
                  <a:pt x="4423405" y="315453"/>
                </a:lnTo>
                <a:lnTo>
                  <a:pt x="4486840" y="312924"/>
                </a:lnTo>
                <a:lnTo>
                  <a:pt x="4549074" y="310298"/>
                </a:lnTo>
                <a:lnTo>
                  <a:pt x="4610077" y="307577"/>
                </a:lnTo>
                <a:lnTo>
                  <a:pt x="4669818" y="304763"/>
                </a:lnTo>
                <a:lnTo>
                  <a:pt x="4728268" y="301857"/>
                </a:lnTo>
                <a:lnTo>
                  <a:pt x="4785396" y="298861"/>
                </a:lnTo>
                <a:lnTo>
                  <a:pt x="4841171" y="295777"/>
                </a:lnTo>
                <a:lnTo>
                  <a:pt x="4895564" y="292608"/>
                </a:lnTo>
                <a:lnTo>
                  <a:pt x="4948544" y="289353"/>
                </a:lnTo>
                <a:lnTo>
                  <a:pt x="5000081" y="286017"/>
                </a:lnTo>
                <a:lnTo>
                  <a:pt x="5050144" y="282600"/>
                </a:lnTo>
                <a:lnTo>
                  <a:pt x="5098705" y="279104"/>
                </a:lnTo>
                <a:lnTo>
                  <a:pt x="5145731" y="275531"/>
                </a:lnTo>
                <a:lnTo>
                  <a:pt x="5191193" y="271883"/>
                </a:lnTo>
                <a:lnTo>
                  <a:pt x="5235061" y="268162"/>
                </a:lnTo>
                <a:lnTo>
                  <a:pt x="5277305" y="264369"/>
                </a:lnTo>
                <a:lnTo>
                  <a:pt x="5317894" y="260507"/>
                </a:lnTo>
                <a:lnTo>
                  <a:pt x="5356797" y="256577"/>
                </a:lnTo>
                <a:lnTo>
                  <a:pt x="5429428" y="248520"/>
                </a:lnTo>
                <a:lnTo>
                  <a:pt x="5494956" y="240214"/>
                </a:lnTo>
                <a:lnTo>
                  <a:pt x="5553139" y="231674"/>
                </a:lnTo>
                <a:lnTo>
                  <a:pt x="5603735" y="222913"/>
                </a:lnTo>
                <a:lnTo>
                  <a:pt x="5646501" y="213947"/>
                </a:lnTo>
                <a:lnTo>
                  <a:pt x="5695441" y="200145"/>
                </a:lnTo>
                <a:lnTo>
                  <a:pt x="5731034" y="181159"/>
                </a:lnTo>
                <a:lnTo>
                  <a:pt x="5735573" y="171449"/>
                </a:lnTo>
                <a:lnTo>
                  <a:pt x="5734434" y="166578"/>
                </a:lnTo>
                <a:lnTo>
                  <a:pt x="5695441" y="142754"/>
                </a:lnTo>
                <a:lnTo>
                  <a:pt x="5646501" y="128952"/>
                </a:lnTo>
                <a:lnTo>
                  <a:pt x="5603735" y="119986"/>
                </a:lnTo>
                <a:lnTo>
                  <a:pt x="5553139" y="111225"/>
                </a:lnTo>
                <a:lnTo>
                  <a:pt x="5494956" y="102685"/>
                </a:lnTo>
                <a:lnTo>
                  <a:pt x="5429428" y="94379"/>
                </a:lnTo>
                <a:lnTo>
                  <a:pt x="5356797" y="86322"/>
                </a:lnTo>
                <a:lnTo>
                  <a:pt x="5317894" y="82392"/>
                </a:lnTo>
                <a:lnTo>
                  <a:pt x="5277305" y="78530"/>
                </a:lnTo>
                <a:lnTo>
                  <a:pt x="5235061" y="74737"/>
                </a:lnTo>
                <a:lnTo>
                  <a:pt x="5191193" y="71016"/>
                </a:lnTo>
                <a:lnTo>
                  <a:pt x="5145731" y="67368"/>
                </a:lnTo>
                <a:lnTo>
                  <a:pt x="5098705" y="63795"/>
                </a:lnTo>
                <a:lnTo>
                  <a:pt x="5050144" y="60299"/>
                </a:lnTo>
                <a:lnTo>
                  <a:pt x="5000081" y="56882"/>
                </a:lnTo>
                <a:lnTo>
                  <a:pt x="4948544" y="53546"/>
                </a:lnTo>
                <a:lnTo>
                  <a:pt x="4895564" y="50291"/>
                </a:lnTo>
                <a:lnTo>
                  <a:pt x="4841171" y="47122"/>
                </a:lnTo>
                <a:lnTo>
                  <a:pt x="4785396" y="44038"/>
                </a:lnTo>
                <a:lnTo>
                  <a:pt x="4728268" y="41042"/>
                </a:lnTo>
                <a:lnTo>
                  <a:pt x="4669818" y="38136"/>
                </a:lnTo>
                <a:lnTo>
                  <a:pt x="4610077" y="35322"/>
                </a:lnTo>
                <a:lnTo>
                  <a:pt x="4549074" y="32601"/>
                </a:lnTo>
                <a:lnTo>
                  <a:pt x="4486840" y="29975"/>
                </a:lnTo>
                <a:lnTo>
                  <a:pt x="4423405" y="27446"/>
                </a:lnTo>
                <a:lnTo>
                  <a:pt x="4358799" y="25016"/>
                </a:lnTo>
                <a:lnTo>
                  <a:pt x="4293052" y="22687"/>
                </a:lnTo>
                <a:lnTo>
                  <a:pt x="4226196" y="20460"/>
                </a:lnTo>
                <a:lnTo>
                  <a:pt x="4158259" y="18338"/>
                </a:lnTo>
                <a:lnTo>
                  <a:pt x="4089272" y="16322"/>
                </a:lnTo>
                <a:lnTo>
                  <a:pt x="4019266" y="14414"/>
                </a:lnTo>
                <a:lnTo>
                  <a:pt x="3948271" y="12616"/>
                </a:lnTo>
                <a:lnTo>
                  <a:pt x="3876317" y="10929"/>
                </a:lnTo>
                <a:lnTo>
                  <a:pt x="3803434" y="9356"/>
                </a:lnTo>
                <a:lnTo>
                  <a:pt x="3729652" y="7899"/>
                </a:lnTo>
                <a:lnTo>
                  <a:pt x="3655002" y="6558"/>
                </a:lnTo>
                <a:lnTo>
                  <a:pt x="3579514" y="5337"/>
                </a:lnTo>
                <a:lnTo>
                  <a:pt x="3503219" y="4236"/>
                </a:lnTo>
                <a:lnTo>
                  <a:pt x="3426146" y="3258"/>
                </a:lnTo>
                <a:lnTo>
                  <a:pt x="3348325" y="2405"/>
                </a:lnTo>
                <a:lnTo>
                  <a:pt x="3269788" y="1677"/>
                </a:lnTo>
                <a:lnTo>
                  <a:pt x="3190564" y="1078"/>
                </a:lnTo>
                <a:lnTo>
                  <a:pt x="3110684" y="609"/>
                </a:lnTo>
                <a:lnTo>
                  <a:pt x="3030177" y="272"/>
                </a:lnTo>
                <a:lnTo>
                  <a:pt x="2949074" y="68"/>
                </a:lnTo>
                <a:lnTo>
                  <a:pt x="2867405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78393" y="4623815"/>
            <a:ext cx="5721350" cy="342900"/>
          </a:xfrm>
          <a:custGeom>
            <a:avLst/>
            <a:gdLst/>
            <a:ahLst/>
            <a:cxnLst/>
            <a:rect l="l" t="t" r="r" b="b"/>
            <a:pathLst>
              <a:path w="5721350" h="342900">
                <a:moveTo>
                  <a:pt x="2860547" y="0"/>
                </a:moveTo>
                <a:lnTo>
                  <a:pt x="2779076" y="68"/>
                </a:lnTo>
                <a:lnTo>
                  <a:pt x="2698170" y="272"/>
                </a:lnTo>
                <a:lnTo>
                  <a:pt x="2617860" y="609"/>
                </a:lnTo>
                <a:lnTo>
                  <a:pt x="2538176" y="1078"/>
                </a:lnTo>
                <a:lnTo>
                  <a:pt x="2459148" y="1677"/>
                </a:lnTo>
                <a:lnTo>
                  <a:pt x="2380806" y="2405"/>
                </a:lnTo>
                <a:lnTo>
                  <a:pt x="2303180" y="3258"/>
                </a:lnTo>
                <a:lnTo>
                  <a:pt x="2226301" y="4236"/>
                </a:lnTo>
                <a:lnTo>
                  <a:pt x="2150198" y="5337"/>
                </a:lnTo>
                <a:lnTo>
                  <a:pt x="2074902" y="6558"/>
                </a:lnTo>
                <a:lnTo>
                  <a:pt x="2000443" y="7899"/>
                </a:lnTo>
                <a:lnTo>
                  <a:pt x="1926851" y="9356"/>
                </a:lnTo>
                <a:lnTo>
                  <a:pt x="1854155" y="10929"/>
                </a:lnTo>
                <a:lnTo>
                  <a:pt x="1782388" y="12616"/>
                </a:lnTo>
                <a:lnTo>
                  <a:pt x="1711577" y="14414"/>
                </a:lnTo>
                <a:lnTo>
                  <a:pt x="1641754" y="16322"/>
                </a:lnTo>
                <a:lnTo>
                  <a:pt x="1572949" y="18338"/>
                </a:lnTo>
                <a:lnTo>
                  <a:pt x="1505191" y="20460"/>
                </a:lnTo>
                <a:lnTo>
                  <a:pt x="1438511" y="22687"/>
                </a:lnTo>
                <a:lnTo>
                  <a:pt x="1372939" y="25016"/>
                </a:lnTo>
                <a:lnTo>
                  <a:pt x="1308506" y="27446"/>
                </a:lnTo>
                <a:lnTo>
                  <a:pt x="1245241" y="29975"/>
                </a:lnTo>
                <a:lnTo>
                  <a:pt x="1183174" y="32601"/>
                </a:lnTo>
                <a:lnTo>
                  <a:pt x="1122336" y="35322"/>
                </a:lnTo>
                <a:lnTo>
                  <a:pt x="1062756" y="38136"/>
                </a:lnTo>
                <a:lnTo>
                  <a:pt x="1004466" y="41042"/>
                </a:lnTo>
                <a:lnTo>
                  <a:pt x="947494" y="44038"/>
                </a:lnTo>
                <a:lnTo>
                  <a:pt x="891871" y="47122"/>
                </a:lnTo>
                <a:lnTo>
                  <a:pt x="837628" y="50291"/>
                </a:lnTo>
                <a:lnTo>
                  <a:pt x="784794" y="53546"/>
                </a:lnTo>
                <a:lnTo>
                  <a:pt x="733400" y="56882"/>
                </a:lnTo>
                <a:lnTo>
                  <a:pt x="683475" y="60299"/>
                </a:lnTo>
                <a:lnTo>
                  <a:pt x="635050" y="63795"/>
                </a:lnTo>
                <a:lnTo>
                  <a:pt x="588155" y="67368"/>
                </a:lnTo>
                <a:lnTo>
                  <a:pt x="542820" y="71016"/>
                </a:lnTo>
                <a:lnTo>
                  <a:pt x="499075" y="74737"/>
                </a:lnTo>
                <a:lnTo>
                  <a:pt x="456951" y="78530"/>
                </a:lnTo>
                <a:lnTo>
                  <a:pt x="416477" y="82392"/>
                </a:lnTo>
                <a:lnTo>
                  <a:pt x="377683" y="86322"/>
                </a:lnTo>
                <a:lnTo>
                  <a:pt x="305259" y="94379"/>
                </a:lnTo>
                <a:lnTo>
                  <a:pt x="239918" y="102685"/>
                </a:lnTo>
                <a:lnTo>
                  <a:pt x="181903" y="111225"/>
                </a:lnTo>
                <a:lnTo>
                  <a:pt x="131453" y="119986"/>
                </a:lnTo>
                <a:lnTo>
                  <a:pt x="88811" y="128952"/>
                </a:lnTo>
                <a:lnTo>
                  <a:pt x="40014" y="142754"/>
                </a:lnTo>
                <a:lnTo>
                  <a:pt x="4526" y="161740"/>
                </a:lnTo>
                <a:lnTo>
                  <a:pt x="0" y="171450"/>
                </a:lnTo>
                <a:lnTo>
                  <a:pt x="1136" y="176359"/>
                </a:lnTo>
                <a:lnTo>
                  <a:pt x="40014" y="200335"/>
                </a:lnTo>
                <a:lnTo>
                  <a:pt x="88811" y="214200"/>
                </a:lnTo>
                <a:lnTo>
                  <a:pt x="131453" y="223198"/>
                </a:lnTo>
                <a:lnTo>
                  <a:pt x="181903" y="231982"/>
                </a:lnTo>
                <a:lnTo>
                  <a:pt x="239918" y="240539"/>
                </a:lnTo>
                <a:lnTo>
                  <a:pt x="305259" y="248855"/>
                </a:lnTo>
                <a:lnTo>
                  <a:pt x="377683" y="256915"/>
                </a:lnTo>
                <a:lnTo>
                  <a:pt x="416477" y="260845"/>
                </a:lnTo>
                <a:lnTo>
                  <a:pt x="456951" y="264706"/>
                </a:lnTo>
                <a:lnTo>
                  <a:pt x="499075" y="268496"/>
                </a:lnTo>
                <a:lnTo>
                  <a:pt x="542820" y="272213"/>
                </a:lnTo>
                <a:lnTo>
                  <a:pt x="588155" y="275856"/>
                </a:lnTo>
                <a:lnTo>
                  <a:pt x="635050" y="279423"/>
                </a:lnTo>
                <a:lnTo>
                  <a:pt x="683475" y="282912"/>
                </a:lnTo>
                <a:lnTo>
                  <a:pt x="733400" y="286321"/>
                </a:lnTo>
                <a:lnTo>
                  <a:pt x="784794" y="289649"/>
                </a:lnTo>
                <a:lnTo>
                  <a:pt x="837628" y="292893"/>
                </a:lnTo>
                <a:lnTo>
                  <a:pt x="891871" y="296053"/>
                </a:lnTo>
                <a:lnTo>
                  <a:pt x="947494" y="299126"/>
                </a:lnTo>
                <a:lnTo>
                  <a:pt x="1004466" y="302110"/>
                </a:lnTo>
                <a:lnTo>
                  <a:pt x="1062756" y="305004"/>
                </a:lnTo>
                <a:lnTo>
                  <a:pt x="1122336" y="307807"/>
                </a:lnTo>
                <a:lnTo>
                  <a:pt x="1183174" y="310515"/>
                </a:lnTo>
                <a:lnTo>
                  <a:pt x="1245241" y="313128"/>
                </a:lnTo>
                <a:lnTo>
                  <a:pt x="1308506" y="315644"/>
                </a:lnTo>
                <a:lnTo>
                  <a:pt x="1372939" y="318061"/>
                </a:lnTo>
                <a:lnTo>
                  <a:pt x="1438511" y="320377"/>
                </a:lnTo>
                <a:lnTo>
                  <a:pt x="1505191" y="322590"/>
                </a:lnTo>
                <a:lnTo>
                  <a:pt x="1572949" y="324700"/>
                </a:lnTo>
                <a:lnTo>
                  <a:pt x="1641754" y="326703"/>
                </a:lnTo>
                <a:lnTo>
                  <a:pt x="1711577" y="328598"/>
                </a:lnTo>
                <a:lnTo>
                  <a:pt x="1782388" y="330384"/>
                </a:lnTo>
                <a:lnTo>
                  <a:pt x="1854155" y="332059"/>
                </a:lnTo>
                <a:lnTo>
                  <a:pt x="1926851" y="333620"/>
                </a:lnTo>
                <a:lnTo>
                  <a:pt x="2000443" y="335067"/>
                </a:lnTo>
                <a:lnTo>
                  <a:pt x="2074902" y="336397"/>
                </a:lnTo>
                <a:lnTo>
                  <a:pt x="2150198" y="337609"/>
                </a:lnTo>
                <a:lnTo>
                  <a:pt x="2226301" y="338700"/>
                </a:lnTo>
                <a:lnTo>
                  <a:pt x="2303180" y="339670"/>
                </a:lnTo>
                <a:lnTo>
                  <a:pt x="2380806" y="340516"/>
                </a:lnTo>
                <a:lnTo>
                  <a:pt x="2459148" y="341237"/>
                </a:lnTo>
                <a:lnTo>
                  <a:pt x="2538176" y="341831"/>
                </a:lnTo>
                <a:lnTo>
                  <a:pt x="2617860" y="342296"/>
                </a:lnTo>
                <a:lnTo>
                  <a:pt x="2698170" y="342630"/>
                </a:lnTo>
                <a:lnTo>
                  <a:pt x="2779076" y="342832"/>
                </a:lnTo>
                <a:lnTo>
                  <a:pt x="2860547" y="342900"/>
                </a:lnTo>
                <a:lnTo>
                  <a:pt x="2941981" y="342832"/>
                </a:lnTo>
                <a:lnTo>
                  <a:pt x="3022851" y="342630"/>
                </a:lnTo>
                <a:lnTo>
                  <a:pt x="3103128" y="342296"/>
                </a:lnTo>
                <a:lnTo>
                  <a:pt x="3182782" y="341831"/>
                </a:lnTo>
                <a:lnTo>
                  <a:pt x="3261782" y="341237"/>
                </a:lnTo>
                <a:lnTo>
                  <a:pt x="3340099" y="340516"/>
                </a:lnTo>
                <a:lnTo>
                  <a:pt x="3417701" y="339670"/>
                </a:lnTo>
                <a:lnTo>
                  <a:pt x="3494559" y="338700"/>
                </a:lnTo>
                <a:lnTo>
                  <a:pt x="3570643" y="337609"/>
                </a:lnTo>
                <a:lnTo>
                  <a:pt x="3645922" y="336397"/>
                </a:lnTo>
                <a:lnTo>
                  <a:pt x="3720366" y="335067"/>
                </a:lnTo>
                <a:lnTo>
                  <a:pt x="3793946" y="333620"/>
                </a:lnTo>
                <a:lnTo>
                  <a:pt x="3866630" y="332059"/>
                </a:lnTo>
                <a:lnTo>
                  <a:pt x="3938388" y="330384"/>
                </a:lnTo>
                <a:lnTo>
                  <a:pt x="4009191" y="328598"/>
                </a:lnTo>
                <a:lnTo>
                  <a:pt x="4079008" y="326703"/>
                </a:lnTo>
                <a:lnTo>
                  <a:pt x="4147809" y="324700"/>
                </a:lnTo>
                <a:lnTo>
                  <a:pt x="4215564" y="322590"/>
                </a:lnTo>
                <a:lnTo>
                  <a:pt x="4282242" y="320377"/>
                </a:lnTo>
                <a:lnTo>
                  <a:pt x="4347814" y="318061"/>
                </a:lnTo>
                <a:lnTo>
                  <a:pt x="4412248" y="315644"/>
                </a:lnTo>
                <a:lnTo>
                  <a:pt x="4475516" y="313128"/>
                </a:lnTo>
                <a:lnTo>
                  <a:pt x="4537587" y="310515"/>
                </a:lnTo>
                <a:lnTo>
                  <a:pt x="4598430" y="307807"/>
                </a:lnTo>
                <a:lnTo>
                  <a:pt x="4658015" y="305004"/>
                </a:lnTo>
                <a:lnTo>
                  <a:pt x="4716312" y="302110"/>
                </a:lnTo>
                <a:lnTo>
                  <a:pt x="4773291" y="299126"/>
                </a:lnTo>
                <a:lnTo>
                  <a:pt x="4828922" y="296053"/>
                </a:lnTo>
                <a:lnTo>
                  <a:pt x="4883175" y="292893"/>
                </a:lnTo>
                <a:lnTo>
                  <a:pt x="4936019" y="289649"/>
                </a:lnTo>
                <a:lnTo>
                  <a:pt x="4987424" y="286321"/>
                </a:lnTo>
                <a:lnTo>
                  <a:pt x="5037359" y="282912"/>
                </a:lnTo>
                <a:lnTo>
                  <a:pt x="5085796" y="279423"/>
                </a:lnTo>
                <a:lnTo>
                  <a:pt x="5132703" y="275856"/>
                </a:lnTo>
                <a:lnTo>
                  <a:pt x="5178050" y="272213"/>
                </a:lnTo>
                <a:lnTo>
                  <a:pt x="5221807" y="268496"/>
                </a:lnTo>
                <a:lnTo>
                  <a:pt x="5263944" y="264706"/>
                </a:lnTo>
                <a:lnTo>
                  <a:pt x="5304431" y="260845"/>
                </a:lnTo>
                <a:lnTo>
                  <a:pt x="5343237" y="256915"/>
                </a:lnTo>
                <a:lnTo>
                  <a:pt x="5415687" y="248855"/>
                </a:lnTo>
                <a:lnTo>
                  <a:pt x="5481053" y="240539"/>
                </a:lnTo>
                <a:lnTo>
                  <a:pt x="5539092" y="231982"/>
                </a:lnTo>
                <a:lnTo>
                  <a:pt x="5589564" y="223198"/>
                </a:lnTo>
                <a:lnTo>
                  <a:pt x="5632226" y="214200"/>
                </a:lnTo>
                <a:lnTo>
                  <a:pt x="5681047" y="200335"/>
                </a:lnTo>
                <a:lnTo>
                  <a:pt x="5716554" y="181233"/>
                </a:lnTo>
                <a:lnTo>
                  <a:pt x="5721083" y="171449"/>
                </a:lnTo>
                <a:lnTo>
                  <a:pt x="5719946" y="166578"/>
                </a:lnTo>
                <a:lnTo>
                  <a:pt x="5681047" y="142754"/>
                </a:lnTo>
                <a:lnTo>
                  <a:pt x="5632226" y="128952"/>
                </a:lnTo>
                <a:lnTo>
                  <a:pt x="5589564" y="119986"/>
                </a:lnTo>
                <a:lnTo>
                  <a:pt x="5539092" y="111225"/>
                </a:lnTo>
                <a:lnTo>
                  <a:pt x="5481053" y="102685"/>
                </a:lnTo>
                <a:lnTo>
                  <a:pt x="5415687" y="94379"/>
                </a:lnTo>
                <a:lnTo>
                  <a:pt x="5343237" y="86322"/>
                </a:lnTo>
                <a:lnTo>
                  <a:pt x="5304431" y="82392"/>
                </a:lnTo>
                <a:lnTo>
                  <a:pt x="5263944" y="78530"/>
                </a:lnTo>
                <a:lnTo>
                  <a:pt x="5221807" y="74737"/>
                </a:lnTo>
                <a:lnTo>
                  <a:pt x="5178050" y="71016"/>
                </a:lnTo>
                <a:lnTo>
                  <a:pt x="5132703" y="67368"/>
                </a:lnTo>
                <a:lnTo>
                  <a:pt x="5085796" y="63795"/>
                </a:lnTo>
                <a:lnTo>
                  <a:pt x="5037359" y="60299"/>
                </a:lnTo>
                <a:lnTo>
                  <a:pt x="4987424" y="56882"/>
                </a:lnTo>
                <a:lnTo>
                  <a:pt x="4936019" y="53546"/>
                </a:lnTo>
                <a:lnTo>
                  <a:pt x="4883175" y="50291"/>
                </a:lnTo>
                <a:lnTo>
                  <a:pt x="4828922" y="47122"/>
                </a:lnTo>
                <a:lnTo>
                  <a:pt x="4773291" y="44038"/>
                </a:lnTo>
                <a:lnTo>
                  <a:pt x="4716312" y="41042"/>
                </a:lnTo>
                <a:lnTo>
                  <a:pt x="4658015" y="38136"/>
                </a:lnTo>
                <a:lnTo>
                  <a:pt x="4598430" y="35322"/>
                </a:lnTo>
                <a:lnTo>
                  <a:pt x="4537587" y="32601"/>
                </a:lnTo>
                <a:lnTo>
                  <a:pt x="4475516" y="29975"/>
                </a:lnTo>
                <a:lnTo>
                  <a:pt x="4412248" y="27446"/>
                </a:lnTo>
                <a:lnTo>
                  <a:pt x="4347814" y="25016"/>
                </a:lnTo>
                <a:lnTo>
                  <a:pt x="4282242" y="22687"/>
                </a:lnTo>
                <a:lnTo>
                  <a:pt x="4215564" y="20460"/>
                </a:lnTo>
                <a:lnTo>
                  <a:pt x="4147809" y="18338"/>
                </a:lnTo>
                <a:lnTo>
                  <a:pt x="4079008" y="16322"/>
                </a:lnTo>
                <a:lnTo>
                  <a:pt x="4009191" y="14414"/>
                </a:lnTo>
                <a:lnTo>
                  <a:pt x="3938388" y="12616"/>
                </a:lnTo>
                <a:lnTo>
                  <a:pt x="3866630" y="10929"/>
                </a:lnTo>
                <a:lnTo>
                  <a:pt x="3793946" y="9356"/>
                </a:lnTo>
                <a:lnTo>
                  <a:pt x="3720366" y="7899"/>
                </a:lnTo>
                <a:lnTo>
                  <a:pt x="3645922" y="6558"/>
                </a:lnTo>
                <a:lnTo>
                  <a:pt x="3570643" y="5337"/>
                </a:lnTo>
                <a:lnTo>
                  <a:pt x="3494559" y="4236"/>
                </a:lnTo>
                <a:lnTo>
                  <a:pt x="3417701" y="3258"/>
                </a:lnTo>
                <a:lnTo>
                  <a:pt x="3340099" y="2405"/>
                </a:lnTo>
                <a:lnTo>
                  <a:pt x="3261782" y="1677"/>
                </a:lnTo>
                <a:lnTo>
                  <a:pt x="3182782" y="1078"/>
                </a:lnTo>
                <a:lnTo>
                  <a:pt x="3103128" y="609"/>
                </a:lnTo>
                <a:lnTo>
                  <a:pt x="3022851" y="272"/>
                </a:lnTo>
                <a:lnTo>
                  <a:pt x="2941981" y="68"/>
                </a:lnTo>
                <a:lnTo>
                  <a:pt x="2860547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83335" y="5773928"/>
            <a:ext cx="434403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09955" algn="r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×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>
              <a:lnSpc>
                <a:spcPct val="100000"/>
              </a:lnSpc>
              <a:spcBef>
                <a:spcPts val="1675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在同一个关系中存在相同的元组，去掉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其中的重复元组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0103" y="361908"/>
            <a:ext cx="1748155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什么是关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 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(3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关系的特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性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33563" y="2079498"/>
            <a:ext cx="4041647" cy="16093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55503" y="1351280"/>
            <a:ext cx="4925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4630" indent="-202565">
              <a:lnSpc>
                <a:spcPct val="100000"/>
              </a:lnSpc>
              <a:spcBef>
                <a:spcPts val="95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5" dirty="0">
                <a:latin typeface="新宋体" panose="02010609030101010101" charset="-122"/>
                <a:cs typeface="新宋体" panose="02010609030101010101" charset="-122"/>
              </a:rPr>
              <a:t>属性不可再分特性: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又被称为关系第一范式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2889" y="4059173"/>
            <a:ext cx="5235702" cy="2827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87709" y="4389120"/>
            <a:ext cx="1497330" cy="555625"/>
          </a:xfrm>
          <a:custGeom>
            <a:avLst/>
            <a:gdLst/>
            <a:ahLst/>
            <a:cxnLst/>
            <a:rect l="l" t="t" r="r" b="b"/>
            <a:pathLst>
              <a:path w="1497329" h="555625">
                <a:moveTo>
                  <a:pt x="749046" y="0"/>
                </a:moveTo>
                <a:lnTo>
                  <a:pt x="680855" y="1133"/>
                </a:lnTo>
                <a:lnTo>
                  <a:pt x="614383" y="4470"/>
                </a:lnTo>
                <a:lnTo>
                  <a:pt x="549892" y="9913"/>
                </a:lnTo>
                <a:lnTo>
                  <a:pt x="487647" y="17363"/>
                </a:lnTo>
                <a:lnTo>
                  <a:pt x="427913" y="26726"/>
                </a:lnTo>
                <a:lnTo>
                  <a:pt x="370952" y="37902"/>
                </a:lnTo>
                <a:lnTo>
                  <a:pt x="317031" y="50795"/>
                </a:lnTo>
                <a:lnTo>
                  <a:pt x="266412" y="65308"/>
                </a:lnTo>
                <a:lnTo>
                  <a:pt x="219360" y="81343"/>
                </a:lnTo>
                <a:lnTo>
                  <a:pt x="176140" y="98803"/>
                </a:lnTo>
                <a:lnTo>
                  <a:pt x="137014" y="117592"/>
                </a:lnTo>
                <a:lnTo>
                  <a:pt x="102249" y="137611"/>
                </a:lnTo>
                <a:lnTo>
                  <a:pt x="46853" y="180953"/>
                </a:lnTo>
                <a:lnTo>
                  <a:pt x="12065" y="228052"/>
                </a:lnTo>
                <a:lnTo>
                  <a:pt x="0" y="278129"/>
                </a:lnTo>
                <a:lnTo>
                  <a:pt x="3060" y="303372"/>
                </a:lnTo>
                <a:lnTo>
                  <a:pt x="26751" y="351857"/>
                </a:lnTo>
                <a:lnTo>
                  <a:pt x="72107" y="397020"/>
                </a:lnTo>
                <a:lnTo>
                  <a:pt x="137014" y="438079"/>
                </a:lnTo>
                <a:lnTo>
                  <a:pt x="176140" y="456824"/>
                </a:lnTo>
                <a:lnTo>
                  <a:pt x="219360" y="474249"/>
                </a:lnTo>
                <a:lnTo>
                  <a:pt x="266412" y="490256"/>
                </a:lnTo>
                <a:lnTo>
                  <a:pt x="317031" y="504747"/>
                </a:lnTo>
                <a:lnTo>
                  <a:pt x="370952" y="517623"/>
                </a:lnTo>
                <a:lnTo>
                  <a:pt x="427913" y="528788"/>
                </a:lnTo>
                <a:lnTo>
                  <a:pt x="487647" y="538142"/>
                </a:lnTo>
                <a:lnTo>
                  <a:pt x="549892" y="545588"/>
                </a:lnTo>
                <a:lnTo>
                  <a:pt x="614383" y="551028"/>
                </a:lnTo>
                <a:lnTo>
                  <a:pt x="680855" y="554364"/>
                </a:lnTo>
                <a:lnTo>
                  <a:pt x="749046" y="555497"/>
                </a:lnTo>
                <a:lnTo>
                  <a:pt x="817116" y="554364"/>
                </a:lnTo>
                <a:lnTo>
                  <a:pt x="883482" y="551028"/>
                </a:lnTo>
                <a:lnTo>
                  <a:pt x="947878" y="545588"/>
                </a:lnTo>
                <a:lnTo>
                  <a:pt x="1010040" y="538142"/>
                </a:lnTo>
                <a:lnTo>
                  <a:pt x="1069704" y="528788"/>
                </a:lnTo>
                <a:lnTo>
                  <a:pt x="1126602" y="517623"/>
                </a:lnTo>
                <a:lnTo>
                  <a:pt x="1180472" y="504747"/>
                </a:lnTo>
                <a:lnTo>
                  <a:pt x="1231048" y="490256"/>
                </a:lnTo>
                <a:lnTo>
                  <a:pt x="1278064" y="474249"/>
                </a:lnTo>
                <a:lnTo>
                  <a:pt x="1321256" y="456824"/>
                </a:lnTo>
                <a:lnTo>
                  <a:pt x="1360359" y="438079"/>
                </a:lnTo>
                <a:lnTo>
                  <a:pt x="1395109" y="418112"/>
                </a:lnTo>
                <a:lnTo>
                  <a:pt x="1450485" y="374902"/>
                </a:lnTo>
                <a:lnTo>
                  <a:pt x="1485265" y="327980"/>
                </a:lnTo>
                <a:lnTo>
                  <a:pt x="1497330" y="278129"/>
                </a:lnTo>
                <a:lnTo>
                  <a:pt x="1494269" y="252767"/>
                </a:lnTo>
                <a:lnTo>
                  <a:pt x="1470582" y="204081"/>
                </a:lnTo>
                <a:lnTo>
                  <a:pt x="1425239" y="158764"/>
                </a:lnTo>
                <a:lnTo>
                  <a:pt x="1360359" y="117592"/>
                </a:lnTo>
                <a:lnTo>
                  <a:pt x="1321256" y="98803"/>
                </a:lnTo>
                <a:lnTo>
                  <a:pt x="1278064" y="81343"/>
                </a:lnTo>
                <a:lnTo>
                  <a:pt x="1231048" y="65308"/>
                </a:lnTo>
                <a:lnTo>
                  <a:pt x="1180472" y="50795"/>
                </a:lnTo>
                <a:lnTo>
                  <a:pt x="1126602" y="37902"/>
                </a:lnTo>
                <a:lnTo>
                  <a:pt x="1069704" y="26726"/>
                </a:lnTo>
                <a:lnTo>
                  <a:pt x="1010040" y="17363"/>
                </a:lnTo>
                <a:lnTo>
                  <a:pt x="947878" y="9913"/>
                </a:lnTo>
                <a:lnTo>
                  <a:pt x="883482" y="4470"/>
                </a:lnTo>
                <a:lnTo>
                  <a:pt x="817116" y="1133"/>
                </a:lnTo>
                <a:lnTo>
                  <a:pt x="749046" y="0"/>
                </a:lnTo>
                <a:close/>
              </a:path>
            </a:pathLst>
          </a:custGeom>
          <a:ln w="28575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89977" y="5804915"/>
            <a:ext cx="1470025" cy="474980"/>
          </a:xfrm>
          <a:custGeom>
            <a:avLst/>
            <a:gdLst/>
            <a:ahLst/>
            <a:cxnLst/>
            <a:rect l="l" t="t" r="r" b="b"/>
            <a:pathLst>
              <a:path w="1470025" h="474979">
                <a:moveTo>
                  <a:pt x="735342" y="0"/>
                </a:moveTo>
                <a:lnTo>
                  <a:pt x="664520" y="1090"/>
                </a:lnTo>
                <a:lnTo>
                  <a:pt x="595602" y="4295"/>
                </a:lnTo>
                <a:lnTo>
                  <a:pt x="528899" y="9514"/>
                </a:lnTo>
                <a:lnTo>
                  <a:pt x="464717" y="16646"/>
                </a:lnTo>
                <a:lnTo>
                  <a:pt x="403365" y="25591"/>
                </a:lnTo>
                <a:lnTo>
                  <a:pt x="345151" y="36248"/>
                </a:lnTo>
                <a:lnTo>
                  <a:pt x="290383" y="48517"/>
                </a:lnTo>
                <a:lnTo>
                  <a:pt x="239369" y="62297"/>
                </a:lnTo>
                <a:lnTo>
                  <a:pt x="192417" y="77488"/>
                </a:lnTo>
                <a:lnTo>
                  <a:pt x="149835" y="93989"/>
                </a:lnTo>
                <a:lnTo>
                  <a:pt x="111931" y="111700"/>
                </a:lnTo>
                <a:lnTo>
                  <a:pt x="51390" y="150350"/>
                </a:lnTo>
                <a:lnTo>
                  <a:pt x="13258" y="192632"/>
                </a:lnTo>
                <a:lnTo>
                  <a:pt x="0" y="237744"/>
                </a:lnTo>
                <a:lnTo>
                  <a:pt x="3365" y="260595"/>
                </a:lnTo>
                <a:lnTo>
                  <a:pt x="29369" y="304337"/>
                </a:lnTo>
                <a:lnTo>
                  <a:pt x="79013" y="344807"/>
                </a:lnTo>
                <a:lnTo>
                  <a:pt x="149835" y="381216"/>
                </a:lnTo>
                <a:lnTo>
                  <a:pt x="192417" y="397652"/>
                </a:lnTo>
                <a:lnTo>
                  <a:pt x="239369" y="412775"/>
                </a:lnTo>
                <a:lnTo>
                  <a:pt x="290383" y="426489"/>
                </a:lnTo>
                <a:lnTo>
                  <a:pt x="345151" y="438695"/>
                </a:lnTo>
                <a:lnTo>
                  <a:pt x="403365" y="449293"/>
                </a:lnTo>
                <a:lnTo>
                  <a:pt x="464717" y="458186"/>
                </a:lnTo>
                <a:lnTo>
                  <a:pt x="528899" y="465274"/>
                </a:lnTo>
                <a:lnTo>
                  <a:pt x="595602" y="470459"/>
                </a:lnTo>
                <a:lnTo>
                  <a:pt x="664520" y="473642"/>
                </a:lnTo>
                <a:lnTo>
                  <a:pt x="735342" y="474725"/>
                </a:lnTo>
                <a:lnTo>
                  <a:pt x="806038" y="473642"/>
                </a:lnTo>
                <a:lnTo>
                  <a:pt x="874842" y="470459"/>
                </a:lnTo>
                <a:lnTo>
                  <a:pt x="941447" y="465274"/>
                </a:lnTo>
                <a:lnTo>
                  <a:pt x="1005542" y="458186"/>
                </a:lnTo>
                <a:lnTo>
                  <a:pt x="1066820" y="449293"/>
                </a:lnTo>
                <a:lnTo>
                  <a:pt x="1124970" y="438695"/>
                </a:lnTo>
                <a:lnTo>
                  <a:pt x="1179685" y="426489"/>
                </a:lnTo>
                <a:lnTo>
                  <a:pt x="1230655" y="412775"/>
                </a:lnTo>
                <a:lnTo>
                  <a:pt x="1277571" y="397652"/>
                </a:lnTo>
                <a:lnTo>
                  <a:pt x="1320125" y="381216"/>
                </a:lnTo>
                <a:lnTo>
                  <a:pt x="1358007" y="363569"/>
                </a:lnTo>
                <a:lnTo>
                  <a:pt x="1418521" y="325031"/>
                </a:lnTo>
                <a:lnTo>
                  <a:pt x="1456641" y="282826"/>
                </a:lnTo>
                <a:lnTo>
                  <a:pt x="1469898" y="237744"/>
                </a:lnTo>
                <a:lnTo>
                  <a:pt x="1466532" y="214884"/>
                </a:lnTo>
                <a:lnTo>
                  <a:pt x="1440535" y="171087"/>
                </a:lnTo>
                <a:lnTo>
                  <a:pt x="1390908" y="130521"/>
                </a:lnTo>
                <a:lnTo>
                  <a:pt x="1320125" y="93989"/>
                </a:lnTo>
                <a:lnTo>
                  <a:pt x="1277571" y="77488"/>
                </a:lnTo>
                <a:lnTo>
                  <a:pt x="1230655" y="62297"/>
                </a:lnTo>
                <a:lnTo>
                  <a:pt x="1179685" y="48517"/>
                </a:lnTo>
                <a:lnTo>
                  <a:pt x="1124970" y="36248"/>
                </a:lnTo>
                <a:lnTo>
                  <a:pt x="1066820" y="25591"/>
                </a:lnTo>
                <a:lnTo>
                  <a:pt x="1005542" y="16646"/>
                </a:lnTo>
                <a:lnTo>
                  <a:pt x="941447" y="9514"/>
                </a:lnTo>
                <a:lnTo>
                  <a:pt x="874842" y="4295"/>
                </a:lnTo>
                <a:lnTo>
                  <a:pt x="806038" y="1090"/>
                </a:lnTo>
                <a:lnTo>
                  <a:pt x="735342" y="0"/>
                </a:lnTo>
                <a:close/>
              </a:path>
            </a:pathLst>
          </a:custGeom>
          <a:ln w="28574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81561" y="6213602"/>
            <a:ext cx="1802764" cy="619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335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不符合第一范式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algn="ctr">
              <a:lnSpc>
                <a:spcPts val="2335"/>
              </a:lnSpc>
            </a:pP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Table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9329" y="3695934"/>
            <a:ext cx="23818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符合第一范式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Table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0098" y="361889"/>
            <a:ext cx="1748155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什么是关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  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(3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关系的特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性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54253" y="471169"/>
            <a:ext cx="2973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65"/>
                </a:solidFill>
                <a:latin typeface="微软雅黑" panose="020B0503020204020204" charset="-122"/>
                <a:cs typeface="微软雅黑" panose="020B0503020204020204" charset="-122"/>
              </a:rPr>
              <a:t>本讲学习什么?</a:t>
            </a:r>
            <a:endParaRPr dirty="0">
              <a:solidFill>
                <a:srgbClr val="FFFF65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0314" y="1249556"/>
            <a:ext cx="3745865" cy="202247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8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基本内容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379095" indent="-367030">
              <a:lnSpc>
                <a:spcPct val="100000"/>
              </a:lnSpc>
              <a:spcBef>
                <a:spcPts val="925"/>
              </a:spcBef>
              <a:buAutoNum type="arabicPeriod"/>
              <a:tabLst>
                <a:tab pos="379730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关系模型概述?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79095" indent="-367030">
              <a:lnSpc>
                <a:spcPct val="100000"/>
              </a:lnSpc>
              <a:spcBef>
                <a:spcPts val="860"/>
              </a:spcBef>
              <a:buAutoNum type="arabicPeriod"/>
              <a:tabLst>
                <a:tab pos="379730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什么是关系?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79095" indent="-367030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379730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关系模型中的完整性约束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1089" y="4252721"/>
            <a:ext cx="8320405" cy="1795780"/>
          </a:xfrm>
          <a:prstGeom prst="rect">
            <a:avLst/>
          </a:prstGeom>
          <a:ln w="38100">
            <a:solidFill>
              <a:srgbClr val="666633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120"/>
              </a:spcBef>
            </a:pPr>
            <a:r>
              <a:rPr sz="24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重点与难点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11125" marR="138430">
              <a:lnSpc>
                <a:spcPct val="130000"/>
              </a:lnSpc>
              <a:spcBef>
                <a:spcPts val="20"/>
              </a:spcBef>
              <a:buSzPct val="95000"/>
              <a:buFont typeface="Wingdings" panose="05000000000000000000"/>
              <a:buChar char=""/>
              <a:tabLst>
                <a:tab pos="301625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一组概念的区分：围绕关系的相关概念，如域、笛卡尔积，关系，关系 模式，关键字/键/码，外码/外键，主码/主键，主属性与非主属性。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00990" indent="-190500">
              <a:lnSpc>
                <a:spcPct val="100000"/>
              </a:lnSpc>
              <a:spcBef>
                <a:spcPts val="725"/>
              </a:spcBef>
              <a:buSzPct val="95000"/>
              <a:buFont typeface="Wingdings" panose="05000000000000000000"/>
              <a:buChar char=""/>
              <a:tabLst>
                <a:tab pos="301625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三个完整性：实体完整性，参照完整性和用户自定义的完整性；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6453" y="1336801"/>
            <a:ext cx="27673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4630" indent="-202565">
              <a:lnSpc>
                <a:spcPct val="100000"/>
              </a:lnSpc>
              <a:spcBef>
                <a:spcPts val="95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5" dirty="0">
                <a:latin typeface="新宋体" panose="02010609030101010101" charset="-122"/>
                <a:cs typeface="新宋体" panose="02010609030101010101" charset="-122"/>
              </a:rPr>
              <a:t>属性不可再分特性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(</a:t>
            </a:r>
            <a:r>
              <a:rPr sz="2000" b="1" spc="-15" dirty="0">
                <a:latin typeface="新宋体" panose="02010609030101010101" charset="-122"/>
                <a:cs typeface="新宋体" panose="02010609030101010101" charset="-122"/>
              </a:rPr>
              <a:t>续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)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2749" y="5570477"/>
            <a:ext cx="1802764" cy="619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335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不符合第一范式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175" algn="ctr">
              <a:lnSpc>
                <a:spcPts val="2335"/>
              </a:lnSpc>
            </a:pP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Not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Table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7695" y="3738609"/>
            <a:ext cx="23818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符合第一范式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Table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6789" y="1906523"/>
            <a:ext cx="3956303" cy="169849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66295" y="4859273"/>
            <a:ext cx="384810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18527" y="5033771"/>
            <a:ext cx="1812925" cy="731520"/>
          </a:xfrm>
          <a:custGeom>
            <a:avLst/>
            <a:gdLst/>
            <a:ahLst/>
            <a:cxnLst/>
            <a:rect l="l" t="t" r="r" b="b"/>
            <a:pathLst>
              <a:path w="1812925" h="731520">
                <a:moveTo>
                  <a:pt x="906792" y="0"/>
                </a:moveTo>
                <a:lnTo>
                  <a:pt x="839137" y="1003"/>
                </a:lnTo>
                <a:lnTo>
                  <a:pt x="772829" y="3967"/>
                </a:lnTo>
                <a:lnTo>
                  <a:pt x="708044" y="8820"/>
                </a:lnTo>
                <a:lnTo>
                  <a:pt x="644957" y="15491"/>
                </a:lnTo>
                <a:lnTo>
                  <a:pt x="583744" y="23910"/>
                </a:lnTo>
                <a:lnTo>
                  <a:pt x="524581" y="34006"/>
                </a:lnTo>
                <a:lnTo>
                  <a:pt x="467643" y="45708"/>
                </a:lnTo>
                <a:lnTo>
                  <a:pt x="413105" y="58944"/>
                </a:lnTo>
                <a:lnTo>
                  <a:pt x="361144" y="73645"/>
                </a:lnTo>
                <a:lnTo>
                  <a:pt x="311935" y="89739"/>
                </a:lnTo>
                <a:lnTo>
                  <a:pt x="265653" y="107156"/>
                </a:lnTo>
                <a:lnTo>
                  <a:pt x="222475" y="125824"/>
                </a:lnTo>
                <a:lnTo>
                  <a:pt x="182575" y="145673"/>
                </a:lnTo>
                <a:lnTo>
                  <a:pt x="146130" y="166632"/>
                </a:lnTo>
                <a:lnTo>
                  <a:pt x="113315" y="188630"/>
                </a:lnTo>
                <a:lnTo>
                  <a:pt x="59277" y="235460"/>
                </a:lnTo>
                <a:lnTo>
                  <a:pt x="21866" y="285596"/>
                </a:lnTo>
                <a:lnTo>
                  <a:pt x="2488" y="338472"/>
                </a:lnTo>
                <a:lnTo>
                  <a:pt x="0" y="365760"/>
                </a:lnTo>
                <a:lnTo>
                  <a:pt x="2488" y="393047"/>
                </a:lnTo>
                <a:lnTo>
                  <a:pt x="21866" y="445923"/>
                </a:lnTo>
                <a:lnTo>
                  <a:pt x="59277" y="496059"/>
                </a:lnTo>
                <a:lnTo>
                  <a:pt x="113315" y="542889"/>
                </a:lnTo>
                <a:lnTo>
                  <a:pt x="146130" y="564887"/>
                </a:lnTo>
                <a:lnTo>
                  <a:pt x="182575" y="585846"/>
                </a:lnTo>
                <a:lnTo>
                  <a:pt x="222475" y="605695"/>
                </a:lnTo>
                <a:lnTo>
                  <a:pt x="265653" y="624363"/>
                </a:lnTo>
                <a:lnTo>
                  <a:pt x="311935" y="641780"/>
                </a:lnTo>
                <a:lnTo>
                  <a:pt x="361144" y="657874"/>
                </a:lnTo>
                <a:lnTo>
                  <a:pt x="413105" y="672575"/>
                </a:lnTo>
                <a:lnTo>
                  <a:pt x="467643" y="685811"/>
                </a:lnTo>
                <a:lnTo>
                  <a:pt x="524581" y="697513"/>
                </a:lnTo>
                <a:lnTo>
                  <a:pt x="583744" y="707609"/>
                </a:lnTo>
                <a:lnTo>
                  <a:pt x="644957" y="716028"/>
                </a:lnTo>
                <a:lnTo>
                  <a:pt x="708044" y="722699"/>
                </a:lnTo>
                <a:lnTo>
                  <a:pt x="772829" y="727552"/>
                </a:lnTo>
                <a:lnTo>
                  <a:pt x="839137" y="730516"/>
                </a:lnTo>
                <a:lnTo>
                  <a:pt x="906792" y="731519"/>
                </a:lnTo>
                <a:lnTo>
                  <a:pt x="974441" y="730516"/>
                </a:lnTo>
                <a:lnTo>
                  <a:pt x="1040734" y="727552"/>
                </a:lnTo>
                <a:lnTo>
                  <a:pt x="1105496" y="722699"/>
                </a:lnTo>
                <a:lnTo>
                  <a:pt x="1168554" y="716028"/>
                </a:lnTo>
                <a:lnTo>
                  <a:pt x="1229731" y="707609"/>
                </a:lnTo>
                <a:lnTo>
                  <a:pt x="1288854" y="697513"/>
                </a:lnTo>
                <a:lnTo>
                  <a:pt x="1345748" y="685811"/>
                </a:lnTo>
                <a:lnTo>
                  <a:pt x="1400237" y="672575"/>
                </a:lnTo>
                <a:lnTo>
                  <a:pt x="1452147" y="657874"/>
                </a:lnTo>
                <a:lnTo>
                  <a:pt x="1501304" y="641780"/>
                </a:lnTo>
                <a:lnTo>
                  <a:pt x="1547533" y="624363"/>
                </a:lnTo>
                <a:lnTo>
                  <a:pt x="1590658" y="605695"/>
                </a:lnTo>
                <a:lnTo>
                  <a:pt x="1630505" y="585846"/>
                </a:lnTo>
                <a:lnTo>
                  <a:pt x="1666900" y="564887"/>
                </a:lnTo>
                <a:lnTo>
                  <a:pt x="1699668" y="542889"/>
                </a:lnTo>
                <a:lnTo>
                  <a:pt x="1753622" y="496059"/>
                </a:lnTo>
                <a:lnTo>
                  <a:pt x="1790970" y="445923"/>
                </a:lnTo>
                <a:lnTo>
                  <a:pt x="1810314" y="393047"/>
                </a:lnTo>
                <a:lnTo>
                  <a:pt x="1812798" y="365760"/>
                </a:lnTo>
                <a:lnTo>
                  <a:pt x="1810314" y="338472"/>
                </a:lnTo>
                <a:lnTo>
                  <a:pt x="1790970" y="285596"/>
                </a:lnTo>
                <a:lnTo>
                  <a:pt x="1753622" y="235460"/>
                </a:lnTo>
                <a:lnTo>
                  <a:pt x="1699668" y="188630"/>
                </a:lnTo>
                <a:lnTo>
                  <a:pt x="1666900" y="166632"/>
                </a:lnTo>
                <a:lnTo>
                  <a:pt x="1630505" y="145673"/>
                </a:lnTo>
                <a:lnTo>
                  <a:pt x="1590658" y="125824"/>
                </a:lnTo>
                <a:lnTo>
                  <a:pt x="1547533" y="107156"/>
                </a:lnTo>
                <a:lnTo>
                  <a:pt x="1501304" y="89739"/>
                </a:lnTo>
                <a:lnTo>
                  <a:pt x="1452147" y="73645"/>
                </a:lnTo>
                <a:lnTo>
                  <a:pt x="1400237" y="58944"/>
                </a:lnTo>
                <a:lnTo>
                  <a:pt x="1345748" y="45708"/>
                </a:lnTo>
                <a:lnTo>
                  <a:pt x="1288854" y="34006"/>
                </a:lnTo>
                <a:lnTo>
                  <a:pt x="1229731" y="23910"/>
                </a:lnTo>
                <a:lnTo>
                  <a:pt x="1168554" y="15491"/>
                </a:lnTo>
                <a:lnTo>
                  <a:pt x="1105496" y="8820"/>
                </a:lnTo>
                <a:lnTo>
                  <a:pt x="1040734" y="3967"/>
                </a:lnTo>
                <a:lnTo>
                  <a:pt x="974441" y="1003"/>
                </a:lnTo>
                <a:lnTo>
                  <a:pt x="906792" y="0"/>
                </a:lnTo>
                <a:close/>
              </a:path>
            </a:pathLst>
          </a:custGeom>
          <a:ln w="28575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1748155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什么是关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  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(3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关系的特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性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3687" y="1204870"/>
            <a:ext cx="8665210" cy="431800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3200" b="1" spc="-15" dirty="0">
                <a:latin typeface="新宋体" panose="02010609030101010101" charset="-122"/>
                <a:cs typeface="新宋体" panose="02010609030101010101" charset="-122"/>
              </a:rPr>
              <a:t>候选</a:t>
            </a:r>
            <a:r>
              <a:rPr sz="3200" b="1" spc="-10" dirty="0">
                <a:latin typeface="新宋体" panose="02010609030101010101" charset="-122"/>
                <a:cs typeface="新宋体" panose="02010609030101010101" charset="-122"/>
              </a:rPr>
              <a:t>码</a:t>
            </a:r>
            <a:r>
              <a:rPr sz="3200" b="1" spc="-10" dirty="0">
                <a:latin typeface="Arial" panose="020B0604020202020204"/>
                <a:cs typeface="Arial" panose="020B0604020202020204"/>
              </a:rPr>
              <a:t>(Candidate Key)/</a:t>
            </a:r>
            <a:r>
              <a:rPr sz="3200" b="1" spc="-15" dirty="0">
                <a:latin typeface="新宋体" panose="02010609030101010101" charset="-122"/>
                <a:cs typeface="新宋体" panose="02010609030101010101" charset="-122"/>
              </a:rPr>
              <a:t>候选键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  <a:p>
            <a:pPr marL="469900" marR="85725">
              <a:lnSpc>
                <a:spcPct val="130000"/>
              </a:lnSpc>
              <a:spcBef>
                <a:spcPts val="265"/>
              </a:spcBef>
              <a:buClr>
                <a:srgbClr val="000000"/>
              </a:buClr>
              <a:buSzPct val="95000"/>
              <a:buFont typeface="Wingdings" panose="05000000000000000000"/>
              <a:buChar char=""/>
              <a:tabLst>
                <a:tab pos="697230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关系中的一个</a:t>
            </a:r>
            <a:r>
              <a:rPr sz="2000" b="1" u="sng" spc="-10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新宋体" panose="02010609030101010101" charset="-122"/>
                <a:cs typeface="新宋体" panose="02010609030101010101" charset="-122"/>
              </a:rPr>
              <a:t>属性组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，其值能唯一标识一个元组，若从该属性组中去掉 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任何一个属性，它就不具有这一性质了，这样的</a:t>
            </a:r>
            <a:r>
              <a:rPr sz="2000" b="1" u="sng" spc="-10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新宋体" panose="02010609030101010101" charset="-122"/>
                <a:cs typeface="新宋体" panose="02010609030101010101" charset="-122"/>
              </a:rPr>
              <a:t>属性组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称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作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候选码。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 panose="05000000000000000000"/>
              <a:buChar char=""/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469265" marR="185420">
              <a:lnSpc>
                <a:spcPct val="130000"/>
              </a:lnSpc>
              <a:buSzPct val="95000"/>
              <a:buFont typeface="Wingdings" panose="05000000000000000000"/>
              <a:buChar char=""/>
              <a:tabLst>
                <a:tab pos="69723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例如：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学生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S#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Sname,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Sage,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Sclass)”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S#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就是一个候选码，在此 关系中，任何两个元组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S#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是一定不同的，而这两个元组的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Sname,  Sage,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Sclass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都可能相同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同名、同龄、同班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-1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所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以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S#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是候选码。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 panose="05000000000000000000"/>
              <a:buChar char=""/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469265" marR="5080" indent="-635">
              <a:lnSpc>
                <a:spcPct val="137000"/>
              </a:lnSpc>
              <a:buSzPct val="95000"/>
              <a:buFont typeface="Wingdings" panose="05000000000000000000"/>
              <a:buChar char=""/>
              <a:tabLst>
                <a:tab pos="69723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再如：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选课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S#,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C#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Sname, Cname,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 Grade)”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(S#,C#)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联合起来是一 个候选码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0113" y="361899"/>
            <a:ext cx="471106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什么是关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(4)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关系上的一些重要概念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—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候选码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候选键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429895" indent="-297815">
              <a:lnSpc>
                <a:spcPct val="100000"/>
              </a:lnSpc>
              <a:spcBef>
                <a:spcPts val="825"/>
              </a:spcBef>
              <a:buFont typeface="Wingdings" panose="05000000000000000000"/>
              <a:buChar char=""/>
              <a:tabLst>
                <a:tab pos="430530" algn="l"/>
              </a:tabLst>
            </a:pPr>
            <a:r>
              <a:rPr spc="-10" dirty="0"/>
              <a:t>有时，关系中有很多组候选码，例如：</a:t>
            </a:r>
            <a:endParaRPr spc="-10" dirty="0"/>
          </a:p>
          <a:p>
            <a:pPr marL="900430">
              <a:lnSpc>
                <a:spcPct val="100000"/>
              </a:lnSpc>
              <a:spcBef>
                <a:spcPts val="725"/>
              </a:spcBef>
            </a:pPr>
            <a:r>
              <a:rPr spc="-5" dirty="0">
                <a:solidFill>
                  <a:srgbClr val="FF0065"/>
                </a:solidFill>
              </a:rPr>
              <a:t>学生</a:t>
            </a:r>
            <a:r>
              <a:rPr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(S#,</a:t>
            </a:r>
            <a:r>
              <a:rPr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Sname,</a:t>
            </a:r>
            <a:r>
              <a:rPr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Sage,</a:t>
            </a:r>
            <a:r>
              <a:rPr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Sclass,</a:t>
            </a:r>
            <a:r>
              <a:rPr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Saddress)</a:t>
            </a:r>
            <a:endParaRPr spc="-10" dirty="0">
              <a:solidFill>
                <a:srgbClr val="FF0065"/>
              </a:solidFill>
              <a:latin typeface="Arial" panose="020B0604020202020204"/>
              <a:cs typeface="Arial" panose="020B0604020202020204"/>
            </a:endParaRPr>
          </a:p>
          <a:p>
            <a:pPr marL="132715" marR="5080">
              <a:lnSpc>
                <a:spcPts val="3130"/>
              </a:lnSpc>
              <a:spcBef>
                <a:spcPts val="225"/>
              </a:spcBef>
            </a:pPr>
            <a:r>
              <a:rPr spc="-10" dirty="0"/>
              <a:t>其中属</a:t>
            </a:r>
            <a:r>
              <a:rPr dirty="0"/>
              <a:t>性</a:t>
            </a:r>
            <a:r>
              <a:rPr spc="-10" dirty="0">
                <a:latin typeface="Arial" panose="020B0604020202020204"/>
                <a:cs typeface="Arial" panose="020B0604020202020204"/>
              </a:rPr>
              <a:t>S#</a:t>
            </a:r>
            <a:r>
              <a:rPr spc="-10" dirty="0"/>
              <a:t>是候选码，属性</a:t>
            </a:r>
            <a:r>
              <a:rPr spc="-5" dirty="0"/>
              <a:t>组</a:t>
            </a:r>
            <a:r>
              <a:rPr spc="-5" dirty="0">
                <a:latin typeface="Arial" panose="020B0604020202020204"/>
                <a:cs typeface="Arial" panose="020B0604020202020204"/>
              </a:rPr>
              <a:t>(Sname,</a:t>
            </a:r>
            <a:r>
              <a:rPr spc="-25" dirty="0"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latin typeface="Arial" panose="020B0604020202020204"/>
                <a:cs typeface="Arial" panose="020B0604020202020204"/>
              </a:rPr>
              <a:t>Saddress)</a:t>
            </a:r>
            <a:r>
              <a:rPr spc="-10" dirty="0"/>
              <a:t>也是候选</a:t>
            </a:r>
            <a:r>
              <a:rPr spc="-5" dirty="0"/>
              <a:t>码</a:t>
            </a:r>
            <a:r>
              <a:rPr spc="-20" dirty="0">
                <a:latin typeface="Arial" panose="020B0604020202020204"/>
                <a:cs typeface="Arial" panose="020B0604020202020204"/>
              </a:rPr>
              <a:t>(</a:t>
            </a:r>
            <a:r>
              <a:rPr spc="-10" dirty="0"/>
              <a:t>同名同地 址的两个同学是不存在</a:t>
            </a:r>
            <a:r>
              <a:rPr spc="-5" dirty="0"/>
              <a:t>的</a:t>
            </a:r>
            <a:r>
              <a:rPr spc="-5" dirty="0">
                <a:latin typeface="Arial" panose="020B0604020202020204"/>
                <a:cs typeface="Arial" panose="020B0604020202020204"/>
              </a:rPr>
              <a:t>)</a:t>
            </a:r>
            <a:endParaRPr spc="-5" dirty="0">
              <a:latin typeface="Arial" panose="020B0604020202020204"/>
              <a:cs typeface="Arial" panose="020B0604020202020204"/>
            </a:endParaRPr>
          </a:p>
          <a:p>
            <a:pPr marL="429895" indent="-297815">
              <a:lnSpc>
                <a:spcPct val="100000"/>
              </a:lnSpc>
              <a:spcBef>
                <a:spcPts val="495"/>
              </a:spcBef>
              <a:buFont typeface="Wingdings" panose="05000000000000000000"/>
              <a:buChar char=""/>
              <a:tabLst>
                <a:tab pos="430530" algn="l"/>
              </a:tabLst>
            </a:pPr>
            <a:r>
              <a:rPr spc="-10" dirty="0"/>
              <a:t>再如</a:t>
            </a:r>
            <a:endParaRPr spc="-10" dirty="0"/>
          </a:p>
          <a:p>
            <a:pPr marL="900430">
              <a:lnSpc>
                <a:spcPct val="100000"/>
              </a:lnSpc>
              <a:spcBef>
                <a:spcPts val="720"/>
              </a:spcBef>
            </a:pPr>
            <a:r>
              <a:rPr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Employee(EmpID, EmpName, Mobile)</a:t>
            </a:r>
            <a:endParaRPr spc="-5" dirty="0">
              <a:solidFill>
                <a:srgbClr val="FF0065"/>
              </a:solidFill>
              <a:latin typeface="Arial" panose="020B0604020202020204"/>
              <a:cs typeface="Arial" panose="020B0604020202020204"/>
            </a:endParaRPr>
          </a:p>
          <a:p>
            <a:pPr marL="132715">
              <a:lnSpc>
                <a:spcPct val="100000"/>
              </a:lnSpc>
              <a:spcBef>
                <a:spcPts val="725"/>
              </a:spcBef>
            </a:pPr>
            <a:r>
              <a:rPr spc="-10" dirty="0"/>
              <a:t>每一雇员有唯一</a:t>
            </a:r>
            <a:r>
              <a:rPr dirty="0"/>
              <a:t>的</a:t>
            </a:r>
            <a:r>
              <a:rPr spc="-10" dirty="0">
                <a:latin typeface="Arial" panose="020B0604020202020204"/>
                <a:cs typeface="Arial" panose="020B0604020202020204"/>
              </a:rPr>
              <a:t>EmpID, </a:t>
            </a:r>
            <a:r>
              <a:rPr spc="-10" dirty="0"/>
              <a:t>没有两个雇员有相同的手机</a:t>
            </a:r>
            <a:r>
              <a:rPr spc="-5" dirty="0"/>
              <a:t>号</a:t>
            </a:r>
            <a:r>
              <a:rPr spc="-5" dirty="0">
                <a:latin typeface="Arial" panose="020B0604020202020204"/>
                <a:cs typeface="Arial" panose="020B0604020202020204"/>
              </a:rPr>
              <a:t>Mobile,</a:t>
            </a:r>
            <a:r>
              <a:rPr spc="-20" dirty="0">
                <a:latin typeface="Arial" panose="020B0604020202020204"/>
                <a:cs typeface="Arial" panose="020B0604020202020204"/>
              </a:rPr>
              <a:t> </a:t>
            </a:r>
            <a:r>
              <a:rPr spc="-10" dirty="0"/>
              <a:t>则</a:t>
            </a:r>
            <a:endParaRPr spc="-10" dirty="0"/>
          </a:p>
          <a:p>
            <a:pPr marL="132715">
              <a:lnSpc>
                <a:spcPct val="100000"/>
              </a:lnSpc>
              <a:spcBef>
                <a:spcPts val="725"/>
              </a:spcBef>
            </a:pPr>
            <a:r>
              <a:rPr spc="-5" dirty="0">
                <a:latin typeface="Arial" panose="020B0604020202020204"/>
                <a:cs typeface="Arial" panose="020B0604020202020204"/>
              </a:rPr>
              <a:t>EmpID</a:t>
            </a:r>
            <a:r>
              <a:rPr spc="-10" dirty="0"/>
              <a:t>是候选码，</a:t>
            </a:r>
            <a:r>
              <a:rPr spc="-10" dirty="0">
                <a:latin typeface="Arial" panose="020B0604020202020204"/>
                <a:cs typeface="Arial" panose="020B0604020202020204"/>
              </a:rPr>
              <a:t>Mobile</a:t>
            </a:r>
            <a:r>
              <a:rPr spc="-10" dirty="0"/>
              <a:t>也是候选码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0116" y="361970"/>
            <a:ext cx="471106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什么是关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(4)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关系上的一些重要概念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—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候选码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候选键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28833" y="1223920"/>
            <a:ext cx="8671560" cy="239204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3200" b="1" spc="-15" dirty="0">
                <a:latin typeface="新宋体" panose="02010609030101010101" charset="-122"/>
                <a:cs typeface="新宋体" panose="02010609030101010101" charset="-122"/>
              </a:rPr>
              <a:t>主</a:t>
            </a:r>
            <a:r>
              <a:rPr sz="3200" b="1" spc="-10" dirty="0">
                <a:latin typeface="新宋体" panose="02010609030101010101" charset="-122"/>
                <a:cs typeface="新宋体" panose="02010609030101010101" charset="-122"/>
              </a:rPr>
              <a:t>码</a:t>
            </a:r>
            <a:r>
              <a:rPr sz="3200" b="1" spc="-5" dirty="0">
                <a:latin typeface="Arial" panose="020B0604020202020204"/>
                <a:cs typeface="Arial" panose="020B0604020202020204"/>
              </a:rPr>
              <a:t>(Primary</a:t>
            </a:r>
            <a:r>
              <a:rPr sz="32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latin typeface="Arial" panose="020B0604020202020204"/>
                <a:cs typeface="Arial" panose="020B0604020202020204"/>
              </a:rPr>
              <a:t>Key)/</a:t>
            </a:r>
            <a:r>
              <a:rPr sz="3200" b="1" spc="-15" dirty="0">
                <a:latin typeface="新宋体" panose="02010609030101010101" charset="-122"/>
                <a:cs typeface="新宋体" panose="02010609030101010101" charset="-122"/>
              </a:rPr>
              <a:t>主键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  <a:p>
            <a:pPr marL="696595" indent="-227330">
              <a:lnSpc>
                <a:spcPct val="100000"/>
              </a:lnSpc>
              <a:spcBef>
                <a:spcPts val="985"/>
              </a:spcBef>
              <a:buClr>
                <a:srgbClr val="000000"/>
              </a:buClr>
              <a:buSzPct val="95000"/>
              <a:buFont typeface="Wingdings" panose="05000000000000000000"/>
              <a:buChar char=""/>
              <a:tabLst>
                <a:tab pos="697230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当有多个候选码时，可以选定一个作为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主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码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41680" indent="-272415">
              <a:lnSpc>
                <a:spcPct val="100000"/>
              </a:lnSpc>
              <a:spcBef>
                <a:spcPts val="645"/>
              </a:spcBef>
              <a:buSzPct val="96000"/>
              <a:buFont typeface="Wingdings" panose="05000000000000000000"/>
              <a:buChar char=""/>
              <a:tabLst>
                <a:tab pos="742315" algn="l"/>
              </a:tabLst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DBMS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以</a:t>
            </a:r>
            <a:r>
              <a:rPr sz="24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主码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为主要线索管理关系中的各个元组。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469265" marR="5080">
              <a:lnSpc>
                <a:spcPct val="130000"/>
              </a:lnSpc>
              <a:spcBef>
                <a:spcPts val="55"/>
              </a:spcBef>
              <a:buSzPct val="95000"/>
              <a:buFont typeface="Wingdings" panose="05000000000000000000"/>
              <a:buChar char=""/>
              <a:tabLst>
                <a:tab pos="697230" algn="l"/>
              </a:tabLst>
            </a:pPr>
            <a:r>
              <a:rPr sz="2000" b="1" spc="90" dirty="0">
                <a:latin typeface="新宋体" panose="02010609030101010101" charset="-122"/>
                <a:cs typeface="新宋体" panose="02010609030101010101" charset="-122"/>
              </a:rPr>
              <a:t>例如可选定属</a:t>
            </a:r>
            <a:r>
              <a:rPr sz="2000" b="1" spc="100" dirty="0">
                <a:latin typeface="新宋体" panose="02010609030101010101" charset="-122"/>
                <a:cs typeface="新宋体" panose="02010609030101010101" charset="-122"/>
              </a:rPr>
              <a:t>性</a:t>
            </a:r>
            <a:r>
              <a:rPr sz="2000" b="1" u="sng" spc="4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S#</a:t>
            </a:r>
            <a:r>
              <a:rPr sz="2000" b="1" spc="75" dirty="0">
                <a:latin typeface="新宋体" panose="02010609030101010101" charset="-122"/>
                <a:cs typeface="新宋体" panose="02010609030101010101" charset="-122"/>
              </a:rPr>
              <a:t>作</a:t>
            </a:r>
            <a:r>
              <a:rPr sz="2000" b="1" spc="85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000" b="1" spc="75" dirty="0">
                <a:latin typeface="Arial" panose="020B0604020202020204"/>
                <a:cs typeface="Arial" panose="020B0604020202020204"/>
              </a:rPr>
              <a:t>“</a:t>
            </a:r>
            <a:r>
              <a:rPr sz="2000" b="1" spc="75" dirty="0">
                <a:latin typeface="新宋体" panose="02010609030101010101" charset="-122"/>
                <a:cs typeface="新宋体" panose="02010609030101010101" charset="-122"/>
              </a:rPr>
              <a:t>学</a:t>
            </a:r>
            <a:r>
              <a:rPr sz="2000" b="1" spc="85" dirty="0">
                <a:latin typeface="新宋体" panose="02010609030101010101" charset="-122"/>
                <a:cs typeface="新宋体" panose="02010609030101010101" charset="-122"/>
              </a:rPr>
              <a:t>生</a:t>
            </a:r>
            <a:r>
              <a:rPr sz="2000" b="1" spc="75" dirty="0">
                <a:latin typeface="Arial" panose="020B0604020202020204"/>
                <a:cs typeface="Arial" panose="020B0604020202020204"/>
              </a:rPr>
              <a:t>”</a:t>
            </a:r>
            <a:r>
              <a:rPr sz="2000" b="1" spc="75" dirty="0">
                <a:latin typeface="新宋体" panose="02010609030101010101" charset="-122"/>
                <a:cs typeface="新宋体" panose="02010609030101010101" charset="-122"/>
              </a:rPr>
              <a:t>表的主码，也可以选定属性</a:t>
            </a:r>
            <a:r>
              <a:rPr sz="2000" b="1" spc="85" dirty="0">
                <a:latin typeface="新宋体" panose="02010609030101010101" charset="-122"/>
                <a:cs typeface="新宋体" panose="02010609030101010101" charset="-122"/>
              </a:rPr>
              <a:t>组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Sname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,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Saddress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作为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学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生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”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表的主码。选定</a:t>
            </a: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EmpID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Employee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的主码。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095" y="361904"/>
            <a:ext cx="420243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什么是关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(5)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关系上的一些重要概念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—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主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码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主键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9690" y="1310349"/>
            <a:ext cx="8609965" cy="303149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200" b="1" spc="-15" dirty="0">
                <a:latin typeface="新宋体" panose="02010609030101010101" charset="-122"/>
                <a:cs typeface="新宋体" panose="02010609030101010101" charset="-122"/>
              </a:rPr>
              <a:t>主属</a:t>
            </a:r>
            <a:r>
              <a:rPr sz="3200" b="1" spc="-10" dirty="0">
                <a:latin typeface="新宋体" panose="02010609030101010101" charset="-122"/>
                <a:cs typeface="新宋体" panose="02010609030101010101" charset="-122"/>
              </a:rPr>
              <a:t>性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与</a:t>
            </a:r>
            <a:r>
              <a:rPr sz="3200" b="1" spc="-15" dirty="0">
                <a:latin typeface="新宋体" panose="02010609030101010101" charset="-122"/>
                <a:cs typeface="新宋体" panose="02010609030101010101" charset="-122"/>
              </a:rPr>
              <a:t>非主属性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  <a:p>
            <a:pPr marL="214630" indent="-202565">
              <a:lnSpc>
                <a:spcPct val="100000"/>
              </a:lnSpc>
              <a:spcBef>
                <a:spcPts val="750"/>
              </a:spcBef>
              <a:buClr>
                <a:srgbClr val="000000"/>
              </a:buClr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包含在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任何一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个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候选码中的属性被称作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主属性，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而其他属性被称</a:t>
            </a:r>
            <a:r>
              <a:rPr sz="2000" b="1" spc="-1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作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非主属性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153795" lvl="1" indent="-227965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95000"/>
              <a:buFont typeface="Wingdings" panose="05000000000000000000"/>
              <a:buChar char=""/>
              <a:tabLst>
                <a:tab pos="1154430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如</a:t>
            </a:r>
            <a:r>
              <a:rPr sz="2000" b="1" spc="-45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选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课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中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000" b="1" u="sng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 panose="020B0604020202020204"/>
                <a:cs typeface="Arial" panose="020B0604020202020204"/>
              </a:rPr>
              <a:t>S#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000" b="1" u="sng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 panose="020B0604020202020204"/>
                <a:cs typeface="Arial" panose="020B0604020202020204"/>
              </a:rPr>
              <a:t>C#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为主属性，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而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Sname,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Cname, Grade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则为非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927100">
              <a:lnSpc>
                <a:spcPct val="100000"/>
              </a:lnSpc>
              <a:spcBef>
                <a:spcPts val="880"/>
              </a:spcBef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主属性；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14630" indent="-202565">
              <a:lnSpc>
                <a:spcPct val="100000"/>
              </a:lnSpc>
              <a:spcBef>
                <a:spcPts val="725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最简单的，候选码只包含一个属性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14630" indent="-202565">
              <a:lnSpc>
                <a:spcPct val="100000"/>
              </a:lnSpc>
              <a:spcBef>
                <a:spcPts val="570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最极端的，所有属性构成这个关系的候选码，称为全码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(All-Key)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696595" indent="-227330">
              <a:lnSpc>
                <a:spcPct val="100000"/>
              </a:lnSpc>
              <a:spcBef>
                <a:spcPts val="725"/>
              </a:spcBef>
              <a:buSzPct val="95000"/>
              <a:buFont typeface="Wingdings" panose="05000000000000000000"/>
              <a:buChar char=""/>
              <a:tabLst>
                <a:tab pos="69723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比如：关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教师授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课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”(T#,C#)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中的候选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码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(T#,C#)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就是全码。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0108" y="361930"/>
            <a:ext cx="514858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什么是关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(6)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关系上的一些重要概念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—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主属性与非主属性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5796" y="1303180"/>
            <a:ext cx="8561070" cy="2830195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3200" b="1" spc="-10" dirty="0">
                <a:latin typeface="新宋体" panose="02010609030101010101" charset="-122"/>
                <a:cs typeface="新宋体" panose="02010609030101010101" charset="-122"/>
              </a:rPr>
              <a:t>外码</a:t>
            </a:r>
            <a:r>
              <a:rPr sz="3200" b="1" spc="-10" dirty="0">
                <a:latin typeface="Arial" panose="020B0604020202020204"/>
                <a:cs typeface="Arial" panose="020B0604020202020204"/>
              </a:rPr>
              <a:t>(Foreign Key)/</a:t>
            </a:r>
            <a:r>
              <a:rPr sz="3200" b="1" spc="-15" dirty="0">
                <a:latin typeface="新宋体" panose="02010609030101010101" charset="-122"/>
                <a:cs typeface="新宋体" panose="02010609030101010101" charset="-122"/>
              </a:rPr>
              <a:t>外键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  <a:p>
            <a:pPr marL="357505" marR="5080">
              <a:lnSpc>
                <a:spcPct val="133000"/>
              </a:lnSpc>
              <a:spcBef>
                <a:spcPts val="35"/>
              </a:spcBef>
              <a:buSzPct val="95000"/>
              <a:buFont typeface="Wingdings" panose="05000000000000000000"/>
              <a:buChar char=""/>
              <a:tabLst>
                <a:tab pos="585470" algn="l"/>
              </a:tabLst>
            </a:pPr>
            <a:r>
              <a:rPr sz="2000" b="1" spc="20" dirty="0">
                <a:latin typeface="新宋体" panose="02010609030101010101" charset="-122"/>
                <a:cs typeface="新宋体" panose="02010609030101010101" charset="-122"/>
              </a:rPr>
              <a:t>关</a:t>
            </a:r>
            <a:r>
              <a:rPr sz="2000" b="1" spc="25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20" dirty="0">
                <a:latin typeface="新宋体" panose="02010609030101010101" charset="-122"/>
                <a:cs typeface="新宋体" panose="02010609030101010101" charset="-122"/>
              </a:rPr>
              <a:t>中</a:t>
            </a:r>
            <a:r>
              <a:rPr sz="2000" b="1" spc="10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一个属性组，它不</a:t>
            </a:r>
            <a:r>
              <a:rPr sz="2000" b="1" spc="10" dirty="0"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000" b="1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的候选码，但它与另一个关</a:t>
            </a:r>
            <a:r>
              <a:rPr sz="2000" b="1" spc="15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5" dirty="0">
                <a:latin typeface="新宋体" panose="02010609030101010101" charset="-122"/>
                <a:cs typeface="新宋体" panose="02010609030101010101" charset="-122"/>
              </a:rPr>
              <a:t>的候选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码相对应，则称这个属性组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4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外码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或</a:t>
            </a:r>
            <a:r>
              <a:rPr sz="2400" b="1" spc="-10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外键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57505" marR="6350">
              <a:lnSpc>
                <a:spcPct val="130000"/>
              </a:lnSpc>
              <a:spcBef>
                <a:spcPts val="55"/>
              </a:spcBef>
              <a:buClr>
                <a:srgbClr val="000000"/>
              </a:buClr>
              <a:buSzPct val="95000"/>
              <a:buFont typeface="Wingdings" panose="05000000000000000000"/>
              <a:buChar char=""/>
              <a:tabLst>
                <a:tab pos="585470" algn="l"/>
              </a:tabLst>
            </a:pPr>
            <a:r>
              <a:rPr sz="2000" b="1" spc="2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例如</a:t>
            </a:r>
            <a:r>
              <a:rPr sz="2000" b="1" spc="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2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合同</a:t>
            </a:r>
            <a:r>
              <a:rPr sz="2000" b="1" spc="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1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关系中的</a:t>
            </a:r>
            <a:r>
              <a:rPr sz="2000" b="1" u="sng" spc="1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新宋体" panose="02010609030101010101" charset="-122"/>
                <a:cs typeface="新宋体" panose="02010609030101010101" charset="-122"/>
              </a:rPr>
              <a:t>客户</a:t>
            </a:r>
            <a:r>
              <a:rPr sz="2000" b="1" u="sng" spc="20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新宋体" panose="02010609030101010101" charset="-122"/>
                <a:cs typeface="新宋体" panose="02010609030101010101" charset="-122"/>
              </a:rPr>
              <a:t>号</a:t>
            </a:r>
            <a:r>
              <a:rPr sz="2000" b="1" spc="1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不是候选码，但却是外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码</a:t>
            </a:r>
            <a:r>
              <a:rPr sz="2000" b="1" spc="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。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因它</a:t>
            </a:r>
            <a:r>
              <a:rPr sz="2000" b="1" spc="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与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客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户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关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系中的候选码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u="sng" spc="-10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新宋体" panose="02010609030101010101" charset="-122"/>
                <a:cs typeface="新宋体" panose="02010609030101010101" charset="-122"/>
              </a:rPr>
              <a:t>客户</a:t>
            </a:r>
            <a:r>
              <a:rPr sz="2000" b="1" u="sng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新宋体" panose="02010609030101010101" charset="-122"/>
                <a:cs typeface="新宋体" panose="02010609030101010101" charset="-122"/>
              </a:rPr>
              <a:t>号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相对应。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584835" indent="-227965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95000"/>
              <a:buFont typeface="Wingdings" panose="05000000000000000000"/>
              <a:buChar char=""/>
              <a:tabLst>
                <a:tab pos="585470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两个关系通常是</a:t>
            </a:r>
            <a:r>
              <a:rPr sz="2000" b="1" spc="-1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靠</a:t>
            </a:r>
            <a:r>
              <a:rPr sz="24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外码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连接起来的。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1317" y="4463796"/>
            <a:ext cx="4770120" cy="11521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75389" y="5684520"/>
            <a:ext cx="4486655" cy="1074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59209" y="4595621"/>
            <a:ext cx="835660" cy="397510"/>
          </a:xfrm>
          <a:custGeom>
            <a:avLst/>
            <a:gdLst/>
            <a:ahLst/>
            <a:cxnLst/>
            <a:rect l="l" t="t" r="r" b="b"/>
            <a:pathLst>
              <a:path w="835660" h="397510">
                <a:moveTo>
                  <a:pt x="417575" y="0"/>
                </a:moveTo>
                <a:lnTo>
                  <a:pt x="355981" y="2141"/>
                </a:lnTo>
                <a:lnTo>
                  <a:pt x="297155" y="8363"/>
                </a:lnTo>
                <a:lnTo>
                  <a:pt x="241751" y="18363"/>
                </a:lnTo>
                <a:lnTo>
                  <a:pt x="190420" y="31840"/>
                </a:lnTo>
                <a:lnTo>
                  <a:pt x="143817" y="48490"/>
                </a:lnTo>
                <a:lnTo>
                  <a:pt x="102592" y="68013"/>
                </a:lnTo>
                <a:lnTo>
                  <a:pt x="67399" y="90104"/>
                </a:lnTo>
                <a:lnTo>
                  <a:pt x="17720" y="140787"/>
                </a:lnTo>
                <a:lnTo>
                  <a:pt x="0" y="198119"/>
                </a:lnTo>
                <a:lnTo>
                  <a:pt x="4538" y="227484"/>
                </a:lnTo>
                <a:lnTo>
                  <a:pt x="38891" y="281915"/>
                </a:lnTo>
                <a:lnTo>
                  <a:pt x="102592" y="328555"/>
                </a:lnTo>
                <a:lnTo>
                  <a:pt x="143817" y="348181"/>
                </a:lnTo>
                <a:lnTo>
                  <a:pt x="190420" y="364932"/>
                </a:lnTo>
                <a:lnTo>
                  <a:pt x="241751" y="378499"/>
                </a:lnTo>
                <a:lnTo>
                  <a:pt x="297155" y="388572"/>
                </a:lnTo>
                <a:lnTo>
                  <a:pt x="355981" y="394843"/>
                </a:lnTo>
                <a:lnTo>
                  <a:pt x="417575" y="397001"/>
                </a:lnTo>
                <a:lnTo>
                  <a:pt x="479342" y="394843"/>
                </a:lnTo>
                <a:lnTo>
                  <a:pt x="538274" y="388572"/>
                </a:lnTo>
                <a:lnTo>
                  <a:pt x="593730" y="378499"/>
                </a:lnTo>
                <a:lnTo>
                  <a:pt x="645067" y="364932"/>
                </a:lnTo>
                <a:lnTo>
                  <a:pt x="691644" y="348181"/>
                </a:lnTo>
                <a:lnTo>
                  <a:pt x="732817" y="328555"/>
                </a:lnTo>
                <a:lnTo>
                  <a:pt x="767944" y="306364"/>
                </a:lnTo>
                <a:lnTo>
                  <a:pt x="817493" y="255519"/>
                </a:lnTo>
                <a:lnTo>
                  <a:pt x="835151" y="198119"/>
                </a:lnTo>
                <a:lnTo>
                  <a:pt x="830630" y="168773"/>
                </a:lnTo>
                <a:lnTo>
                  <a:pt x="796384" y="114463"/>
                </a:lnTo>
                <a:lnTo>
                  <a:pt x="732817" y="68013"/>
                </a:lnTo>
                <a:lnTo>
                  <a:pt x="691644" y="48490"/>
                </a:lnTo>
                <a:lnTo>
                  <a:pt x="645067" y="31840"/>
                </a:lnTo>
                <a:lnTo>
                  <a:pt x="593730" y="18363"/>
                </a:lnTo>
                <a:lnTo>
                  <a:pt x="538274" y="8363"/>
                </a:lnTo>
                <a:lnTo>
                  <a:pt x="479342" y="2141"/>
                </a:lnTo>
                <a:lnTo>
                  <a:pt x="417575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560953" y="4623308"/>
            <a:ext cx="5346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外码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4083" y="5785865"/>
            <a:ext cx="675640" cy="370840"/>
          </a:xfrm>
          <a:custGeom>
            <a:avLst/>
            <a:gdLst/>
            <a:ahLst/>
            <a:cxnLst/>
            <a:rect l="l" t="t" r="r" b="b"/>
            <a:pathLst>
              <a:path w="675639" h="370839">
                <a:moveTo>
                  <a:pt x="337565" y="0"/>
                </a:moveTo>
                <a:lnTo>
                  <a:pt x="277020" y="2988"/>
                </a:lnTo>
                <a:lnTo>
                  <a:pt x="219981" y="11602"/>
                </a:lnTo>
                <a:lnTo>
                  <a:pt x="167414" y="25315"/>
                </a:lnTo>
                <a:lnTo>
                  <a:pt x="120284" y="43600"/>
                </a:lnTo>
                <a:lnTo>
                  <a:pt x="79557" y="65930"/>
                </a:lnTo>
                <a:lnTo>
                  <a:pt x="46199" y="91778"/>
                </a:lnTo>
                <a:lnTo>
                  <a:pt x="21177" y="120618"/>
                </a:lnTo>
                <a:lnTo>
                  <a:pt x="0" y="185166"/>
                </a:lnTo>
                <a:lnTo>
                  <a:pt x="5455" y="218408"/>
                </a:lnTo>
                <a:lnTo>
                  <a:pt x="46199" y="278553"/>
                </a:lnTo>
                <a:lnTo>
                  <a:pt x="79557" y="304401"/>
                </a:lnTo>
                <a:lnTo>
                  <a:pt x="120284" y="326731"/>
                </a:lnTo>
                <a:lnTo>
                  <a:pt x="167414" y="345016"/>
                </a:lnTo>
                <a:lnTo>
                  <a:pt x="219981" y="358729"/>
                </a:lnTo>
                <a:lnTo>
                  <a:pt x="277020" y="367343"/>
                </a:lnTo>
                <a:lnTo>
                  <a:pt x="337565" y="370332"/>
                </a:lnTo>
                <a:lnTo>
                  <a:pt x="398311" y="367343"/>
                </a:lnTo>
                <a:lnTo>
                  <a:pt x="455457" y="358729"/>
                </a:lnTo>
                <a:lnTo>
                  <a:pt x="508056" y="345016"/>
                </a:lnTo>
                <a:lnTo>
                  <a:pt x="555161" y="326731"/>
                </a:lnTo>
                <a:lnTo>
                  <a:pt x="595825" y="304401"/>
                </a:lnTo>
                <a:lnTo>
                  <a:pt x="629101" y="278553"/>
                </a:lnTo>
                <a:lnTo>
                  <a:pt x="654042" y="249713"/>
                </a:lnTo>
                <a:lnTo>
                  <a:pt x="675132" y="185165"/>
                </a:lnTo>
                <a:lnTo>
                  <a:pt x="669701" y="151923"/>
                </a:lnTo>
                <a:lnTo>
                  <a:pt x="629101" y="91778"/>
                </a:lnTo>
                <a:lnTo>
                  <a:pt x="595825" y="65930"/>
                </a:lnTo>
                <a:lnTo>
                  <a:pt x="555161" y="43600"/>
                </a:lnTo>
                <a:lnTo>
                  <a:pt x="508056" y="25315"/>
                </a:lnTo>
                <a:lnTo>
                  <a:pt x="455457" y="11602"/>
                </a:lnTo>
                <a:lnTo>
                  <a:pt x="398311" y="2988"/>
                </a:lnTo>
                <a:lnTo>
                  <a:pt x="337565" y="0"/>
                </a:lnTo>
                <a:close/>
              </a:path>
            </a:pathLst>
          </a:custGeom>
          <a:ln w="28575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511935" y="5796026"/>
            <a:ext cx="5346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主码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02015" y="4622291"/>
            <a:ext cx="674370" cy="342900"/>
          </a:xfrm>
          <a:custGeom>
            <a:avLst/>
            <a:gdLst/>
            <a:ahLst/>
            <a:cxnLst/>
            <a:rect l="l" t="t" r="r" b="b"/>
            <a:pathLst>
              <a:path w="674369" h="342900">
                <a:moveTo>
                  <a:pt x="337566" y="0"/>
                </a:moveTo>
                <a:lnTo>
                  <a:pt x="276820" y="2768"/>
                </a:lnTo>
                <a:lnTo>
                  <a:pt x="219674" y="10749"/>
                </a:lnTo>
                <a:lnTo>
                  <a:pt x="167075" y="23452"/>
                </a:lnTo>
                <a:lnTo>
                  <a:pt x="119970" y="40389"/>
                </a:lnTo>
                <a:lnTo>
                  <a:pt x="79306" y="61069"/>
                </a:lnTo>
                <a:lnTo>
                  <a:pt x="46030" y="85005"/>
                </a:lnTo>
                <a:lnTo>
                  <a:pt x="5430" y="140684"/>
                </a:lnTo>
                <a:lnTo>
                  <a:pt x="0" y="171450"/>
                </a:lnTo>
                <a:lnTo>
                  <a:pt x="5430" y="202416"/>
                </a:lnTo>
                <a:lnTo>
                  <a:pt x="46030" y="258233"/>
                </a:lnTo>
                <a:lnTo>
                  <a:pt x="79306" y="282143"/>
                </a:lnTo>
                <a:lnTo>
                  <a:pt x="119970" y="302761"/>
                </a:lnTo>
                <a:lnTo>
                  <a:pt x="167075" y="319616"/>
                </a:lnTo>
                <a:lnTo>
                  <a:pt x="219674" y="332238"/>
                </a:lnTo>
                <a:lnTo>
                  <a:pt x="276820" y="340156"/>
                </a:lnTo>
                <a:lnTo>
                  <a:pt x="337566" y="342900"/>
                </a:lnTo>
                <a:lnTo>
                  <a:pt x="398084" y="340156"/>
                </a:lnTo>
                <a:lnTo>
                  <a:pt x="455054" y="332238"/>
                </a:lnTo>
                <a:lnTo>
                  <a:pt x="507520" y="319616"/>
                </a:lnTo>
                <a:lnTo>
                  <a:pt x="554530" y="302761"/>
                </a:lnTo>
                <a:lnTo>
                  <a:pt x="595130" y="282143"/>
                </a:lnTo>
                <a:lnTo>
                  <a:pt x="628367" y="258233"/>
                </a:lnTo>
                <a:lnTo>
                  <a:pt x="668940" y="202416"/>
                </a:lnTo>
                <a:lnTo>
                  <a:pt x="674370" y="171450"/>
                </a:lnTo>
                <a:lnTo>
                  <a:pt x="668940" y="140684"/>
                </a:lnTo>
                <a:lnTo>
                  <a:pt x="628367" y="85005"/>
                </a:lnTo>
                <a:lnTo>
                  <a:pt x="595130" y="61069"/>
                </a:lnTo>
                <a:lnTo>
                  <a:pt x="554530" y="40389"/>
                </a:lnTo>
                <a:lnTo>
                  <a:pt x="507520" y="23452"/>
                </a:lnTo>
                <a:lnTo>
                  <a:pt x="455054" y="10749"/>
                </a:lnTo>
                <a:lnTo>
                  <a:pt x="398084" y="2768"/>
                </a:lnTo>
                <a:lnTo>
                  <a:pt x="337566" y="0"/>
                </a:lnTo>
                <a:close/>
              </a:path>
            </a:pathLst>
          </a:custGeom>
          <a:ln w="28575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32059" y="4627879"/>
            <a:ext cx="5346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主码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76641" y="477469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9" y="0"/>
                </a:lnTo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54993" y="5967221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1469" y="0"/>
                </a:lnTo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63119" y="4789170"/>
            <a:ext cx="516255" cy="0"/>
          </a:xfrm>
          <a:custGeom>
            <a:avLst/>
            <a:gdLst/>
            <a:ahLst/>
            <a:cxnLst/>
            <a:rect l="l" t="t" r="r" b="b"/>
            <a:pathLst>
              <a:path w="516254">
                <a:moveTo>
                  <a:pt x="0" y="0"/>
                </a:moveTo>
                <a:lnTo>
                  <a:pt x="515873" y="0"/>
                </a:lnTo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30103" y="361908"/>
            <a:ext cx="420243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什么是关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(7)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关系上的一些重要概念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—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外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码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外键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731143" y="4509515"/>
            <a:ext cx="2149601" cy="13243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16137" y="2301239"/>
            <a:ext cx="4130802" cy="1743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41811" y="2438400"/>
            <a:ext cx="675640" cy="369570"/>
          </a:xfrm>
          <a:custGeom>
            <a:avLst/>
            <a:gdLst/>
            <a:ahLst/>
            <a:cxnLst/>
            <a:rect l="l" t="t" r="r" b="b"/>
            <a:pathLst>
              <a:path w="675639" h="369569">
                <a:moveTo>
                  <a:pt x="337566" y="0"/>
                </a:moveTo>
                <a:lnTo>
                  <a:pt x="276820" y="2962"/>
                </a:lnTo>
                <a:lnTo>
                  <a:pt x="219674" y="11506"/>
                </a:lnTo>
                <a:lnTo>
                  <a:pt x="167075" y="25117"/>
                </a:lnTo>
                <a:lnTo>
                  <a:pt x="119970" y="43282"/>
                </a:lnTo>
                <a:lnTo>
                  <a:pt x="79306" y="65486"/>
                </a:lnTo>
                <a:lnTo>
                  <a:pt x="46030" y="91214"/>
                </a:lnTo>
                <a:lnTo>
                  <a:pt x="5430" y="151187"/>
                </a:lnTo>
                <a:lnTo>
                  <a:pt x="0" y="184403"/>
                </a:lnTo>
                <a:lnTo>
                  <a:pt x="5430" y="217646"/>
                </a:lnTo>
                <a:lnTo>
                  <a:pt x="46030" y="277791"/>
                </a:lnTo>
                <a:lnTo>
                  <a:pt x="79306" y="303639"/>
                </a:lnTo>
                <a:lnTo>
                  <a:pt x="119970" y="325969"/>
                </a:lnTo>
                <a:lnTo>
                  <a:pt x="167075" y="344254"/>
                </a:lnTo>
                <a:lnTo>
                  <a:pt x="219674" y="357967"/>
                </a:lnTo>
                <a:lnTo>
                  <a:pt x="276820" y="366581"/>
                </a:lnTo>
                <a:lnTo>
                  <a:pt x="337566" y="369569"/>
                </a:lnTo>
                <a:lnTo>
                  <a:pt x="398111" y="366581"/>
                </a:lnTo>
                <a:lnTo>
                  <a:pt x="455150" y="357967"/>
                </a:lnTo>
                <a:lnTo>
                  <a:pt x="507717" y="344254"/>
                </a:lnTo>
                <a:lnTo>
                  <a:pt x="554847" y="325969"/>
                </a:lnTo>
                <a:lnTo>
                  <a:pt x="595574" y="303639"/>
                </a:lnTo>
                <a:lnTo>
                  <a:pt x="628932" y="277791"/>
                </a:lnTo>
                <a:lnTo>
                  <a:pt x="653954" y="248951"/>
                </a:lnTo>
                <a:lnTo>
                  <a:pt x="675132" y="184403"/>
                </a:lnTo>
                <a:lnTo>
                  <a:pt x="669676" y="151187"/>
                </a:lnTo>
                <a:lnTo>
                  <a:pt x="628932" y="91214"/>
                </a:lnTo>
                <a:lnTo>
                  <a:pt x="595574" y="65486"/>
                </a:lnTo>
                <a:lnTo>
                  <a:pt x="554847" y="43282"/>
                </a:lnTo>
                <a:lnTo>
                  <a:pt x="507717" y="25117"/>
                </a:lnTo>
                <a:lnTo>
                  <a:pt x="455150" y="11506"/>
                </a:lnTo>
                <a:lnTo>
                  <a:pt x="398111" y="2962"/>
                </a:lnTo>
                <a:lnTo>
                  <a:pt x="337566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789303" y="2094230"/>
            <a:ext cx="5346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外码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60861" y="4610100"/>
            <a:ext cx="675640" cy="369570"/>
          </a:xfrm>
          <a:custGeom>
            <a:avLst/>
            <a:gdLst/>
            <a:ahLst/>
            <a:cxnLst/>
            <a:rect l="l" t="t" r="r" b="b"/>
            <a:pathLst>
              <a:path w="675639" h="369570">
                <a:moveTo>
                  <a:pt x="337566" y="0"/>
                </a:moveTo>
                <a:lnTo>
                  <a:pt x="276820" y="2962"/>
                </a:lnTo>
                <a:lnTo>
                  <a:pt x="219674" y="11506"/>
                </a:lnTo>
                <a:lnTo>
                  <a:pt x="167075" y="25117"/>
                </a:lnTo>
                <a:lnTo>
                  <a:pt x="119970" y="43282"/>
                </a:lnTo>
                <a:lnTo>
                  <a:pt x="79306" y="65486"/>
                </a:lnTo>
                <a:lnTo>
                  <a:pt x="46030" y="91214"/>
                </a:lnTo>
                <a:lnTo>
                  <a:pt x="5430" y="151187"/>
                </a:lnTo>
                <a:lnTo>
                  <a:pt x="0" y="184403"/>
                </a:lnTo>
                <a:lnTo>
                  <a:pt x="5430" y="217646"/>
                </a:lnTo>
                <a:lnTo>
                  <a:pt x="46030" y="277791"/>
                </a:lnTo>
                <a:lnTo>
                  <a:pt x="79306" y="303639"/>
                </a:lnTo>
                <a:lnTo>
                  <a:pt x="119970" y="325969"/>
                </a:lnTo>
                <a:lnTo>
                  <a:pt x="167075" y="344254"/>
                </a:lnTo>
                <a:lnTo>
                  <a:pt x="219674" y="357967"/>
                </a:lnTo>
                <a:lnTo>
                  <a:pt x="276820" y="366581"/>
                </a:lnTo>
                <a:lnTo>
                  <a:pt x="337566" y="369570"/>
                </a:lnTo>
                <a:lnTo>
                  <a:pt x="398111" y="366581"/>
                </a:lnTo>
                <a:lnTo>
                  <a:pt x="455150" y="357967"/>
                </a:lnTo>
                <a:lnTo>
                  <a:pt x="507717" y="344254"/>
                </a:lnTo>
                <a:lnTo>
                  <a:pt x="554847" y="325969"/>
                </a:lnTo>
                <a:lnTo>
                  <a:pt x="595574" y="303639"/>
                </a:lnTo>
                <a:lnTo>
                  <a:pt x="628932" y="277791"/>
                </a:lnTo>
                <a:lnTo>
                  <a:pt x="653954" y="248951"/>
                </a:lnTo>
                <a:lnTo>
                  <a:pt x="675132" y="184403"/>
                </a:lnTo>
                <a:lnTo>
                  <a:pt x="669676" y="151187"/>
                </a:lnTo>
                <a:lnTo>
                  <a:pt x="628932" y="91214"/>
                </a:lnTo>
                <a:lnTo>
                  <a:pt x="595574" y="65486"/>
                </a:lnTo>
                <a:lnTo>
                  <a:pt x="554847" y="43282"/>
                </a:lnTo>
                <a:lnTo>
                  <a:pt x="507717" y="25117"/>
                </a:lnTo>
                <a:lnTo>
                  <a:pt x="455150" y="11506"/>
                </a:lnTo>
                <a:lnTo>
                  <a:pt x="398111" y="2962"/>
                </a:lnTo>
                <a:lnTo>
                  <a:pt x="337566" y="0"/>
                </a:lnTo>
                <a:close/>
              </a:path>
            </a:pathLst>
          </a:custGeom>
          <a:ln w="28575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132459" y="4607305"/>
            <a:ext cx="5346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主码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96909" y="2452116"/>
            <a:ext cx="675640" cy="342900"/>
          </a:xfrm>
          <a:custGeom>
            <a:avLst/>
            <a:gdLst/>
            <a:ahLst/>
            <a:cxnLst/>
            <a:rect l="l" t="t" r="r" b="b"/>
            <a:pathLst>
              <a:path w="675639" h="342900">
                <a:moveTo>
                  <a:pt x="337566" y="0"/>
                </a:moveTo>
                <a:lnTo>
                  <a:pt x="277020" y="2768"/>
                </a:lnTo>
                <a:lnTo>
                  <a:pt x="219981" y="10749"/>
                </a:lnTo>
                <a:lnTo>
                  <a:pt x="167414" y="23452"/>
                </a:lnTo>
                <a:lnTo>
                  <a:pt x="120284" y="40389"/>
                </a:lnTo>
                <a:lnTo>
                  <a:pt x="79557" y="61069"/>
                </a:lnTo>
                <a:lnTo>
                  <a:pt x="46199" y="85005"/>
                </a:lnTo>
                <a:lnTo>
                  <a:pt x="5455" y="140684"/>
                </a:lnTo>
                <a:lnTo>
                  <a:pt x="0" y="171449"/>
                </a:lnTo>
                <a:lnTo>
                  <a:pt x="5455" y="202416"/>
                </a:lnTo>
                <a:lnTo>
                  <a:pt x="46199" y="258233"/>
                </a:lnTo>
                <a:lnTo>
                  <a:pt x="79557" y="282143"/>
                </a:lnTo>
                <a:lnTo>
                  <a:pt x="120284" y="302761"/>
                </a:lnTo>
                <a:lnTo>
                  <a:pt x="167414" y="319616"/>
                </a:lnTo>
                <a:lnTo>
                  <a:pt x="219981" y="332238"/>
                </a:lnTo>
                <a:lnTo>
                  <a:pt x="277020" y="340156"/>
                </a:lnTo>
                <a:lnTo>
                  <a:pt x="337566" y="342899"/>
                </a:lnTo>
                <a:lnTo>
                  <a:pt x="398311" y="340156"/>
                </a:lnTo>
                <a:lnTo>
                  <a:pt x="455457" y="332238"/>
                </a:lnTo>
                <a:lnTo>
                  <a:pt x="508056" y="319616"/>
                </a:lnTo>
                <a:lnTo>
                  <a:pt x="555161" y="302761"/>
                </a:lnTo>
                <a:lnTo>
                  <a:pt x="595825" y="282143"/>
                </a:lnTo>
                <a:lnTo>
                  <a:pt x="629101" y="258233"/>
                </a:lnTo>
                <a:lnTo>
                  <a:pt x="669701" y="202416"/>
                </a:lnTo>
                <a:lnTo>
                  <a:pt x="675132" y="171449"/>
                </a:lnTo>
                <a:lnTo>
                  <a:pt x="669701" y="140684"/>
                </a:lnTo>
                <a:lnTo>
                  <a:pt x="629101" y="85005"/>
                </a:lnTo>
                <a:lnTo>
                  <a:pt x="595825" y="61069"/>
                </a:lnTo>
                <a:lnTo>
                  <a:pt x="555161" y="40389"/>
                </a:lnTo>
                <a:lnTo>
                  <a:pt x="508056" y="23452"/>
                </a:lnTo>
                <a:lnTo>
                  <a:pt x="455457" y="10749"/>
                </a:lnTo>
                <a:lnTo>
                  <a:pt x="398311" y="2768"/>
                </a:lnTo>
                <a:lnTo>
                  <a:pt x="337566" y="0"/>
                </a:lnTo>
                <a:close/>
              </a:path>
            </a:pathLst>
          </a:custGeom>
          <a:ln w="28575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30408" y="2457704"/>
            <a:ext cx="5346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主码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30111" y="361913"/>
            <a:ext cx="420243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什么是关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(7)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关系上的一些重要概念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—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外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码</a:t>
            </a: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外键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2027" y="2908036"/>
            <a:ext cx="8382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3333CC"/>
                </a:solidFill>
                <a:latin typeface="华文中宋" panose="02010600040101010101" charset="-122"/>
                <a:cs typeface="华文中宋" panose="02010600040101010101" charset="-122"/>
              </a:rPr>
              <a:t>关系</a:t>
            </a:r>
            <a:endParaRPr sz="32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36143" y="2633472"/>
            <a:ext cx="1424940" cy="1095375"/>
          </a:xfrm>
          <a:custGeom>
            <a:avLst/>
            <a:gdLst/>
            <a:ahLst/>
            <a:cxnLst/>
            <a:rect l="l" t="t" r="r" b="b"/>
            <a:pathLst>
              <a:path w="1424940" h="1095375">
                <a:moveTo>
                  <a:pt x="1424940" y="547877"/>
                </a:moveTo>
                <a:lnTo>
                  <a:pt x="1422988" y="506998"/>
                </a:lnTo>
                <a:lnTo>
                  <a:pt x="1417225" y="466932"/>
                </a:lnTo>
                <a:lnTo>
                  <a:pt x="1407787" y="427787"/>
                </a:lnTo>
                <a:lnTo>
                  <a:pt x="1394812" y="389669"/>
                </a:lnTo>
                <a:lnTo>
                  <a:pt x="1378436" y="352683"/>
                </a:lnTo>
                <a:lnTo>
                  <a:pt x="1358797" y="316937"/>
                </a:lnTo>
                <a:lnTo>
                  <a:pt x="1336030" y="282535"/>
                </a:lnTo>
                <a:lnTo>
                  <a:pt x="1310274" y="249583"/>
                </a:lnTo>
                <a:lnTo>
                  <a:pt x="1281665" y="218189"/>
                </a:lnTo>
                <a:lnTo>
                  <a:pt x="1250341" y="188458"/>
                </a:lnTo>
                <a:lnTo>
                  <a:pt x="1216437" y="160496"/>
                </a:lnTo>
                <a:lnTo>
                  <a:pt x="1180092" y="134409"/>
                </a:lnTo>
                <a:lnTo>
                  <a:pt x="1141442" y="110303"/>
                </a:lnTo>
                <a:lnTo>
                  <a:pt x="1100623" y="88284"/>
                </a:lnTo>
                <a:lnTo>
                  <a:pt x="1057774" y="68458"/>
                </a:lnTo>
                <a:lnTo>
                  <a:pt x="1013031" y="50932"/>
                </a:lnTo>
                <a:lnTo>
                  <a:pt x="966531" y="35811"/>
                </a:lnTo>
                <a:lnTo>
                  <a:pt x="918411" y="23202"/>
                </a:lnTo>
                <a:lnTo>
                  <a:pt x="868808" y="13210"/>
                </a:lnTo>
                <a:lnTo>
                  <a:pt x="817859" y="5941"/>
                </a:lnTo>
                <a:lnTo>
                  <a:pt x="765700" y="1503"/>
                </a:lnTo>
                <a:lnTo>
                  <a:pt x="712470" y="0"/>
                </a:lnTo>
                <a:lnTo>
                  <a:pt x="659094" y="1515"/>
                </a:lnTo>
                <a:lnTo>
                  <a:pt x="607054" y="5945"/>
                </a:lnTo>
                <a:lnTo>
                  <a:pt x="556131" y="13210"/>
                </a:lnTo>
                <a:lnTo>
                  <a:pt x="506528" y="23202"/>
                </a:lnTo>
                <a:lnTo>
                  <a:pt x="458408" y="35811"/>
                </a:lnTo>
                <a:lnTo>
                  <a:pt x="411908" y="50932"/>
                </a:lnTo>
                <a:lnTo>
                  <a:pt x="367165" y="68458"/>
                </a:lnTo>
                <a:lnTo>
                  <a:pt x="324316" y="88284"/>
                </a:lnTo>
                <a:lnTo>
                  <a:pt x="283497" y="110303"/>
                </a:lnTo>
                <a:lnTo>
                  <a:pt x="244847" y="134409"/>
                </a:lnTo>
                <a:lnTo>
                  <a:pt x="208502" y="160496"/>
                </a:lnTo>
                <a:lnTo>
                  <a:pt x="174598" y="188458"/>
                </a:lnTo>
                <a:lnTo>
                  <a:pt x="143274" y="218189"/>
                </a:lnTo>
                <a:lnTo>
                  <a:pt x="114665" y="249583"/>
                </a:lnTo>
                <a:lnTo>
                  <a:pt x="88909" y="282535"/>
                </a:lnTo>
                <a:lnTo>
                  <a:pt x="66142" y="316937"/>
                </a:lnTo>
                <a:lnTo>
                  <a:pt x="46503" y="352683"/>
                </a:lnTo>
                <a:lnTo>
                  <a:pt x="30127" y="389669"/>
                </a:lnTo>
                <a:lnTo>
                  <a:pt x="17152" y="427787"/>
                </a:lnTo>
                <a:lnTo>
                  <a:pt x="7714" y="466932"/>
                </a:lnTo>
                <a:lnTo>
                  <a:pt x="1951" y="506998"/>
                </a:lnTo>
                <a:lnTo>
                  <a:pt x="0" y="547877"/>
                </a:lnTo>
                <a:lnTo>
                  <a:pt x="1951" y="588753"/>
                </a:lnTo>
                <a:lnTo>
                  <a:pt x="7714" y="628805"/>
                </a:lnTo>
                <a:lnTo>
                  <a:pt x="17152" y="667929"/>
                </a:lnTo>
                <a:lnTo>
                  <a:pt x="30127" y="706020"/>
                </a:lnTo>
                <a:lnTo>
                  <a:pt x="46503" y="742971"/>
                </a:lnTo>
                <a:lnTo>
                  <a:pt x="66142" y="778679"/>
                </a:lnTo>
                <a:lnTo>
                  <a:pt x="88909" y="813038"/>
                </a:lnTo>
                <a:lnTo>
                  <a:pt x="114665" y="845943"/>
                </a:lnTo>
                <a:lnTo>
                  <a:pt x="125730" y="858066"/>
                </a:lnTo>
                <a:lnTo>
                  <a:pt x="125730" y="547877"/>
                </a:lnTo>
                <a:lnTo>
                  <a:pt x="128129" y="506812"/>
                </a:lnTo>
                <a:lnTo>
                  <a:pt x="135189" y="466781"/>
                </a:lnTo>
                <a:lnTo>
                  <a:pt x="146702" y="427944"/>
                </a:lnTo>
                <a:lnTo>
                  <a:pt x="162460" y="390458"/>
                </a:lnTo>
                <a:lnTo>
                  <a:pt x="182256" y="354484"/>
                </a:lnTo>
                <a:lnTo>
                  <a:pt x="205881" y="320181"/>
                </a:lnTo>
                <a:lnTo>
                  <a:pt x="233127" y="287707"/>
                </a:lnTo>
                <a:lnTo>
                  <a:pt x="263788" y="257222"/>
                </a:lnTo>
                <a:lnTo>
                  <a:pt x="297656" y="228885"/>
                </a:lnTo>
                <a:lnTo>
                  <a:pt x="334522" y="202856"/>
                </a:lnTo>
                <a:lnTo>
                  <a:pt x="374178" y="179292"/>
                </a:lnTo>
                <a:lnTo>
                  <a:pt x="416418" y="158354"/>
                </a:lnTo>
                <a:lnTo>
                  <a:pt x="461034" y="140201"/>
                </a:lnTo>
                <a:lnTo>
                  <a:pt x="507817" y="124992"/>
                </a:lnTo>
                <a:lnTo>
                  <a:pt x="556559" y="112885"/>
                </a:lnTo>
                <a:lnTo>
                  <a:pt x="607080" y="104037"/>
                </a:lnTo>
                <a:lnTo>
                  <a:pt x="659239" y="98612"/>
                </a:lnTo>
                <a:lnTo>
                  <a:pt x="712470" y="96773"/>
                </a:lnTo>
                <a:lnTo>
                  <a:pt x="765845" y="98617"/>
                </a:lnTo>
                <a:lnTo>
                  <a:pt x="817885" y="104040"/>
                </a:lnTo>
                <a:lnTo>
                  <a:pt x="868380" y="112885"/>
                </a:lnTo>
                <a:lnTo>
                  <a:pt x="917122" y="124992"/>
                </a:lnTo>
                <a:lnTo>
                  <a:pt x="963905" y="140201"/>
                </a:lnTo>
                <a:lnTo>
                  <a:pt x="1008521" y="158354"/>
                </a:lnTo>
                <a:lnTo>
                  <a:pt x="1050761" y="179292"/>
                </a:lnTo>
                <a:lnTo>
                  <a:pt x="1090417" y="202856"/>
                </a:lnTo>
                <a:lnTo>
                  <a:pt x="1127283" y="228885"/>
                </a:lnTo>
                <a:lnTo>
                  <a:pt x="1161151" y="257222"/>
                </a:lnTo>
                <a:lnTo>
                  <a:pt x="1191812" y="287707"/>
                </a:lnTo>
                <a:lnTo>
                  <a:pt x="1219058" y="320181"/>
                </a:lnTo>
                <a:lnTo>
                  <a:pt x="1242683" y="354484"/>
                </a:lnTo>
                <a:lnTo>
                  <a:pt x="1262479" y="390458"/>
                </a:lnTo>
                <a:lnTo>
                  <a:pt x="1278237" y="427944"/>
                </a:lnTo>
                <a:lnTo>
                  <a:pt x="1289750" y="466781"/>
                </a:lnTo>
                <a:lnTo>
                  <a:pt x="1296810" y="506812"/>
                </a:lnTo>
                <a:lnTo>
                  <a:pt x="1299210" y="547877"/>
                </a:lnTo>
                <a:lnTo>
                  <a:pt x="1299210" y="858066"/>
                </a:lnTo>
                <a:lnTo>
                  <a:pt x="1310274" y="845943"/>
                </a:lnTo>
                <a:lnTo>
                  <a:pt x="1336030" y="813038"/>
                </a:lnTo>
                <a:lnTo>
                  <a:pt x="1358797" y="778679"/>
                </a:lnTo>
                <a:lnTo>
                  <a:pt x="1378436" y="742971"/>
                </a:lnTo>
                <a:lnTo>
                  <a:pt x="1394812" y="706020"/>
                </a:lnTo>
                <a:lnTo>
                  <a:pt x="1407787" y="667929"/>
                </a:lnTo>
                <a:lnTo>
                  <a:pt x="1417225" y="628805"/>
                </a:lnTo>
                <a:lnTo>
                  <a:pt x="1422988" y="588753"/>
                </a:lnTo>
                <a:lnTo>
                  <a:pt x="1424940" y="547877"/>
                </a:lnTo>
                <a:close/>
              </a:path>
              <a:path w="1424940" h="1095375">
                <a:moveTo>
                  <a:pt x="1299210" y="858066"/>
                </a:moveTo>
                <a:lnTo>
                  <a:pt x="1299210" y="547877"/>
                </a:lnTo>
                <a:lnTo>
                  <a:pt x="1296810" y="588822"/>
                </a:lnTo>
                <a:lnTo>
                  <a:pt x="1289750" y="628747"/>
                </a:lnTo>
                <a:lnTo>
                  <a:pt x="1278237" y="667490"/>
                </a:lnTo>
                <a:lnTo>
                  <a:pt x="1262479" y="704893"/>
                </a:lnTo>
                <a:lnTo>
                  <a:pt x="1242683" y="740796"/>
                </a:lnTo>
                <a:lnTo>
                  <a:pt x="1219058" y="775038"/>
                </a:lnTo>
                <a:lnTo>
                  <a:pt x="1191812" y="807460"/>
                </a:lnTo>
                <a:lnTo>
                  <a:pt x="1161151" y="837902"/>
                </a:lnTo>
                <a:lnTo>
                  <a:pt x="1127283" y="866203"/>
                </a:lnTo>
                <a:lnTo>
                  <a:pt x="1090417" y="892204"/>
                </a:lnTo>
                <a:lnTo>
                  <a:pt x="1050761" y="915746"/>
                </a:lnTo>
                <a:lnTo>
                  <a:pt x="1008521" y="936667"/>
                </a:lnTo>
                <a:lnTo>
                  <a:pt x="963905" y="954808"/>
                </a:lnTo>
                <a:lnTo>
                  <a:pt x="917122" y="970010"/>
                </a:lnTo>
                <a:lnTo>
                  <a:pt x="868380" y="982112"/>
                </a:lnTo>
                <a:lnTo>
                  <a:pt x="817859" y="990957"/>
                </a:lnTo>
                <a:lnTo>
                  <a:pt x="765700" y="996381"/>
                </a:lnTo>
                <a:lnTo>
                  <a:pt x="712470" y="998219"/>
                </a:lnTo>
                <a:lnTo>
                  <a:pt x="659094" y="996376"/>
                </a:lnTo>
                <a:lnTo>
                  <a:pt x="607054" y="990954"/>
                </a:lnTo>
                <a:lnTo>
                  <a:pt x="556559" y="982112"/>
                </a:lnTo>
                <a:lnTo>
                  <a:pt x="507817" y="970010"/>
                </a:lnTo>
                <a:lnTo>
                  <a:pt x="461034" y="954808"/>
                </a:lnTo>
                <a:lnTo>
                  <a:pt x="416418" y="936667"/>
                </a:lnTo>
                <a:lnTo>
                  <a:pt x="374178" y="915746"/>
                </a:lnTo>
                <a:lnTo>
                  <a:pt x="334522" y="892204"/>
                </a:lnTo>
                <a:lnTo>
                  <a:pt x="297656" y="866203"/>
                </a:lnTo>
                <a:lnTo>
                  <a:pt x="263788" y="837902"/>
                </a:lnTo>
                <a:lnTo>
                  <a:pt x="233127" y="807460"/>
                </a:lnTo>
                <a:lnTo>
                  <a:pt x="205881" y="775038"/>
                </a:lnTo>
                <a:lnTo>
                  <a:pt x="182256" y="740796"/>
                </a:lnTo>
                <a:lnTo>
                  <a:pt x="162460" y="704893"/>
                </a:lnTo>
                <a:lnTo>
                  <a:pt x="146702" y="667490"/>
                </a:lnTo>
                <a:lnTo>
                  <a:pt x="135189" y="628747"/>
                </a:lnTo>
                <a:lnTo>
                  <a:pt x="128129" y="588822"/>
                </a:lnTo>
                <a:lnTo>
                  <a:pt x="125730" y="547877"/>
                </a:lnTo>
                <a:lnTo>
                  <a:pt x="125730" y="858066"/>
                </a:lnTo>
                <a:lnTo>
                  <a:pt x="174598" y="906968"/>
                </a:lnTo>
                <a:lnTo>
                  <a:pt x="208502" y="934878"/>
                </a:lnTo>
                <a:lnTo>
                  <a:pt x="244847" y="960914"/>
                </a:lnTo>
                <a:lnTo>
                  <a:pt x="283497" y="984969"/>
                </a:lnTo>
                <a:lnTo>
                  <a:pt x="324316" y="1006938"/>
                </a:lnTo>
                <a:lnTo>
                  <a:pt x="367165" y="1026717"/>
                </a:lnTo>
                <a:lnTo>
                  <a:pt x="411908" y="1044200"/>
                </a:lnTo>
                <a:lnTo>
                  <a:pt x="458408" y="1059282"/>
                </a:lnTo>
                <a:lnTo>
                  <a:pt x="506528" y="1071858"/>
                </a:lnTo>
                <a:lnTo>
                  <a:pt x="556131" y="1081822"/>
                </a:lnTo>
                <a:lnTo>
                  <a:pt x="607080" y="1089069"/>
                </a:lnTo>
                <a:lnTo>
                  <a:pt x="659239" y="1093495"/>
                </a:lnTo>
                <a:lnTo>
                  <a:pt x="712470" y="1094993"/>
                </a:lnTo>
                <a:lnTo>
                  <a:pt x="765845" y="1093483"/>
                </a:lnTo>
                <a:lnTo>
                  <a:pt x="817885" y="1089066"/>
                </a:lnTo>
                <a:lnTo>
                  <a:pt x="868808" y="1081822"/>
                </a:lnTo>
                <a:lnTo>
                  <a:pt x="918411" y="1071858"/>
                </a:lnTo>
                <a:lnTo>
                  <a:pt x="966531" y="1059282"/>
                </a:lnTo>
                <a:lnTo>
                  <a:pt x="1013031" y="1044200"/>
                </a:lnTo>
                <a:lnTo>
                  <a:pt x="1057774" y="1026717"/>
                </a:lnTo>
                <a:lnTo>
                  <a:pt x="1100623" y="1006938"/>
                </a:lnTo>
                <a:lnTo>
                  <a:pt x="1141442" y="984969"/>
                </a:lnTo>
                <a:lnTo>
                  <a:pt x="1180092" y="960914"/>
                </a:lnTo>
                <a:lnTo>
                  <a:pt x="1216437" y="934878"/>
                </a:lnTo>
                <a:lnTo>
                  <a:pt x="1250341" y="906968"/>
                </a:lnTo>
                <a:lnTo>
                  <a:pt x="1281665" y="877288"/>
                </a:lnTo>
                <a:lnTo>
                  <a:pt x="1299210" y="858066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53479" y="2724150"/>
            <a:ext cx="1190625" cy="916305"/>
          </a:xfrm>
          <a:custGeom>
            <a:avLst/>
            <a:gdLst/>
            <a:ahLst/>
            <a:cxnLst/>
            <a:rect l="l" t="t" r="r" b="b"/>
            <a:pathLst>
              <a:path w="1190625" h="916304">
                <a:moveTo>
                  <a:pt x="1190244" y="457962"/>
                </a:moveTo>
                <a:lnTo>
                  <a:pt x="1187816" y="416269"/>
                </a:lnTo>
                <a:lnTo>
                  <a:pt x="1180672" y="375627"/>
                </a:lnTo>
                <a:lnTo>
                  <a:pt x="1169020" y="336197"/>
                </a:lnTo>
                <a:lnTo>
                  <a:pt x="1153070" y="298140"/>
                </a:lnTo>
                <a:lnTo>
                  <a:pt x="1133028" y="261618"/>
                </a:lnTo>
                <a:lnTo>
                  <a:pt x="1109105" y="226793"/>
                </a:lnTo>
                <a:lnTo>
                  <a:pt x="1081507" y="193826"/>
                </a:lnTo>
                <a:lnTo>
                  <a:pt x="1050445" y="162878"/>
                </a:lnTo>
                <a:lnTo>
                  <a:pt x="1016127" y="134112"/>
                </a:lnTo>
                <a:lnTo>
                  <a:pt x="978760" y="107687"/>
                </a:lnTo>
                <a:lnTo>
                  <a:pt x="938554" y="83767"/>
                </a:lnTo>
                <a:lnTo>
                  <a:pt x="895716" y="62512"/>
                </a:lnTo>
                <a:lnTo>
                  <a:pt x="850457" y="44084"/>
                </a:lnTo>
                <a:lnTo>
                  <a:pt x="802983" y="28644"/>
                </a:lnTo>
                <a:lnTo>
                  <a:pt x="753505" y="16354"/>
                </a:lnTo>
                <a:lnTo>
                  <a:pt x="702229" y="7376"/>
                </a:lnTo>
                <a:lnTo>
                  <a:pt x="649365" y="1871"/>
                </a:lnTo>
                <a:lnTo>
                  <a:pt x="595122" y="0"/>
                </a:lnTo>
                <a:lnTo>
                  <a:pt x="540991" y="1871"/>
                </a:lnTo>
                <a:lnTo>
                  <a:pt x="488215" y="7376"/>
                </a:lnTo>
                <a:lnTo>
                  <a:pt x="437003" y="16354"/>
                </a:lnTo>
                <a:lnTo>
                  <a:pt x="387567" y="28644"/>
                </a:lnTo>
                <a:lnTo>
                  <a:pt x="340117" y="44084"/>
                </a:lnTo>
                <a:lnTo>
                  <a:pt x="294865" y="62512"/>
                </a:lnTo>
                <a:lnTo>
                  <a:pt x="252021" y="83767"/>
                </a:lnTo>
                <a:lnTo>
                  <a:pt x="211797" y="107687"/>
                </a:lnTo>
                <a:lnTo>
                  <a:pt x="174402" y="134112"/>
                </a:lnTo>
                <a:lnTo>
                  <a:pt x="140049" y="162878"/>
                </a:lnTo>
                <a:lnTo>
                  <a:pt x="108947" y="193826"/>
                </a:lnTo>
                <a:lnTo>
                  <a:pt x="81308" y="226793"/>
                </a:lnTo>
                <a:lnTo>
                  <a:pt x="57342" y="261618"/>
                </a:lnTo>
                <a:lnTo>
                  <a:pt x="37261" y="298140"/>
                </a:lnTo>
                <a:lnTo>
                  <a:pt x="21276" y="336197"/>
                </a:lnTo>
                <a:lnTo>
                  <a:pt x="9596" y="375627"/>
                </a:lnTo>
                <a:lnTo>
                  <a:pt x="2434" y="416269"/>
                </a:lnTo>
                <a:lnTo>
                  <a:pt x="0" y="457962"/>
                </a:lnTo>
                <a:lnTo>
                  <a:pt x="2434" y="499654"/>
                </a:lnTo>
                <a:lnTo>
                  <a:pt x="9596" y="540296"/>
                </a:lnTo>
                <a:lnTo>
                  <a:pt x="21276" y="579726"/>
                </a:lnTo>
                <a:lnTo>
                  <a:pt x="37261" y="617783"/>
                </a:lnTo>
                <a:lnTo>
                  <a:pt x="57342" y="654305"/>
                </a:lnTo>
                <a:lnTo>
                  <a:pt x="81308" y="689130"/>
                </a:lnTo>
                <a:lnTo>
                  <a:pt x="108947" y="722097"/>
                </a:lnTo>
                <a:lnTo>
                  <a:pt x="140049" y="753045"/>
                </a:lnTo>
                <a:lnTo>
                  <a:pt x="174402" y="781812"/>
                </a:lnTo>
                <a:lnTo>
                  <a:pt x="211797" y="808236"/>
                </a:lnTo>
                <a:lnTo>
                  <a:pt x="252021" y="832156"/>
                </a:lnTo>
                <a:lnTo>
                  <a:pt x="294865" y="853411"/>
                </a:lnTo>
                <a:lnTo>
                  <a:pt x="340117" y="871839"/>
                </a:lnTo>
                <a:lnTo>
                  <a:pt x="387567" y="887279"/>
                </a:lnTo>
                <a:lnTo>
                  <a:pt x="437003" y="899569"/>
                </a:lnTo>
                <a:lnTo>
                  <a:pt x="488215" y="908547"/>
                </a:lnTo>
                <a:lnTo>
                  <a:pt x="540991" y="914052"/>
                </a:lnTo>
                <a:lnTo>
                  <a:pt x="595122" y="915924"/>
                </a:lnTo>
                <a:lnTo>
                  <a:pt x="649365" y="914052"/>
                </a:lnTo>
                <a:lnTo>
                  <a:pt x="702229" y="908547"/>
                </a:lnTo>
                <a:lnTo>
                  <a:pt x="753505" y="899569"/>
                </a:lnTo>
                <a:lnTo>
                  <a:pt x="802983" y="887279"/>
                </a:lnTo>
                <a:lnTo>
                  <a:pt x="850457" y="871839"/>
                </a:lnTo>
                <a:lnTo>
                  <a:pt x="895716" y="853411"/>
                </a:lnTo>
                <a:lnTo>
                  <a:pt x="938554" y="832156"/>
                </a:lnTo>
                <a:lnTo>
                  <a:pt x="978760" y="808236"/>
                </a:lnTo>
                <a:lnTo>
                  <a:pt x="1016127" y="781812"/>
                </a:lnTo>
                <a:lnTo>
                  <a:pt x="1050445" y="753045"/>
                </a:lnTo>
                <a:lnTo>
                  <a:pt x="1081507" y="722097"/>
                </a:lnTo>
                <a:lnTo>
                  <a:pt x="1109105" y="689130"/>
                </a:lnTo>
                <a:lnTo>
                  <a:pt x="1133028" y="654305"/>
                </a:lnTo>
                <a:lnTo>
                  <a:pt x="1153070" y="617783"/>
                </a:lnTo>
                <a:lnTo>
                  <a:pt x="1169020" y="579726"/>
                </a:lnTo>
                <a:lnTo>
                  <a:pt x="1180672" y="540296"/>
                </a:lnTo>
                <a:lnTo>
                  <a:pt x="1187816" y="499654"/>
                </a:lnTo>
                <a:lnTo>
                  <a:pt x="1190244" y="457962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53479" y="2724150"/>
            <a:ext cx="1190625" cy="916305"/>
          </a:xfrm>
          <a:custGeom>
            <a:avLst/>
            <a:gdLst/>
            <a:ahLst/>
            <a:cxnLst/>
            <a:rect l="l" t="t" r="r" b="b"/>
            <a:pathLst>
              <a:path w="1190625" h="916304">
                <a:moveTo>
                  <a:pt x="595122" y="0"/>
                </a:moveTo>
                <a:lnTo>
                  <a:pt x="540991" y="1871"/>
                </a:lnTo>
                <a:lnTo>
                  <a:pt x="488215" y="7376"/>
                </a:lnTo>
                <a:lnTo>
                  <a:pt x="437003" y="16354"/>
                </a:lnTo>
                <a:lnTo>
                  <a:pt x="387567" y="28644"/>
                </a:lnTo>
                <a:lnTo>
                  <a:pt x="340117" y="44084"/>
                </a:lnTo>
                <a:lnTo>
                  <a:pt x="294865" y="62512"/>
                </a:lnTo>
                <a:lnTo>
                  <a:pt x="252021" y="83767"/>
                </a:lnTo>
                <a:lnTo>
                  <a:pt x="211797" y="107687"/>
                </a:lnTo>
                <a:lnTo>
                  <a:pt x="174402" y="134112"/>
                </a:lnTo>
                <a:lnTo>
                  <a:pt x="140049" y="162878"/>
                </a:lnTo>
                <a:lnTo>
                  <a:pt x="108947" y="193826"/>
                </a:lnTo>
                <a:lnTo>
                  <a:pt x="81308" y="226793"/>
                </a:lnTo>
                <a:lnTo>
                  <a:pt x="57342" y="261618"/>
                </a:lnTo>
                <a:lnTo>
                  <a:pt x="37261" y="298140"/>
                </a:lnTo>
                <a:lnTo>
                  <a:pt x="21276" y="336197"/>
                </a:lnTo>
                <a:lnTo>
                  <a:pt x="9596" y="375627"/>
                </a:lnTo>
                <a:lnTo>
                  <a:pt x="2434" y="416269"/>
                </a:lnTo>
                <a:lnTo>
                  <a:pt x="0" y="457962"/>
                </a:lnTo>
                <a:lnTo>
                  <a:pt x="2434" y="499654"/>
                </a:lnTo>
                <a:lnTo>
                  <a:pt x="9596" y="540296"/>
                </a:lnTo>
                <a:lnTo>
                  <a:pt x="21276" y="579726"/>
                </a:lnTo>
                <a:lnTo>
                  <a:pt x="37261" y="617783"/>
                </a:lnTo>
                <a:lnTo>
                  <a:pt x="57342" y="654305"/>
                </a:lnTo>
                <a:lnTo>
                  <a:pt x="81308" y="689130"/>
                </a:lnTo>
                <a:lnTo>
                  <a:pt x="108947" y="722097"/>
                </a:lnTo>
                <a:lnTo>
                  <a:pt x="140049" y="753045"/>
                </a:lnTo>
                <a:lnTo>
                  <a:pt x="174402" y="781812"/>
                </a:lnTo>
                <a:lnTo>
                  <a:pt x="211797" y="808236"/>
                </a:lnTo>
                <a:lnTo>
                  <a:pt x="252021" y="832156"/>
                </a:lnTo>
                <a:lnTo>
                  <a:pt x="294865" y="853411"/>
                </a:lnTo>
                <a:lnTo>
                  <a:pt x="340117" y="871839"/>
                </a:lnTo>
                <a:lnTo>
                  <a:pt x="387567" y="887279"/>
                </a:lnTo>
                <a:lnTo>
                  <a:pt x="437003" y="899569"/>
                </a:lnTo>
                <a:lnTo>
                  <a:pt x="488215" y="908547"/>
                </a:lnTo>
                <a:lnTo>
                  <a:pt x="540991" y="914052"/>
                </a:lnTo>
                <a:lnTo>
                  <a:pt x="595122" y="915924"/>
                </a:lnTo>
                <a:lnTo>
                  <a:pt x="649365" y="914052"/>
                </a:lnTo>
                <a:lnTo>
                  <a:pt x="702229" y="908547"/>
                </a:lnTo>
                <a:lnTo>
                  <a:pt x="753505" y="899569"/>
                </a:lnTo>
                <a:lnTo>
                  <a:pt x="802983" y="887279"/>
                </a:lnTo>
                <a:lnTo>
                  <a:pt x="850457" y="871839"/>
                </a:lnTo>
                <a:lnTo>
                  <a:pt x="895716" y="853411"/>
                </a:lnTo>
                <a:lnTo>
                  <a:pt x="938554" y="832156"/>
                </a:lnTo>
                <a:lnTo>
                  <a:pt x="978760" y="808236"/>
                </a:lnTo>
                <a:lnTo>
                  <a:pt x="1016127" y="781812"/>
                </a:lnTo>
                <a:lnTo>
                  <a:pt x="1050445" y="753045"/>
                </a:lnTo>
                <a:lnTo>
                  <a:pt x="1081507" y="722097"/>
                </a:lnTo>
                <a:lnTo>
                  <a:pt x="1109105" y="689130"/>
                </a:lnTo>
                <a:lnTo>
                  <a:pt x="1133028" y="654305"/>
                </a:lnTo>
                <a:lnTo>
                  <a:pt x="1153070" y="617783"/>
                </a:lnTo>
                <a:lnTo>
                  <a:pt x="1169020" y="579726"/>
                </a:lnTo>
                <a:lnTo>
                  <a:pt x="1180672" y="540296"/>
                </a:lnTo>
                <a:lnTo>
                  <a:pt x="1187816" y="499654"/>
                </a:lnTo>
                <a:lnTo>
                  <a:pt x="1190244" y="457962"/>
                </a:lnTo>
                <a:lnTo>
                  <a:pt x="1187816" y="416269"/>
                </a:lnTo>
                <a:lnTo>
                  <a:pt x="1180672" y="375627"/>
                </a:lnTo>
                <a:lnTo>
                  <a:pt x="1169020" y="336197"/>
                </a:lnTo>
                <a:lnTo>
                  <a:pt x="1153070" y="298140"/>
                </a:lnTo>
                <a:lnTo>
                  <a:pt x="1133028" y="261618"/>
                </a:lnTo>
                <a:lnTo>
                  <a:pt x="1109105" y="226793"/>
                </a:lnTo>
                <a:lnTo>
                  <a:pt x="1081507" y="193826"/>
                </a:lnTo>
                <a:lnTo>
                  <a:pt x="1050445" y="162878"/>
                </a:lnTo>
                <a:lnTo>
                  <a:pt x="1016127" y="134112"/>
                </a:lnTo>
                <a:lnTo>
                  <a:pt x="978760" y="107687"/>
                </a:lnTo>
                <a:lnTo>
                  <a:pt x="938554" y="83767"/>
                </a:lnTo>
                <a:lnTo>
                  <a:pt x="895716" y="62512"/>
                </a:lnTo>
                <a:lnTo>
                  <a:pt x="850457" y="44084"/>
                </a:lnTo>
                <a:lnTo>
                  <a:pt x="802983" y="28644"/>
                </a:lnTo>
                <a:lnTo>
                  <a:pt x="753505" y="16354"/>
                </a:lnTo>
                <a:lnTo>
                  <a:pt x="702229" y="7376"/>
                </a:lnTo>
                <a:lnTo>
                  <a:pt x="649365" y="1871"/>
                </a:lnTo>
                <a:lnTo>
                  <a:pt x="59512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31681" y="2866888"/>
            <a:ext cx="431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表</a:t>
            </a:r>
            <a:endParaRPr sz="32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06765" y="4182617"/>
            <a:ext cx="1148080" cy="969010"/>
          </a:xfrm>
          <a:custGeom>
            <a:avLst/>
            <a:gdLst/>
            <a:ahLst/>
            <a:cxnLst/>
            <a:rect l="l" t="t" r="r" b="b"/>
            <a:pathLst>
              <a:path w="1148080" h="969010">
                <a:moveTo>
                  <a:pt x="1147572" y="484631"/>
                </a:moveTo>
                <a:lnTo>
                  <a:pt x="1145227" y="440549"/>
                </a:lnTo>
                <a:lnTo>
                  <a:pt x="1138330" y="397569"/>
                </a:lnTo>
                <a:lnTo>
                  <a:pt x="1127082" y="355864"/>
                </a:lnTo>
                <a:lnTo>
                  <a:pt x="1111685" y="315605"/>
                </a:lnTo>
                <a:lnTo>
                  <a:pt x="1092342" y="276965"/>
                </a:lnTo>
                <a:lnTo>
                  <a:pt x="1069255" y="240114"/>
                </a:lnTo>
                <a:lnTo>
                  <a:pt x="1042626" y="205225"/>
                </a:lnTo>
                <a:lnTo>
                  <a:pt x="1012657" y="172469"/>
                </a:lnTo>
                <a:lnTo>
                  <a:pt x="979551" y="142017"/>
                </a:lnTo>
                <a:lnTo>
                  <a:pt x="943509" y="114042"/>
                </a:lnTo>
                <a:lnTo>
                  <a:pt x="904735" y="88716"/>
                </a:lnTo>
                <a:lnTo>
                  <a:pt x="863430" y="66209"/>
                </a:lnTo>
                <a:lnTo>
                  <a:pt x="819797" y="46694"/>
                </a:lnTo>
                <a:lnTo>
                  <a:pt x="774038" y="30342"/>
                </a:lnTo>
                <a:lnTo>
                  <a:pt x="726355" y="17324"/>
                </a:lnTo>
                <a:lnTo>
                  <a:pt x="676950" y="7814"/>
                </a:lnTo>
                <a:lnTo>
                  <a:pt x="626026" y="1982"/>
                </a:lnTo>
                <a:lnTo>
                  <a:pt x="573786" y="0"/>
                </a:lnTo>
                <a:lnTo>
                  <a:pt x="521545" y="1982"/>
                </a:lnTo>
                <a:lnTo>
                  <a:pt x="470621" y="7814"/>
                </a:lnTo>
                <a:lnTo>
                  <a:pt x="421216" y="17324"/>
                </a:lnTo>
                <a:lnTo>
                  <a:pt x="373533" y="30342"/>
                </a:lnTo>
                <a:lnTo>
                  <a:pt x="327774" y="46694"/>
                </a:lnTo>
                <a:lnTo>
                  <a:pt x="284141" y="66209"/>
                </a:lnTo>
                <a:lnTo>
                  <a:pt x="242836" y="88716"/>
                </a:lnTo>
                <a:lnTo>
                  <a:pt x="204062" y="114042"/>
                </a:lnTo>
                <a:lnTo>
                  <a:pt x="168020" y="142017"/>
                </a:lnTo>
                <a:lnTo>
                  <a:pt x="134914" y="172469"/>
                </a:lnTo>
                <a:lnTo>
                  <a:pt x="104945" y="205225"/>
                </a:lnTo>
                <a:lnTo>
                  <a:pt x="78316" y="240114"/>
                </a:lnTo>
                <a:lnTo>
                  <a:pt x="55229" y="276965"/>
                </a:lnTo>
                <a:lnTo>
                  <a:pt x="35886" y="315605"/>
                </a:lnTo>
                <a:lnTo>
                  <a:pt x="20489" y="355864"/>
                </a:lnTo>
                <a:lnTo>
                  <a:pt x="9241" y="397569"/>
                </a:lnTo>
                <a:lnTo>
                  <a:pt x="2344" y="440549"/>
                </a:lnTo>
                <a:lnTo>
                  <a:pt x="0" y="484631"/>
                </a:lnTo>
                <a:lnTo>
                  <a:pt x="2344" y="528707"/>
                </a:lnTo>
                <a:lnTo>
                  <a:pt x="9241" y="571668"/>
                </a:lnTo>
                <a:lnTo>
                  <a:pt x="20489" y="613342"/>
                </a:lnTo>
                <a:lnTo>
                  <a:pt x="35886" y="653561"/>
                </a:lnTo>
                <a:lnTo>
                  <a:pt x="55229" y="692154"/>
                </a:lnTo>
                <a:lnTo>
                  <a:pt x="78316" y="728951"/>
                </a:lnTo>
                <a:lnTo>
                  <a:pt x="101346" y="759073"/>
                </a:lnTo>
                <a:lnTo>
                  <a:pt x="101346" y="484631"/>
                </a:lnTo>
                <a:lnTo>
                  <a:pt x="104122" y="441187"/>
                </a:lnTo>
                <a:lnTo>
                  <a:pt x="112257" y="399103"/>
                </a:lnTo>
                <a:lnTo>
                  <a:pt x="125461" y="358621"/>
                </a:lnTo>
                <a:lnTo>
                  <a:pt x="143445" y="319984"/>
                </a:lnTo>
                <a:lnTo>
                  <a:pt x="165918" y="283435"/>
                </a:lnTo>
                <a:lnTo>
                  <a:pt x="192590" y="249216"/>
                </a:lnTo>
                <a:lnTo>
                  <a:pt x="223172" y="217570"/>
                </a:lnTo>
                <a:lnTo>
                  <a:pt x="257374" y="188738"/>
                </a:lnTo>
                <a:lnTo>
                  <a:pt x="294906" y="162964"/>
                </a:lnTo>
                <a:lnTo>
                  <a:pt x="335477" y="140490"/>
                </a:lnTo>
                <a:lnTo>
                  <a:pt x="378798" y="121558"/>
                </a:lnTo>
                <a:lnTo>
                  <a:pt x="424580" y="106411"/>
                </a:lnTo>
                <a:lnTo>
                  <a:pt x="472531" y="95292"/>
                </a:lnTo>
                <a:lnTo>
                  <a:pt x="522363" y="88443"/>
                </a:lnTo>
                <a:lnTo>
                  <a:pt x="573786" y="86105"/>
                </a:lnTo>
                <a:lnTo>
                  <a:pt x="625208" y="88443"/>
                </a:lnTo>
                <a:lnTo>
                  <a:pt x="675040" y="95292"/>
                </a:lnTo>
                <a:lnTo>
                  <a:pt x="722991" y="106411"/>
                </a:lnTo>
                <a:lnTo>
                  <a:pt x="768773" y="121558"/>
                </a:lnTo>
                <a:lnTo>
                  <a:pt x="812094" y="140490"/>
                </a:lnTo>
                <a:lnTo>
                  <a:pt x="852665" y="162964"/>
                </a:lnTo>
                <a:lnTo>
                  <a:pt x="890197" y="188738"/>
                </a:lnTo>
                <a:lnTo>
                  <a:pt x="924399" y="217570"/>
                </a:lnTo>
                <a:lnTo>
                  <a:pt x="954981" y="249216"/>
                </a:lnTo>
                <a:lnTo>
                  <a:pt x="981653" y="283435"/>
                </a:lnTo>
                <a:lnTo>
                  <a:pt x="1004126" y="319984"/>
                </a:lnTo>
                <a:lnTo>
                  <a:pt x="1022110" y="358621"/>
                </a:lnTo>
                <a:lnTo>
                  <a:pt x="1035314" y="399103"/>
                </a:lnTo>
                <a:lnTo>
                  <a:pt x="1043449" y="441187"/>
                </a:lnTo>
                <a:lnTo>
                  <a:pt x="1046226" y="484631"/>
                </a:lnTo>
                <a:lnTo>
                  <a:pt x="1046226" y="759073"/>
                </a:lnTo>
                <a:lnTo>
                  <a:pt x="1069255" y="728951"/>
                </a:lnTo>
                <a:lnTo>
                  <a:pt x="1092342" y="692154"/>
                </a:lnTo>
                <a:lnTo>
                  <a:pt x="1111685" y="653561"/>
                </a:lnTo>
                <a:lnTo>
                  <a:pt x="1127082" y="613342"/>
                </a:lnTo>
                <a:lnTo>
                  <a:pt x="1138330" y="571668"/>
                </a:lnTo>
                <a:lnTo>
                  <a:pt x="1145227" y="528707"/>
                </a:lnTo>
                <a:lnTo>
                  <a:pt x="1147572" y="484631"/>
                </a:lnTo>
                <a:close/>
              </a:path>
              <a:path w="1148080" h="969010">
                <a:moveTo>
                  <a:pt x="1046226" y="759073"/>
                </a:moveTo>
                <a:lnTo>
                  <a:pt x="1046226" y="484631"/>
                </a:lnTo>
                <a:lnTo>
                  <a:pt x="1043449" y="527933"/>
                </a:lnTo>
                <a:lnTo>
                  <a:pt x="1035314" y="569894"/>
                </a:lnTo>
                <a:lnTo>
                  <a:pt x="1022110" y="610270"/>
                </a:lnTo>
                <a:lnTo>
                  <a:pt x="1004126" y="648817"/>
                </a:lnTo>
                <a:lnTo>
                  <a:pt x="981653" y="685292"/>
                </a:lnTo>
                <a:lnTo>
                  <a:pt x="954981" y="719449"/>
                </a:lnTo>
                <a:lnTo>
                  <a:pt x="924399" y="751047"/>
                </a:lnTo>
                <a:lnTo>
                  <a:pt x="890197" y="779840"/>
                </a:lnTo>
                <a:lnTo>
                  <a:pt x="852665" y="805586"/>
                </a:lnTo>
                <a:lnTo>
                  <a:pt x="812094" y="828039"/>
                </a:lnTo>
                <a:lnTo>
                  <a:pt x="768773" y="846957"/>
                </a:lnTo>
                <a:lnTo>
                  <a:pt x="722991" y="862096"/>
                </a:lnTo>
                <a:lnTo>
                  <a:pt x="675040" y="873211"/>
                </a:lnTo>
                <a:lnTo>
                  <a:pt x="625208" y="880059"/>
                </a:lnTo>
                <a:lnTo>
                  <a:pt x="573786" y="882395"/>
                </a:lnTo>
                <a:lnTo>
                  <a:pt x="522363" y="880059"/>
                </a:lnTo>
                <a:lnTo>
                  <a:pt x="472531" y="873211"/>
                </a:lnTo>
                <a:lnTo>
                  <a:pt x="424580" y="862096"/>
                </a:lnTo>
                <a:lnTo>
                  <a:pt x="378798" y="846957"/>
                </a:lnTo>
                <a:lnTo>
                  <a:pt x="335477" y="828039"/>
                </a:lnTo>
                <a:lnTo>
                  <a:pt x="294906" y="805586"/>
                </a:lnTo>
                <a:lnTo>
                  <a:pt x="257374" y="779840"/>
                </a:lnTo>
                <a:lnTo>
                  <a:pt x="223172" y="751047"/>
                </a:lnTo>
                <a:lnTo>
                  <a:pt x="192590" y="719449"/>
                </a:lnTo>
                <a:lnTo>
                  <a:pt x="165918" y="685291"/>
                </a:lnTo>
                <a:lnTo>
                  <a:pt x="143445" y="648817"/>
                </a:lnTo>
                <a:lnTo>
                  <a:pt x="125461" y="610270"/>
                </a:lnTo>
                <a:lnTo>
                  <a:pt x="112257" y="569894"/>
                </a:lnTo>
                <a:lnTo>
                  <a:pt x="104122" y="527933"/>
                </a:lnTo>
                <a:lnTo>
                  <a:pt x="101346" y="484631"/>
                </a:lnTo>
                <a:lnTo>
                  <a:pt x="101346" y="759073"/>
                </a:lnTo>
                <a:lnTo>
                  <a:pt x="134914" y="796477"/>
                </a:lnTo>
                <a:lnTo>
                  <a:pt x="168020" y="826865"/>
                </a:lnTo>
                <a:lnTo>
                  <a:pt x="204062" y="854776"/>
                </a:lnTo>
                <a:lnTo>
                  <a:pt x="242836" y="880041"/>
                </a:lnTo>
                <a:lnTo>
                  <a:pt x="284141" y="902490"/>
                </a:lnTo>
                <a:lnTo>
                  <a:pt x="327774" y="921951"/>
                </a:lnTo>
                <a:lnTo>
                  <a:pt x="373533" y="938256"/>
                </a:lnTo>
                <a:lnTo>
                  <a:pt x="421216" y="951233"/>
                </a:lnTo>
                <a:lnTo>
                  <a:pt x="470621" y="960713"/>
                </a:lnTo>
                <a:lnTo>
                  <a:pt x="521545" y="966526"/>
                </a:lnTo>
                <a:lnTo>
                  <a:pt x="573786" y="968501"/>
                </a:lnTo>
                <a:lnTo>
                  <a:pt x="626026" y="966526"/>
                </a:lnTo>
                <a:lnTo>
                  <a:pt x="676950" y="960713"/>
                </a:lnTo>
                <a:lnTo>
                  <a:pt x="726355" y="951233"/>
                </a:lnTo>
                <a:lnTo>
                  <a:pt x="774038" y="938256"/>
                </a:lnTo>
                <a:lnTo>
                  <a:pt x="819797" y="921951"/>
                </a:lnTo>
                <a:lnTo>
                  <a:pt x="863430" y="902490"/>
                </a:lnTo>
                <a:lnTo>
                  <a:pt x="904735" y="880041"/>
                </a:lnTo>
                <a:lnTo>
                  <a:pt x="943509" y="854776"/>
                </a:lnTo>
                <a:lnTo>
                  <a:pt x="979551" y="826865"/>
                </a:lnTo>
                <a:lnTo>
                  <a:pt x="1012657" y="796477"/>
                </a:lnTo>
                <a:lnTo>
                  <a:pt x="1042626" y="763782"/>
                </a:lnTo>
                <a:lnTo>
                  <a:pt x="1046226" y="75907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02015" y="4261865"/>
            <a:ext cx="957580" cy="808990"/>
          </a:xfrm>
          <a:custGeom>
            <a:avLst/>
            <a:gdLst/>
            <a:ahLst/>
            <a:cxnLst/>
            <a:rect l="l" t="t" r="r" b="b"/>
            <a:pathLst>
              <a:path w="957580" h="808989">
                <a:moveTo>
                  <a:pt x="957072" y="404621"/>
                </a:moveTo>
                <a:lnTo>
                  <a:pt x="954265" y="360568"/>
                </a:lnTo>
                <a:lnTo>
                  <a:pt x="946040" y="317881"/>
                </a:lnTo>
                <a:lnTo>
                  <a:pt x="932688" y="276807"/>
                </a:lnTo>
                <a:lnTo>
                  <a:pt x="914499" y="237594"/>
                </a:lnTo>
                <a:lnTo>
                  <a:pt x="891765" y="200490"/>
                </a:lnTo>
                <a:lnTo>
                  <a:pt x="864778" y="165744"/>
                </a:lnTo>
                <a:lnTo>
                  <a:pt x="833828" y="133602"/>
                </a:lnTo>
                <a:lnTo>
                  <a:pt x="799208" y="104314"/>
                </a:lnTo>
                <a:lnTo>
                  <a:pt x="761207" y="78126"/>
                </a:lnTo>
                <a:lnTo>
                  <a:pt x="720118" y="55287"/>
                </a:lnTo>
                <a:lnTo>
                  <a:pt x="676231" y="36044"/>
                </a:lnTo>
                <a:lnTo>
                  <a:pt x="629838" y="20647"/>
                </a:lnTo>
                <a:lnTo>
                  <a:pt x="581231" y="9341"/>
                </a:lnTo>
                <a:lnTo>
                  <a:pt x="530699" y="2376"/>
                </a:lnTo>
                <a:lnTo>
                  <a:pt x="478536" y="0"/>
                </a:lnTo>
                <a:lnTo>
                  <a:pt x="426372" y="2376"/>
                </a:lnTo>
                <a:lnTo>
                  <a:pt x="375840" y="9341"/>
                </a:lnTo>
                <a:lnTo>
                  <a:pt x="327233" y="20647"/>
                </a:lnTo>
                <a:lnTo>
                  <a:pt x="280840" y="36044"/>
                </a:lnTo>
                <a:lnTo>
                  <a:pt x="236953" y="55287"/>
                </a:lnTo>
                <a:lnTo>
                  <a:pt x="195864" y="78126"/>
                </a:lnTo>
                <a:lnTo>
                  <a:pt x="157863" y="104314"/>
                </a:lnTo>
                <a:lnTo>
                  <a:pt x="123243" y="133602"/>
                </a:lnTo>
                <a:lnTo>
                  <a:pt x="92293" y="165744"/>
                </a:lnTo>
                <a:lnTo>
                  <a:pt x="65306" y="200490"/>
                </a:lnTo>
                <a:lnTo>
                  <a:pt x="42572" y="237594"/>
                </a:lnTo>
                <a:lnTo>
                  <a:pt x="24384" y="276807"/>
                </a:lnTo>
                <a:lnTo>
                  <a:pt x="11031" y="317881"/>
                </a:lnTo>
                <a:lnTo>
                  <a:pt x="2806" y="360568"/>
                </a:lnTo>
                <a:lnTo>
                  <a:pt x="0" y="404622"/>
                </a:lnTo>
                <a:lnTo>
                  <a:pt x="2806" y="448532"/>
                </a:lnTo>
                <a:lnTo>
                  <a:pt x="11031" y="491096"/>
                </a:lnTo>
                <a:lnTo>
                  <a:pt x="24384" y="532064"/>
                </a:lnTo>
                <a:lnTo>
                  <a:pt x="42572" y="571188"/>
                </a:lnTo>
                <a:lnTo>
                  <a:pt x="65306" y="608217"/>
                </a:lnTo>
                <a:lnTo>
                  <a:pt x="92293" y="642902"/>
                </a:lnTo>
                <a:lnTo>
                  <a:pt x="123243" y="674994"/>
                </a:lnTo>
                <a:lnTo>
                  <a:pt x="157863" y="704245"/>
                </a:lnTo>
                <a:lnTo>
                  <a:pt x="195864" y="730404"/>
                </a:lnTo>
                <a:lnTo>
                  <a:pt x="236953" y="753222"/>
                </a:lnTo>
                <a:lnTo>
                  <a:pt x="280840" y="772451"/>
                </a:lnTo>
                <a:lnTo>
                  <a:pt x="327233" y="787840"/>
                </a:lnTo>
                <a:lnTo>
                  <a:pt x="375840" y="799142"/>
                </a:lnTo>
                <a:lnTo>
                  <a:pt x="426372" y="806105"/>
                </a:lnTo>
                <a:lnTo>
                  <a:pt x="478536" y="808482"/>
                </a:lnTo>
                <a:lnTo>
                  <a:pt x="530699" y="806105"/>
                </a:lnTo>
                <a:lnTo>
                  <a:pt x="581231" y="799142"/>
                </a:lnTo>
                <a:lnTo>
                  <a:pt x="629838" y="787840"/>
                </a:lnTo>
                <a:lnTo>
                  <a:pt x="676231" y="772451"/>
                </a:lnTo>
                <a:lnTo>
                  <a:pt x="720118" y="753222"/>
                </a:lnTo>
                <a:lnTo>
                  <a:pt x="761207" y="730404"/>
                </a:lnTo>
                <a:lnTo>
                  <a:pt x="799208" y="704245"/>
                </a:lnTo>
                <a:lnTo>
                  <a:pt x="833828" y="674994"/>
                </a:lnTo>
                <a:lnTo>
                  <a:pt x="864778" y="642902"/>
                </a:lnTo>
                <a:lnTo>
                  <a:pt x="891765" y="608217"/>
                </a:lnTo>
                <a:lnTo>
                  <a:pt x="914499" y="571188"/>
                </a:lnTo>
                <a:lnTo>
                  <a:pt x="932688" y="532064"/>
                </a:lnTo>
                <a:lnTo>
                  <a:pt x="946040" y="491096"/>
                </a:lnTo>
                <a:lnTo>
                  <a:pt x="954265" y="448532"/>
                </a:lnTo>
                <a:lnTo>
                  <a:pt x="957072" y="404621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02015" y="4261865"/>
            <a:ext cx="957580" cy="808990"/>
          </a:xfrm>
          <a:custGeom>
            <a:avLst/>
            <a:gdLst/>
            <a:ahLst/>
            <a:cxnLst/>
            <a:rect l="l" t="t" r="r" b="b"/>
            <a:pathLst>
              <a:path w="957580" h="808989">
                <a:moveTo>
                  <a:pt x="478536" y="0"/>
                </a:moveTo>
                <a:lnTo>
                  <a:pt x="426372" y="2376"/>
                </a:lnTo>
                <a:lnTo>
                  <a:pt x="375840" y="9341"/>
                </a:lnTo>
                <a:lnTo>
                  <a:pt x="327233" y="20647"/>
                </a:lnTo>
                <a:lnTo>
                  <a:pt x="280840" y="36044"/>
                </a:lnTo>
                <a:lnTo>
                  <a:pt x="236953" y="55287"/>
                </a:lnTo>
                <a:lnTo>
                  <a:pt x="195864" y="78126"/>
                </a:lnTo>
                <a:lnTo>
                  <a:pt x="157863" y="104314"/>
                </a:lnTo>
                <a:lnTo>
                  <a:pt x="123243" y="133602"/>
                </a:lnTo>
                <a:lnTo>
                  <a:pt x="92293" y="165744"/>
                </a:lnTo>
                <a:lnTo>
                  <a:pt x="65306" y="200490"/>
                </a:lnTo>
                <a:lnTo>
                  <a:pt x="42572" y="237594"/>
                </a:lnTo>
                <a:lnTo>
                  <a:pt x="24384" y="276807"/>
                </a:lnTo>
                <a:lnTo>
                  <a:pt x="11031" y="317881"/>
                </a:lnTo>
                <a:lnTo>
                  <a:pt x="2806" y="360568"/>
                </a:lnTo>
                <a:lnTo>
                  <a:pt x="0" y="404622"/>
                </a:lnTo>
                <a:lnTo>
                  <a:pt x="2806" y="448532"/>
                </a:lnTo>
                <a:lnTo>
                  <a:pt x="11031" y="491096"/>
                </a:lnTo>
                <a:lnTo>
                  <a:pt x="24384" y="532064"/>
                </a:lnTo>
                <a:lnTo>
                  <a:pt x="42572" y="571188"/>
                </a:lnTo>
                <a:lnTo>
                  <a:pt x="65306" y="608217"/>
                </a:lnTo>
                <a:lnTo>
                  <a:pt x="92293" y="642902"/>
                </a:lnTo>
                <a:lnTo>
                  <a:pt x="123243" y="674994"/>
                </a:lnTo>
                <a:lnTo>
                  <a:pt x="157863" y="704245"/>
                </a:lnTo>
                <a:lnTo>
                  <a:pt x="195864" y="730404"/>
                </a:lnTo>
                <a:lnTo>
                  <a:pt x="236953" y="753222"/>
                </a:lnTo>
                <a:lnTo>
                  <a:pt x="280840" y="772451"/>
                </a:lnTo>
                <a:lnTo>
                  <a:pt x="327233" y="787840"/>
                </a:lnTo>
                <a:lnTo>
                  <a:pt x="375840" y="799142"/>
                </a:lnTo>
                <a:lnTo>
                  <a:pt x="426372" y="806105"/>
                </a:lnTo>
                <a:lnTo>
                  <a:pt x="478536" y="808482"/>
                </a:lnTo>
                <a:lnTo>
                  <a:pt x="530699" y="806105"/>
                </a:lnTo>
                <a:lnTo>
                  <a:pt x="581231" y="799142"/>
                </a:lnTo>
                <a:lnTo>
                  <a:pt x="629838" y="787840"/>
                </a:lnTo>
                <a:lnTo>
                  <a:pt x="676231" y="772451"/>
                </a:lnTo>
                <a:lnTo>
                  <a:pt x="720118" y="753222"/>
                </a:lnTo>
                <a:lnTo>
                  <a:pt x="761207" y="730404"/>
                </a:lnTo>
                <a:lnTo>
                  <a:pt x="799208" y="704245"/>
                </a:lnTo>
                <a:lnTo>
                  <a:pt x="833828" y="674994"/>
                </a:lnTo>
                <a:lnTo>
                  <a:pt x="864778" y="642902"/>
                </a:lnTo>
                <a:lnTo>
                  <a:pt x="891765" y="608217"/>
                </a:lnTo>
                <a:lnTo>
                  <a:pt x="914499" y="571188"/>
                </a:lnTo>
                <a:lnTo>
                  <a:pt x="932688" y="532064"/>
                </a:lnTo>
                <a:lnTo>
                  <a:pt x="946040" y="491096"/>
                </a:lnTo>
                <a:lnTo>
                  <a:pt x="954265" y="448532"/>
                </a:lnTo>
                <a:lnTo>
                  <a:pt x="957072" y="404621"/>
                </a:lnTo>
                <a:lnTo>
                  <a:pt x="954265" y="360568"/>
                </a:lnTo>
                <a:lnTo>
                  <a:pt x="946040" y="317881"/>
                </a:lnTo>
                <a:lnTo>
                  <a:pt x="932688" y="276807"/>
                </a:lnTo>
                <a:lnTo>
                  <a:pt x="914499" y="237594"/>
                </a:lnTo>
                <a:lnTo>
                  <a:pt x="891765" y="200490"/>
                </a:lnTo>
                <a:lnTo>
                  <a:pt x="864778" y="165744"/>
                </a:lnTo>
                <a:lnTo>
                  <a:pt x="833828" y="133602"/>
                </a:lnTo>
                <a:lnTo>
                  <a:pt x="799208" y="104314"/>
                </a:lnTo>
                <a:lnTo>
                  <a:pt x="761207" y="78126"/>
                </a:lnTo>
                <a:lnTo>
                  <a:pt x="720118" y="55287"/>
                </a:lnTo>
                <a:lnTo>
                  <a:pt x="676231" y="36044"/>
                </a:lnTo>
                <a:lnTo>
                  <a:pt x="629838" y="20647"/>
                </a:lnTo>
                <a:lnTo>
                  <a:pt x="581231" y="9341"/>
                </a:lnTo>
                <a:lnTo>
                  <a:pt x="530699" y="2376"/>
                </a:lnTo>
                <a:lnTo>
                  <a:pt x="47853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12575" y="4340605"/>
            <a:ext cx="534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 模式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02343" y="4178046"/>
            <a:ext cx="1148080" cy="969010"/>
          </a:xfrm>
          <a:custGeom>
            <a:avLst/>
            <a:gdLst/>
            <a:ahLst/>
            <a:cxnLst/>
            <a:rect l="l" t="t" r="r" b="b"/>
            <a:pathLst>
              <a:path w="1148079" h="969010">
                <a:moveTo>
                  <a:pt x="1147572" y="483870"/>
                </a:moveTo>
                <a:lnTo>
                  <a:pt x="1145227" y="439794"/>
                </a:lnTo>
                <a:lnTo>
                  <a:pt x="1138330" y="396833"/>
                </a:lnTo>
                <a:lnTo>
                  <a:pt x="1127082" y="355159"/>
                </a:lnTo>
                <a:lnTo>
                  <a:pt x="1111685" y="314940"/>
                </a:lnTo>
                <a:lnTo>
                  <a:pt x="1092342" y="276347"/>
                </a:lnTo>
                <a:lnTo>
                  <a:pt x="1069255" y="239550"/>
                </a:lnTo>
                <a:lnTo>
                  <a:pt x="1042626" y="204719"/>
                </a:lnTo>
                <a:lnTo>
                  <a:pt x="1012657" y="172024"/>
                </a:lnTo>
                <a:lnTo>
                  <a:pt x="979551" y="141636"/>
                </a:lnTo>
                <a:lnTo>
                  <a:pt x="943509" y="113725"/>
                </a:lnTo>
                <a:lnTo>
                  <a:pt x="904735" y="88460"/>
                </a:lnTo>
                <a:lnTo>
                  <a:pt x="863430" y="66011"/>
                </a:lnTo>
                <a:lnTo>
                  <a:pt x="819797" y="46550"/>
                </a:lnTo>
                <a:lnTo>
                  <a:pt x="774038" y="30245"/>
                </a:lnTo>
                <a:lnTo>
                  <a:pt x="726355" y="17268"/>
                </a:lnTo>
                <a:lnTo>
                  <a:pt x="676950" y="7788"/>
                </a:lnTo>
                <a:lnTo>
                  <a:pt x="626026" y="1975"/>
                </a:lnTo>
                <a:lnTo>
                  <a:pt x="573786" y="0"/>
                </a:lnTo>
                <a:lnTo>
                  <a:pt x="521545" y="1975"/>
                </a:lnTo>
                <a:lnTo>
                  <a:pt x="470621" y="7788"/>
                </a:lnTo>
                <a:lnTo>
                  <a:pt x="421216" y="17268"/>
                </a:lnTo>
                <a:lnTo>
                  <a:pt x="373533" y="30245"/>
                </a:lnTo>
                <a:lnTo>
                  <a:pt x="327774" y="46550"/>
                </a:lnTo>
                <a:lnTo>
                  <a:pt x="284141" y="66011"/>
                </a:lnTo>
                <a:lnTo>
                  <a:pt x="242836" y="88460"/>
                </a:lnTo>
                <a:lnTo>
                  <a:pt x="204062" y="113725"/>
                </a:lnTo>
                <a:lnTo>
                  <a:pt x="168020" y="141636"/>
                </a:lnTo>
                <a:lnTo>
                  <a:pt x="134914" y="172024"/>
                </a:lnTo>
                <a:lnTo>
                  <a:pt x="104945" y="204719"/>
                </a:lnTo>
                <a:lnTo>
                  <a:pt x="78316" y="239550"/>
                </a:lnTo>
                <a:lnTo>
                  <a:pt x="55229" y="276347"/>
                </a:lnTo>
                <a:lnTo>
                  <a:pt x="35886" y="314940"/>
                </a:lnTo>
                <a:lnTo>
                  <a:pt x="20489" y="355159"/>
                </a:lnTo>
                <a:lnTo>
                  <a:pt x="9241" y="396833"/>
                </a:lnTo>
                <a:lnTo>
                  <a:pt x="2344" y="439794"/>
                </a:lnTo>
                <a:lnTo>
                  <a:pt x="0" y="483870"/>
                </a:lnTo>
                <a:lnTo>
                  <a:pt x="2344" y="527952"/>
                </a:lnTo>
                <a:lnTo>
                  <a:pt x="9241" y="570932"/>
                </a:lnTo>
                <a:lnTo>
                  <a:pt x="20489" y="612637"/>
                </a:lnTo>
                <a:lnTo>
                  <a:pt x="35886" y="652896"/>
                </a:lnTo>
                <a:lnTo>
                  <a:pt x="55229" y="691536"/>
                </a:lnTo>
                <a:lnTo>
                  <a:pt x="78316" y="728387"/>
                </a:lnTo>
                <a:lnTo>
                  <a:pt x="101346" y="758560"/>
                </a:lnTo>
                <a:lnTo>
                  <a:pt x="101346" y="483870"/>
                </a:lnTo>
                <a:lnTo>
                  <a:pt x="104122" y="440568"/>
                </a:lnTo>
                <a:lnTo>
                  <a:pt x="112257" y="398607"/>
                </a:lnTo>
                <a:lnTo>
                  <a:pt x="125461" y="358231"/>
                </a:lnTo>
                <a:lnTo>
                  <a:pt x="143445" y="319684"/>
                </a:lnTo>
                <a:lnTo>
                  <a:pt x="165918" y="283210"/>
                </a:lnTo>
                <a:lnTo>
                  <a:pt x="192590" y="249052"/>
                </a:lnTo>
                <a:lnTo>
                  <a:pt x="223172" y="217454"/>
                </a:lnTo>
                <a:lnTo>
                  <a:pt x="257374" y="188661"/>
                </a:lnTo>
                <a:lnTo>
                  <a:pt x="294906" y="162915"/>
                </a:lnTo>
                <a:lnTo>
                  <a:pt x="335477" y="140462"/>
                </a:lnTo>
                <a:lnTo>
                  <a:pt x="378798" y="121544"/>
                </a:lnTo>
                <a:lnTo>
                  <a:pt x="424580" y="106405"/>
                </a:lnTo>
                <a:lnTo>
                  <a:pt x="472531" y="95290"/>
                </a:lnTo>
                <a:lnTo>
                  <a:pt x="522363" y="88442"/>
                </a:lnTo>
                <a:lnTo>
                  <a:pt x="573786" y="86106"/>
                </a:lnTo>
                <a:lnTo>
                  <a:pt x="625198" y="88442"/>
                </a:lnTo>
                <a:lnTo>
                  <a:pt x="675003" y="95290"/>
                </a:lnTo>
                <a:lnTo>
                  <a:pt x="722912" y="106405"/>
                </a:lnTo>
                <a:lnTo>
                  <a:pt x="768639" y="121544"/>
                </a:lnTo>
                <a:lnTo>
                  <a:pt x="811896" y="140462"/>
                </a:lnTo>
                <a:lnTo>
                  <a:pt x="852397" y="162915"/>
                </a:lnTo>
                <a:lnTo>
                  <a:pt x="889854" y="188661"/>
                </a:lnTo>
                <a:lnTo>
                  <a:pt x="923979" y="217454"/>
                </a:lnTo>
                <a:lnTo>
                  <a:pt x="954487" y="249052"/>
                </a:lnTo>
                <a:lnTo>
                  <a:pt x="981089" y="283210"/>
                </a:lnTo>
                <a:lnTo>
                  <a:pt x="1003498" y="319684"/>
                </a:lnTo>
                <a:lnTo>
                  <a:pt x="1021427" y="358231"/>
                </a:lnTo>
                <a:lnTo>
                  <a:pt x="1034589" y="398607"/>
                </a:lnTo>
                <a:lnTo>
                  <a:pt x="1042697" y="440568"/>
                </a:lnTo>
                <a:lnTo>
                  <a:pt x="1045463" y="483870"/>
                </a:lnTo>
                <a:lnTo>
                  <a:pt x="1045463" y="759558"/>
                </a:lnTo>
                <a:lnTo>
                  <a:pt x="1069255" y="728387"/>
                </a:lnTo>
                <a:lnTo>
                  <a:pt x="1092342" y="691536"/>
                </a:lnTo>
                <a:lnTo>
                  <a:pt x="1111685" y="652896"/>
                </a:lnTo>
                <a:lnTo>
                  <a:pt x="1127082" y="612637"/>
                </a:lnTo>
                <a:lnTo>
                  <a:pt x="1138330" y="570932"/>
                </a:lnTo>
                <a:lnTo>
                  <a:pt x="1145227" y="527952"/>
                </a:lnTo>
                <a:lnTo>
                  <a:pt x="1147572" y="483870"/>
                </a:lnTo>
                <a:close/>
              </a:path>
              <a:path w="1148079" h="969010">
                <a:moveTo>
                  <a:pt x="1045463" y="759558"/>
                </a:moveTo>
                <a:lnTo>
                  <a:pt x="1045463" y="483870"/>
                </a:lnTo>
                <a:lnTo>
                  <a:pt x="1042697" y="527314"/>
                </a:lnTo>
                <a:lnTo>
                  <a:pt x="1034589" y="569398"/>
                </a:lnTo>
                <a:lnTo>
                  <a:pt x="1021427" y="609880"/>
                </a:lnTo>
                <a:lnTo>
                  <a:pt x="1003498" y="648517"/>
                </a:lnTo>
                <a:lnTo>
                  <a:pt x="981089" y="685066"/>
                </a:lnTo>
                <a:lnTo>
                  <a:pt x="954487" y="719285"/>
                </a:lnTo>
                <a:lnTo>
                  <a:pt x="923979" y="750931"/>
                </a:lnTo>
                <a:lnTo>
                  <a:pt x="889854" y="779763"/>
                </a:lnTo>
                <a:lnTo>
                  <a:pt x="852397" y="805537"/>
                </a:lnTo>
                <a:lnTo>
                  <a:pt x="811896" y="828011"/>
                </a:lnTo>
                <a:lnTo>
                  <a:pt x="768639" y="846943"/>
                </a:lnTo>
                <a:lnTo>
                  <a:pt x="722912" y="862090"/>
                </a:lnTo>
                <a:lnTo>
                  <a:pt x="675003" y="873209"/>
                </a:lnTo>
                <a:lnTo>
                  <a:pt x="625198" y="880058"/>
                </a:lnTo>
                <a:lnTo>
                  <a:pt x="573786" y="882396"/>
                </a:lnTo>
                <a:lnTo>
                  <a:pt x="522363" y="880058"/>
                </a:lnTo>
                <a:lnTo>
                  <a:pt x="472531" y="873209"/>
                </a:lnTo>
                <a:lnTo>
                  <a:pt x="424580" y="862090"/>
                </a:lnTo>
                <a:lnTo>
                  <a:pt x="378798" y="846943"/>
                </a:lnTo>
                <a:lnTo>
                  <a:pt x="335477" y="828011"/>
                </a:lnTo>
                <a:lnTo>
                  <a:pt x="294906" y="805537"/>
                </a:lnTo>
                <a:lnTo>
                  <a:pt x="257374" y="779763"/>
                </a:lnTo>
                <a:lnTo>
                  <a:pt x="223172" y="750931"/>
                </a:lnTo>
                <a:lnTo>
                  <a:pt x="192590" y="719285"/>
                </a:lnTo>
                <a:lnTo>
                  <a:pt x="165918" y="685066"/>
                </a:lnTo>
                <a:lnTo>
                  <a:pt x="143445" y="648517"/>
                </a:lnTo>
                <a:lnTo>
                  <a:pt x="125461" y="609880"/>
                </a:lnTo>
                <a:lnTo>
                  <a:pt x="112257" y="569398"/>
                </a:lnTo>
                <a:lnTo>
                  <a:pt x="104122" y="527314"/>
                </a:lnTo>
                <a:lnTo>
                  <a:pt x="101346" y="483870"/>
                </a:lnTo>
                <a:lnTo>
                  <a:pt x="101346" y="758560"/>
                </a:lnTo>
                <a:lnTo>
                  <a:pt x="134914" y="796032"/>
                </a:lnTo>
                <a:lnTo>
                  <a:pt x="168020" y="826484"/>
                </a:lnTo>
                <a:lnTo>
                  <a:pt x="204062" y="854459"/>
                </a:lnTo>
                <a:lnTo>
                  <a:pt x="242836" y="879785"/>
                </a:lnTo>
                <a:lnTo>
                  <a:pt x="284141" y="902292"/>
                </a:lnTo>
                <a:lnTo>
                  <a:pt x="327774" y="921807"/>
                </a:lnTo>
                <a:lnTo>
                  <a:pt x="373533" y="938159"/>
                </a:lnTo>
                <a:lnTo>
                  <a:pt x="421216" y="951177"/>
                </a:lnTo>
                <a:lnTo>
                  <a:pt x="470621" y="960687"/>
                </a:lnTo>
                <a:lnTo>
                  <a:pt x="521545" y="966519"/>
                </a:lnTo>
                <a:lnTo>
                  <a:pt x="573786" y="968502"/>
                </a:lnTo>
                <a:lnTo>
                  <a:pt x="626026" y="966519"/>
                </a:lnTo>
                <a:lnTo>
                  <a:pt x="676950" y="960687"/>
                </a:lnTo>
                <a:lnTo>
                  <a:pt x="726355" y="951177"/>
                </a:lnTo>
                <a:lnTo>
                  <a:pt x="774038" y="938159"/>
                </a:lnTo>
                <a:lnTo>
                  <a:pt x="819797" y="921807"/>
                </a:lnTo>
                <a:lnTo>
                  <a:pt x="863430" y="902292"/>
                </a:lnTo>
                <a:lnTo>
                  <a:pt x="904735" y="879785"/>
                </a:lnTo>
                <a:lnTo>
                  <a:pt x="943509" y="854459"/>
                </a:lnTo>
                <a:lnTo>
                  <a:pt x="979551" y="826484"/>
                </a:lnTo>
                <a:lnTo>
                  <a:pt x="1012657" y="796032"/>
                </a:lnTo>
                <a:lnTo>
                  <a:pt x="1042697" y="763183"/>
                </a:lnTo>
                <a:lnTo>
                  <a:pt x="1045463" y="75955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97593" y="4257294"/>
            <a:ext cx="957580" cy="808990"/>
          </a:xfrm>
          <a:custGeom>
            <a:avLst/>
            <a:gdLst/>
            <a:ahLst/>
            <a:cxnLst/>
            <a:rect l="l" t="t" r="r" b="b"/>
            <a:pathLst>
              <a:path w="957579" h="808989">
                <a:moveTo>
                  <a:pt x="957072" y="403859"/>
                </a:moveTo>
                <a:lnTo>
                  <a:pt x="954265" y="359949"/>
                </a:lnTo>
                <a:lnTo>
                  <a:pt x="946040" y="317385"/>
                </a:lnTo>
                <a:lnTo>
                  <a:pt x="932688" y="276417"/>
                </a:lnTo>
                <a:lnTo>
                  <a:pt x="914499" y="237293"/>
                </a:lnTo>
                <a:lnTo>
                  <a:pt x="891765" y="200264"/>
                </a:lnTo>
                <a:lnTo>
                  <a:pt x="864778" y="165579"/>
                </a:lnTo>
                <a:lnTo>
                  <a:pt x="833828" y="133487"/>
                </a:lnTo>
                <a:lnTo>
                  <a:pt x="799208" y="104236"/>
                </a:lnTo>
                <a:lnTo>
                  <a:pt x="761207" y="78077"/>
                </a:lnTo>
                <a:lnTo>
                  <a:pt x="720118" y="55259"/>
                </a:lnTo>
                <a:lnTo>
                  <a:pt x="676231" y="36030"/>
                </a:lnTo>
                <a:lnTo>
                  <a:pt x="629838" y="20641"/>
                </a:lnTo>
                <a:lnTo>
                  <a:pt x="581231" y="9339"/>
                </a:lnTo>
                <a:lnTo>
                  <a:pt x="530699" y="2376"/>
                </a:lnTo>
                <a:lnTo>
                  <a:pt x="478536" y="0"/>
                </a:lnTo>
                <a:lnTo>
                  <a:pt x="426372" y="2376"/>
                </a:lnTo>
                <a:lnTo>
                  <a:pt x="375840" y="9339"/>
                </a:lnTo>
                <a:lnTo>
                  <a:pt x="327233" y="20641"/>
                </a:lnTo>
                <a:lnTo>
                  <a:pt x="280840" y="36030"/>
                </a:lnTo>
                <a:lnTo>
                  <a:pt x="236953" y="55259"/>
                </a:lnTo>
                <a:lnTo>
                  <a:pt x="195864" y="78077"/>
                </a:lnTo>
                <a:lnTo>
                  <a:pt x="157863" y="104236"/>
                </a:lnTo>
                <a:lnTo>
                  <a:pt x="123243" y="133487"/>
                </a:lnTo>
                <a:lnTo>
                  <a:pt x="92293" y="165579"/>
                </a:lnTo>
                <a:lnTo>
                  <a:pt x="65306" y="200264"/>
                </a:lnTo>
                <a:lnTo>
                  <a:pt x="42572" y="237293"/>
                </a:lnTo>
                <a:lnTo>
                  <a:pt x="24384" y="276417"/>
                </a:lnTo>
                <a:lnTo>
                  <a:pt x="11031" y="317385"/>
                </a:lnTo>
                <a:lnTo>
                  <a:pt x="2806" y="359949"/>
                </a:lnTo>
                <a:lnTo>
                  <a:pt x="0" y="403860"/>
                </a:lnTo>
                <a:lnTo>
                  <a:pt x="2806" y="447913"/>
                </a:lnTo>
                <a:lnTo>
                  <a:pt x="11031" y="490600"/>
                </a:lnTo>
                <a:lnTo>
                  <a:pt x="24384" y="531674"/>
                </a:lnTo>
                <a:lnTo>
                  <a:pt x="42572" y="570887"/>
                </a:lnTo>
                <a:lnTo>
                  <a:pt x="65306" y="607991"/>
                </a:lnTo>
                <a:lnTo>
                  <a:pt x="92293" y="642737"/>
                </a:lnTo>
                <a:lnTo>
                  <a:pt x="123243" y="674879"/>
                </a:lnTo>
                <a:lnTo>
                  <a:pt x="157863" y="704167"/>
                </a:lnTo>
                <a:lnTo>
                  <a:pt x="195864" y="730355"/>
                </a:lnTo>
                <a:lnTo>
                  <a:pt x="236953" y="753194"/>
                </a:lnTo>
                <a:lnTo>
                  <a:pt x="280840" y="772437"/>
                </a:lnTo>
                <a:lnTo>
                  <a:pt x="327233" y="787834"/>
                </a:lnTo>
                <a:lnTo>
                  <a:pt x="375840" y="799140"/>
                </a:lnTo>
                <a:lnTo>
                  <a:pt x="426372" y="806105"/>
                </a:lnTo>
                <a:lnTo>
                  <a:pt x="478536" y="808482"/>
                </a:lnTo>
                <a:lnTo>
                  <a:pt x="530699" y="806105"/>
                </a:lnTo>
                <a:lnTo>
                  <a:pt x="581231" y="799140"/>
                </a:lnTo>
                <a:lnTo>
                  <a:pt x="629838" y="787834"/>
                </a:lnTo>
                <a:lnTo>
                  <a:pt x="676231" y="772437"/>
                </a:lnTo>
                <a:lnTo>
                  <a:pt x="720118" y="753194"/>
                </a:lnTo>
                <a:lnTo>
                  <a:pt x="761207" y="730355"/>
                </a:lnTo>
                <a:lnTo>
                  <a:pt x="799208" y="704167"/>
                </a:lnTo>
                <a:lnTo>
                  <a:pt x="833828" y="674879"/>
                </a:lnTo>
                <a:lnTo>
                  <a:pt x="864778" y="642737"/>
                </a:lnTo>
                <a:lnTo>
                  <a:pt x="891765" y="607991"/>
                </a:lnTo>
                <a:lnTo>
                  <a:pt x="914499" y="570887"/>
                </a:lnTo>
                <a:lnTo>
                  <a:pt x="932688" y="531674"/>
                </a:lnTo>
                <a:lnTo>
                  <a:pt x="946040" y="490600"/>
                </a:lnTo>
                <a:lnTo>
                  <a:pt x="954265" y="447913"/>
                </a:lnTo>
                <a:lnTo>
                  <a:pt x="957072" y="403859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97593" y="4257294"/>
            <a:ext cx="957580" cy="808990"/>
          </a:xfrm>
          <a:custGeom>
            <a:avLst/>
            <a:gdLst/>
            <a:ahLst/>
            <a:cxnLst/>
            <a:rect l="l" t="t" r="r" b="b"/>
            <a:pathLst>
              <a:path w="957579" h="808989">
                <a:moveTo>
                  <a:pt x="478536" y="0"/>
                </a:moveTo>
                <a:lnTo>
                  <a:pt x="426372" y="2376"/>
                </a:lnTo>
                <a:lnTo>
                  <a:pt x="375840" y="9339"/>
                </a:lnTo>
                <a:lnTo>
                  <a:pt x="327233" y="20641"/>
                </a:lnTo>
                <a:lnTo>
                  <a:pt x="280840" y="36030"/>
                </a:lnTo>
                <a:lnTo>
                  <a:pt x="236953" y="55259"/>
                </a:lnTo>
                <a:lnTo>
                  <a:pt x="195864" y="78077"/>
                </a:lnTo>
                <a:lnTo>
                  <a:pt x="157863" y="104236"/>
                </a:lnTo>
                <a:lnTo>
                  <a:pt x="123243" y="133487"/>
                </a:lnTo>
                <a:lnTo>
                  <a:pt x="92293" y="165579"/>
                </a:lnTo>
                <a:lnTo>
                  <a:pt x="65306" y="200264"/>
                </a:lnTo>
                <a:lnTo>
                  <a:pt x="42572" y="237293"/>
                </a:lnTo>
                <a:lnTo>
                  <a:pt x="24384" y="276417"/>
                </a:lnTo>
                <a:lnTo>
                  <a:pt x="11031" y="317385"/>
                </a:lnTo>
                <a:lnTo>
                  <a:pt x="2806" y="359949"/>
                </a:lnTo>
                <a:lnTo>
                  <a:pt x="0" y="403860"/>
                </a:lnTo>
                <a:lnTo>
                  <a:pt x="2806" y="447913"/>
                </a:lnTo>
                <a:lnTo>
                  <a:pt x="11031" y="490600"/>
                </a:lnTo>
                <a:lnTo>
                  <a:pt x="24384" y="531674"/>
                </a:lnTo>
                <a:lnTo>
                  <a:pt x="42572" y="570887"/>
                </a:lnTo>
                <a:lnTo>
                  <a:pt x="65306" y="607991"/>
                </a:lnTo>
                <a:lnTo>
                  <a:pt x="92293" y="642737"/>
                </a:lnTo>
                <a:lnTo>
                  <a:pt x="123243" y="674879"/>
                </a:lnTo>
                <a:lnTo>
                  <a:pt x="157863" y="704167"/>
                </a:lnTo>
                <a:lnTo>
                  <a:pt x="195864" y="730355"/>
                </a:lnTo>
                <a:lnTo>
                  <a:pt x="236953" y="753194"/>
                </a:lnTo>
                <a:lnTo>
                  <a:pt x="280840" y="772437"/>
                </a:lnTo>
                <a:lnTo>
                  <a:pt x="327233" y="787834"/>
                </a:lnTo>
                <a:lnTo>
                  <a:pt x="375840" y="799140"/>
                </a:lnTo>
                <a:lnTo>
                  <a:pt x="426372" y="806105"/>
                </a:lnTo>
                <a:lnTo>
                  <a:pt x="478536" y="808482"/>
                </a:lnTo>
                <a:lnTo>
                  <a:pt x="530699" y="806105"/>
                </a:lnTo>
                <a:lnTo>
                  <a:pt x="581231" y="799140"/>
                </a:lnTo>
                <a:lnTo>
                  <a:pt x="629838" y="787834"/>
                </a:lnTo>
                <a:lnTo>
                  <a:pt x="676231" y="772437"/>
                </a:lnTo>
                <a:lnTo>
                  <a:pt x="720118" y="753194"/>
                </a:lnTo>
                <a:lnTo>
                  <a:pt x="761207" y="730355"/>
                </a:lnTo>
                <a:lnTo>
                  <a:pt x="799208" y="704167"/>
                </a:lnTo>
                <a:lnTo>
                  <a:pt x="833828" y="674879"/>
                </a:lnTo>
                <a:lnTo>
                  <a:pt x="864778" y="642737"/>
                </a:lnTo>
                <a:lnTo>
                  <a:pt x="891765" y="607991"/>
                </a:lnTo>
                <a:lnTo>
                  <a:pt x="914499" y="570887"/>
                </a:lnTo>
                <a:lnTo>
                  <a:pt x="932688" y="531674"/>
                </a:lnTo>
                <a:lnTo>
                  <a:pt x="946040" y="490600"/>
                </a:lnTo>
                <a:lnTo>
                  <a:pt x="954265" y="447913"/>
                </a:lnTo>
                <a:lnTo>
                  <a:pt x="957072" y="403859"/>
                </a:lnTo>
                <a:lnTo>
                  <a:pt x="954265" y="359949"/>
                </a:lnTo>
                <a:lnTo>
                  <a:pt x="946040" y="317385"/>
                </a:lnTo>
                <a:lnTo>
                  <a:pt x="932688" y="276417"/>
                </a:lnTo>
                <a:lnTo>
                  <a:pt x="914499" y="237293"/>
                </a:lnTo>
                <a:lnTo>
                  <a:pt x="891765" y="200264"/>
                </a:lnTo>
                <a:lnTo>
                  <a:pt x="864778" y="165579"/>
                </a:lnTo>
                <a:lnTo>
                  <a:pt x="833828" y="133487"/>
                </a:lnTo>
                <a:lnTo>
                  <a:pt x="799208" y="104236"/>
                </a:lnTo>
                <a:lnTo>
                  <a:pt x="761207" y="78077"/>
                </a:lnTo>
                <a:lnTo>
                  <a:pt x="720118" y="55259"/>
                </a:lnTo>
                <a:lnTo>
                  <a:pt x="676231" y="36030"/>
                </a:lnTo>
                <a:lnTo>
                  <a:pt x="629838" y="20641"/>
                </a:lnTo>
                <a:lnTo>
                  <a:pt x="581231" y="9339"/>
                </a:lnTo>
                <a:lnTo>
                  <a:pt x="530699" y="2376"/>
                </a:lnTo>
                <a:lnTo>
                  <a:pt x="47853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081661" y="4335271"/>
            <a:ext cx="788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属性与 属性值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26093" y="3787140"/>
            <a:ext cx="2034539" cy="323850"/>
          </a:xfrm>
          <a:custGeom>
            <a:avLst/>
            <a:gdLst/>
            <a:ahLst/>
            <a:cxnLst/>
            <a:rect l="l" t="t" r="r" b="b"/>
            <a:pathLst>
              <a:path w="2034539" h="323850">
                <a:moveTo>
                  <a:pt x="2034539" y="323850"/>
                </a:moveTo>
                <a:lnTo>
                  <a:pt x="2028518" y="280927"/>
                </a:lnTo>
                <a:lnTo>
                  <a:pt x="2011510" y="242344"/>
                </a:lnTo>
                <a:lnTo>
                  <a:pt x="1985105" y="209645"/>
                </a:lnTo>
                <a:lnTo>
                  <a:pt x="1950889" y="184375"/>
                </a:lnTo>
                <a:lnTo>
                  <a:pt x="1910450" y="168080"/>
                </a:lnTo>
                <a:lnTo>
                  <a:pt x="1865376" y="162306"/>
                </a:lnTo>
                <a:lnTo>
                  <a:pt x="1229867" y="162306"/>
                </a:lnTo>
                <a:lnTo>
                  <a:pt x="1184737" y="156527"/>
                </a:lnTo>
                <a:lnTo>
                  <a:pt x="1144157" y="140208"/>
                </a:lnTo>
                <a:lnTo>
                  <a:pt x="1109757" y="114871"/>
                </a:lnTo>
                <a:lnTo>
                  <a:pt x="1083168" y="82042"/>
                </a:lnTo>
                <a:lnTo>
                  <a:pt x="1066020" y="43243"/>
                </a:lnTo>
                <a:lnTo>
                  <a:pt x="1059942" y="0"/>
                </a:lnTo>
                <a:lnTo>
                  <a:pt x="1053920" y="43243"/>
                </a:lnTo>
                <a:lnTo>
                  <a:pt x="1036912" y="82042"/>
                </a:lnTo>
                <a:lnTo>
                  <a:pt x="1010507" y="114871"/>
                </a:lnTo>
                <a:lnTo>
                  <a:pt x="976291" y="140208"/>
                </a:lnTo>
                <a:lnTo>
                  <a:pt x="935852" y="156527"/>
                </a:lnTo>
                <a:lnTo>
                  <a:pt x="890777" y="162306"/>
                </a:lnTo>
                <a:lnTo>
                  <a:pt x="169163" y="162306"/>
                </a:lnTo>
                <a:lnTo>
                  <a:pt x="124089" y="168080"/>
                </a:lnTo>
                <a:lnTo>
                  <a:pt x="83650" y="184375"/>
                </a:lnTo>
                <a:lnTo>
                  <a:pt x="49434" y="209645"/>
                </a:lnTo>
                <a:lnTo>
                  <a:pt x="23029" y="242344"/>
                </a:lnTo>
                <a:lnTo>
                  <a:pt x="6021" y="280927"/>
                </a:lnTo>
                <a:lnTo>
                  <a:pt x="0" y="32385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36661" y="6124194"/>
            <a:ext cx="1148080" cy="969010"/>
          </a:xfrm>
          <a:custGeom>
            <a:avLst/>
            <a:gdLst/>
            <a:ahLst/>
            <a:cxnLst/>
            <a:rect l="l" t="t" r="r" b="b"/>
            <a:pathLst>
              <a:path w="1148080" h="969009">
                <a:moveTo>
                  <a:pt x="1147572" y="484631"/>
                </a:moveTo>
                <a:lnTo>
                  <a:pt x="1145227" y="440549"/>
                </a:lnTo>
                <a:lnTo>
                  <a:pt x="1138330" y="397569"/>
                </a:lnTo>
                <a:lnTo>
                  <a:pt x="1127082" y="355864"/>
                </a:lnTo>
                <a:lnTo>
                  <a:pt x="1111685" y="315605"/>
                </a:lnTo>
                <a:lnTo>
                  <a:pt x="1092342" y="276965"/>
                </a:lnTo>
                <a:lnTo>
                  <a:pt x="1069255" y="240114"/>
                </a:lnTo>
                <a:lnTo>
                  <a:pt x="1042626" y="205225"/>
                </a:lnTo>
                <a:lnTo>
                  <a:pt x="1012657" y="172469"/>
                </a:lnTo>
                <a:lnTo>
                  <a:pt x="979551" y="142017"/>
                </a:lnTo>
                <a:lnTo>
                  <a:pt x="943509" y="114042"/>
                </a:lnTo>
                <a:lnTo>
                  <a:pt x="904735" y="88716"/>
                </a:lnTo>
                <a:lnTo>
                  <a:pt x="863430" y="66209"/>
                </a:lnTo>
                <a:lnTo>
                  <a:pt x="819797" y="46694"/>
                </a:lnTo>
                <a:lnTo>
                  <a:pt x="774038" y="30342"/>
                </a:lnTo>
                <a:lnTo>
                  <a:pt x="726355" y="17324"/>
                </a:lnTo>
                <a:lnTo>
                  <a:pt x="676950" y="7814"/>
                </a:lnTo>
                <a:lnTo>
                  <a:pt x="626026" y="1982"/>
                </a:lnTo>
                <a:lnTo>
                  <a:pt x="573786" y="0"/>
                </a:lnTo>
                <a:lnTo>
                  <a:pt x="521545" y="1982"/>
                </a:lnTo>
                <a:lnTo>
                  <a:pt x="470621" y="7814"/>
                </a:lnTo>
                <a:lnTo>
                  <a:pt x="421216" y="17324"/>
                </a:lnTo>
                <a:lnTo>
                  <a:pt x="373533" y="30342"/>
                </a:lnTo>
                <a:lnTo>
                  <a:pt x="327774" y="46694"/>
                </a:lnTo>
                <a:lnTo>
                  <a:pt x="284141" y="66209"/>
                </a:lnTo>
                <a:lnTo>
                  <a:pt x="242836" y="88716"/>
                </a:lnTo>
                <a:lnTo>
                  <a:pt x="204062" y="114042"/>
                </a:lnTo>
                <a:lnTo>
                  <a:pt x="168020" y="142017"/>
                </a:lnTo>
                <a:lnTo>
                  <a:pt x="134914" y="172469"/>
                </a:lnTo>
                <a:lnTo>
                  <a:pt x="104874" y="205318"/>
                </a:lnTo>
                <a:lnTo>
                  <a:pt x="78316" y="240114"/>
                </a:lnTo>
                <a:lnTo>
                  <a:pt x="55229" y="276965"/>
                </a:lnTo>
                <a:lnTo>
                  <a:pt x="35886" y="315605"/>
                </a:lnTo>
                <a:lnTo>
                  <a:pt x="20489" y="355864"/>
                </a:lnTo>
                <a:lnTo>
                  <a:pt x="9241" y="397569"/>
                </a:lnTo>
                <a:lnTo>
                  <a:pt x="2344" y="440549"/>
                </a:lnTo>
                <a:lnTo>
                  <a:pt x="0" y="484631"/>
                </a:lnTo>
                <a:lnTo>
                  <a:pt x="2344" y="528707"/>
                </a:lnTo>
                <a:lnTo>
                  <a:pt x="9241" y="571668"/>
                </a:lnTo>
                <a:lnTo>
                  <a:pt x="20489" y="613342"/>
                </a:lnTo>
                <a:lnTo>
                  <a:pt x="35886" y="653561"/>
                </a:lnTo>
                <a:lnTo>
                  <a:pt x="55229" y="692154"/>
                </a:lnTo>
                <a:lnTo>
                  <a:pt x="78316" y="728951"/>
                </a:lnTo>
                <a:lnTo>
                  <a:pt x="102108" y="760070"/>
                </a:lnTo>
                <a:lnTo>
                  <a:pt x="102107" y="484631"/>
                </a:lnTo>
                <a:lnTo>
                  <a:pt x="104874" y="441187"/>
                </a:lnTo>
                <a:lnTo>
                  <a:pt x="112982" y="399103"/>
                </a:lnTo>
                <a:lnTo>
                  <a:pt x="126144" y="358621"/>
                </a:lnTo>
                <a:lnTo>
                  <a:pt x="144073" y="319984"/>
                </a:lnTo>
                <a:lnTo>
                  <a:pt x="166482" y="283435"/>
                </a:lnTo>
                <a:lnTo>
                  <a:pt x="193084" y="249216"/>
                </a:lnTo>
                <a:lnTo>
                  <a:pt x="223592" y="217570"/>
                </a:lnTo>
                <a:lnTo>
                  <a:pt x="257717" y="188738"/>
                </a:lnTo>
                <a:lnTo>
                  <a:pt x="295174" y="162964"/>
                </a:lnTo>
                <a:lnTo>
                  <a:pt x="335675" y="140490"/>
                </a:lnTo>
                <a:lnTo>
                  <a:pt x="378932" y="121558"/>
                </a:lnTo>
                <a:lnTo>
                  <a:pt x="424659" y="106411"/>
                </a:lnTo>
                <a:lnTo>
                  <a:pt x="472568" y="95292"/>
                </a:lnTo>
                <a:lnTo>
                  <a:pt x="522373" y="88443"/>
                </a:lnTo>
                <a:lnTo>
                  <a:pt x="573786" y="86105"/>
                </a:lnTo>
                <a:lnTo>
                  <a:pt x="625341" y="88443"/>
                </a:lnTo>
                <a:lnTo>
                  <a:pt x="675269" y="95292"/>
                </a:lnTo>
                <a:lnTo>
                  <a:pt x="723284" y="106411"/>
                </a:lnTo>
                <a:lnTo>
                  <a:pt x="769100" y="121558"/>
                </a:lnTo>
                <a:lnTo>
                  <a:pt x="812433" y="140490"/>
                </a:lnTo>
                <a:lnTo>
                  <a:pt x="852994" y="162964"/>
                </a:lnTo>
                <a:lnTo>
                  <a:pt x="890500" y="188738"/>
                </a:lnTo>
                <a:lnTo>
                  <a:pt x="924664" y="217570"/>
                </a:lnTo>
                <a:lnTo>
                  <a:pt x="955200" y="249216"/>
                </a:lnTo>
                <a:lnTo>
                  <a:pt x="981822" y="283435"/>
                </a:lnTo>
                <a:lnTo>
                  <a:pt x="1004245" y="319984"/>
                </a:lnTo>
                <a:lnTo>
                  <a:pt x="1022183" y="358621"/>
                </a:lnTo>
                <a:lnTo>
                  <a:pt x="1035349" y="399103"/>
                </a:lnTo>
                <a:lnTo>
                  <a:pt x="1043459" y="441187"/>
                </a:lnTo>
                <a:lnTo>
                  <a:pt x="1046226" y="484631"/>
                </a:lnTo>
                <a:lnTo>
                  <a:pt x="1046226" y="759073"/>
                </a:lnTo>
                <a:lnTo>
                  <a:pt x="1069255" y="728951"/>
                </a:lnTo>
                <a:lnTo>
                  <a:pt x="1092342" y="692154"/>
                </a:lnTo>
                <a:lnTo>
                  <a:pt x="1111685" y="653561"/>
                </a:lnTo>
                <a:lnTo>
                  <a:pt x="1127082" y="613342"/>
                </a:lnTo>
                <a:lnTo>
                  <a:pt x="1138330" y="571668"/>
                </a:lnTo>
                <a:lnTo>
                  <a:pt x="1145227" y="528707"/>
                </a:lnTo>
                <a:lnTo>
                  <a:pt x="1147572" y="484631"/>
                </a:lnTo>
                <a:close/>
              </a:path>
              <a:path w="1148080" h="969009">
                <a:moveTo>
                  <a:pt x="1046226" y="759073"/>
                </a:moveTo>
                <a:lnTo>
                  <a:pt x="1046226" y="484631"/>
                </a:lnTo>
                <a:lnTo>
                  <a:pt x="1043459" y="527933"/>
                </a:lnTo>
                <a:lnTo>
                  <a:pt x="1035349" y="569894"/>
                </a:lnTo>
                <a:lnTo>
                  <a:pt x="1022183" y="610270"/>
                </a:lnTo>
                <a:lnTo>
                  <a:pt x="1004245" y="648817"/>
                </a:lnTo>
                <a:lnTo>
                  <a:pt x="981822" y="685292"/>
                </a:lnTo>
                <a:lnTo>
                  <a:pt x="955200" y="719449"/>
                </a:lnTo>
                <a:lnTo>
                  <a:pt x="924664" y="751047"/>
                </a:lnTo>
                <a:lnTo>
                  <a:pt x="890500" y="779840"/>
                </a:lnTo>
                <a:lnTo>
                  <a:pt x="852994" y="805586"/>
                </a:lnTo>
                <a:lnTo>
                  <a:pt x="812433" y="828039"/>
                </a:lnTo>
                <a:lnTo>
                  <a:pt x="769100" y="846957"/>
                </a:lnTo>
                <a:lnTo>
                  <a:pt x="723284" y="862096"/>
                </a:lnTo>
                <a:lnTo>
                  <a:pt x="675269" y="873211"/>
                </a:lnTo>
                <a:lnTo>
                  <a:pt x="625341" y="880059"/>
                </a:lnTo>
                <a:lnTo>
                  <a:pt x="573786" y="882395"/>
                </a:lnTo>
                <a:lnTo>
                  <a:pt x="522373" y="880059"/>
                </a:lnTo>
                <a:lnTo>
                  <a:pt x="472568" y="873211"/>
                </a:lnTo>
                <a:lnTo>
                  <a:pt x="424659" y="862096"/>
                </a:lnTo>
                <a:lnTo>
                  <a:pt x="378932" y="846957"/>
                </a:lnTo>
                <a:lnTo>
                  <a:pt x="335675" y="828039"/>
                </a:lnTo>
                <a:lnTo>
                  <a:pt x="295174" y="805586"/>
                </a:lnTo>
                <a:lnTo>
                  <a:pt x="257717" y="779840"/>
                </a:lnTo>
                <a:lnTo>
                  <a:pt x="223592" y="751047"/>
                </a:lnTo>
                <a:lnTo>
                  <a:pt x="193084" y="719449"/>
                </a:lnTo>
                <a:lnTo>
                  <a:pt x="166482" y="685291"/>
                </a:lnTo>
                <a:lnTo>
                  <a:pt x="144073" y="648817"/>
                </a:lnTo>
                <a:lnTo>
                  <a:pt x="126144" y="610270"/>
                </a:lnTo>
                <a:lnTo>
                  <a:pt x="112982" y="569894"/>
                </a:lnTo>
                <a:lnTo>
                  <a:pt x="104874" y="527933"/>
                </a:lnTo>
                <a:lnTo>
                  <a:pt x="102107" y="484631"/>
                </a:lnTo>
                <a:lnTo>
                  <a:pt x="102108" y="760070"/>
                </a:lnTo>
                <a:lnTo>
                  <a:pt x="134914" y="796477"/>
                </a:lnTo>
                <a:lnTo>
                  <a:pt x="168020" y="826865"/>
                </a:lnTo>
                <a:lnTo>
                  <a:pt x="204062" y="854776"/>
                </a:lnTo>
                <a:lnTo>
                  <a:pt x="242836" y="880041"/>
                </a:lnTo>
                <a:lnTo>
                  <a:pt x="284141" y="902490"/>
                </a:lnTo>
                <a:lnTo>
                  <a:pt x="327774" y="921951"/>
                </a:lnTo>
                <a:lnTo>
                  <a:pt x="373533" y="938256"/>
                </a:lnTo>
                <a:lnTo>
                  <a:pt x="421216" y="951233"/>
                </a:lnTo>
                <a:lnTo>
                  <a:pt x="470621" y="960713"/>
                </a:lnTo>
                <a:lnTo>
                  <a:pt x="521545" y="966526"/>
                </a:lnTo>
                <a:lnTo>
                  <a:pt x="573786" y="968501"/>
                </a:lnTo>
                <a:lnTo>
                  <a:pt x="626026" y="966526"/>
                </a:lnTo>
                <a:lnTo>
                  <a:pt x="676950" y="960713"/>
                </a:lnTo>
                <a:lnTo>
                  <a:pt x="726355" y="951233"/>
                </a:lnTo>
                <a:lnTo>
                  <a:pt x="774038" y="938256"/>
                </a:lnTo>
                <a:lnTo>
                  <a:pt x="819797" y="921951"/>
                </a:lnTo>
                <a:lnTo>
                  <a:pt x="863430" y="902490"/>
                </a:lnTo>
                <a:lnTo>
                  <a:pt x="904735" y="880041"/>
                </a:lnTo>
                <a:lnTo>
                  <a:pt x="943509" y="854776"/>
                </a:lnTo>
                <a:lnTo>
                  <a:pt x="979551" y="826865"/>
                </a:lnTo>
                <a:lnTo>
                  <a:pt x="1012657" y="796477"/>
                </a:lnTo>
                <a:lnTo>
                  <a:pt x="1042626" y="763782"/>
                </a:lnTo>
                <a:lnTo>
                  <a:pt x="1046226" y="75907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31911" y="6203441"/>
            <a:ext cx="957580" cy="808990"/>
          </a:xfrm>
          <a:custGeom>
            <a:avLst/>
            <a:gdLst/>
            <a:ahLst/>
            <a:cxnLst/>
            <a:rect l="l" t="t" r="r" b="b"/>
            <a:pathLst>
              <a:path w="957580" h="808990">
                <a:moveTo>
                  <a:pt x="957072" y="404621"/>
                </a:moveTo>
                <a:lnTo>
                  <a:pt x="954265" y="360568"/>
                </a:lnTo>
                <a:lnTo>
                  <a:pt x="946040" y="317881"/>
                </a:lnTo>
                <a:lnTo>
                  <a:pt x="932688" y="276807"/>
                </a:lnTo>
                <a:lnTo>
                  <a:pt x="914499" y="237594"/>
                </a:lnTo>
                <a:lnTo>
                  <a:pt x="891765" y="200490"/>
                </a:lnTo>
                <a:lnTo>
                  <a:pt x="864778" y="165744"/>
                </a:lnTo>
                <a:lnTo>
                  <a:pt x="833828" y="133602"/>
                </a:lnTo>
                <a:lnTo>
                  <a:pt x="799208" y="104314"/>
                </a:lnTo>
                <a:lnTo>
                  <a:pt x="761207" y="78126"/>
                </a:lnTo>
                <a:lnTo>
                  <a:pt x="720118" y="55287"/>
                </a:lnTo>
                <a:lnTo>
                  <a:pt x="676231" y="36044"/>
                </a:lnTo>
                <a:lnTo>
                  <a:pt x="629838" y="20647"/>
                </a:lnTo>
                <a:lnTo>
                  <a:pt x="581231" y="9341"/>
                </a:lnTo>
                <a:lnTo>
                  <a:pt x="530699" y="2376"/>
                </a:lnTo>
                <a:lnTo>
                  <a:pt x="478536" y="0"/>
                </a:lnTo>
                <a:lnTo>
                  <a:pt x="426372" y="2376"/>
                </a:lnTo>
                <a:lnTo>
                  <a:pt x="375840" y="9341"/>
                </a:lnTo>
                <a:lnTo>
                  <a:pt x="327233" y="20647"/>
                </a:lnTo>
                <a:lnTo>
                  <a:pt x="280840" y="36044"/>
                </a:lnTo>
                <a:lnTo>
                  <a:pt x="236953" y="55287"/>
                </a:lnTo>
                <a:lnTo>
                  <a:pt x="195864" y="78126"/>
                </a:lnTo>
                <a:lnTo>
                  <a:pt x="157863" y="104314"/>
                </a:lnTo>
                <a:lnTo>
                  <a:pt x="123243" y="133602"/>
                </a:lnTo>
                <a:lnTo>
                  <a:pt x="92293" y="165744"/>
                </a:lnTo>
                <a:lnTo>
                  <a:pt x="65306" y="200490"/>
                </a:lnTo>
                <a:lnTo>
                  <a:pt x="42572" y="237594"/>
                </a:lnTo>
                <a:lnTo>
                  <a:pt x="24384" y="276807"/>
                </a:lnTo>
                <a:lnTo>
                  <a:pt x="11031" y="317881"/>
                </a:lnTo>
                <a:lnTo>
                  <a:pt x="2806" y="360568"/>
                </a:lnTo>
                <a:lnTo>
                  <a:pt x="0" y="404622"/>
                </a:lnTo>
                <a:lnTo>
                  <a:pt x="2806" y="448532"/>
                </a:lnTo>
                <a:lnTo>
                  <a:pt x="11031" y="491096"/>
                </a:lnTo>
                <a:lnTo>
                  <a:pt x="24384" y="532064"/>
                </a:lnTo>
                <a:lnTo>
                  <a:pt x="42572" y="571188"/>
                </a:lnTo>
                <a:lnTo>
                  <a:pt x="65306" y="608217"/>
                </a:lnTo>
                <a:lnTo>
                  <a:pt x="92293" y="642902"/>
                </a:lnTo>
                <a:lnTo>
                  <a:pt x="123243" y="674994"/>
                </a:lnTo>
                <a:lnTo>
                  <a:pt x="157863" y="704245"/>
                </a:lnTo>
                <a:lnTo>
                  <a:pt x="195864" y="730404"/>
                </a:lnTo>
                <a:lnTo>
                  <a:pt x="236953" y="753222"/>
                </a:lnTo>
                <a:lnTo>
                  <a:pt x="280840" y="772451"/>
                </a:lnTo>
                <a:lnTo>
                  <a:pt x="327233" y="787840"/>
                </a:lnTo>
                <a:lnTo>
                  <a:pt x="375840" y="799142"/>
                </a:lnTo>
                <a:lnTo>
                  <a:pt x="426372" y="806105"/>
                </a:lnTo>
                <a:lnTo>
                  <a:pt x="478536" y="808482"/>
                </a:lnTo>
                <a:lnTo>
                  <a:pt x="530699" y="806105"/>
                </a:lnTo>
                <a:lnTo>
                  <a:pt x="581231" y="799142"/>
                </a:lnTo>
                <a:lnTo>
                  <a:pt x="629838" y="787840"/>
                </a:lnTo>
                <a:lnTo>
                  <a:pt x="676231" y="772451"/>
                </a:lnTo>
                <a:lnTo>
                  <a:pt x="720118" y="753222"/>
                </a:lnTo>
                <a:lnTo>
                  <a:pt x="761207" y="730404"/>
                </a:lnTo>
                <a:lnTo>
                  <a:pt x="799208" y="704245"/>
                </a:lnTo>
                <a:lnTo>
                  <a:pt x="833828" y="674994"/>
                </a:lnTo>
                <a:lnTo>
                  <a:pt x="864778" y="642902"/>
                </a:lnTo>
                <a:lnTo>
                  <a:pt x="891765" y="608217"/>
                </a:lnTo>
                <a:lnTo>
                  <a:pt x="914499" y="571188"/>
                </a:lnTo>
                <a:lnTo>
                  <a:pt x="932688" y="532064"/>
                </a:lnTo>
                <a:lnTo>
                  <a:pt x="946040" y="491096"/>
                </a:lnTo>
                <a:lnTo>
                  <a:pt x="954265" y="448532"/>
                </a:lnTo>
                <a:lnTo>
                  <a:pt x="957072" y="40462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815979" y="6282182"/>
            <a:ext cx="788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候选码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 marL="104140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主码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81185" y="6092190"/>
            <a:ext cx="1472565" cy="1013460"/>
          </a:xfrm>
          <a:custGeom>
            <a:avLst/>
            <a:gdLst/>
            <a:ahLst/>
            <a:cxnLst/>
            <a:rect l="l" t="t" r="r" b="b"/>
            <a:pathLst>
              <a:path w="1472564" h="1013459">
                <a:moveTo>
                  <a:pt x="1472184" y="506729"/>
                </a:moveTo>
                <a:lnTo>
                  <a:pt x="1469966" y="467155"/>
                </a:lnTo>
                <a:lnTo>
                  <a:pt x="1463425" y="428410"/>
                </a:lnTo>
                <a:lnTo>
                  <a:pt x="1452723" y="390606"/>
                </a:lnTo>
                <a:lnTo>
                  <a:pt x="1438025" y="353856"/>
                </a:lnTo>
                <a:lnTo>
                  <a:pt x="1419495" y="318274"/>
                </a:lnTo>
                <a:lnTo>
                  <a:pt x="1397299" y="283972"/>
                </a:lnTo>
                <a:lnTo>
                  <a:pt x="1371600" y="251064"/>
                </a:lnTo>
                <a:lnTo>
                  <a:pt x="1342562" y="219663"/>
                </a:lnTo>
                <a:lnTo>
                  <a:pt x="1310351" y="189882"/>
                </a:lnTo>
                <a:lnTo>
                  <a:pt x="1275130" y="161833"/>
                </a:lnTo>
                <a:lnTo>
                  <a:pt x="1237064" y="135631"/>
                </a:lnTo>
                <a:lnTo>
                  <a:pt x="1196317" y="111387"/>
                </a:lnTo>
                <a:lnTo>
                  <a:pt x="1153054" y="89215"/>
                </a:lnTo>
                <a:lnTo>
                  <a:pt x="1107440" y="69229"/>
                </a:lnTo>
                <a:lnTo>
                  <a:pt x="1059637" y="51540"/>
                </a:lnTo>
                <a:lnTo>
                  <a:pt x="1009812" y="36263"/>
                </a:lnTo>
                <a:lnTo>
                  <a:pt x="958127" y="23509"/>
                </a:lnTo>
                <a:lnTo>
                  <a:pt x="904749" y="13393"/>
                </a:lnTo>
                <a:lnTo>
                  <a:pt x="849841" y="6028"/>
                </a:lnTo>
                <a:lnTo>
                  <a:pt x="793567" y="1525"/>
                </a:lnTo>
                <a:lnTo>
                  <a:pt x="736092" y="0"/>
                </a:lnTo>
                <a:lnTo>
                  <a:pt x="678616" y="1525"/>
                </a:lnTo>
                <a:lnTo>
                  <a:pt x="622342" y="6028"/>
                </a:lnTo>
                <a:lnTo>
                  <a:pt x="567434" y="13393"/>
                </a:lnTo>
                <a:lnTo>
                  <a:pt x="514056" y="23509"/>
                </a:lnTo>
                <a:lnTo>
                  <a:pt x="462371" y="36263"/>
                </a:lnTo>
                <a:lnTo>
                  <a:pt x="412546" y="51540"/>
                </a:lnTo>
                <a:lnTo>
                  <a:pt x="364743" y="69229"/>
                </a:lnTo>
                <a:lnTo>
                  <a:pt x="319129" y="89215"/>
                </a:lnTo>
                <a:lnTo>
                  <a:pt x="275866" y="111387"/>
                </a:lnTo>
                <a:lnTo>
                  <a:pt x="235119" y="135631"/>
                </a:lnTo>
                <a:lnTo>
                  <a:pt x="197053" y="161833"/>
                </a:lnTo>
                <a:lnTo>
                  <a:pt x="161832" y="189882"/>
                </a:lnTo>
                <a:lnTo>
                  <a:pt x="129621" y="219663"/>
                </a:lnTo>
                <a:lnTo>
                  <a:pt x="100583" y="251064"/>
                </a:lnTo>
                <a:lnTo>
                  <a:pt x="74884" y="283972"/>
                </a:lnTo>
                <a:lnTo>
                  <a:pt x="52688" y="318274"/>
                </a:lnTo>
                <a:lnTo>
                  <a:pt x="34158" y="353856"/>
                </a:lnTo>
                <a:lnTo>
                  <a:pt x="19460" y="390606"/>
                </a:lnTo>
                <a:lnTo>
                  <a:pt x="8758" y="428410"/>
                </a:lnTo>
                <a:lnTo>
                  <a:pt x="2217" y="467155"/>
                </a:lnTo>
                <a:lnTo>
                  <a:pt x="0" y="506729"/>
                </a:lnTo>
                <a:lnTo>
                  <a:pt x="2217" y="546304"/>
                </a:lnTo>
                <a:lnTo>
                  <a:pt x="8758" y="585049"/>
                </a:lnTo>
                <a:lnTo>
                  <a:pt x="19460" y="622853"/>
                </a:lnTo>
                <a:lnTo>
                  <a:pt x="34158" y="659603"/>
                </a:lnTo>
                <a:lnTo>
                  <a:pt x="52688" y="695185"/>
                </a:lnTo>
                <a:lnTo>
                  <a:pt x="74884" y="729487"/>
                </a:lnTo>
                <a:lnTo>
                  <a:pt x="100583" y="762395"/>
                </a:lnTo>
                <a:lnTo>
                  <a:pt x="129621" y="793796"/>
                </a:lnTo>
                <a:lnTo>
                  <a:pt x="130302" y="794425"/>
                </a:lnTo>
                <a:lnTo>
                  <a:pt x="130302" y="506729"/>
                </a:lnTo>
                <a:lnTo>
                  <a:pt x="132778" y="468802"/>
                </a:lnTo>
                <a:lnTo>
                  <a:pt x="151944" y="395950"/>
                </a:lnTo>
                <a:lnTo>
                  <a:pt x="168207" y="361320"/>
                </a:lnTo>
                <a:lnTo>
                  <a:pt x="188637" y="328084"/>
                </a:lnTo>
                <a:lnTo>
                  <a:pt x="213021" y="296389"/>
                </a:lnTo>
                <a:lnTo>
                  <a:pt x="241144" y="266383"/>
                </a:lnTo>
                <a:lnTo>
                  <a:pt x="272792" y="238213"/>
                </a:lnTo>
                <a:lnTo>
                  <a:pt x="307752" y="212026"/>
                </a:lnTo>
                <a:lnTo>
                  <a:pt x="345810" y="187970"/>
                </a:lnTo>
                <a:lnTo>
                  <a:pt x="386750" y="166192"/>
                </a:lnTo>
                <a:lnTo>
                  <a:pt x="430360" y="146840"/>
                </a:lnTo>
                <a:lnTo>
                  <a:pt x="476425" y="130060"/>
                </a:lnTo>
                <a:lnTo>
                  <a:pt x="524732" y="116001"/>
                </a:lnTo>
                <a:lnTo>
                  <a:pt x="575066" y="104810"/>
                </a:lnTo>
                <a:lnTo>
                  <a:pt x="627213" y="96633"/>
                </a:lnTo>
                <a:lnTo>
                  <a:pt x="680960" y="91620"/>
                </a:lnTo>
                <a:lnTo>
                  <a:pt x="736092" y="89915"/>
                </a:lnTo>
                <a:lnTo>
                  <a:pt x="791216" y="91620"/>
                </a:lnTo>
                <a:lnTo>
                  <a:pt x="844944" y="96633"/>
                </a:lnTo>
                <a:lnTo>
                  <a:pt x="897060" y="104810"/>
                </a:lnTo>
                <a:lnTo>
                  <a:pt x="947355" y="116001"/>
                </a:lnTo>
                <a:lnTo>
                  <a:pt x="995614" y="130060"/>
                </a:lnTo>
                <a:lnTo>
                  <a:pt x="1041625" y="146840"/>
                </a:lnTo>
                <a:lnTo>
                  <a:pt x="1085177" y="166192"/>
                </a:lnTo>
                <a:lnTo>
                  <a:pt x="1126056" y="187970"/>
                </a:lnTo>
                <a:lnTo>
                  <a:pt x="1164050" y="212026"/>
                </a:lnTo>
                <a:lnTo>
                  <a:pt x="1198946" y="238213"/>
                </a:lnTo>
                <a:lnTo>
                  <a:pt x="1230533" y="266383"/>
                </a:lnTo>
                <a:lnTo>
                  <a:pt x="1258598" y="296389"/>
                </a:lnTo>
                <a:lnTo>
                  <a:pt x="1282927" y="328084"/>
                </a:lnTo>
                <a:lnTo>
                  <a:pt x="1303310" y="361320"/>
                </a:lnTo>
                <a:lnTo>
                  <a:pt x="1319533" y="395950"/>
                </a:lnTo>
                <a:lnTo>
                  <a:pt x="1338650" y="468802"/>
                </a:lnTo>
                <a:lnTo>
                  <a:pt x="1341120" y="506729"/>
                </a:lnTo>
                <a:lnTo>
                  <a:pt x="1341120" y="795129"/>
                </a:lnTo>
                <a:lnTo>
                  <a:pt x="1342562" y="793796"/>
                </a:lnTo>
                <a:lnTo>
                  <a:pt x="1371600" y="762395"/>
                </a:lnTo>
                <a:lnTo>
                  <a:pt x="1397299" y="729487"/>
                </a:lnTo>
                <a:lnTo>
                  <a:pt x="1419495" y="695185"/>
                </a:lnTo>
                <a:lnTo>
                  <a:pt x="1438025" y="659603"/>
                </a:lnTo>
                <a:lnTo>
                  <a:pt x="1452723" y="622853"/>
                </a:lnTo>
                <a:lnTo>
                  <a:pt x="1463425" y="585049"/>
                </a:lnTo>
                <a:lnTo>
                  <a:pt x="1469966" y="546304"/>
                </a:lnTo>
                <a:lnTo>
                  <a:pt x="1472184" y="506729"/>
                </a:lnTo>
                <a:close/>
              </a:path>
              <a:path w="1472564" h="1013459">
                <a:moveTo>
                  <a:pt x="1341120" y="795129"/>
                </a:moveTo>
                <a:lnTo>
                  <a:pt x="1341120" y="506729"/>
                </a:lnTo>
                <a:lnTo>
                  <a:pt x="1338650" y="544657"/>
                </a:lnTo>
                <a:lnTo>
                  <a:pt x="1331384" y="581632"/>
                </a:lnTo>
                <a:lnTo>
                  <a:pt x="1303310" y="652139"/>
                </a:lnTo>
                <a:lnTo>
                  <a:pt x="1282927" y="685375"/>
                </a:lnTo>
                <a:lnTo>
                  <a:pt x="1258598" y="717070"/>
                </a:lnTo>
                <a:lnTo>
                  <a:pt x="1230533" y="747076"/>
                </a:lnTo>
                <a:lnTo>
                  <a:pt x="1198946" y="775246"/>
                </a:lnTo>
                <a:lnTo>
                  <a:pt x="1164050" y="801433"/>
                </a:lnTo>
                <a:lnTo>
                  <a:pt x="1126056" y="825489"/>
                </a:lnTo>
                <a:lnTo>
                  <a:pt x="1085177" y="847267"/>
                </a:lnTo>
                <a:lnTo>
                  <a:pt x="1041625" y="866619"/>
                </a:lnTo>
                <a:lnTo>
                  <a:pt x="995614" y="883399"/>
                </a:lnTo>
                <a:lnTo>
                  <a:pt x="947355" y="897458"/>
                </a:lnTo>
                <a:lnTo>
                  <a:pt x="897060" y="908649"/>
                </a:lnTo>
                <a:lnTo>
                  <a:pt x="844944" y="916826"/>
                </a:lnTo>
                <a:lnTo>
                  <a:pt x="791216" y="921839"/>
                </a:lnTo>
                <a:lnTo>
                  <a:pt x="736092" y="923543"/>
                </a:lnTo>
                <a:lnTo>
                  <a:pt x="680960" y="921839"/>
                </a:lnTo>
                <a:lnTo>
                  <a:pt x="627213" y="916826"/>
                </a:lnTo>
                <a:lnTo>
                  <a:pt x="575066" y="908649"/>
                </a:lnTo>
                <a:lnTo>
                  <a:pt x="524732" y="897458"/>
                </a:lnTo>
                <a:lnTo>
                  <a:pt x="476425" y="883399"/>
                </a:lnTo>
                <a:lnTo>
                  <a:pt x="430360" y="866619"/>
                </a:lnTo>
                <a:lnTo>
                  <a:pt x="386750" y="847267"/>
                </a:lnTo>
                <a:lnTo>
                  <a:pt x="345810" y="825489"/>
                </a:lnTo>
                <a:lnTo>
                  <a:pt x="307752" y="801433"/>
                </a:lnTo>
                <a:lnTo>
                  <a:pt x="272792" y="775246"/>
                </a:lnTo>
                <a:lnTo>
                  <a:pt x="241144" y="747076"/>
                </a:lnTo>
                <a:lnTo>
                  <a:pt x="213021" y="717070"/>
                </a:lnTo>
                <a:lnTo>
                  <a:pt x="188637" y="685375"/>
                </a:lnTo>
                <a:lnTo>
                  <a:pt x="168207" y="652139"/>
                </a:lnTo>
                <a:lnTo>
                  <a:pt x="151944" y="617509"/>
                </a:lnTo>
                <a:lnTo>
                  <a:pt x="132778" y="544657"/>
                </a:lnTo>
                <a:lnTo>
                  <a:pt x="130302" y="506729"/>
                </a:lnTo>
                <a:lnTo>
                  <a:pt x="130302" y="794425"/>
                </a:lnTo>
                <a:lnTo>
                  <a:pt x="161832" y="823577"/>
                </a:lnTo>
                <a:lnTo>
                  <a:pt x="197053" y="851626"/>
                </a:lnTo>
                <a:lnTo>
                  <a:pt x="235119" y="877828"/>
                </a:lnTo>
                <a:lnTo>
                  <a:pt x="275866" y="902072"/>
                </a:lnTo>
                <a:lnTo>
                  <a:pt x="319129" y="924244"/>
                </a:lnTo>
                <a:lnTo>
                  <a:pt x="364744" y="944230"/>
                </a:lnTo>
                <a:lnTo>
                  <a:pt x="412546" y="961919"/>
                </a:lnTo>
                <a:lnTo>
                  <a:pt x="462371" y="977196"/>
                </a:lnTo>
                <a:lnTo>
                  <a:pt x="514056" y="989950"/>
                </a:lnTo>
                <a:lnTo>
                  <a:pt x="567434" y="1000066"/>
                </a:lnTo>
                <a:lnTo>
                  <a:pt x="622342" y="1007431"/>
                </a:lnTo>
                <a:lnTo>
                  <a:pt x="678616" y="1011934"/>
                </a:lnTo>
                <a:lnTo>
                  <a:pt x="736092" y="1013459"/>
                </a:lnTo>
                <a:lnTo>
                  <a:pt x="793567" y="1011934"/>
                </a:lnTo>
                <a:lnTo>
                  <a:pt x="849841" y="1007431"/>
                </a:lnTo>
                <a:lnTo>
                  <a:pt x="904749" y="1000066"/>
                </a:lnTo>
                <a:lnTo>
                  <a:pt x="958127" y="989950"/>
                </a:lnTo>
                <a:lnTo>
                  <a:pt x="1009812" y="977196"/>
                </a:lnTo>
                <a:lnTo>
                  <a:pt x="1059637" y="961919"/>
                </a:lnTo>
                <a:lnTo>
                  <a:pt x="1107440" y="944230"/>
                </a:lnTo>
                <a:lnTo>
                  <a:pt x="1153054" y="924244"/>
                </a:lnTo>
                <a:lnTo>
                  <a:pt x="1196317" y="902072"/>
                </a:lnTo>
                <a:lnTo>
                  <a:pt x="1237064" y="877828"/>
                </a:lnTo>
                <a:lnTo>
                  <a:pt x="1275130" y="851626"/>
                </a:lnTo>
                <a:lnTo>
                  <a:pt x="1310351" y="823577"/>
                </a:lnTo>
                <a:lnTo>
                  <a:pt x="1341120" y="795129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12861" y="1267967"/>
            <a:ext cx="3481578" cy="246049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03867" y="6175247"/>
            <a:ext cx="1226820" cy="845819"/>
          </a:xfrm>
          <a:custGeom>
            <a:avLst/>
            <a:gdLst/>
            <a:ahLst/>
            <a:cxnLst/>
            <a:rect l="l" t="t" r="r" b="b"/>
            <a:pathLst>
              <a:path w="1226820" h="845820">
                <a:moveTo>
                  <a:pt x="1226820" y="422909"/>
                </a:moveTo>
                <a:lnTo>
                  <a:pt x="1224315" y="384361"/>
                </a:lnTo>
                <a:lnTo>
                  <a:pt x="1216947" y="346794"/>
                </a:lnTo>
                <a:lnTo>
                  <a:pt x="1204930" y="310356"/>
                </a:lnTo>
                <a:lnTo>
                  <a:pt x="1188479" y="275194"/>
                </a:lnTo>
                <a:lnTo>
                  <a:pt x="1167811" y="241458"/>
                </a:lnTo>
                <a:lnTo>
                  <a:pt x="1143141" y="209295"/>
                </a:lnTo>
                <a:lnTo>
                  <a:pt x="1114684" y="178854"/>
                </a:lnTo>
                <a:lnTo>
                  <a:pt x="1082656" y="150283"/>
                </a:lnTo>
                <a:lnTo>
                  <a:pt x="1047273" y="123729"/>
                </a:lnTo>
                <a:lnTo>
                  <a:pt x="1008751" y="99342"/>
                </a:lnTo>
                <a:lnTo>
                  <a:pt x="967304" y="77268"/>
                </a:lnTo>
                <a:lnTo>
                  <a:pt x="923148" y="57658"/>
                </a:lnTo>
                <a:lnTo>
                  <a:pt x="876500" y="40657"/>
                </a:lnTo>
                <a:lnTo>
                  <a:pt x="827574" y="26416"/>
                </a:lnTo>
                <a:lnTo>
                  <a:pt x="776587" y="15081"/>
                </a:lnTo>
                <a:lnTo>
                  <a:pt x="723753" y="6801"/>
                </a:lnTo>
                <a:lnTo>
                  <a:pt x="669289" y="1725"/>
                </a:lnTo>
                <a:lnTo>
                  <a:pt x="613410" y="0"/>
                </a:lnTo>
                <a:lnTo>
                  <a:pt x="557530" y="1725"/>
                </a:lnTo>
                <a:lnTo>
                  <a:pt x="503066" y="6801"/>
                </a:lnTo>
                <a:lnTo>
                  <a:pt x="450232" y="15081"/>
                </a:lnTo>
                <a:lnTo>
                  <a:pt x="399245" y="26416"/>
                </a:lnTo>
                <a:lnTo>
                  <a:pt x="350319" y="40657"/>
                </a:lnTo>
                <a:lnTo>
                  <a:pt x="303671" y="57658"/>
                </a:lnTo>
                <a:lnTo>
                  <a:pt x="259515" y="77268"/>
                </a:lnTo>
                <a:lnTo>
                  <a:pt x="218068" y="99342"/>
                </a:lnTo>
                <a:lnTo>
                  <a:pt x="179546" y="123729"/>
                </a:lnTo>
                <a:lnTo>
                  <a:pt x="144163" y="150283"/>
                </a:lnTo>
                <a:lnTo>
                  <a:pt x="112135" y="178854"/>
                </a:lnTo>
                <a:lnTo>
                  <a:pt x="83678" y="209296"/>
                </a:lnTo>
                <a:lnTo>
                  <a:pt x="59008" y="241458"/>
                </a:lnTo>
                <a:lnTo>
                  <a:pt x="38340" y="275194"/>
                </a:lnTo>
                <a:lnTo>
                  <a:pt x="21889" y="310356"/>
                </a:lnTo>
                <a:lnTo>
                  <a:pt x="9872" y="346794"/>
                </a:lnTo>
                <a:lnTo>
                  <a:pt x="2504" y="384361"/>
                </a:lnTo>
                <a:lnTo>
                  <a:pt x="0" y="422909"/>
                </a:lnTo>
                <a:lnTo>
                  <a:pt x="2504" y="461458"/>
                </a:lnTo>
                <a:lnTo>
                  <a:pt x="9872" y="499025"/>
                </a:lnTo>
                <a:lnTo>
                  <a:pt x="21889" y="535463"/>
                </a:lnTo>
                <a:lnTo>
                  <a:pt x="38340" y="570625"/>
                </a:lnTo>
                <a:lnTo>
                  <a:pt x="59008" y="604361"/>
                </a:lnTo>
                <a:lnTo>
                  <a:pt x="83678" y="636524"/>
                </a:lnTo>
                <a:lnTo>
                  <a:pt x="112135" y="666965"/>
                </a:lnTo>
                <a:lnTo>
                  <a:pt x="144163" y="695536"/>
                </a:lnTo>
                <a:lnTo>
                  <a:pt x="179546" y="722090"/>
                </a:lnTo>
                <a:lnTo>
                  <a:pt x="218068" y="746477"/>
                </a:lnTo>
                <a:lnTo>
                  <a:pt x="259515" y="768551"/>
                </a:lnTo>
                <a:lnTo>
                  <a:pt x="303671" y="788162"/>
                </a:lnTo>
                <a:lnTo>
                  <a:pt x="350319" y="805162"/>
                </a:lnTo>
                <a:lnTo>
                  <a:pt x="399245" y="819404"/>
                </a:lnTo>
                <a:lnTo>
                  <a:pt x="450232" y="830738"/>
                </a:lnTo>
                <a:lnTo>
                  <a:pt x="503066" y="839018"/>
                </a:lnTo>
                <a:lnTo>
                  <a:pt x="557530" y="844094"/>
                </a:lnTo>
                <a:lnTo>
                  <a:pt x="613410" y="845819"/>
                </a:lnTo>
                <a:lnTo>
                  <a:pt x="669289" y="844094"/>
                </a:lnTo>
                <a:lnTo>
                  <a:pt x="723753" y="839018"/>
                </a:lnTo>
                <a:lnTo>
                  <a:pt x="776587" y="830738"/>
                </a:lnTo>
                <a:lnTo>
                  <a:pt x="827574" y="819404"/>
                </a:lnTo>
                <a:lnTo>
                  <a:pt x="876500" y="805162"/>
                </a:lnTo>
                <a:lnTo>
                  <a:pt x="923148" y="788161"/>
                </a:lnTo>
                <a:lnTo>
                  <a:pt x="967304" y="768551"/>
                </a:lnTo>
                <a:lnTo>
                  <a:pt x="1008751" y="746477"/>
                </a:lnTo>
                <a:lnTo>
                  <a:pt x="1047273" y="722090"/>
                </a:lnTo>
                <a:lnTo>
                  <a:pt x="1082656" y="695536"/>
                </a:lnTo>
                <a:lnTo>
                  <a:pt x="1114684" y="666965"/>
                </a:lnTo>
                <a:lnTo>
                  <a:pt x="1143141" y="636524"/>
                </a:lnTo>
                <a:lnTo>
                  <a:pt x="1167811" y="604361"/>
                </a:lnTo>
                <a:lnTo>
                  <a:pt x="1188479" y="570625"/>
                </a:lnTo>
                <a:lnTo>
                  <a:pt x="1204930" y="535463"/>
                </a:lnTo>
                <a:lnTo>
                  <a:pt x="1216947" y="499025"/>
                </a:lnTo>
                <a:lnTo>
                  <a:pt x="1224315" y="461458"/>
                </a:lnTo>
                <a:lnTo>
                  <a:pt x="1226820" y="422909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03867" y="6175247"/>
            <a:ext cx="1226820" cy="845819"/>
          </a:xfrm>
          <a:custGeom>
            <a:avLst/>
            <a:gdLst/>
            <a:ahLst/>
            <a:cxnLst/>
            <a:rect l="l" t="t" r="r" b="b"/>
            <a:pathLst>
              <a:path w="1226820" h="845820">
                <a:moveTo>
                  <a:pt x="613410" y="0"/>
                </a:moveTo>
                <a:lnTo>
                  <a:pt x="557530" y="1725"/>
                </a:lnTo>
                <a:lnTo>
                  <a:pt x="503066" y="6801"/>
                </a:lnTo>
                <a:lnTo>
                  <a:pt x="450232" y="15081"/>
                </a:lnTo>
                <a:lnTo>
                  <a:pt x="399245" y="26416"/>
                </a:lnTo>
                <a:lnTo>
                  <a:pt x="350319" y="40657"/>
                </a:lnTo>
                <a:lnTo>
                  <a:pt x="303671" y="57658"/>
                </a:lnTo>
                <a:lnTo>
                  <a:pt x="259515" y="77268"/>
                </a:lnTo>
                <a:lnTo>
                  <a:pt x="218068" y="99342"/>
                </a:lnTo>
                <a:lnTo>
                  <a:pt x="179546" y="123729"/>
                </a:lnTo>
                <a:lnTo>
                  <a:pt x="144163" y="150283"/>
                </a:lnTo>
                <a:lnTo>
                  <a:pt x="112135" y="178854"/>
                </a:lnTo>
                <a:lnTo>
                  <a:pt x="83678" y="209296"/>
                </a:lnTo>
                <a:lnTo>
                  <a:pt x="59008" y="241458"/>
                </a:lnTo>
                <a:lnTo>
                  <a:pt x="38340" y="275194"/>
                </a:lnTo>
                <a:lnTo>
                  <a:pt x="21889" y="310356"/>
                </a:lnTo>
                <a:lnTo>
                  <a:pt x="9872" y="346794"/>
                </a:lnTo>
                <a:lnTo>
                  <a:pt x="2504" y="384361"/>
                </a:lnTo>
                <a:lnTo>
                  <a:pt x="0" y="422909"/>
                </a:lnTo>
                <a:lnTo>
                  <a:pt x="2504" y="461458"/>
                </a:lnTo>
                <a:lnTo>
                  <a:pt x="9872" y="499025"/>
                </a:lnTo>
                <a:lnTo>
                  <a:pt x="21889" y="535463"/>
                </a:lnTo>
                <a:lnTo>
                  <a:pt x="38340" y="570625"/>
                </a:lnTo>
                <a:lnTo>
                  <a:pt x="59008" y="604361"/>
                </a:lnTo>
                <a:lnTo>
                  <a:pt x="83678" y="636524"/>
                </a:lnTo>
                <a:lnTo>
                  <a:pt x="112135" y="666965"/>
                </a:lnTo>
                <a:lnTo>
                  <a:pt x="144163" y="695536"/>
                </a:lnTo>
                <a:lnTo>
                  <a:pt x="179546" y="722090"/>
                </a:lnTo>
                <a:lnTo>
                  <a:pt x="218068" y="746477"/>
                </a:lnTo>
                <a:lnTo>
                  <a:pt x="259515" y="768551"/>
                </a:lnTo>
                <a:lnTo>
                  <a:pt x="303671" y="788162"/>
                </a:lnTo>
                <a:lnTo>
                  <a:pt x="350319" y="805162"/>
                </a:lnTo>
                <a:lnTo>
                  <a:pt x="399245" y="819404"/>
                </a:lnTo>
                <a:lnTo>
                  <a:pt x="450232" y="830738"/>
                </a:lnTo>
                <a:lnTo>
                  <a:pt x="503066" y="839018"/>
                </a:lnTo>
                <a:lnTo>
                  <a:pt x="557530" y="844094"/>
                </a:lnTo>
                <a:lnTo>
                  <a:pt x="613410" y="845819"/>
                </a:lnTo>
                <a:lnTo>
                  <a:pt x="669289" y="844094"/>
                </a:lnTo>
                <a:lnTo>
                  <a:pt x="723753" y="839018"/>
                </a:lnTo>
                <a:lnTo>
                  <a:pt x="776587" y="830738"/>
                </a:lnTo>
                <a:lnTo>
                  <a:pt x="827574" y="819404"/>
                </a:lnTo>
                <a:lnTo>
                  <a:pt x="876500" y="805162"/>
                </a:lnTo>
                <a:lnTo>
                  <a:pt x="923148" y="788161"/>
                </a:lnTo>
                <a:lnTo>
                  <a:pt x="967304" y="768551"/>
                </a:lnTo>
                <a:lnTo>
                  <a:pt x="1008751" y="746477"/>
                </a:lnTo>
                <a:lnTo>
                  <a:pt x="1047273" y="722090"/>
                </a:lnTo>
                <a:lnTo>
                  <a:pt x="1082656" y="695536"/>
                </a:lnTo>
                <a:lnTo>
                  <a:pt x="1114684" y="666965"/>
                </a:lnTo>
                <a:lnTo>
                  <a:pt x="1143141" y="636524"/>
                </a:lnTo>
                <a:lnTo>
                  <a:pt x="1167811" y="604361"/>
                </a:lnTo>
                <a:lnTo>
                  <a:pt x="1188479" y="570625"/>
                </a:lnTo>
                <a:lnTo>
                  <a:pt x="1204930" y="535463"/>
                </a:lnTo>
                <a:lnTo>
                  <a:pt x="1216947" y="499025"/>
                </a:lnTo>
                <a:lnTo>
                  <a:pt x="1224315" y="461458"/>
                </a:lnTo>
                <a:lnTo>
                  <a:pt x="1226820" y="422909"/>
                </a:lnTo>
                <a:lnTo>
                  <a:pt x="1224315" y="384361"/>
                </a:lnTo>
                <a:lnTo>
                  <a:pt x="1216947" y="346794"/>
                </a:lnTo>
                <a:lnTo>
                  <a:pt x="1204930" y="310356"/>
                </a:lnTo>
                <a:lnTo>
                  <a:pt x="1188479" y="275194"/>
                </a:lnTo>
                <a:lnTo>
                  <a:pt x="1167811" y="241458"/>
                </a:lnTo>
                <a:lnTo>
                  <a:pt x="1143141" y="209296"/>
                </a:lnTo>
                <a:lnTo>
                  <a:pt x="1114684" y="178854"/>
                </a:lnTo>
                <a:lnTo>
                  <a:pt x="1082656" y="150283"/>
                </a:lnTo>
                <a:lnTo>
                  <a:pt x="1047273" y="123729"/>
                </a:lnTo>
                <a:lnTo>
                  <a:pt x="1008751" y="99342"/>
                </a:lnTo>
                <a:lnTo>
                  <a:pt x="967304" y="77268"/>
                </a:lnTo>
                <a:lnTo>
                  <a:pt x="923148" y="57658"/>
                </a:lnTo>
                <a:lnTo>
                  <a:pt x="876500" y="40657"/>
                </a:lnTo>
                <a:lnTo>
                  <a:pt x="827574" y="26416"/>
                </a:lnTo>
                <a:lnTo>
                  <a:pt x="776587" y="15081"/>
                </a:lnTo>
                <a:lnTo>
                  <a:pt x="723753" y="6801"/>
                </a:lnTo>
                <a:lnTo>
                  <a:pt x="669289" y="1725"/>
                </a:lnTo>
                <a:lnTo>
                  <a:pt x="613410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019939" y="6257797"/>
            <a:ext cx="990600" cy="60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76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主属性与 </a:t>
            </a:r>
            <a:r>
              <a:rPr sz="18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非主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属性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18671" y="1435100"/>
            <a:ext cx="534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域和 域值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86055" y="1578356"/>
            <a:ext cx="5346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元组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26185" y="1425956"/>
            <a:ext cx="788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065" marR="5080" indent="-2540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笛卡尔 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积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64215" y="3190494"/>
            <a:ext cx="2460625" cy="0"/>
          </a:xfrm>
          <a:custGeom>
            <a:avLst/>
            <a:gdLst/>
            <a:ahLst/>
            <a:cxnLst/>
            <a:rect l="l" t="t" r="r" b="b"/>
            <a:pathLst>
              <a:path w="2460625">
                <a:moveTo>
                  <a:pt x="0" y="0"/>
                </a:moveTo>
                <a:lnTo>
                  <a:pt x="2460498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1438910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什么是关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 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(8)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小结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06915" y="5130546"/>
            <a:ext cx="1148080" cy="969010"/>
          </a:xfrm>
          <a:custGeom>
            <a:avLst/>
            <a:gdLst/>
            <a:ahLst/>
            <a:cxnLst/>
            <a:rect l="l" t="t" r="r" b="b"/>
            <a:pathLst>
              <a:path w="1148079" h="969010">
                <a:moveTo>
                  <a:pt x="1147572" y="483869"/>
                </a:moveTo>
                <a:lnTo>
                  <a:pt x="1145227" y="439794"/>
                </a:lnTo>
                <a:lnTo>
                  <a:pt x="1138330" y="396833"/>
                </a:lnTo>
                <a:lnTo>
                  <a:pt x="1127082" y="355159"/>
                </a:lnTo>
                <a:lnTo>
                  <a:pt x="1111685" y="314940"/>
                </a:lnTo>
                <a:lnTo>
                  <a:pt x="1092342" y="276347"/>
                </a:lnTo>
                <a:lnTo>
                  <a:pt x="1069255" y="239550"/>
                </a:lnTo>
                <a:lnTo>
                  <a:pt x="1042626" y="204719"/>
                </a:lnTo>
                <a:lnTo>
                  <a:pt x="1012657" y="172024"/>
                </a:lnTo>
                <a:lnTo>
                  <a:pt x="979551" y="141636"/>
                </a:lnTo>
                <a:lnTo>
                  <a:pt x="943509" y="113725"/>
                </a:lnTo>
                <a:lnTo>
                  <a:pt x="904735" y="88460"/>
                </a:lnTo>
                <a:lnTo>
                  <a:pt x="863430" y="66011"/>
                </a:lnTo>
                <a:lnTo>
                  <a:pt x="819797" y="46550"/>
                </a:lnTo>
                <a:lnTo>
                  <a:pt x="774038" y="30245"/>
                </a:lnTo>
                <a:lnTo>
                  <a:pt x="726355" y="17268"/>
                </a:lnTo>
                <a:lnTo>
                  <a:pt x="676950" y="7788"/>
                </a:lnTo>
                <a:lnTo>
                  <a:pt x="626026" y="1975"/>
                </a:lnTo>
                <a:lnTo>
                  <a:pt x="573786" y="0"/>
                </a:lnTo>
                <a:lnTo>
                  <a:pt x="521545" y="1975"/>
                </a:lnTo>
                <a:lnTo>
                  <a:pt x="470621" y="7788"/>
                </a:lnTo>
                <a:lnTo>
                  <a:pt x="421216" y="17268"/>
                </a:lnTo>
                <a:lnTo>
                  <a:pt x="373533" y="30245"/>
                </a:lnTo>
                <a:lnTo>
                  <a:pt x="327774" y="46550"/>
                </a:lnTo>
                <a:lnTo>
                  <a:pt x="284141" y="66011"/>
                </a:lnTo>
                <a:lnTo>
                  <a:pt x="242836" y="88460"/>
                </a:lnTo>
                <a:lnTo>
                  <a:pt x="204062" y="113725"/>
                </a:lnTo>
                <a:lnTo>
                  <a:pt x="168020" y="141636"/>
                </a:lnTo>
                <a:lnTo>
                  <a:pt x="134914" y="172024"/>
                </a:lnTo>
                <a:lnTo>
                  <a:pt x="104945" y="204719"/>
                </a:lnTo>
                <a:lnTo>
                  <a:pt x="78316" y="239550"/>
                </a:lnTo>
                <a:lnTo>
                  <a:pt x="55229" y="276347"/>
                </a:lnTo>
                <a:lnTo>
                  <a:pt x="35886" y="314940"/>
                </a:lnTo>
                <a:lnTo>
                  <a:pt x="20489" y="355159"/>
                </a:lnTo>
                <a:lnTo>
                  <a:pt x="9241" y="396833"/>
                </a:lnTo>
                <a:lnTo>
                  <a:pt x="2344" y="439794"/>
                </a:lnTo>
                <a:lnTo>
                  <a:pt x="0" y="483869"/>
                </a:lnTo>
                <a:lnTo>
                  <a:pt x="2344" y="527952"/>
                </a:lnTo>
                <a:lnTo>
                  <a:pt x="9241" y="570932"/>
                </a:lnTo>
                <a:lnTo>
                  <a:pt x="20489" y="612637"/>
                </a:lnTo>
                <a:lnTo>
                  <a:pt x="35886" y="652896"/>
                </a:lnTo>
                <a:lnTo>
                  <a:pt x="55229" y="691536"/>
                </a:lnTo>
                <a:lnTo>
                  <a:pt x="78316" y="728387"/>
                </a:lnTo>
                <a:lnTo>
                  <a:pt x="101346" y="758560"/>
                </a:lnTo>
                <a:lnTo>
                  <a:pt x="101346" y="483869"/>
                </a:lnTo>
                <a:lnTo>
                  <a:pt x="104122" y="440568"/>
                </a:lnTo>
                <a:lnTo>
                  <a:pt x="112257" y="398607"/>
                </a:lnTo>
                <a:lnTo>
                  <a:pt x="125461" y="358231"/>
                </a:lnTo>
                <a:lnTo>
                  <a:pt x="143445" y="319684"/>
                </a:lnTo>
                <a:lnTo>
                  <a:pt x="165918" y="283209"/>
                </a:lnTo>
                <a:lnTo>
                  <a:pt x="192590" y="249052"/>
                </a:lnTo>
                <a:lnTo>
                  <a:pt x="223172" y="217454"/>
                </a:lnTo>
                <a:lnTo>
                  <a:pt x="257374" y="188661"/>
                </a:lnTo>
                <a:lnTo>
                  <a:pt x="294906" y="162915"/>
                </a:lnTo>
                <a:lnTo>
                  <a:pt x="335477" y="140461"/>
                </a:lnTo>
                <a:lnTo>
                  <a:pt x="378798" y="121544"/>
                </a:lnTo>
                <a:lnTo>
                  <a:pt x="424580" y="106405"/>
                </a:lnTo>
                <a:lnTo>
                  <a:pt x="472531" y="95290"/>
                </a:lnTo>
                <a:lnTo>
                  <a:pt x="522363" y="88442"/>
                </a:lnTo>
                <a:lnTo>
                  <a:pt x="573786" y="86105"/>
                </a:lnTo>
                <a:lnTo>
                  <a:pt x="625208" y="88442"/>
                </a:lnTo>
                <a:lnTo>
                  <a:pt x="675040" y="95290"/>
                </a:lnTo>
                <a:lnTo>
                  <a:pt x="722991" y="106405"/>
                </a:lnTo>
                <a:lnTo>
                  <a:pt x="768773" y="121544"/>
                </a:lnTo>
                <a:lnTo>
                  <a:pt x="812094" y="140461"/>
                </a:lnTo>
                <a:lnTo>
                  <a:pt x="852665" y="162915"/>
                </a:lnTo>
                <a:lnTo>
                  <a:pt x="890197" y="188661"/>
                </a:lnTo>
                <a:lnTo>
                  <a:pt x="924399" y="217454"/>
                </a:lnTo>
                <a:lnTo>
                  <a:pt x="954981" y="249052"/>
                </a:lnTo>
                <a:lnTo>
                  <a:pt x="981653" y="283209"/>
                </a:lnTo>
                <a:lnTo>
                  <a:pt x="1004126" y="319684"/>
                </a:lnTo>
                <a:lnTo>
                  <a:pt x="1022110" y="358231"/>
                </a:lnTo>
                <a:lnTo>
                  <a:pt x="1035314" y="398607"/>
                </a:lnTo>
                <a:lnTo>
                  <a:pt x="1043449" y="440568"/>
                </a:lnTo>
                <a:lnTo>
                  <a:pt x="1046226" y="483869"/>
                </a:lnTo>
                <a:lnTo>
                  <a:pt x="1046226" y="758560"/>
                </a:lnTo>
                <a:lnTo>
                  <a:pt x="1069255" y="728387"/>
                </a:lnTo>
                <a:lnTo>
                  <a:pt x="1092342" y="691536"/>
                </a:lnTo>
                <a:lnTo>
                  <a:pt x="1111685" y="652896"/>
                </a:lnTo>
                <a:lnTo>
                  <a:pt x="1127082" y="612637"/>
                </a:lnTo>
                <a:lnTo>
                  <a:pt x="1138330" y="570932"/>
                </a:lnTo>
                <a:lnTo>
                  <a:pt x="1145227" y="527952"/>
                </a:lnTo>
                <a:lnTo>
                  <a:pt x="1147572" y="483869"/>
                </a:lnTo>
                <a:close/>
              </a:path>
              <a:path w="1148079" h="969010">
                <a:moveTo>
                  <a:pt x="1046226" y="758560"/>
                </a:moveTo>
                <a:lnTo>
                  <a:pt x="1046226" y="483869"/>
                </a:lnTo>
                <a:lnTo>
                  <a:pt x="1043449" y="527314"/>
                </a:lnTo>
                <a:lnTo>
                  <a:pt x="1035314" y="569398"/>
                </a:lnTo>
                <a:lnTo>
                  <a:pt x="1022110" y="609880"/>
                </a:lnTo>
                <a:lnTo>
                  <a:pt x="1004126" y="648517"/>
                </a:lnTo>
                <a:lnTo>
                  <a:pt x="981653" y="685066"/>
                </a:lnTo>
                <a:lnTo>
                  <a:pt x="954981" y="719285"/>
                </a:lnTo>
                <a:lnTo>
                  <a:pt x="924399" y="750931"/>
                </a:lnTo>
                <a:lnTo>
                  <a:pt x="890197" y="779763"/>
                </a:lnTo>
                <a:lnTo>
                  <a:pt x="852665" y="805537"/>
                </a:lnTo>
                <a:lnTo>
                  <a:pt x="812094" y="828011"/>
                </a:lnTo>
                <a:lnTo>
                  <a:pt x="768773" y="846943"/>
                </a:lnTo>
                <a:lnTo>
                  <a:pt x="722991" y="862090"/>
                </a:lnTo>
                <a:lnTo>
                  <a:pt x="675040" y="873209"/>
                </a:lnTo>
                <a:lnTo>
                  <a:pt x="625208" y="880058"/>
                </a:lnTo>
                <a:lnTo>
                  <a:pt x="573786" y="882395"/>
                </a:lnTo>
                <a:lnTo>
                  <a:pt x="522363" y="880058"/>
                </a:lnTo>
                <a:lnTo>
                  <a:pt x="472531" y="873209"/>
                </a:lnTo>
                <a:lnTo>
                  <a:pt x="424580" y="862090"/>
                </a:lnTo>
                <a:lnTo>
                  <a:pt x="378798" y="846943"/>
                </a:lnTo>
                <a:lnTo>
                  <a:pt x="335477" y="828011"/>
                </a:lnTo>
                <a:lnTo>
                  <a:pt x="294906" y="805537"/>
                </a:lnTo>
                <a:lnTo>
                  <a:pt x="257374" y="779763"/>
                </a:lnTo>
                <a:lnTo>
                  <a:pt x="223172" y="750931"/>
                </a:lnTo>
                <a:lnTo>
                  <a:pt x="192590" y="719285"/>
                </a:lnTo>
                <a:lnTo>
                  <a:pt x="165918" y="685066"/>
                </a:lnTo>
                <a:lnTo>
                  <a:pt x="143445" y="648517"/>
                </a:lnTo>
                <a:lnTo>
                  <a:pt x="125461" y="609880"/>
                </a:lnTo>
                <a:lnTo>
                  <a:pt x="112257" y="569398"/>
                </a:lnTo>
                <a:lnTo>
                  <a:pt x="104122" y="527314"/>
                </a:lnTo>
                <a:lnTo>
                  <a:pt x="101346" y="483869"/>
                </a:lnTo>
                <a:lnTo>
                  <a:pt x="101346" y="758560"/>
                </a:lnTo>
                <a:lnTo>
                  <a:pt x="134914" y="796032"/>
                </a:lnTo>
                <a:lnTo>
                  <a:pt x="168020" y="826484"/>
                </a:lnTo>
                <a:lnTo>
                  <a:pt x="204062" y="854459"/>
                </a:lnTo>
                <a:lnTo>
                  <a:pt x="242836" y="879785"/>
                </a:lnTo>
                <a:lnTo>
                  <a:pt x="284141" y="902292"/>
                </a:lnTo>
                <a:lnTo>
                  <a:pt x="327774" y="921807"/>
                </a:lnTo>
                <a:lnTo>
                  <a:pt x="373533" y="938159"/>
                </a:lnTo>
                <a:lnTo>
                  <a:pt x="421216" y="951177"/>
                </a:lnTo>
                <a:lnTo>
                  <a:pt x="470621" y="960687"/>
                </a:lnTo>
                <a:lnTo>
                  <a:pt x="521545" y="966519"/>
                </a:lnTo>
                <a:lnTo>
                  <a:pt x="573786" y="968501"/>
                </a:lnTo>
                <a:lnTo>
                  <a:pt x="626026" y="966519"/>
                </a:lnTo>
                <a:lnTo>
                  <a:pt x="676950" y="960687"/>
                </a:lnTo>
                <a:lnTo>
                  <a:pt x="726355" y="951177"/>
                </a:lnTo>
                <a:lnTo>
                  <a:pt x="774038" y="938159"/>
                </a:lnTo>
                <a:lnTo>
                  <a:pt x="819797" y="921807"/>
                </a:lnTo>
                <a:lnTo>
                  <a:pt x="863430" y="902292"/>
                </a:lnTo>
                <a:lnTo>
                  <a:pt x="904735" y="879785"/>
                </a:lnTo>
                <a:lnTo>
                  <a:pt x="943509" y="854459"/>
                </a:lnTo>
                <a:lnTo>
                  <a:pt x="979551" y="826484"/>
                </a:lnTo>
                <a:lnTo>
                  <a:pt x="1012657" y="796032"/>
                </a:lnTo>
                <a:lnTo>
                  <a:pt x="1042626" y="763276"/>
                </a:lnTo>
                <a:lnTo>
                  <a:pt x="1046226" y="75856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02165" y="5209794"/>
            <a:ext cx="957580" cy="808990"/>
          </a:xfrm>
          <a:custGeom>
            <a:avLst/>
            <a:gdLst/>
            <a:ahLst/>
            <a:cxnLst/>
            <a:rect l="l" t="t" r="r" b="b"/>
            <a:pathLst>
              <a:path w="957579" h="808989">
                <a:moveTo>
                  <a:pt x="957072" y="403859"/>
                </a:moveTo>
                <a:lnTo>
                  <a:pt x="954265" y="359949"/>
                </a:lnTo>
                <a:lnTo>
                  <a:pt x="946040" y="317385"/>
                </a:lnTo>
                <a:lnTo>
                  <a:pt x="932688" y="276417"/>
                </a:lnTo>
                <a:lnTo>
                  <a:pt x="914499" y="237293"/>
                </a:lnTo>
                <a:lnTo>
                  <a:pt x="891765" y="200264"/>
                </a:lnTo>
                <a:lnTo>
                  <a:pt x="864778" y="165579"/>
                </a:lnTo>
                <a:lnTo>
                  <a:pt x="833828" y="133487"/>
                </a:lnTo>
                <a:lnTo>
                  <a:pt x="799208" y="104236"/>
                </a:lnTo>
                <a:lnTo>
                  <a:pt x="761207" y="78077"/>
                </a:lnTo>
                <a:lnTo>
                  <a:pt x="720118" y="55259"/>
                </a:lnTo>
                <a:lnTo>
                  <a:pt x="676231" y="36030"/>
                </a:lnTo>
                <a:lnTo>
                  <a:pt x="629838" y="20641"/>
                </a:lnTo>
                <a:lnTo>
                  <a:pt x="581231" y="9339"/>
                </a:lnTo>
                <a:lnTo>
                  <a:pt x="530699" y="2376"/>
                </a:lnTo>
                <a:lnTo>
                  <a:pt x="478536" y="0"/>
                </a:lnTo>
                <a:lnTo>
                  <a:pt x="426372" y="2376"/>
                </a:lnTo>
                <a:lnTo>
                  <a:pt x="375840" y="9339"/>
                </a:lnTo>
                <a:lnTo>
                  <a:pt x="327233" y="20641"/>
                </a:lnTo>
                <a:lnTo>
                  <a:pt x="280840" y="36030"/>
                </a:lnTo>
                <a:lnTo>
                  <a:pt x="236953" y="55259"/>
                </a:lnTo>
                <a:lnTo>
                  <a:pt x="195864" y="78077"/>
                </a:lnTo>
                <a:lnTo>
                  <a:pt x="157863" y="104236"/>
                </a:lnTo>
                <a:lnTo>
                  <a:pt x="123243" y="133487"/>
                </a:lnTo>
                <a:lnTo>
                  <a:pt x="92293" y="165579"/>
                </a:lnTo>
                <a:lnTo>
                  <a:pt x="65306" y="200264"/>
                </a:lnTo>
                <a:lnTo>
                  <a:pt x="42572" y="237293"/>
                </a:lnTo>
                <a:lnTo>
                  <a:pt x="24384" y="276417"/>
                </a:lnTo>
                <a:lnTo>
                  <a:pt x="11031" y="317385"/>
                </a:lnTo>
                <a:lnTo>
                  <a:pt x="2806" y="359949"/>
                </a:lnTo>
                <a:lnTo>
                  <a:pt x="0" y="403860"/>
                </a:lnTo>
                <a:lnTo>
                  <a:pt x="2806" y="447913"/>
                </a:lnTo>
                <a:lnTo>
                  <a:pt x="11031" y="490600"/>
                </a:lnTo>
                <a:lnTo>
                  <a:pt x="24384" y="531674"/>
                </a:lnTo>
                <a:lnTo>
                  <a:pt x="42572" y="570887"/>
                </a:lnTo>
                <a:lnTo>
                  <a:pt x="65306" y="607991"/>
                </a:lnTo>
                <a:lnTo>
                  <a:pt x="92293" y="642737"/>
                </a:lnTo>
                <a:lnTo>
                  <a:pt x="123243" y="674879"/>
                </a:lnTo>
                <a:lnTo>
                  <a:pt x="157863" y="704167"/>
                </a:lnTo>
                <a:lnTo>
                  <a:pt x="195864" y="730355"/>
                </a:lnTo>
                <a:lnTo>
                  <a:pt x="236953" y="753194"/>
                </a:lnTo>
                <a:lnTo>
                  <a:pt x="280840" y="772437"/>
                </a:lnTo>
                <a:lnTo>
                  <a:pt x="327233" y="787834"/>
                </a:lnTo>
                <a:lnTo>
                  <a:pt x="375840" y="799140"/>
                </a:lnTo>
                <a:lnTo>
                  <a:pt x="426372" y="806105"/>
                </a:lnTo>
                <a:lnTo>
                  <a:pt x="478536" y="808482"/>
                </a:lnTo>
                <a:lnTo>
                  <a:pt x="530699" y="806105"/>
                </a:lnTo>
                <a:lnTo>
                  <a:pt x="581231" y="799140"/>
                </a:lnTo>
                <a:lnTo>
                  <a:pt x="629838" y="787834"/>
                </a:lnTo>
                <a:lnTo>
                  <a:pt x="676231" y="772437"/>
                </a:lnTo>
                <a:lnTo>
                  <a:pt x="720118" y="753194"/>
                </a:lnTo>
                <a:lnTo>
                  <a:pt x="761207" y="730355"/>
                </a:lnTo>
                <a:lnTo>
                  <a:pt x="799208" y="704167"/>
                </a:lnTo>
                <a:lnTo>
                  <a:pt x="833828" y="674879"/>
                </a:lnTo>
                <a:lnTo>
                  <a:pt x="864778" y="642737"/>
                </a:lnTo>
                <a:lnTo>
                  <a:pt x="891765" y="607991"/>
                </a:lnTo>
                <a:lnTo>
                  <a:pt x="914499" y="570887"/>
                </a:lnTo>
                <a:lnTo>
                  <a:pt x="932688" y="531674"/>
                </a:lnTo>
                <a:lnTo>
                  <a:pt x="946040" y="490600"/>
                </a:lnTo>
                <a:lnTo>
                  <a:pt x="954265" y="447913"/>
                </a:lnTo>
                <a:lnTo>
                  <a:pt x="957072" y="403859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02165" y="5209794"/>
            <a:ext cx="957580" cy="808990"/>
          </a:xfrm>
          <a:custGeom>
            <a:avLst/>
            <a:gdLst/>
            <a:ahLst/>
            <a:cxnLst/>
            <a:rect l="l" t="t" r="r" b="b"/>
            <a:pathLst>
              <a:path w="957579" h="808989">
                <a:moveTo>
                  <a:pt x="478536" y="0"/>
                </a:moveTo>
                <a:lnTo>
                  <a:pt x="426372" y="2376"/>
                </a:lnTo>
                <a:lnTo>
                  <a:pt x="375840" y="9339"/>
                </a:lnTo>
                <a:lnTo>
                  <a:pt x="327233" y="20641"/>
                </a:lnTo>
                <a:lnTo>
                  <a:pt x="280840" y="36030"/>
                </a:lnTo>
                <a:lnTo>
                  <a:pt x="236953" y="55259"/>
                </a:lnTo>
                <a:lnTo>
                  <a:pt x="195864" y="78077"/>
                </a:lnTo>
                <a:lnTo>
                  <a:pt x="157863" y="104236"/>
                </a:lnTo>
                <a:lnTo>
                  <a:pt x="123243" y="133487"/>
                </a:lnTo>
                <a:lnTo>
                  <a:pt x="92293" y="165579"/>
                </a:lnTo>
                <a:lnTo>
                  <a:pt x="65306" y="200264"/>
                </a:lnTo>
                <a:lnTo>
                  <a:pt x="42572" y="237293"/>
                </a:lnTo>
                <a:lnTo>
                  <a:pt x="24384" y="276417"/>
                </a:lnTo>
                <a:lnTo>
                  <a:pt x="11031" y="317385"/>
                </a:lnTo>
                <a:lnTo>
                  <a:pt x="2806" y="359949"/>
                </a:lnTo>
                <a:lnTo>
                  <a:pt x="0" y="403860"/>
                </a:lnTo>
                <a:lnTo>
                  <a:pt x="2806" y="447913"/>
                </a:lnTo>
                <a:lnTo>
                  <a:pt x="11031" y="490600"/>
                </a:lnTo>
                <a:lnTo>
                  <a:pt x="24384" y="531674"/>
                </a:lnTo>
                <a:lnTo>
                  <a:pt x="42572" y="570887"/>
                </a:lnTo>
                <a:lnTo>
                  <a:pt x="65306" y="607991"/>
                </a:lnTo>
                <a:lnTo>
                  <a:pt x="92293" y="642737"/>
                </a:lnTo>
                <a:lnTo>
                  <a:pt x="123243" y="674879"/>
                </a:lnTo>
                <a:lnTo>
                  <a:pt x="157863" y="704167"/>
                </a:lnTo>
                <a:lnTo>
                  <a:pt x="195864" y="730355"/>
                </a:lnTo>
                <a:lnTo>
                  <a:pt x="236953" y="753194"/>
                </a:lnTo>
                <a:lnTo>
                  <a:pt x="280840" y="772437"/>
                </a:lnTo>
                <a:lnTo>
                  <a:pt x="327233" y="787834"/>
                </a:lnTo>
                <a:lnTo>
                  <a:pt x="375840" y="799140"/>
                </a:lnTo>
                <a:lnTo>
                  <a:pt x="426372" y="806105"/>
                </a:lnTo>
                <a:lnTo>
                  <a:pt x="478536" y="808482"/>
                </a:lnTo>
                <a:lnTo>
                  <a:pt x="530699" y="806105"/>
                </a:lnTo>
                <a:lnTo>
                  <a:pt x="581231" y="799140"/>
                </a:lnTo>
                <a:lnTo>
                  <a:pt x="629838" y="787834"/>
                </a:lnTo>
                <a:lnTo>
                  <a:pt x="676231" y="772437"/>
                </a:lnTo>
                <a:lnTo>
                  <a:pt x="720118" y="753194"/>
                </a:lnTo>
                <a:lnTo>
                  <a:pt x="761207" y="730355"/>
                </a:lnTo>
                <a:lnTo>
                  <a:pt x="799208" y="704167"/>
                </a:lnTo>
                <a:lnTo>
                  <a:pt x="833828" y="674879"/>
                </a:lnTo>
                <a:lnTo>
                  <a:pt x="864778" y="642737"/>
                </a:lnTo>
                <a:lnTo>
                  <a:pt x="891765" y="607991"/>
                </a:lnTo>
                <a:lnTo>
                  <a:pt x="914499" y="570887"/>
                </a:lnTo>
                <a:lnTo>
                  <a:pt x="932688" y="531674"/>
                </a:lnTo>
                <a:lnTo>
                  <a:pt x="946040" y="490600"/>
                </a:lnTo>
                <a:lnTo>
                  <a:pt x="954265" y="447913"/>
                </a:lnTo>
                <a:lnTo>
                  <a:pt x="957072" y="403859"/>
                </a:lnTo>
                <a:lnTo>
                  <a:pt x="954265" y="359949"/>
                </a:lnTo>
                <a:lnTo>
                  <a:pt x="946040" y="317385"/>
                </a:lnTo>
                <a:lnTo>
                  <a:pt x="932688" y="276417"/>
                </a:lnTo>
                <a:lnTo>
                  <a:pt x="914499" y="237293"/>
                </a:lnTo>
                <a:lnTo>
                  <a:pt x="891765" y="200264"/>
                </a:lnTo>
                <a:lnTo>
                  <a:pt x="864778" y="165579"/>
                </a:lnTo>
                <a:lnTo>
                  <a:pt x="833828" y="133487"/>
                </a:lnTo>
                <a:lnTo>
                  <a:pt x="799208" y="104236"/>
                </a:lnTo>
                <a:lnTo>
                  <a:pt x="761207" y="78077"/>
                </a:lnTo>
                <a:lnTo>
                  <a:pt x="720118" y="55259"/>
                </a:lnTo>
                <a:lnTo>
                  <a:pt x="676231" y="36030"/>
                </a:lnTo>
                <a:lnTo>
                  <a:pt x="629838" y="20641"/>
                </a:lnTo>
                <a:lnTo>
                  <a:pt x="581231" y="9339"/>
                </a:lnTo>
                <a:lnTo>
                  <a:pt x="530699" y="2376"/>
                </a:lnTo>
                <a:lnTo>
                  <a:pt x="47853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022987" y="5440171"/>
            <a:ext cx="914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度</a:t>
            </a:r>
            <a:r>
              <a:rPr sz="20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目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30579" y="5448553"/>
            <a:ext cx="788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基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数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117733" y="4179570"/>
            <a:ext cx="1235202" cy="2903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424305" y="4489958"/>
            <a:ext cx="5346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元组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11173" y="6424676"/>
            <a:ext cx="5346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外码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578487" y="4144517"/>
            <a:ext cx="1148080" cy="969010"/>
          </a:xfrm>
          <a:custGeom>
            <a:avLst/>
            <a:gdLst/>
            <a:ahLst/>
            <a:cxnLst/>
            <a:rect l="l" t="t" r="r" b="b"/>
            <a:pathLst>
              <a:path w="1148079" h="969010">
                <a:moveTo>
                  <a:pt x="1147572" y="484631"/>
                </a:moveTo>
                <a:lnTo>
                  <a:pt x="1145227" y="440549"/>
                </a:lnTo>
                <a:lnTo>
                  <a:pt x="1138330" y="397569"/>
                </a:lnTo>
                <a:lnTo>
                  <a:pt x="1127082" y="355864"/>
                </a:lnTo>
                <a:lnTo>
                  <a:pt x="1111685" y="315605"/>
                </a:lnTo>
                <a:lnTo>
                  <a:pt x="1092342" y="276965"/>
                </a:lnTo>
                <a:lnTo>
                  <a:pt x="1069255" y="240114"/>
                </a:lnTo>
                <a:lnTo>
                  <a:pt x="1042626" y="205225"/>
                </a:lnTo>
                <a:lnTo>
                  <a:pt x="1012657" y="172469"/>
                </a:lnTo>
                <a:lnTo>
                  <a:pt x="979551" y="142017"/>
                </a:lnTo>
                <a:lnTo>
                  <a:pt x="943509" y="114042"/>
                </a:lnTo>
                <a:lnTo>
                  <a:pt x="904735" y="88716"/>
                </a:lnTo>
                <a:lnTo>
                  <a:pt x="863430" y="66209"/>
                </a:lnTo>
                <a:lnTo>
                  <a:pt x="819797" y="46694"/>
                </a:lnTo>
                <a:lnTo>
                  <a:pt x="774038" y="30342"/>
                </a:lnTo>
                <a:lnTo>
                  <a:pt x="726355" y="17324"/>
                </a:lnTo>
                <a:lnTo>
                  <a:pt x="676950" y="7814"/>
                </a:lnTo>
                <a:lnTo>
                  <a:pt x="626026" y="1982"/>
                </a:lnTo>
                <a:lnTo>
                  <a:pt x="573786" y="0"/>
                </a:lnTo>
                <a:lnTo>
                  <a:pt x="521545" y="1982"/>
                </a:lnTo>
                <a:lnTo>
                  <a:pt x="470621" y="7814"/>
                </a:lnTo>
                <a:lnTo>
                  <a:pt x="421216" y="17324"/>
                </a:lnTo>
                <a:lnTo>
                  <a:pt x="373533" y="30342"/>
                </a:lnTo>
                <a:lnTo>
                  <a:pt x="327774" y="46694"/>
                </a:lnTo>
                <a:lnTo>
                  <a:pt x="284141" y="66209"/>
                </a:lnTo>
                <a:lnTo>
                  <a:pt x="242836" y="88716"/>
                </a:lnTo>
                <a:lnTo>
                  <a:pt x="204062" y="114042"/>
                </a:lnTo>
                <a:lnTo>
                  <a:pt x="168020" y="142017"/>
                </a:lnTo>
                <a:lnTo>
                  <a:pt x="134914" y="172469"/>
                </a:lnTo>
                <a:lnTo>
                  <a:pt x="104874" y="205318"/>
                </a:lnTo>
                <a:lnTo>
                  <a:pt x="78316" y="240114"/>
                </a:lnTo>
                <a:lnTo>
                  <a:pt x="55229" y="276965"/>
                </a:lnTo>
                <a:lnTo>
                  <a:pt x="35886" y="315605"/>
                </a:lnTo>
                <a:lnTo>
                  <a:pt x="20489" y="355864"/>
                </a:lnTo>
                <a:lnTo>
                  <a:pt x="9241" y="397569"/>
                </a:lnTo>
                <a:lnTo>
                  <a:pt x="2344" y="440549"/>
                </a:lnTo>
                <a:lnTo>
                  <a:pt x="0" y="484631"/>
                </a:lnTo>
                <a:lnTo>
                  <a:pt x="2344" y="528707"/>
                </a:lnTo>
                <a:lnTo>
                  <a:pt x="9241" y="571668"/>
                </a:lnTo>
                <a:lnTo>
                  <a:pt x="20489" y="613342"/>
                </a:lnTo>
                <a:lnTo>
                  <a:pt x="35886" y="653561"/>
                </a:lnTo>
                <a:lnTo>
                  <a:pt x="55229" y="692154"/>
                </a:lnTo>
                <a:lnTo>
                  <a:pt x="78316" y="728951"/>
                </a:lnTo>
                <a:lnTo>
                  <a:pt x="102108" y="760070"/>
                </a:lnTo>
                <a:lnTo>
                  <a:pt x="102107" y="484631"/>
                </a:lnTo>
                <a:lnTo>
                  <a:pt x="104874" y="441187"/>
                </a:lnTo>
                <a:lnTo>
                  <a:pt x="112982" y="399103"/>
                </a:lnTo>
                <a:lnTo>
                  <a:pt x="126144" y="358621"/>
                </a:lnTo>
                <a:lnTo>
                  <a:pt x="144073" y="319984"/>
                </a:lnTo>
                <a:lnTo>
                  <a:pt x="166482" y="283435"/>
                </a:lnTo>
                <a:lnTo>
                  <a:pt x="193084" y="249216"/>
                </a:lnTo>
                <a:lnTo>
                  <a:pt x="223592" y="217570"/>
                </a:lnTo>
                <a:lnTo>
                  <a:pt x="257717" y="188738"/>
                </a:lnTo>
                <a:lnTo>
                  <a:pt x="295174" y="162964"/>
                </a:lnTo>
                <a:lnTo>
                  <a:pt x="335675" y="140490"/>
                </a:lnTo>
                <a:lnTo>
                  <a:pt x="378932" y="121558"/>
                </a:lnTo>
                <a:lnTo>
                  <a:pt x="424659" y="106411"/>
                </a:lnTo>
                <a:lnTo>
                  <a:pt x="472568" y="95292"/>
                </a:lnTo>
                <a:lnTo>
                  <a:pt x="522373" y="88443"/>
                </a:lnTo>
                <a:lnTo>
                  <a:pt x="573786" y="86105"/>
                </a:lnTo>
                <a:lnTo>
                  <a:pt x="625341" y="88443"/>
                </a:lnTo>
                <a:lnTo>
                  <a:pt x="675269" y="95292"/>
                </a:lnTo>
                <a:lnTo>
                  <a:pt x="723284" y="106411"/>
                </a:lnTo>
                <a:lnTo>
                  <a:pt x="769100" y="121558"/>
                </a:lnTo>
                <a:lnTo>
                  <a:pt x="812433" y="140490"/>
                </a:lnTo>
                <a:lnTo>
                  <a:pt x="852994" y="162964"/>
                </a:lnTo>
                <a:lnTo>
                  <a:pt x="890500" y="188738"/>
                </a:lnTo>
                <a:lnTo>
                  <a:pt x="924664" y="217570"/>
                </a:lnTo>
                <a:lnTo>
                  <a:pt x="955200" y="249216"/>
                </a:lnTo>
                <a:lnTo>
                  <a:pt x="981822" y="283435"/>
                </a:lnTo>
                <a:lnTo>
                  <a:pt x="1004245" y="319984"/>
                </a:lnTo>
                <a:lnTo>
                  <a:pt x="1022183" y="358621"/>
                </a:lnTo>
                <a:lnTo>
                  <a:pt x="1035349" y="399103"/>
                </a:lnTo>
                <a:lnTo>
                  <a:pt x="1043459" y="441187"/>
                </a:lnTo>
                <a:lnTo>
                  <a:pt x="1046226" y="484631"/>
                </a:lnTo>
                <a:lnTo>
                  <a:pt x="1046226" y="759073"/>
                </a:lnTo>
                <a:lnTo>
                  <a:pt x="1069255" y="728951"/>
                </a:lnTo>
                <a:lnTo>
                  <a:pt x="1092342" y="692154"/>
                </a:lnTo>
                <a:lnTo>
                  <a:pt x="1111685" y="653561"/>
                </a:lnTo>
                <a:lnTo>
                  <a:pt x="1127082" y="613342"/>
                </a:lnTo>
                <a:lnTo>
                  <a:pt x="1138330" y="571668"/>
                </a:lnTo>
                <a:lnTo>
                  <a:pt x="1145227" y="528707"/>
                </a:lnTo>
                <a:lnTo>
                  <a:pt x="1147572" y="484631"/>
                </a:lnTo>
                <a:close/>
              </a:path>
              <a:path w="1148079" h="969010">
                <a:moveTo>
                  <a:pt x="1046226" y="759073"/>
                </a:moveTo>
                <a:lnTo>
                  <a:pt x="1046226" y="484631"/>
                </a:lnTo>
                <a:lnTo>
                  <a:pt x="1043459" y="527933"/>
                </a:lnTo>
                <a:lnTo>
                  <a:pt x="1035349" y="569894"/>
                </a:lnTo>
                <a:lnTo>
                  <a:pt x="1022183" y="610270"/>
                </a:lnTo>
                <a:lnTo>
                  <a:pt x="1004245" y="648817"/>
                </a:lnTo>
                <a:lnTo>
                  <a:pt x="981822" y="685292"/>
                </a:lnTo>
                <a:lnTo>
                  <a:pt x="955200" y="719449"/>
                </a:lnTo>
                <a:lnTo>
                  <a:pt x="924664" y="751047"/>
                </a:lnTo>
                <a:lnTo>
                  <a:pt x="890500" y="779840"/>
                </a:lnTo>
                <a:lnTo>
                  <a:pt x="852994" y="805586"/>
                </a:lnTo>
                <a:lnTo>
                  <a:pt x="812433" y="828039"/>
                </a:lnTo>
                <a:lnTo>
                  <a:pt x="769100" y="846957"/>
                </a:lnTo>
                <a:lnTo>
                  <a:pt x="723284" y="862096"/>
                </a:lnTo>
                <a:lnTo>
                  <a:pt x="675269" y="873211"/>
                </a:lnTo>
                <a:lnTo>
                  <a:pt x="625341" y="880059"/>
                </a:lnTo>
                <a:lnTo>
                  <a:pt x="573786" y="882395"/>
                </a:lnTo>
                <a:lnTo>
                  <a:pt x="522373" y="880059"/>
                </a:lnTo>
                <a:lnTo>
                  <a:pt x="472568" y="873211"/>
                </a:lnTo>
                <a:lnTo>
                  <a:pt x="424659" y="862096"/>
                </a:lnTo>
                <a:lnTo>
                  <a:pt x="378932" y="846957"/>
                </a:lnTo>
                <a:lnTo>
                  <a:pt x="335675" y="828039"/>
                </a:lnTo>
                <a:lnTo>
                  <a:pt x="295174" y="805586"/>
                </a:lnTo>
                <a:lnTo>
                  <a:pt x="257717" y="779840"/>
                </a:lnTo>
                <a:lnTo>
                  <a:pt x="223592" y="751047"/>
                </a:lnTo>
                <a:lnTo>
                  <a:pt x="193084" y="719449"/>
                </a:lnTo>
                <a:lnTo>
                  <a:pt x="166482" y="685291"/>
                </a:lnTo>
                <a:lnTo>
                  <a:pt x="144073" y="648817"/>
                </a:lnTo>
                <a:lnTo>
                  <a:pt x="126144" y="610270"/>
                </a:lnTo>
                <a:lnTo>
                  <a:pt x="112982" y="569894"/>
                </a:lnTo>
                <a:lnTo>
                  <a:pt x="104874" y="527933"/>
                </a:lnTo>
                <a:lnTo>
                  <a:pt x="102107" y="484631"/>
                </a:lnTo>
                <a:lnTo>
                  <a:pt x="102108" y="760070"/>
                </a:lnTo>
                <a:lnTo>
                  <a:pt x="134914" y="796477"/>
                </a:lnTo>
                <a:lnTo>
                  <a:pt x="168020" y="826865"/>
                </a:lnTo>
                <a:lnTo>
                  <a:pt x="204062" y="854776"/>
                </a:lnTo>
                <a:lnTo>
                  <a:pt x="242836" y="880041"/>
                </a:lnTo>
                <a:lnTo>
                  <a:pt x="284141" y="902490"/>
                </a:lnTo>
                <a:lnTo>
                  <a:pt x="327774" y="921951"/>
                </a:lnTo>
                <a:lnTo>
                  <a:pt x="373533" y="938256"/>
                </a:lnTo>
                <a:lnTo>
                  <a:pt x="421216" y="951233"/>
                </a:lnTo>
                <a:lnTo>
                  <a:pt x="470621" y="960713"/>
                </a:lnTo>
                <a:lnTo>
                  <a:pt x="521545" y="966526"/>
                </a:lnTo>
                <a:lnTo>
                  <a:pt x="573786" y="968501"/>
                </a:lnTo>
                <a:lnTo>
                  <a:pt x="626026" y="966526"/>
                </a:lnTo>
                <a:lnTo>
                  <a:pt x="676950" y="960713"/>
                </a:lnTo>
                <a:lnTo>
                  <a:pt x="726355" y="951233"/>
                </a:lnTo>
                <a:lnTo>
                  <a:pt x="774038" y="938256"/>
                </a:lnTo>
                <a:lnTo>
                  <a:pt x="819797" y="921951"/>
                </a:lnTo>
                <a:lnTo>
                  <a:pt x="863430" y="902490"/>
                </a:lnTo>
                <a:lnTo>
                  <a:pt x="904735" y="880041"/>
                </a:lnTo>
                <a:lnTo>
                  <a:pt x="943509" y="854776"/>
                </a:lnTo>
                <a:lnTo>
                  <a:pt x="979551" y="826865"/>
                </a:lnTo>
                <a:lnTo>
                  <a:pt x="1012657" y="796477"/>
                </a:lnTo>
                <a:lnTo>
                  <a:pt x="1042626" y="763782"/>
                </a:lnTo>
                <a:lnTo>
                  <a:pt x="1046226" y="75907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673737" y="4223765"/>
            <a:ext cx="957580" cy="808990"/>
          </a:xfrm>
          <a:custGeom>
            <a:avLst/>
            <a:gdLst/>
            <a:ahLst/>
            <a:cxnLst/>
            <a:rect l="l" t="t" r="r" b="b"/>
            <a:pathLst>
              <a:path w="957579" h="808989">
                <a:moveTo>
                  <a:pt x="957072" y="404621"/>
                </a:moveTo>
                <a:lnTo>
                  <a:pt x="954265" y="360568"/>
                </a:lnTo>
                <a:lnTo>
                  <a:pt x="946040" y="317881"/>
                </a:lnTo>
                <a:lnTo>
                  <a:pt x="932688" y="276807"/>
                </a:lnTo>
                <a:lnTo>
                  <a:pt x="914499" y="237594"/>
                </a:lnTo>
                <a:lnTo>
                  <a:pt x="891765" y="200490"/>
                </a:lnTo>
                <a:lnTo>
                  <a:pt x="864778" y="165744"/>
                </a:lnTo>
                <a:lnTo>
                  <a:pt x="833828" y="133602"/>
                </a:lnTo>
                <a:lnTo>
                  <a:pt x="799208" y="104314"/>
                </a:lnTo>
                <a:lnTo>
                  <a:pt x="761207" y="78126"/>
                </a:lnTo>
                <a:lnTo>
                  <a:pt x="720118" y="55287"/>
                </a:lnTo>
                <a:lnTo>
                  <a:pt x="676231" y="36044"/>
                </a:lnTo>
                <a:lnTo>
                  <a:pt x="629838" y="20647"/>
                </a:lnTo>
                <a:lnTo>
                  <a:pt x="581231" y="9341"/>
                </a:lnTo>
                <a:lnTo>
                  <a:pt x="530699" y="2376"/>
                </a:lnTo>
                <a:lnTo>
                  <a:pt x="478536" y="0"/>
                </a:lnTo>
                <a:lnTo>
                  <a:pt x="426372" y="2376"/>
                </a:lnTo>
                <a:lnTo>
                  <a:pt x="375840" y="9341"/>
                </a:lnTo>
                <a:lnTo>
                  <a:pt x="327233" y="20647"/>
                </a:lnTo>
                <a:lnTo>
                  <a:pt x="280840" y="36044"/>
                </a:lnTo>
                <a:lnTo>
                  <a:pt x="236953" y="55287"/>
                </a:lnTo>
                <a:lnTo>
                  <a:pt x="195864" y="78126"/>
                </a:lnTo>
                <a:lnTo>
                  <a:pt x="157863" y="104314"/>
                </a:lnTo>
                <a:lnTo>
                  <a:pt x="123243" y="133602"/>
                </a:lnTo>
                <a:lnTo>
                  <a:pt x="92293" y="165744"/>
                </a:lnTo>
                <a:lnTo>
                  <a:pt x="65306" y="200490"/>
                </a:lnTo>
                <a:lnTo>
                  <a:pt x="42572" y="237594"/>
                </a:lnTo>
                <a:lnTo>
                  <a:pt x="24384" y="276807"/>
                </a:lnTo>
                <a:lnTo>
                  <a:pt x="11031" y="317881"/>
                </a:lnTo>
                <a:lnTo>
                  <a:pt x="2806" y="360568"/>
                </a:lnTo>
                <a:lnTo>
                  <a:pt x="0" y="404622"/>
                </a:lnTo>
                <a:lnTo>
                  <a:pt x="2806" y="448532"/>
                </a:lnTo>
                <a:lnTo>
                  <a:pt x="11031" y="491096"/>
                </a:lnTo>
                <a:lnTo>
                  <a:pt x="24384" y="532064"/>
                </a:lnTo>
                <a:lnTo>
                  <a:pt x="42572" y="571188"/>
                </a:lnTo>
                <a:lnTo>
                  <a:pt x="65306" y="608217"/>
                </a:lnTo>
                <a:lnTo>
                  <a:pt x="92293" y="642902"/>
                </a:lnTo>
                <a:lnTo>
                  <a:pt x="123243" y="674994"/>
                </a:lnTo>
                <a:lnTo>
                  <a:pt x="157863" y="704245"/>
                </a:lnTo>
                <a:lnTo>
                  <a:pt x="195864" y="730404"/>
                </a:lnTo>
                <a:lnTo>
                  <a:pt x="236953" y="753222"/>
                </a:lnTo>
                <a:lnTo>
                  <a:pt x="280840" y="772451"/>
                </a:lnTo>
                <a:lnTo>
                  <a:pt x="327233" y="787840"/>
                </a:lnTo>
                <a:lnTo>
                  <a:pt x="375840" y="799142"/>
                </a:lnTo>
                <a:lnTo>
                  <a:pt x="426372" y="806105"/>
                </a:lnTo>
                <a:lnTo>
                  <a:pt x="478536" y="808482"/>
                </a:lnTo>
                <a:lnTo>
                  <a:pt x="530699" y="806105"/>
                </a:lnTo>
                <a:lnTo>
                  <a:pt x="581231" y="799142"/>
                </a:lnTo>
                <a:lnTo>
                  <a:pt x="629838" y="787840"/>
                </a:lnTo>
                <a:lnTo>
                  <a:pt x="676231" y="772451"/>
                </a:lnTo>
                <a:lnTo>
                  <a:pt x="720118" y="753222"/>
                </a:lnTo>
                <a:lnTo>
                  <a:pt x="761207" y="730404"/>
                </a:lnTo>
                <a:lnTo>
                  <a:pt x="799208" y="704245"/>
                </a:lnTo>
                <a:lnTo>
                  <a:pt x="833828" y="674994"/>
                </a:lnTo>
                <a:lnTo>
                  <a:pt x="864778" y="642902"/>
                </a:lnTo>
                <a:lnTo>
                  <a:pt x="891765" y="608217"/>
                </a:lnTo>
                <a:lnTo>
                  <a:pt x="914499" y="571188"/>
                </a:lnTo>
                <a:lnTo>
                  <a:pt x="932688" y="532064"/>
                </a:lnTo>
                <a:lnTo>
                  <a:pt x="946040" y="491096"/>
                </a:lnTo>
                <a:lnTo>
                  <a:pt x="954265" y="448532"/>
                </a:lnTo>
                <a:lnTo>
                  <a:pt x="957072" y="404621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673737" y="4223765"/>
            <a:ext cx="957580" cy="808990"/>
          </a:xfrm>
          <a:custGeom>
            <a:avLst/>
            <a:gdLst/>
            <a:ahLst/>
            <a:cxnLst/>
            <a:rect l="l" t="t" r="r" b="b"/>
            <a:pathLst>
              <a:path w="957579" h="808989">
                <a:moveTo>
                  <a:pt x="478536" y="0"/>
                </a:moveTo>
                <a:lnTo>
                  <a:pt x="426372" y="2376"/>
                </a:lnTo>
                <a:lnTo>
                  <a:pt x="375840" y="9341"/>
                </a:lnTo>
                <a:lnTo>
                  <a:pt x="327233" y="20647"/>
                </a:lnTo>
                <a:lnTo>
                  <a:pt x="280840" y="36044"/>
                </a:lnTo>
                <a:lnTo>
                  <a:pt x="236953" y="55287"/>
                </a:lnTo>
                <a:lnTo>
                  <a:pt x="195864" y="78126"/>
                </a:lnTo>
                <a:lnTo>
                  <a:pt x="157863" y="104314"/>
                </a:lnTo>
                <a:lnTo>
                  <a:pt x="123243" y="133602"/>
                </a:lnTo>
                <a:lnTo>
                  <a:pt x="92293" y="165744"/>
                </a:lnTo>
                <a:lnTo>
                  <a:pt x="65306" y="200490"/>
                </a:lnTo>
                <a:lnTo>
                  <a:pt x="42572" y="237594"/>
                </a:lnTo>
                <a:lnTo>
                  <a:pt x="24384" y="276807"/>
                </a:lnTo>
                <a:lnTo>
                  <a:pt x="11031" y="317881"/>
                </a:lnTo>
                <a:lnTo>
                  <a:pt x="2806" y="360568"/>
                </a:lnTo>
                <a:lnTo>
                  <a:pt x="0" y="404622"/>
                </a:lnTo>
                <a:lnTo>
                  <a:pt x="2806" y="448532"/>
                </a:lnTo>
                <a:lnTo>
                  <a:pt x="11031" y="491096"/>
                </a:lnTo>
                <a:lnTo>
                  <a:pt x="24384" y="532064"/>
                </a:lnTo>
                <a:lnTo>
                  <a:pt x="42572" y="571188"/>
                </a:lnTo>
                <a:lnTo>
                  <a:pt x="65306" y="608217"/>
                </a:lnTo>
                <a:lnTo>
                  <a:pt x="92293" y="642902"/>
                </a:lnTo>
                <a:lnTo>
                  <a:pt x="123243" y="674994"/>
                </a:lnTo>
                <a:lnTo>
                  <a:pt x="157863" y="704245"/>
                </a:lnTo>
                <a:lnTo>
                  <a:pt x="195864" y="730404"/>
                </a:lnTo>
                <a:lnTo>
                  <a:pt x="236953" y="753222"/>
                </a:lnTo>
                <a:lnTo>
                  <a:pt x="280840" y="772451"/>
                </a:lnTo>
                <a:lnTo>
                  <a:pt x="327233" y="787840"/>
                </a:lnTo>
                <a:lnTo>
                  <a:pt x="375840" y="799142"/>
                </a:lnTo>
                <a:lnTo>
                  <a:pt x="426372" y="806105"/>
                </a:lnTo>
                <a:lnTo>
                  <a:pt x="478536" y="808482"/>
                </a:lnTo>
                <a:lnTo>
                  <a:pt x="530699" y="806105"/>
                </a:lnTo>
                <a:lnTo>
                  <a:pt x="581231" y="799142"/>
                </a:lnTo>
                <a:lnTo>
                  <a:pt x="629838" y="787840"/>
                </a:lnTo>
                <a:lnTo>
                  <a:pt x="676231" y="772451"/>
                </a:lnTo>
                <a:lnTo>
                  <a:pt x="720118" y="753222"/>
                </a:lnTo>
                <a:lnTo>
                  <a:pt x="761207" y="730404"/>
                </a:lnTo>
                <a:lnTo>
                  <a:pt x="799208" y="704245"/>
                </a:lnTo>
                <a:lnTo>
                  <a:pt x="833828" y="674994"/>
                </a:lnTo>
                <a:lnTo>
                  <a:pt x="864778" y="642902"/>
                </a:lnTo>
                <a:lnTo>
                  <a:pt x="891765" y="608217"/>
                </a:lnTo>
                <a:lnTo>
                  <a:pt x="914499" y="571188"/>
                </a:lnTo>
                <a:lnTo>
                  <a:pt x="932688" y="532064"/>
                </a:lnTo>
                <a:lnTo>
                  <a:pt x="946040" y="491096"/>
                </a:lnTo>
                <a:lnTo>
                  <a:pt x="954265" y="448532"/>
                </a:lnTo>
                <a:lnTo>
                  <a:pt x="957072" y="404621"/>
                </a:lnTo>
                <a:lnTo>
                  <a:pt x="954265" y="360568"/>
                </a:lnTo>
                <a:lnTo>
                  <a:pt x="946040" y="317881"/>
                </a:lnTo>
                <a:lnTo>
                  <a:pt x="932688" y="276807"/>
                </a:lnTo>
                <a:lnTo>
                  <a:pt x="914499" y="237594"/>
                </a:lnTo>
                <a:lnTo>
                  <a:pt x="891765" y="200490"/>
                </a:lnTo>
                <a:lnTo>
                  <a:pt x="864778" y="165744"/>
                </a:lnTo>
                <a:lnTo>
                  <a:pt x="833828" y="133602"/>
                </a:lnTo>
                <a:lnTo>
                  <a:pt x="799208" y="104314"/>
                </a:lnTo>
                <a:lnTo>
                  <a:pt x="761207" y="78126"/>
                </a:lnTo>
                <a:lnTo>
                  <a:pt x="720118" y="55287"/>
                </a:lnTo>
                <a:lnTo>
                  <a:pt x="676231" y="36044"/>
                </a:lnTo>
                <a:lnTo>
                  <a:pt x="629838" y="20647"/>
                </a:lnTo>
                <a:lnTo>
                  <a:pt x="581231" y="9341"/>
                </a:lnTo>
                <a:lnTo>
                  <a:pt x="530699" y="2376"/>
                </a:lnTo>
                <a:lnTo>
                  <a:pt x="47853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884297" y="4302505"/>
            <a:ext cx="534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表 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标题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774065" y="4139946"/>
            <a:ext cx="1148080" cy="969010"/>
          </a:xfrm>
          <a:custGeom>
            <a:avLst/>
            <a:gdLst/>
            <a:ahLst/>
            <a:cxnLst/>
            <a:rect l="l" t="t" r="r" b="b"/>
            <a:pathLst>
              <a:path w="1148079" h="969010">
                <a:moveTo>
                  <a:pt x="1147572" y="483870"/>
                </a:moveTo>
                <a:lnTo>
                  <a:pt x="1145227" y="439794"/>
                </a:lnTo>
                <a:lnTo>
                  <a:pt x="1138330" y="396833"/>
                </a:lnTo>
                <a:lnTo>
                  <a:pt x="1127082" y="355159"/>
                </a:lnTo>
                <a:lnTo>
                  <a:pt x="1111685" y="314940"/>
                </a:lnTo>
                <a:lnTo>
                  <a:pt x="1092342" y="276347"/>
                </a:lnTo>
                <a:lnTo>
                  <a:pt x="1069255" y="239550"/>
                </a:lnTo>
                <a:lnTo>
                  <a:pt x="1042626" y="204719"/>
                </a:lnTo>
                <a:lnTo>
                  <a:pt x="1012657" y="172024"/>
                </a:lnTo>
                <a:lnTo>
                  <a:pt x="979551" y="141636"/>
                </a:lnTo>
                <a:lnTo>
                  <a:pt x="943509" y="113725"/>
                </a:lnTo>
                <a:lnTo>
                  <a:pt x="904735" y="88460"/>
                </a:lnTo>
                <a:lnTo>
                  <a:pt x="863430" y="66011"/>
                </a:lnTo>
                <a:lnTo>
                  <a:pt x="819797" y="46550"/>
                </a:lnTo>
                <a:lnTo>
                  <a:pt x="774038" y="30245"/>
                </a:lnTo>
                <a:lnTo>
                  <a:pt x="726355" y="17268"/>
                </a:lnTo>
                <a:lnTo>
                  <a:pt x="676950" y="7788"/>
                </a:lnTo>
                <a:lnTo>
                  <a:pt x="626026" y="1975"/>
                </a:lnTo>
                <a:lnTo>
                  <a:pt x="573786" y="0"/>
                </a:lnTo>
                <a:lnTo>
                  <a:pt x="521545" y="1975"/>
                </a:lnTo>
                <a:lnTo>
                  <a:pt x="470621" y="7788"/>
                </a:lnTo>
                <a:lnTo>
                  <a:pt x="421216" y="17268"/>
                </a:lnTo>
                <a:lnTo>
                  <a:pt x="373533" y="30245"/>
                </a:lnTo>
                <a:lnTo>
                  <a:pt x="327774" y="46550"/>
                </a:lnTo>
                <a:lnTo>
                  <a:pt x="284141" y="66011"/>
                </a:lnTo>
                <a:lnTo>
                  <a:pt x="242836" y="88460"/>
                </a:lnTo>
                <a:lnTo>
                  <a:pt x="204062" y="113725"/>
                </a:lnTo>
                <a:lnTo>
                  <a:pt x="168020" y="141636"/>
                </a:lnTo>
                <a:lnTo>
                  <a:pt x="134914" y="172024"/>
                </a:lnTo>
                <a:lnTo>
                  <a:pt x="104945" y="204719"/>
                </a:lnTo>
                <a:lnTo>
                  <a:pt x="78316" y="239550"/>
                </a:lnTo>
                <a:lnTo>
                  <a:pt x="55229" y="276347"/>
                </a:lnTo>
                <a:lnTo>
                  <a:pt x="35886" y="314940"/>
                </a:lnTo>
                <a:lnTo>
                  <a:pt x="20489" y="355159"/>
                </a:lnTo>
                <a:lnTo>
                  <a:pt x="9241" y="396833"/>
                </a:lnTo>
                <a:lnTo>
                  <a:pt x="2344" y="439794"/>
                </a:lnTo>
                <a:lnTo>
                  <a:pt x="0" y="483870"/>
                </a:lnTo>
                <a:lnTo>
                  <a:pt x="2344" y="527952"/>
                </a:lnTo>
                <a:lnTo>
                  <a:pt x="9241" y="570932"/>
                </a:lnTo>
                <a:lnTo>
                  <a:pt x="20489" y="612637"/>
                </a:lnTo>
                <a:lnTo>
                  <a:pt x="35886" y="652896"/>
                </a:lnTo>
                <a:lnTo>
                  <a:pt x="55229" y="691536"/>
                </a:lnTo>
                <a:lnTo>
                  <a:pt x="78316" y="728387"/>
                </a:lnTo>
                <a:lnTo>
                  <a:pt x="101346" y="758560"/>
                </a:lnTo>
                <a:lnTo>
                  <a:pt x="101346" y="483870"/>
                </a:lnTo>
                <a:lnTo>
                  <a:pt x="104122" y="440568"/>
                </a:lnTo>
                <a:lnTo>
                  <a:pt x="112257" y="398607"/>
                </a:lnTo>
                <a:lnTo>
                  <a:pt x="125461" y="358231"/>
                </a:lnTo>
                <a:lnTo>
                  <a:pt x="143445" y="319684"/>
                </a:lnTo>
                <a:lnTo>
                  <a:pt x="165918" y="283210"/>
                </a:lnTo>
                <a:lnTo>
                  <a:pt x="192590" y="249052"/>
                </a:lnTo>
                <a:lnTo>
                  <a:pt x="223172" y="217454"/>
                </a:lnTo>
                <a:lnTo>
                  <a:pt x="257374" y="188661"/>
                </a:lnTo>
                <a:lnTo>
                  <a:pt x="294906" y="162915"/>
                </a:lnTo>
                <a:lnTo>
                  <a:pt x="335477" y="140462"/>
                </a:lnTo>
                <a:lnTo>
                  <a:pt x="378798" y="121544"/>
                </a:lnTo>
                <a:lnTo>
                  <a:pt x="424580" y="106405"/>
                </a:lnTo>
                <a:lnTo>
                  <a:pt x="472531" y="95290"/>
                </a:lnTo>
                <a:lnTo>
                  <a:pt x="522363" y="88442"/>
                </a:lnTo>
                <a:lnTo>
                  <a:pt x="573786" y="86106"/>
                </a:lnTo>
                <a:lnTo>
                  <a:pt x="625208" y="88442"/>
                </a:lnTo>
                <a:lnTo>
                  <a:pt x="675040" y="95290"/>
                </a:lnTo>
                <a:lnTo>
                  <a:pt x="722991" y="106405"/>
                </a:lnTo>
                <a:lnTo>
                  <a:pt x="768773" y="121544"/>
                </a:lnTo>
                <a:lnTo>
                  <a:pt x="812094" y="140462"/>
                </a:lnTo>
                <a:lnTo>
                  <a:pt x="852665" y="162915"/>
                </a:lnTo>
                <a:lnTo>
                  <a:pt x="890197" y="188661"/>
                </a:lnTo>
                <a:lnTo>
                  <a:pt x="924399" y="217454"/>
                </a:lnTo>
                <a:lnTo>
                  <a:pt x="954981" y="249052"/>
                </a:lnTo>
                <a:lnTo>
                  <a:pt x="981653" y="283210"/>
                </a:lnTo>
                <a:lnTo>
                  <a:pt x="1004126" y="319684"/>
                </a:lnTo>
                <a:lnTo>
                  <a:pt x="1022110" y="358231"/>
                </a:lnTo>
                <a:lnTo>
                  <a:pt x="1035314" y="398607"/>
                </a:lnTo>
                <a:lnTo>
                  <a:pt x="1043449" y="440568"/>
                </a:lnTo>
                <a:lnTo>
                  <a:pt x="1046226" y="483870"/>
                </a:lnTo>
                <a:lnTo>
                  <a:pt x="1046226" y="758560"/>
                </a:lnTo>
                <a:lnTo>
                  <a:pt x="1069255" y="728387"/>
                </a:lnTo>
                <a:lnTo>
                  <a:pt x="1092342" y="691536"/>
                </a:lnTo>
                <a:lnTo>
                  <a:pt x="1111685" y="652896"/>
                </a:lnTo>
                <a:lnTo>
                  <a:pt x="1127082" y="612637"/>
                </a:lnTo>
                <a:lnTo>
                  <a:pt x="1138330" y="570932"/>
                </a:lnTo>
                <a:lnTo>
                  <a:pt x="1145227" y="527952"/>
                </a:lnTo>
                <a:lnTo>
                  <a:pt x="1147572" y="483870"/>
                </a:lnTo>
                <a:close/>
              </a:path>
              <a:path w="1148079" h="969010">
                <a:moveTo>
                  <a:pt x="1046226" y="758560"/>
                </a:moveTo>
                <a:lnTo>
                  <a:pt x="1046226" y="483870"/>
                </a:lnTo>
                <a:lnTo>
                  <a:pt x="1043449" y="527314"/>
                </a:lnTo>
                <a:lnTo>
                  <a:pt x="1035314" y="569398"/>
                </a:lnTo>
                <a:lnTo>
                  <a:pt x="1022110" y="609880"/>
                </a:lnTo>
                <a:lnTo>
                  <a:pt x="1004126" y="648517"/>
                </a:lnTo>
                <a:lnTo>
                  <a:pt x="981653" y="685066"/>
                </a:lnTo>
                <a:lnTo>
                  <a:pt x="954981" y="719285"/>
                </a:lnTo>
                <a:lnTo>
                  <a:pt x="924399" y="750931"/>
                </a:lnTo>
                <a:lnTo>
                  <a:pt x="890197" y="779763"/>
                </a:lnTo>
                <a:lnTo>
                  <a:pt x="852665" y="805537"/>
                </a:lnTo>
                <a:lnTo>
                  <a:pt x="812094" y="828011"/>
                </a:lnTo>
                <a:lnTo>
                  <a:pt x="768773" y="846943"/>
                </a:lnTo>
                <a:lnTo>
                  <a:pt x="722991" y="862090"/>
                </a:lnTo>
                <a:lnTo>
                  <a:pt x="675040" y="873209"/>
                </a:lnTo>
                <a:lnTo>
                  <a:pt x="625208" y="880058"/>
                </a:lnTo>
                <a:lnTo>
                  <a:pt x="573786" y="882396"/>
                </a:lnTo>
                <a:lnTo>
                  <a:pt x="522363" y="880058"/>
                </a:lnTo>
                <a:lnTo>
                  <a:pt x="472531" y="873209"/>
                </a:lnTo>
                <a:lnTo>
                  <a:pt x="424580" y="862090"/>
                </a:lnTo>
                <a:lnTo>
                  <a:pt x="378798" y="846943"/>
                </a:lnTo>
                <a:lnTo>
                  <a:pt x="335477" y="828011"/>
                </a:lnTo>
                <a:lnTo>
                  <a:pt x="294906" y="805537"/>
                </a:lnTo>
                <a:lnTo>
                  <a:pt x="257374" y="779763"/>
                </a:lnTo>
                <a:lnTo>
                  <a:pt x="223172" y="750931"/>
                </a:lnTo>
                <a:lnTo>
                  <a:pt x="192590" y="719285"/>
                </a:lnTo>
                <a:lnTo>
                  <a:pt x="165918" y="685066"/>
                </a:lnTo>
                <a:lnTo>
                  <a:pt x="143445" y="648517"/>
                </a:lnTo>
                <a:lnTo>
                  <a:pt x="125461" y="609880"/>
                </a:lnTo>
                <a:lnTo>
                  <a:pt x="112257" y="569398"/>
                </a:lnTo>
                <a:lnTo>
                  <a:pt x="104122" y="527314"/>
                </a:lnTo>
                <a:lnTo>
                  <a:pt x="101346" y="483870"/>
                </a:lnTo>
                <a:lnTo>
                  <a:pt x="101346" y="758560"/>
                </a:lnTo>
                <a:lnTo>
                  <a:pt x="134914" y="796032"/>
                </a:lnTo>
                <a:lnTo>
                  <a:pt x="168020" y="826484"/>
                </a:lnTo>
                <a:lnTo>
                  <a:pt x="204062" y="854459"/>
                </a:lnTo>
                <a:lnTo>
                  <a:pt x="242836" y="879785"/>
                </a:lnTo>
                <a:lnTo>
                  <a:pt x="284141" y="902292"/>
                </a:lnTo>
                <a:lnTo>
                  <a:pt x="327774" y="921807"/>
                </a:lnTo>
                <a:lnTo>
                  <a:pt x="373533" y="938159"/>
                </a:lnTo>
                <a:lnTo>
                  <a:pt x="421216" y="951177"/>
                </a:lnTo>
                <a:lnTo>
                  <a:pt x="470621" y="960687"/>
                </a:lnTo>
                <a:lnTo>
                  <a:pt x="521545" y="966519"/>
                </a:lnTo>
                <a:lnTo>
                  <a:pt x="573786" y="968502"/>
                </a:lnTo>
                <a:lnTo>
                  <a:pt x="626026" y="966519"/>
                </a:lnTo>
                <a:lnTo>
                  <a:pt x="676950" y="960687"/>
                </a:lnTo>
                <a:lnTo>
                  <a:pt x="726355" y="951177"/>
                </a:lnTo>
                <a:lnTo>
                  <a:pt x="774038" y="938159"/>
                </a:lnTo>
                <a:lnTo>
                  <a:pt x="819797" y="921807"/>
                </a:lnTo>
                <a:lnTo>
                  <a:pt x="863430" y="902292"/>
                </a:lnTo>
                <a:lnTo>
                  <a:pt x="904735" y="879785"/>
                </a:lnTo>
                <a:lnTo>
                  <a:pt x="943509" y="854459"/>
                </a:lnTo>
                <a:lnTo>
                  <a:pt x="979551" y="826484"/>
                </a:lnTo>
                <a:lnTo>
                  <a:pt x="1012657" y="796032"/>
                </a:lnTo>
                <a:lnTo>
                  <a:pt x="1042626" y="763276"/>
                </a:lnTo>
                <a:lnTo>
                  <a:pt x="1046226" y="758560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869303" y="4219194"/>
            <a:ext cx="957580" cy="808990"/>
          </a:xfrm>
          <a:custGeom>
            <a:avLst/>
            <a:gdLst/>
            <a:ahLst/>
            <a:cxnLst/>
            <a:rect l="l" t="t" r="r" b="b"/>
            <a:pathLst>
              <a:path w="957579" h="808989">
                <a:moveTo>
                  <a:pt x="957071" y="403859"/>
                </a:moveTo>
                <a:lnTo>
                  <a:pt x="954265" y="359949"/>
                </a:lnTo>
                <a:lnTo>
                  <a:pt x="946040" y="317385"/>
                </a:lnTo>
                <a:lnTo>
                  <a:pt x="932687" y="276417"/>
                </a:lnTo>
                <a:lnTo>
                  <a:pt x="914499" y="237293"/>
                </a:lnTo>
                <a:lnTo>
                  <a:pt x="891765" y="200264"/>
                </a:lnTo>
                <a:lnTo>
                  <a:pt x="864778" y="165579"/>
                </a:lnTo>
                <a:lnTo>
                  <a:pt x="833828" y="133487"/>
                </a:lnTo>
                <a:lnTo>
                  <a:pt x="799208" y="104236"/>
                </a:lnTo>
                <a:lnTo>
                  <a:pt x="761207" y="78077"/>
                </a:lnTo>
                <a:lnTo>
                  <a:pt x="720118" y="55259"/>
                </a:lnTo>
                <a:lnTo>
                  <a:pt x="676231" y="36030"/>
                </a:lnTo>
                <a:lnTo>
                  <a:pt x="629838" y="20641"/>
                </a:lnTo>
                <a:lnTo>
                  <a:pt x="581231" y="9339"/>
                </a:lnTo>
                <a:lnTo>
                  <a:pt x="530699" y="2376"/>
                </a:lnTo>
                <a:lnTo>
                  <a:pt x="478535" y="0"/>
                </a:lnTo>
                <a:lnTo>
                  <a:pt x="426372" y="2376"/>
                </a:lnTo>
                <a:lnTo>
                  <a:pt x="375840" y="9339"/>
                </a:lnTo>
                <a:lnTo>
                  <a:pt x="327233" y="20641"/>
                </a:lnTo>
                <a:lnTo>
                  <a:pt x="280840" y="36030"/>
                </a:lnTo>
                <a:lnTo>
                  <a:pt x="236953" y="55259"/>
                </a:lnTo>
                <a:lnTo>
                  <a:pt x="195864" y="78077"/>
                </a:lnTo>
                <a:lnTo>
                  <a:pt x="157863" y="104236"/>
                </a:lnTo>
                <a:lnTo>
                  <a:pt x="123243" y="133487"/>
                </a:lnTo>
                <a:lnTo>
                  <a:pt x="92293" y="165579"/>
                </a:lnTo>
                <a:lnTo>
                  <a:pt x="65306" y="200264"/>
                </a:lnTo>
                <a:lnTo>
                  <a:pt x="42572" y="237293"/>
                </a:lnTo>
                <a:lnTo>
                  <a:pt x="24383" y="276417"/>
                </a:lnTo>
                <a:lnTo>
                  <a:pt x="11031" y="317385"/>
                </a:lnTo>
                <a:lnTo>
                  <a:pt x="2806" y="359949"/>
                </a:lnTo>
                <a:lnTo>
                  <a:pt x="0" y="403860"/>
                </a:lnTo>
                <a:lnTo>
                  <a:pt x="2806" y="447913"/>
                </a:lnTo>
                <a:lnTo>
                  <a:pt x="11031" y="490600"/>
                </a:lnTo>
                <a:lnTo>
                  <a:pt x="24383" y="531674"/>
                </a:lnTo>
                <a:lnTo>
                  <a:pt x="42572" y="570887"/>
                </a:lnTo>
                <a:lnTo>
                  <a:pt x="65306" y="607991"/>
                </a:lnTo>
                <a:lnTo>
                  <a:pt x="92293" y="642737"/>
                </a:lnTo>
                <a:lnTo>
                  <a:pt x="123243" y="674879"/>
                </a:lnTo>
                <a:lnTo>
                  <a:pt x="157863" y="704167"/>
                </a:lnTo>
                <a:lnTo>
                  <a:pt x="195864" y="730355"/>
                </a:lnTo>
                <a:lnTo>
                  <a:pt x="236953" y="753194"/>
                </a:lnTo>
                <a:lnTo>
                  <a:pt x="280840" y="772437"/>
                </a:lnTo>
                <a:lnTo>
                  <a:pt x="327233" y="787834"/>
                </a:lnTo>
                <a:lnTo>
                  <a:pt x="375840" y="799140"/>
                </a:lnTo>
                <a:lnTo>
                  <a:pt x="426372" y="806105"/>
                </a:lnTo>
                <a:lnTo>
                  <a:pt x="478535" y="808482"/>
                </a:lnTo>
                <a:lnTo>
                  <a:pt x="530699" y="806105"/>
                </a:lnTo>
                <a:lnTo>
                  <a:pt x="581231" y="799140"/>
                </a:lnTo>
                <a:lnTo>
                  <a:pt x="629838" y="787834"/>
                </a:lnTo>
                <a:lnTo>
                  <a:pt x="676231" y="772437"/>
                </a:lnTo>
                <a:lnTo>
                  <a:pt x="720118" y="753194"/>
                </a:lnTo>
                <a:lnTo>
                  <a:pt x="761207" y="730355"/>
                </a:lnTo>
                <a:lnTo>
                  <a:pt x="799208" y="704167"/>
                </a:lnTo>
                <a:lnTo>
                  <a:pt x="833828" y="674879"/>
                </a:lnTo>
                <a:lnTo>
                  <a:pt x="864778" y="642737"/>
                </a:lnTo>
                <a:lnTo>
                  <a:pt x="891765" y="607991"/>
                </a:lnTo>
                <a:lnTo>
                  <a:pt x="914499" y="570887"/>
                </a:lnTo>
                <a:lnTo>
                  <a:pt x="932687" y="531674"/>
                </a:lnTo>
                <a:lnTo>
                  <a:pt x="946040" y="490600"/>
                </a:lnTo>
                <a:lnTo>
                  <a:pt x="954265" y="447913"/>
                </a:lnTo>
                <a:lnTo>
                  <a:pt x="957071" y="403859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869303" y="4219194"/>
            <a:ext cx="957580" cy="808990"/>
          </a:xfrm>
          <a:custGeom>
            <a:avLst/>
            <a:gdLst/>
            <a:ahLst/>
            <a:cxnLst/>
            <a:rect l="l" t="t" r="r" b="b"/>
            <a:pathLst>
              <a:path w="957579" h="808989">
                <a:moveTo>
                  <a:pt x="478535" y="0"/>
                </a:moveTo>
                <a:lnTo>
                  <a:pt x="426372" y="2376"/>
                </a:lnTo>
                <a:lnTo>
                  <a:pt x="375840" y="9339"/>
                </a:lnTo>
                <a:lnTo>
                  <a:pt x="327233" y="20641"/>
                </a:lnTo>
                <a:lnTo>
                  <a:pt x="280840" y="36030"/>
                </a:lnTo>
                <a:lnTo>
                  <a:pt x="236953" y="55259"/>
                </a:lnTo>
                <a:lnTo>
                  <a:pt x="195864" y="78077"/>
                </a:lnTo>
                <a:lnTo>
                  <a:pt x="157863" y="104236"/>
                </a:lnTo>
                <a:lnTo>
                  <a:pt x="123243" y="133487"/>
                </a:lnTo>
                <a:lnTo>
                  <a:pt x="92293" y="165579"/>
                </a:lnTo>
                <a:lnTo>
                  <a:pt x="65306" y="200264"/>
                </a:lnTo>
                <a:lnTo>
                  <a:pt x="42572" y="237293"/>
                </a:lnTo>
                <a:lnTo>
                  <a:pt x="24383" y="276417"/>
                </a:lnTo>
                <a:lnTo>
                  <a:pt x="11031" y="317385"/>
                </a:lnTo>
                <a:lnTo>
                  <a:pt x="2806" y="359949"/>
                </a:lnTo>
                <a:lnTo>
                  <a:pt x="0" y="403860"/>
                </a:lnTo>
                <a:lnTo>
                  <a:pt x="2806" y="447913"/>
                </a:lnTo>
                <a:lnTo>
                  <a:pt x="11031" y="490600"/>
                </a:lnTo>
                <a:lnTo>
                  <a:pt x="24383" y="531674"/>
                </a:lnTo>
                <a:lnTo>
                  <a:pt x="42572" y="570887"/>
                </a:lnTo>
                <a:lnTo>
                  <a:pt x="65306" y="607991"/>
                </a:lnTo>
                <a:lnTo>
                  <a:pt x="92293" y="642737"/>
                </a:lnTo>
                <a:lnTo>
                  <a:pt x="123243" y="674879"/>
                </a:lnTo>
                <a:lnTo>
                  <a:pt x="157863" y="704167"/>
                </a:lnTo>
                <a:lnTo>
                  <a:pt x="195864" y="730355"/>
                </a:lnTo>
                <a:lnTo>
                  <a:pt x="236953" y="753194"/>
                </a:lnTo>
                <a:lnTo>
                  <a:pt x="280840" y="772437"/>
                </a:lnTo>
                <a:lnTo>
                  <a:pt x="327233" y="787834"/>
                </a:lnTo>
                <a:lnTo>
                  <a:pt x="375840" y="799140"/>
                </a:lnTo>
                <a:lnTo>
                  <a:pt x="426372" y="806105"/>
                </a:lnTo>
                <a:lnTo>
                  <a:pt x="478535" y="808482"/>
                </a:lnTo>
                <a:lnTo>
                  <a:pt x="530699" y="806105"/>
                </a:lnTo>
                <a:lnTo>
                  <a:pt x="581231" y="799140"/>
                </a:lnTo>
                <a:lnTo>
                  <a:pt x="629838" y="787834"/>
                </a:lnTo>
                <a:lnTo>
                  <a:pt x="676231" y="772437"/>
                </a:lnTo>
                <a:lnTo>
                  <a:pt x="720118" y="753194"/>
                </a:lnTo>
                <a:lnTo>
                  <a:pt x="761207" y="730355"/>
                </a:lnTo>
                <a:lnTo>
                  <a:pt x="799208" y="704167"/>
                </a:lnTo>
                <a:lnTo>
                  <a:pt x="833828" y="674879"/>
                </a:lnTo>
                <a:lnTo>
                  <a:pt x="864778" y="642737"/>
                </a:lnTo>
                <a:lnTo>
                  <a:pt x="891765" y="607991"/>
                </a:lnTo>
                <a:lnTo>
                  <a:pt x="914499" y="570887"/>
                </a:lnTo>
                <a:lnTo>
                  <a:pt x="932687" y="531674"/>
                </a:lnTo>
                <a:lnTo>
                  <a:pt x="946040" y="490600"/>
                </a:lnTo>
                <a:lnTo>
                  <a:pt x="954265" y="447913"/>
                </a:lnTo>
                <a:lnTo>
                  <a:pt x="957071" y="403859"/>
                </a:lnTo>
                <a:lnTo>
                  <a:pt x="954265" y="359949"/>
                </a:lnTo>
                <a:lnTo>
                  <a:pt x="946040" y="317385"/>
                </a:lnTo>
                <a:lnTo>
                  <a:pt x="932687" y="276417"/>
                </a:lnTo>
                <a:lnTo>
                  <a:pt x="914499" y="237293"/>
                </a:lnTo>
                <a:lnTo>
                  <a:pt x="891765" y="200264"/>
                </a:lnTo>
                <a:lnTo>
                  <a:pt x="864778" y="165579"/>
                </a:lnTo>
                <a:lnTo>
                  <a:pt x="833828" y="133487"/>
                </a:lnTo>
                <a:lnTo>
                  <a:pt x="799208" y="104236"/>
                </a:lnTo>
                <a:lnTo>
                  <a:pt x="761207" y="78077"/>
                </a:lnTo>
                <a:lnTo>
                  <a:pt x="720118" y="55259"/>
                </a:lnTo>
                <a:lnTo>
                  <a:pt x="676231" y="36030"/>
                </a:lnTo>
                <a:lnTo>
                  <a:pt x="629838" y="20641"/>
                </a:lnTo>
                <a:lnTo>
                  <a:pt x="581231" y="9339"/>
                </a:lnTo>
                <a:lnTo>
                  <a:pt x="530699" y="2376"/>
                </a:lnTo>
                <a:lnTo>
                  <a:pt x="478535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6953383" y="4297171"/>
            <a:ext cx="788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列名与 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列值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297815" y="3749040"/>
            <a:ext cx="2035810" cy="323850"/>
          </a:xfrm>
          <a:custGeom>
            <a:avLst/>
            <a:gdLst/>
            <a:ahLst/>
            <a:cxnLst/>
            <a:rect l="l" t="t" r="r" b="b"/>
            <a:pathLst>
              <a:path w="2035809" h="323850">
                <a:moveTo>
                  <a:pt x="2035302" y="323850"/>
                </a:moveTo>
                <a:lnTo>
                  <a:pt x="2029223" y="280927"/>
                </a:lnTo>
                <a:lnTo>
                  <a:pt x="2012075" y="242344"/>
                </a:lnTo>
                <a:lnTo>
                  <a:pt x="1985486" y="209645"/>
                </a:lnTo>
                <a:lnTo>
                  <a:pt x="1951086" y="184375"/>
                </a:lnTo>
                <a:lnTo>
                  <a:pt x="1910506" y="168080"/>
                </a:lnTo>
                <a:lnTo>
                  <a:pt x="1865376" y="162306"/>
                </a:lnTo>
                <a:lnTo>
                  <a:pt x="1229867" y="162306"/>
                </a:lnTo>
                <a:lnTo>
                  <a:pt x="1184793" y="156527"/>
                </a:lnTo>
                <a:lnTo>
                  <a:pt x="1144354" y="140208"/>
                </a:lnTo>
                <a:lnTo>
                  <a:pt x="1110138" y="114871"/>
                </a:lnTo>
                <a:lnTo>
                  <a:pt x="1083733" y="82042"/>
                </a:lnTo>
                <a:lnTo>
                  <a:pt x="1066725" y="43243"/>
                </a:lnTo>
                <a:lnTo>
                  <a:pt x="1060704" y="0"/>
                </a:lnTo>
                <a:lnTo>
                  <a:pt x="1054625" y="43243"/>
                </a:lnTo>
                <a:lnTo>
                  <a:pt x="1037477" y="82042"/>
                </a:lnTo>
                <a:lnTo>
                  <a:pt x="1010888" y="114871"/>
                </a:lnTo>
                <a:lnTo>
                  <a:pt x="976488" y="140208"/>
                </a:lnTo>
                <a:lnTo>
                  <a:pt x="935908" y="156527"/>
                </a:lnTo>
                <a:lnTo>
                  <a:pt x="890777" y="162306"/>
                </a:lnTo>
                <a:lnTo>
                  <a:pt x="169163" y="162306"/>
                </a:lnTo>
                <a:lnTo>
                  <a:pt x="124354" y="168080"/>
                </a:lnTo>
                <a:lnTo>
                  <a:pt x="83989" y="184375"/>
                </a:lnTo>
                <a:lnTo>
                  <a:pt x="49720" y="209645"/>
                </a:lnTo>
                <a:lnTo>
                  <a:pt x="23198" y="242344"/>
                </a:lnTo>
                <a:lnTo>
                  <a:pt x="6074" y="280927"/>
                </a:lnTo>
                <a:lnTo>
                  <a:pt x="0" y="32385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990217" y="4151376"/>
            <a:ext cx="1148080" cy="967740"/>
          </a:xfrm>
          <a:custGeom>
            <a:avLst/>
            <a:gdLst/>
            <a:ahLst/>
            <a:cxnLst/>
            <a:rect l="l" t="t" r="r" b="b"/>
            <a:pathLst>
              <a:path w="1148079" h="967739">
                <a:moveTo>
                  <a:pt x="1147572" y="483870"/>
                </a:moveTo>
                <a:lnTo>
                  <a:pt x="1145227" y="439794"/>
                </a:lnTo>
                <a:lnTo>
                  <a:pt x="1138330" y="396833"/>
                </a:lnTo>
                <a:lnTo>
                  <a:pt x="1127082" y="355159"/>
                </a:lnTo>
                <a:lnTo>
                  <a:pt x="1111685" y="314940"/>
                </a:lnTo>
                <a:lnTo>
                  <a:pt x="1092342" y="276347"/>
                </a:lnTo>
                <a:lnTo>
                  <a:pt x="1069255" y="239550"/>
                </a:lnTo>
                <a:lnTo>
                  <a:pt x="1042626" y="204719"/>
                </a:lnTo>
                <a:lnTo>
                  <a:pt x="1012657" y="172024"/>
                </a:lnTo>
                <a:lnTo>
                  <a:pt x="979551" y="141636"/>
                </a:lnTo>
                <a:lnTo>
                  <a:pt x="943509" y="113725"/>
                </a:lnTo>
                <a:lnTo>
                  <a:pt x="904735" y="88460"/>
                </a:lnTo>
                <a:lnTo>
                  <a:pt x="863430" y="66011"/>
                </a:lnTo>
                <a:lnTo>
                  <a:pt x="819797" y="46550"/>
                </a:lnTo>
                <a:lnTo>
                  <a:pt x="774038" y="30245"/>
                </a:lnTo>
                <a:lnTo>
                  <a:pt x="726355" y="17268"/>
                </a:lnTo>
                <a:lnTo>
                  <a:pt x="676950" y="7788"/>
                </a:lnTo>
                <a:lnTo>
                  <a:pt x="626026" y="1975"/>
                </a:lnTo>
                <a:lnTo>
                  <a:pt x="573786" y="0"/>
                </a:lnTo>
                <a:lnTo>
                  <a:pt x="521545" y="1975"/>
                </a:lnTo>
                <a:lnTo>
                  <a:pt x="470621" y="7788"/>
                </a:lnTo>
                <a:lnTo>
                  <a:pt x="421216" y="17268"/>
                </a:lnTo>
                <a:lnTo>
                  <a:pt x="373533" y="30245"/>
                </a:lnTo>
                <a:lnTo>
                  <a:pt x="327774" y="46550"/>
                </a:lnTo>
                <a:lnTo>
                  <a:pt x="284141" y="66011"/>
                </a:lnTo>
                <a:lnTo>
                  <a:pt x="242836" y="88460"/>
                </a:lnTo>
                <a:lnTo>
                  <a:pt x="204062" y="113725"/>
                </a:lnTo>
                <a:lnTo>
                  <a:pt x="168020" y="141636"/>
                </a:lnTo>
                <a:lnTo>
                  <a:pt x="134914" y="172024"/>
                </a:lnTo>
                <a:lnTo>
                  <a:pt x="104945" y="204719"/>
                </a:lnTo>
                <a:lnTo>
                  <a:pt x="78316" y="239550"/>
                </a:lnTo>
                <a:lnTo>
                  <a:pt x="55229" y="276347"/>
                </a:lnTo>
                <a:lnTo>
                  <a:pt x="35886" y="314940"/>
                </a:lnTo>
                <a:lnTo>
                  <a:pt x="20489" y="355159"/>
                </a:lnTo>
                <a:lnTo>
                  <a:pt x="9241" y="396833"/>
                </a:lnTo>
                <a:lnTo>
                  <a:pt x="2344" y="439794"/>
                </a:lnTo>
                <a:lnTo>
                  <a:pt x="0" y="483870"/>
                </a:lnTo>
                <a:lnTo>
                  <a:pt x="2344" y="527945"/>
                </a:lnTo>
                <a:lnTo>
                  <a:pt x="9241" y="570906"/>
                </a:lnTo>
                <a:lnTo>
                  <a:pt x="20489" y="612580"/>
                </a:lnTo>
                <a:lnTo>
                  <a:pt x="35886" y="652799"/>
                </a:lnTo>
                <a:lnTo>
                  <a:pt x="55229" y="691392"/>
                </a:lnTo>
                <a:lnTo>
                  <a:pt x="78316" y="728189"/>
                </a:lnTo>
                <a:lnTo>
                  <a:pt x="101346" y="758311"/>
                </a:lnTo>
                <a:lnTo>
                  <a:pt x="101346" y="483870"/>
                </a:lnTo>
                <a:lnTo>
                  <a:pt x="104122" y="440425"/>
                </a:lnTo>
                <a:lnTo>
                  <a:pt x="112257" y="398341"/>
                </a:lnTo>
                <a:lnTo>
                  <a:pt x="125461" y="357859"/>
                </a:lnTo>
                <a:lnTo>
                  <a:pt x="143445" y="319222"/>
                </a:lnTo>
                <a:lnTo>
                  <a:pt x="165918" y="282673"/>
                </a:lnTo>
                <a:lnTo>
                  <a:pt x="192590" y="248454"/>
                </a:lnTo>
                <a:lnTo>
                  <a:pt x="223172" y="216808"/>
                </a:lnTo>
                <a:lnTo>
                  <a:pt x="257374" y="187976"/>
                </a:lnTo>
                <a:lnTo>
                  <a:pt x="294906" y="162202"/>
                </a:lnTo>
                <a:lnTo>
                  <a:pt x="335477" y="139728"/>
                </a:lnTo>
                <a:lnTo>
                  <a:pt x="378798" y="120796"/>
                </a:lnTo>
                <a:lnTo>
                  <a:pt x="424580" y="105649"/>
                </a:lnTo>
                <a:lnTo>
                  <a:pt x="472531" y="94530"/>
                </a:lnTo>
                <a:lnTo>
                  <a:pt x="522363" y="87681"/>
                </a:lnTo>
                <a:lnTo>
                  <a:pt x="573786" y="85344"/>
                </a:lnTo>
                <a:lnTo>
                  <a:pt x="625198" y="87681"/>
                </a:lnTo>
                <a:lnTo>
                  <a:pt x="675003" y="94530"/>
                </a:lnTo>
                <a:lnTo>
                  <a:pt x="722912" y="105649"/>
                </a:lnTo>
                <a:lnTo>
                  <a:pt x="768639" y="120796"/>
                </a:lnTo>
                <a:lnTo>
                  <a:pt x="811896" y="139728"/>
                </a:lnTo>
                <a:lnTo>
                  <a:pt x="852397" y="162202"/>
                </a:lnTo>
                <a:lnTo>
                  <a:pt x="889854" y="187976"/>
                </a:lnTo>
                <a:lnTo>
                  <a:pt x="923979" y="216808"/>
                </a:lnTo>
                <a:lnTo>
                  <a:pt x="954487" y="248454"/>
                </a:lnTo>
                <a:lnTo>
                  <a:pt x="981089" y="282673"/>
                </a:lnTo>
                <a:lnTo>
                  <a:pt x="1003498" y="319222"/>
                </a:lnTo>
                <a:lnTo>
                  <a:pt x="1021427" y="357859"/>
                </a:lnTo>
                <a:lnTo>
                  <a:pt x="1034589" y="398341"/>
                </a:lnTo>
                <a:lnTo>
                  <a:pt x="1042697" y="440425"/>
                </a:lnTo>
                <a:lnTo>
                  <a:pt x="1045463" y="483870"/>
                </a:lnTo>
                <a:lnTo>
                  <a:pt x="1045463" y="759308"/>
                </a:lnTo>
                <a:lnTo>
                  <a:pt x="1069255" y="728189"/>
                </a:lnTo>
                <a:lnTo>
                  <a:pt x="1092342" y="691392"/>
                </a:lnTo>
                <a:lnTo>
                  <a:pt x="1111685" y="652799"/>
                </a:lnTo>
                <a:lnTo>
                  <a:pt x="1127082" y="612580"/>
                </a:lnTo>
                <a:lnTo>
                  <a:pt x="1138330" y="570906"/>
                </a:lnTo>
                <a:lnTo>
                  <a:pt x="1145227" y="527945"/>
                </a:lnTo>
                <a:lnTo>
                  <a:pt x="1147572" y="483870"/>
                </a:lnTo>
                <a:close/>
              </a:path>
              <a:path w="1148079" h="967739">
                <a:moveTo>
                  <a:pt x="1045463" y="759308"/>
                </a:moveTo>
                <a:lnTo>
                  <a:pt x="1045463" y="483870"/>
                </a:lnTo>
                <a:lnTo>
                  <a:pt x="1042697" y="527314"/>
                </a:lnTo>
                <a:lnTo>
                  <a:pt x="1034589" y="569398"/>
                </a:lnTo>
                <a:lnTo>
                  <a:pt x="1021427" y="609880"/>
                </a:lnTo>
                <a:lnTo>
                  <a:pt x="1003498" y="648517"/>
                </a:lnTo>
                <a:lnTo>
                  <a:pt x="981089" y="685066"/>
                </a:lnTo>
                <a:lnTo>
                  <a:pt x="954487" y="719285"/>
                </a:lnTo>
                <a:lnTo>
                  <a:pt x="923979" y="750931"/>
                </a:lnTo>
                <a:lnTo>
                  <a:pt x="889854" y="779763"/>
                </a:lnTo>
                <a:lnTo>
                  <a:pt x="852397" y="805537"/>
                </a:lnTo>
                <a:lnTo>
                  <a:pt x="811896" y="828011"/>
                </a:lnTo>
                <a:lnTo>
                  <a:pt x="768639" y="846943"/>
                </a:lnTo>
                <a:lnTo>
                  <a:pt x="722912" y="862090"/>
                </a:lnTo>
                <a:lnTo>
                  <a:pt x="675003" y="873209"/>
                </a:lnTo>
                <a:lnTo>
                  <a:pt x="625198" y="880058"/>
                </a:lnTo>
                <a:lnTo>
                  <a:pt x="573786" y="882396"/>
                </a:lnTo>
                <a:lnTo>
                  <a:pt x="522363" y="880058"/>
                </a:lnTo>
                <a:lnTo>
                  <a:pt x="472531" y="873209"/>
                </a:lnTo>
                <a:lnTo>
                  <a:pt x="424580" y="862090"/>
                </a:lnTo>
                <a:lnTo>
                  <a:pt x="378798" y="846943"/>
                </a:lnTo>
                <a:lnTo>
                  <a:pt x="335477" y="828011"/>
                </a:lnTo>
                <a:lnTo>
                  <a:pt x="294906" y="805537"/>
                </a:lnTo>
                <a:lnTo>
                  <a:pt x="257374" y="779763"/>
                </a:lnTo>
                <a:lnTo>
                  <a:pt x="223172" y="750931"/>
                </a:lnTo>
                <a:lnTo>
                  <a:pt x="192590" y="719285"/>
                </a:lnTo>
                <a:lnTo>
                  <a:pt x="165918" y="685066"/>
                </a:lnTo>
                <a:lnTo>
                  <a:pt x="143445" y="648517"/>
                </a:lnTo>
                <a:lnTo>
                  <a:pt x="125461" y="609880"/>
                </a:lnTo>
                <a:lnTo>
                  <a:pt x="112257" y="569398"/>
                </a:lnTo>
                <a:lnTo>
                  <a:pt x="104122" y="527314"/>
                </a:lnTo>
                <a:lnTo>
                  <a:pt x="101346" y="483870"/>
                </a:lnTo>
                <a:lnTo>
                  <a:pt x="101346" y="758311"/>
                </a:lnTo>
                <a:lnTo>
                  <a:pt x="134914" y="795715"/>
                </a:lnTo>
                <a:lnTo>
                  <a:pt x="168020" y="826103"/>
                </a:lnTo>
                <a:lnTo>
                  <a:pt x="204062" y="854014"/>
                </a:lnTo>
                <a:lnTo>
                  <a:pt x="242836" y="879279"/>
                </a:lnTo>
                <a:lnTo>
                  <a:pt x="284141" y="901728"/>
                </a:lnTo>
                <a:lnTo>
                  <a:pt x="327774" y="921189"/>
                </a:lnTo>
                <a:lnTo>
                  <a:pt x="373533" y="937494"/>
                </a:lnTo>
                <a:lnTo>
                  <a:pt x="421216" y="950471"/>
                </a:lnTo>
                <a:lnTo>
                  <a:pt x="470621" y="959951"/>
                </a:lnTo>
                <a:lnTo>
                  <a:pt x="521545" y="965764"/>
                </a:lnTo>
                <a:lnTo>
                  <a:pt x="573786" y="967740"/>
                </a:lnTo>
                <a:lnTo>
                  <a:pt x="626026" y="965764"/>
                </a:lnTo>
                <a:lnTo>
                  <a:pt x="676950" y="959951"/>
                </a:lnTo>
                <a:lnTo>
                  <a:pt x="726355" y="950471"/>
                </a:lnTo>
                <a:lnTo>
                  <a:pt x="774038" y="937494"/>
                </a:lnTo>
                <a:lnTo>
                  <a:pt x="819797" y="921189"/>
                </a:lnTo>
                <a:lnTo>
                  <a:pt x="863430" y="901728"/>
                </a:lnTo>
                <a:lnTo>
                  <a:pt x="904735" y="879279"/>
                </a:lnTo>
                <a:lnTo>
                  <a:pt x="943509" y="854014"/>
                </a:lnTo>
                <a:lnTo>
                  <a:pt x="979551" y="826103"/>
                </a:lnTo>
                <a:lnTo>
                  <a:pt x="1012657" y="795715"/>
                </a:lnTo>
                <a:lnTo>
                  <a:pt x="1042697" y="762927"/>
                </a:lnTo>
                <a:lnTo>
                  <a:pt x="1045463" y="75930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085467" y="4230623"/>
            <a:ext cx="957580" cy="807720"/>
          </a:xfrm>
          <a:custGeom>
            <a:avLst/>
            <a:gdLst/>
            <a:ahLst/>
            <a:cxnLst/>
            <a:rect l="l" t="t" r="r" b="b"/>
            <a:pathLst>
              <a:path w="957579" h="807720">
                <a:moveTo>
                  <a:pt x="957071" y="403859"/>
                </a:moveTo>
                <a:lnTo>
                  <a:pt x="954265" y="359816"/>
                </a:lnTo>
                <a:lnTo>
                  <a:pt x="946040" y="317156"/>
                </a:lnTo>
                <a:lnTo>
                  <a:pt x="932687" y="276124"/>
                </a:lnTo>
                <a:lnTo>
                  <a:pt x="914499" y="236965"/>
                </a:lnTo>
                <a:lnTo>
                  <a:pt x="891765" y="199926"/>
                </a:lnTo>
                <a:lnTo>
                  <a:pt x="864778" y="165250"/>
                </a:lnTo>
                <a:lnTo>
                  <a:pt x="833828" y="133183"/>
                </a:lnTo>
                <a:lnTo>
                  <a:pt x="799208" y="103971"/>
                </a:lnTo>
                <a:lnTo>
                  <a:pt x="761207" y="77858"/>
                </a:lnTo>
                <a:lnTo>
                  <a:pt x="720118" y="55089"/>
                </a:lnTo>
                <a:lnTo>
                  <a:pt x="676231" y="35911"/>
                </a:lnTo>
                <a:lnTo>
                  <a:pt x="629838" y="20567"/>
                </a:lnTo>
                <a:lnTo>
                  <a:pt x="581231" y="9304"/>
                </a:lnTo>
                <a:lnTo>
                  <a:pt x="530699" y="2367"/>
                </a:lnTo>
                <a:lnTo>
                  <a:pt x="478535" y="0"/>
                </a:lnTo>
                <a:lnTo>
                  <a:pt x="426372" y="2367"/>
                </a:lnTo>
                <a:lnTo>
                  <a:pt x="375840" y="9304"/>
                </a:lnTo>
                <a:lnTo>
                  <a:pt x="327233" y="20567"/>
                </a:lnTo>
                <a:lnTo>
                  <a:pt x="280840" y="35911"/>
                </a:lnTo>
                <a:lnTo>
                  <a:pt x="236953" y="55089"/>
                </a:lnTo>
                <a:lnTo>
                  <a:pt x="195864" y="77858"/>
                </a:lnTo>
                <a:lnTo>
                  <a:pt x="157863" y="103971"/>
                </a:lnTo>
                <a:lnTo>
                  <a:pt x="123243" y="133183"/>
                </a:lnTo>
                <a:lnTo>
                  <a:pt x="92293" y="165250"/>
                </a:lnTo>
                <a:lnTo>
                  <a:pt x="65306" y="199926"/>
                </a:lnTo>
                <a:lnTo>
                  <a:pt x="42572" y="236965"/>
                </a:lnTo>
                <a:lnTo>
                  <a:pt x="24383" y="276124"/>
                </a:lnTo>
                <a:lnTo>
                  <a:pt x="11031" y="317156"/>
                </a:lnTo>
                <a:lnTo>
                  <a:pt x="2806" y="359816"/>
                </a:lnTo>
                <a:lnTo>
                  <a:pt x="0" y="403860"/>
                </a:lnTo>
                <a:lnTo>
                  <a:pt x="2806" y="447903"/>
                </a:lnTo>
                <a:lnTo>
                  <a:pt x="11031" y="490563"/>
                </a:lnTo>
                <a:lnTo>
                  <a:pt x="24383" y="531595"/>
                </a:lnTo>
                <a:lnTo>
                  <a:pt x="42572" y="570754"/>
                </a:lnTo>
                <a:lnTo>
                  <a:pt x="65306" y="607793"/>
                </a:lnTo>
                <a:lnTo>
                  <a:pt x="92293" y="642469"/>
                </a:lnTo>
                <a:lnTo>
                  <a:pt x="123243" y="674536"/>
                </a:lnTo>
                <a:lnTo>
                  <a:pt x="157863" y="703748"/>
                </a:lnTo>
                <a:lnTo>
                  <a:pt x="195864" y="729861"/>
                </a:lnTo>
                <a:lnTo>
                  <a:pt x="236953" y="752630"/>
                </a:lnTo>
                <a:lnTo>
                  <a:pt x="280840" y="771808"/>
                </a:lnTo>
                <a:lnTo>
                  <a:pt x="327233" y="787152"/>
                </a:lnTo>
                <a:lnTo>
                  <a:pt x="375840" y="798415"/>
                </a:lnTo>
                <a:lnTo>
                  <a:pt x="426372" y="805352"/>
                </a:lnTo>
                <a:lnTo>
                  <a:pt x="478535" y="807720"/>
                </a:lnTo>
                <a:lnTo>
                  <a:pt x="530699" y="805352"/>
                </a:lnTo>
                <a:lnTo>
                  <a:pt x="581231" y="798415"/>
                </a:lnTo>
                <a:lnTo>
                  <a:pt x="629838" y="787152"/>
                </a:lnTo>
                <a:lnTo>
                  <a:pt x="676231" y="771808"/>
                </a:lnTo>
                <a:lnTo>
                  <a:pt x="720118" y="752630"/>
                </a:lnTo>
                <a:lnTo>
                  <a:pt x="761207" y="729861"/>
                </a:lnTo>
                <a:lnTo>
                  <a:pt x="799208" y="703748"/>
                </a:lnTo>
                <a:lnTo>
                  <a:pt x="833828" y="674536"/>
                </a:lnTo>
                <a:lnTo>
                  <a:pt x="864778" y="642469"/>
                </a:lnTo>
                <a:lnTo>
                  <a:pt x="891765" y="607793"/>
                </a:lnTo>
                <a:lnTo>
                  <a:pt x="914499" y="570754"/>
                </a:lnTo>
                <a:lnTo>
                  <a:pt x="932687" y="531595"/>
                </a:lnTo>
                <a:lnTo>
                  <a:pt x="946040" y="490563"/>
                </a:lnTo>
                <a:lnTo>
                  <a:pt x="954265" y="447903"/>
                </a:lnTo>
                <a:lnTo>
                  <a:pt x="957071" y="403859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085467" y="4230623"/>
            <a:ext cx="957580" cy="807720"/>
          </a:xfrm>
          <a:custGeom>
            <a:avLst/>
            <a:gdLst/>
            <a:ahLst/>
            <a:cxnLst/>
            <a:rect l="l" t="t" r="r" b="b"/>
            <a:pathLst>
              <a:path w="957579" h="807720">
                <a:moveTo>
                  <a:pt x="478535" y="0"/>
                </a:moveTo>
                <a:lnTo>
                  <a:pt x="426372" y="2367"/>
                </a:lnTo>
                <a:lnTo>
                  <a:pt x="375840" y="9304"/>
                </a:lnTo>
                <a:lnTo>
                  <a:pt x="327233" y="20567"/>
                </a:lnTo>
                <a:lnTo>
                  <a:pt x="280840" y="35911"/>
                </a:lnTo>
                <a:lnTo>
                  <a:pt x="236953" y="55089"/>
                </a:lnTo>
                <a:lnTo>
                  <a:pt x="195864" y="77858"/>
                </a:lnTo>
                <a:lnTo>
                  <a:pt x="157863" y="103971"/>
                </a:lnTo>
                <a:lnTo>
                  <a:pt x="123243" y="133183"/>
                </a:lnTo>
                <a:lnTo>
                  <a:pt x="92293" y="165250"/>
                </a:lnTo>
                <a:lnTo>
                  <a:pt x="65306" y="199926"/>
                </a:lnTo>
                <a:lnTo>
                  <a:pt x="42572" y="236965"/>
                </a:lnTo>
                <a:lnTo>
                  <a:pt x="24383" y="276124"/>
                </a:lnTo>
                <a:lnTo>
                  <a:pt x="11031" y="317156"/>
                </a:lnTo>
                <a:lnTo>
                  <a:pt x="2806" y="359816"/>
                </a:lnTo>
                <a:lnTo>
                  <a:pt x="0" y="403860"/>
                </a:lnTo>
                <a:lnTo>
                  <a:pt x="2806" y="447903"/>
                </a:lnTo>
                <a:lnTo>
                  <a:pt x="11031" y="490563"/>
                </a:lnTo>
                <a:lnTo>
                  <a:pt x="24383" y="531595"/>
                </a:lnTo>
                <a:lnTo>
                  <a:pt x="42572" y="570754"/>
                </a:lnTo>
                <a:lnTo>
                  <a:pt x="65306" y="607793"/>
                </a:lnTo>
                <a:lnTo>
                  <a:pt x="92293" y="642469"/>
                </a:lnTo>
                <a:lnTo>
                  <a:pt x="123243" y="674536"/>
                </a:lnTo>
                <a:lnTo>
                  <a:pt x="157863" y="703748"/>
                </a:lnTo>
                <a:lnTo>
                  <a:pt x="195864" y="729861"/>
                </a:lnTo>
                <a:lnTo>
                  <a:pt x="236953" y="752630"/>
                </a:lnTo>
                <a:lnTo>
                  <a:pt x="280840" y="771808"/>
                </a:lnTo>
                <a:lnTo>
                  <a:pt x="327233" y="787152"/>
                </a:lnTo>
                <a:lnTo>
                  <a:pt x="375840" y="798415"/>
                </a:lnTo>
                <a:lnTo>
                  <a:pt x="426372" y="805352"/>
                </a:lnTo>
                <a:lnTo>
                  <a:pt x="478535" y="807720"/>
                </a:lnTo>
                <a:lnTo>
                  <a:pt x="530699" y="805352"/>
                </a:lnTo>
                <a:lnTo>
                  <a:pt x="581231" y="798415"/>
                </a:lnTo>
                <a:lnTo>
                  <a:pt x="629838" y="787152"/>
                </a:lnTo>
                <a:lnTo>
                  <a:pt x="676231" y="771808"/>
                </a:lnTo>
                <a:lnTo>
                  <a:pt x="720118" y="752630"/>
                </a:lnTo>
                <a:lnTo>
                  <a:pt x="761207" y="729861"/>
                </a:lnTo>
                <a:lnTo>
                  <a:pt x="799208" y="703748"/>
                </a:lnTo>
                <a:lnTo>
                  <a:pt x="833828" y="674536"/>
                </a:lnTo>
                <a:lnTo>
                  <a:pt x="864778" y="642469"/>
                </a:lnTo>
                <a:lnTo>
                  <a:pt x="891765" y="607793"/>
                </a:lnTo>
                <a:lnTo>
                  <a:pt x="914499" y="570754"/>
                </a:lnTo>
                <a:lnTo>
                  <a:pt x="932687" y="531595"/>
                </a:lnTo>
                <a:lnTo>
                  <a:pt x="946040" y="490563"/>
                </a:lnTo>
                <a:lnTo>
                  <a:pt x="954265" y="447903"/>
                </a:lnTo>
                <a:lnTo>
                  <a:pt x="957071" y="403859"/>
                </a:lnTo>
                <a:lnTo>
                  <a:pt x="954265" y="359816"/>
                </a:lnTo>
                <a:lnTo>
                  <a:pt x="946040" y="317156"/>
                </a:lnTo>
                <a:lnTo>
                  <a:pt x="932687" y="276124"/>
                </a:lnTo>
                <a:lnTo>
                  <a:pt x="914499" y="236965"/>
                </a:lnTo>
                <a:lnTo>
                  <a:pt x="891765" y="199926"/>
                </a:lnTo>
                <a:lnTo>
                  <a:pt x="864778" y="165250"/>
                </a:lnTo>
                <a:lnTo>
                  <a:pt x="833828" y="133183"/>
                </a:lnTo>
                <a:lnTo>
                  <a:pt x="799208" y="103971"/>
                </a:lnTo>
                <a:lnTo>
                  <a:pt x="761207" y="77858"/>
                </a:lnTo>
                <a:lnTo>
                  <a:pt x="720118" y="55089"/>
                </a:lnTo>
                <a:lnTo>
                  <a:pt x="676231" y="35911"/>
                </a:lnTo>
                <a:lnTo>
                  <a:pt x="629838" y="20567"/>
                </a:lnTo>
                <a:lnTo>
                  <a:pt x="581231" y="9304"/>
                </a:lnTo>
                <a:lnTo>
                  <a:pt x="530699" y="2367"/>
                </a:lnTo>
                <a:lnTo>
                  <a:pt x="478535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8296015" y="4308602"/>
            <a:ext cx="534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行</a:t>
            </a:r>
            <a:r>
              <a:rPr sz="20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/  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记录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947295" y="5470397"/>
            <a:ext cx="3068573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object 7"/>
          <p:cNvSpPr txBox="1"/>
          <p:nvPr/>
        </p:nvSpPr>
        <p:spPr>
          <a:xfrm>
            <a:off x="3081655" y="2917825"/>
            <a:ext cx="87757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sz="3200" b="1" spc="-5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关系</a:t>
            </a:r>
            <a:endParaRPr lang="zh-CN" sz="3200" b="1" spc="-5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2" name="object 33"/>
          <p:cNvSpPr txBox="1"/>
          <p:nvPr/>
        </p:nvSpPr>
        <p:spPr>
          <a:xfrm>
            <a:off x="4369187" y="5490971"/>
            <a:ext cx="914400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lang="zh-CN"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基数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11938" y="3494277"/>
            <a:ext cx="4420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关系模型中的完整</a:t>
            </a:r>
            <a:r>
              <a:rPr spc="-10" dirty="0"/>
              <a:t>性</a:t>
            </a:r>
            <a:r>
              <a:rPr dirty="0">
                <a:latin typeface="Arial" panose="020B0604020202020204"/>
                <a:cs typeface="Arial" panose="020B0604020202020204"/>
              </a:rPr>
              <a:t>?</a:t>
            </a:r>
            <a:endParaRPr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89539" y="4468367"/>
            <a:ext cx="5800344" cy="24193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06735" y="1209144"/>
            <a:ext cx="8395335" cy="271780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实体完整性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67080" indent="-297815">
              <a:lnSpc>
                <a:spcPct val="100000"/>
              </a:lnSpc>
              <a:spcBef>
                <a:spcPts val="890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关系的主码中的属性值不能为空值；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67080" indent="-297815">
              <a:lnSpc>
                <a:spcPct val="100000"/>
              </a:lnSpc>
              <a:spcBef>
                <a:spcPts val="725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空值：不知道或无意义的值；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67080" indent="-297815">
              <a:lnSpc>
                <a:spcPct val="100000"/>
              </a:lnSpc>
              <a:spcBef>
                <a:spcPts val="725"/>
              </a:spcBef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140" dirty="0">
                <a:latin typeface="新宋体" panose="02010609030101010101" charset="-122"/>
                <a:cs typeface="新宋体" panose="02010609030101010101" charset="-122"/>
              </a:rPr>
              <a:t>意义：关系中的元组对应到现实世界相互之间可</a:t>
            </a:r>
            <a:r>
              <a:rPr sz="2000" b="1" spc="125" dirty="0">
                <a:latin typeface="新宋体" panose="02010609030101010101" charset="-122"/>
                <a:cs typeface="新宋体" panose="02010609030101010101" charset="-122"/>
              </a:rPr>
              <a:t>区</a:t>
            </a:r>
            <a:r>
              <a:rPr sz="2000" b="1" spc="130" dirty="0">
                <a:latin typeface="新宋体" panose="02010609030101010101" charset="-122"/>
                <a:cs typeface="新宋体" panose="02010609030101010101" charset="-122"/>
              </a:rPr>
              <a:t>分</a:t>
            </a:r>
            <a:r>
              <a:rPr sz="2000" b="1" spc="120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000" b="1" spc="125" dirty="0">
                <a:latin typeface="新宋体" panose="02010609030101010101" charset="-122"/>
                <a:cs typeface="新宋体" panose="02010609030101010101" charset="-122"/>
              </a:rPr>
              <a:t>一</a:t>
            </a:r>
            <a:r>
              <a:rPr sz="2000" b="1" spc="120" dirty="0">
                <a:latin typeface="新宋体" panose="02010609030101010101" charset="-122"/>
                <a:cs typeface="新宋体" panose="02010609030101010101" charset="-122"/>
              </a:rPr>
              <a:t>个</a:t>
            </a:r>
            <a:r>
              <a:rPr sz="2000" b="1" spc="125" dirty="0">
                <a:latin typeface="新宋体" panose="02010609030101010101" charset="-122"/>
                <a:cs typeface="新宋体" panose="02010609030101010101" charset="-122"/>
              </a:rPr>
              <a:t>个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个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69900" marR="6350">
              <a:lnSpc>
                <a:spcPct val="130000"/>
              </a:lnSpc>
              <a:spcBef>
                <a:spcPts val="160"/>
              </a:spcBef>
            </a:pP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体，这些个体是通过主码来唯一标识的；若主码为空，则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出现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不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可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标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识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的个体，这是不容许的。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24897" y="4892040"/>
            <a:ext cx="950594" cy="570230"/>
          </a:xfrm>
          <a:custGeom>
            <a:avLst/>
            <a:gdLst/>
            <a:ahLst/>
            <a:cxnLst/>
            <a:rect l="l" t="t" r="r" b="b"/>
            <a:pathLst>
              <a:path w="950595" h="570229">
                <a:moveTo>
                  <a:pt x="39624" y="555497"/>
                </a:moveTo>
                <a:lnTo>
                  <a:pt x="24384" y="530351"/>
                </a:lnTo>
                <a:lnTo>
                  <a:pt x="0" y="545591"/>
                </a:lnTo>
                <a:lnTo>
                  <a:pt x="14478" y="569975"/>
                </a:lnTo>
                <a:lnTo>
                  <a:pt x="39624" y="555497"/>
                </a:lnTo>
                <a:close/>
              </a:path>
              <a:path w="950595" h="570229">
                <a:moveTo>
                  <a:pt x="88392" y="526541"/>
                </a:moveTo>
                <a:lnTo>
                  <a:pt x="73914" y="501395"/>
                </a:lnTo>
                <a:lnTo>
                  <a:pt x="49530" y="515873"/>
                </a:lnTo>
                <a:lnTo>
                  <a:pt x="64008" y="541019"/>
                </a:lnTo>
                <a:lnTo>
                  <a:pt x="88392" y="526541"/>
                </a:lnTo>
                <a:close/>
              </a:path>
              <a:path w="950595" h="570229">
                <a:moveTo>
                  <a:pt x="137922" y="496823"/>
                </a:moveTo>
                <a:lnTo>
                  <a:pt x="123444" y="472439"/>
                </a:lnTo>
                <a:lnTo>
                  <a:pt x="98298" y="486917"/>
                </a:lnTo>
                <a:lnTo>
                  <a:pt x="112776" y="512063"/>
                </a:lnTo>
                <a:lnTo>
                  <a:pt x="137922" y="496823"/>
                </a:lnTo>
                <a:close/>
              </a:path>
              <a:path w="950595" h="570229">
                <a:moveTo>
                  <a:pt x="186690" y="467867"/>
                </a:moveTo>
                <a:lnTo>
                  <a:pt x="172212" y="443483"/>
                </a:lnTo>
                <a:lnTo>
                  <a:pt x="147828" y="457961"/>
                </a:lnTo>
                <a:lnTo>
                  <a:pt x="162306" y="482345"/>
                </a:lnTo>
                <a:lnTo>
                  <a:pt x="186690" y="467867"/>
                </a:lnTo>
                <a:close/>
              </a:path>
              <a:path w="950595" h="570229">
                <a:moveTo>
                  <a:pt x="236220" y="438911"/>
                </a:moveTo>
                <a:lnTo>
                  <a:pt x="221742" y="414527"/>
                </a:lnTo>
                <a:lnTo>
                  <a:pt x="196596" y="429005"/>
                </a:lnTo>
                <a:lnTo>
                  <a:pt x="211836" y="453389"/>
                </a:lnTo>
                <a:lnTo>
                  <a:pt x="236220" y="438911"/>
                </a:lnTo>
                <a:close/>
              </a:path>
              <a:path w="950595" h="570229">
                <a:moveTo>
                  <a:pt x="284988" y="409955"/>
                </a:moveTo>
                <a:lnTo>
                  <a:pt x="270510" y="385571"/>
                </a:lnTo>
                <a:lnTo>
                  <a:pt x="246126" y="400049"/>
                </a:lnTo>
                <a:lnTo>
                  <a:pt x="260604" y="424433"/>
                </a:lnTo>
                <a:lnTo>
                  <a:pt x="284988" y="409955"/>
                </a:lnTo>
                <a:close/>
              </a:path>
              <a:path w="950595" h="570229">
                <a:moveTo>
                  <a:pt x="334518" y="380999"/>
                </a:moveTo>
                <a:lnTo>
                  <a:pt x="320040" y="356615"/>
                </a:lnTo>
                <a:lnTo>
                  <a:pt x="295656" y="371093"/>
                </a:lnTo>
                <a:lnTo>
                  <a:pt x="310134" y="395477"/>
                </a:lnTo>
                <a:lnTo>
                  <a:pt x="334518" y="380999"/>
                </a:lnTo>
                <a:close/>
              </a:path>
              <a:path w="950595" h="570229">
                <a:moveTo>
                  <a:pt x="384048" y="352043"/>
                </a:moveTo>
                <a:lnTo>
                  <a:pt x="368808" y="326897"/>
                </a:lnTo>
                <a:lnTo>
                  <a:pt x="344424" y="341375"/>
                </a:lnTo>
                <a:lnTo>
                  <a:pt x="358902" y="366521"/>
                </a:lnTo>
                <a:lnTo>
                  <a:pt x="384048" y="352043"/>
                </a:lnTo>
                <a:close/>
              </a:path>
              <a:path w="950595" h="570229">
                <a:moveTo>
                  <a:pt x="432816" y="323087"/>
                </a:moveTo>
                <a:lnTo>
                  <a:pt x="418338" y="297941"/>
                </a:lnTo>
                <a:lnTo>
                  <a:pt x="393954" y="312419"/>
                </a:lnTo>
                <a:lnTo>
                  <a:pt x="408431" y="337565"/>
                </a:lnTo>
                <a:lnTo>
                  <a:pt x="432816" y="323087"/>
                </a:lnTo>
                <a:close/>
              </a:path>
              <a:path w="950595" h="570229">
                <a:moveTo>
                  <a:pt x="482345" y="293369"/>
                </a:moveTo>
                <a:lnTo>
                  <a:pt x="467868" y="268985"/>
                </a:lnTo>
                <a:lnTo>
                  <a:pt x="442722" y="283463"/>
                </a:lnTo>
                <a:lnTo>
                  <a:pt x="457200" y="307847"/>
                </a:lnTo>
                <a:lnTo>
                  <a:pt x="482345" y="293369"/>
                </a:lnTo>
                <a:close/>
              </a:path>
              <a:path w="950595" h="570229">
                <a:moveTo>
                  <a:pt x="531114" y="264413"/>
                </a:moveTo>
                <a:lnTo>
                  <a:pt x="516636" y="240029"/>
                </a:lnTo>
                <a:lnTo>
                  <a:pt x="492252" y="254507"/>
                </a:lnTo>
                <a:lnTo>
                  <a:pt x="506730" y="278891"/>
                </a:lnTo>
                <a:lnTo>
                  <a:pt x="531114" y="264413"/>
                </a:lnTo>
                <a:close/>
              </a:path>
              <a:path w="950595" h="570229">
                <a:moveTo>
                  <a:pt x="580644" y="235457"/>
                </a:moveTo>
                <a:lnTo>
                  <a:pt x="566166" y="211073"/>
                </a:lnTo>
                <a:lnTo>
                  <a:pt x="541020" y="225551"/>
                </a:lnTo>
                <a:lnTo>
                  <a:pt x="556260" y="249935"/>
                </a:lnTo>
                <a:lnTo>
                  <a:pt x="580644" y="235457"/>
                </a:lnTo>
                <a:close/>
              </a:path>
              <a:path w="950595" h="570229">
                <a:moveTo>
                  <a:pt x="629412" y="206501"/>
                </a:moveTo>
                <a:lnTo>
                  <a:pt x="614934" y="182117"/>
                </a:lnTo>
                <a:lnTo>
                  <a:pt x="590550" y="196595"/>
                </a:lnTo>
                <a:lnTo>
                  <a:pt x="605028" y="220979"/>
                </a:lnTo>
                <a:lnTo>
                  <a:pt x="629412" y="206501"/>
                </a:lnTo>
                <a:close/>
              </a:path>
              <a:path w="950595" h="570229">
                <a:moveTo>
                  <a:pt x="678942" y="177545"/>
                </a:moveTo>
                <a:lnTo>
                  <a:pt x="664464" y="152399"/>
                </a:lnTo>
                <a:lnTo>
                  <a:pt x="640080" y="167639"/>
                </a:lnTo>
                <a:lnTo>
                  <a:pt x="654558" y="192023"/>
                </a:lnTo>
                <a:lnTo>
                  <a:pt x="678942" y="177545"/>
                </a:lnTo>
                <a:close/>
              </a:path>
              <a:path w="950595" h="570229">
                <a:moveTo>
                  <a:pt x="728472" y="148589"/>
                </a:moveTo>
                <a:lnTo>
                  <a:pt x="713232" y="123443"/>
                </a:lnTo>
                <a:lnTo>
                  <a:pt x="688848" y="137921"/>
                </a:lnTo>
                <a:lnTo>
                  <a:pt x="703326" y="163067"/>
                </a:lnTo>
                <a:lnTo>
                  <a:pt x="728472" y="148589"/>
                </a:lnTo>
                <a:close/>
              </a:path>
              <a:path w="950595" h="570229">
                <a:moveTo>
                  <a:pt x="777240" y="118871"/>
                </a:moveTo>
                <a:lnTo>
                  <a:pt x="762762" y="94487"/>
                </a:lnTo>
                <a:lnTo>
                  <a:pt x="738378" y="108965"/>
                </a:lnTo>
                <a:lnTo>
                  <a:pt x="752856" y="134111"/>
                </a:lnTo>
                <a:lnTo>
                  <a:pt x="777240" y="118871"/>
                </a:lnTo>
                <a:close/>
              </a:path>
              <a:path w="950595" h="570229">
                <a:moveTo>
                  <a:pt x="826769" y="89915"/>
                </a:moveTo>
                <a:lnTo>
                  <a:pt x="812292" y="65531"/>
                </a:lnTo>
                <a:lnTo>
                  <a:pt x="787146" y="80009"/>
                </a:lnTo>
                <a:lnTo>
                  <a:pt x="801624" y="104393"/>
                </a:lnTo>
                <a:lnTo>
                  <a:pt x="826769" y="89915"/>
                </a:lnTo>
                <a:close/>
              </a:path>
              <a:path w="950595" h="570229">
                <a:moveTo>
                  <a:pt x="950213" y="0"/>
                </a:moveTo>
                <a:lnTo>
                  <a:pt x="805434" y="35813"/>
                </a:lnTo>
                <a:lnTo>
                  <a:pt x="852889" y="41427"/>
                </a:lnTo>
                <a:lnTo>
                  <a:pt x="861060" y="36575"/>
                </a:lnTo>
                <a:lnTo>
                  <a:pt x="864774" y="42832"/>
                </a:lnTo>
                <a:lnTo>
                  <a:pt x="876300" y="44195"/>
                </a:lnTo>
                <a:lnTo>
                  <a:pt x="876300" y="80027"/>
                </a:lnTo>
                <a:lnTo>
                  <a:pt x="950213" y="0"/>
                </a:lnTo>
                <a:close/>
              </a:path>
              <a:path w="950595" h="570229">
                <a:moveTo>
                  <a:pt x="871869" y="54780"/>
                </a:moveTo>
                <a:lnTo>
                  <a:pt x="864774" y="42832"/>
                </a:lnTo>
                <a:lnTo>
                  <a:pt x="852889" y="41427"/>
                </a:lnTo>
                <a:lnTo>
                  <a:pt x="836676" y="51053"/>
                </a:lnTo>
                <a:lnTo>
                  <a:pt x="851154" y="75437"/>
                </a:lnTo>
                <a:lnTo>
                  <a:pt x="867213" y="65902"/>
                </a:lnTo>
                <a:lnTo>
                  <a:pt x="871869" y="54780"/>
                </a:lnTo>
                <a:close/>
              </a:path>
              <a:path w="950595" h="570229">
                <a:moveTo>
                  <a:pt x="875538" y="80852"/>
                </a:moveTo>
                <a:lnTo>
                  <a:pt x="875538" y="60959"/>
                </a:lnTo>
                <a:lnTo>
                  <a:pt x="867213" y="65902"/>
                </a:lnTo>
                <a:lnTo>
                  <a:pt x="848868" y="109727"/>
                </a:lnTo>
                <a:lnTo>
                  <a:pt x="875538" y="80852"/>
                </a:lnTo>
                <a:close/>
              </a:path>
              <a:path w="950595" h="570229">
                <a:moveTo>
                  <a:pt x="864774" y="42832"/>
                </a:moveTo>
                <a:lnTo>
                  <a:pt x="861060" y="36575"/>
                </a:lnTo>
                <a:lnTo>
                  <a:pt x="852889" y="41427"/>
                </a:lnTo>
                <a:lnTo>
                  <a:pt x="864774" y="42832"/>
                </a:lnTo>
                <a:close/>
              </a:path>
              <a:path w="950595" h="570229">
                <a:moveTo>
                  <a:pt x="875538" y="60959"/>
                </a:moveTo>
                <a:lnTo>
                  <a:pt x="871869" y="54780"/>
                </a:lnTo>
                <a:lnTo>
                  <a:pt x="867213" y="65902"/>
                </a:lnTo>
                <a:lnTo>
                  <a:pt x="875538" y="60959"/>
                </a:lnTo>
                <a:close/>
              </a:path>
              <a:path w="950595" h="570229">
                <a:moveTo>
                  <a:pt x="876300" y="80027"/>
                </a:moveTo>
                <a:lnTo>
                  <a:pt x="876300" y="44195"/>
                </a:lnTo>
                <a:lnTo>
                  <a:pt x="871869" y="54780"/>
                </a:lnTo>
                <a:lnTo>
                  <a:pt x="875538" y="60959"/>
                </a:lnTo>
                <a:lnTo>
                  <a:pt x="875538" y="80852"/>
                </a:lnTo>
                <a:lnTo>
                  <a:pt x="876300" y="80027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03483" y="4690871"/>
            <a:ext cx="656590" cy="375285"/>
          </a:xfrm>
          <a:custGeom>
            <a:avLst/>
            <a:gdLst/>
            <a:ahLst/>
            <a:cxnLst/>
            <a:rect l="l" t="t" r="r" b="b"/>
            <a:pathLst>
              <a:path w="656589" h="375285">
                <a:moveTo>
                  <a:pt x="328422" y="0"/>
                </a:moveTo>
                <a:lnTo>
                  <a:pt x="269394" y="3016"/>
                </a:lnTo>
                <a:lnTo>
                  <a:pt x="213835" y="11715"/>
                </a:lnTo>
                <a:lnTo>
                  <a:pt x="162672" y="25569"/>
                </a:lnTo>
                <a:lnTo>
                  <a:pt x="116834" y="44051"/>
                </a:lnTo>
                <a:lnTo>
                  <a:pt x="77249" y="66635"/>
                </a:lnTo>
                <a:lnTo>
                  <a:pt x="44845" y="92794"/>
                </a:lnTo>
                <a:lnTo>
                  <a:pt x="5292" y="153729"/>
                </a:lnTo>
                <a:lnTo>
                  <a:pt x="0" y="187451"/>
                </a:lnTo>
                <a:lnTo>
                  <a:pt x="5292" y="220973"/>
                </a:lnTo>
                <a:lnTo>
                  <a:pt x="44845" y="281770"/>
                </a:lnTo>
                <a:lnTo>
                  <a:pt x="77249" y="307954"/>
                </a:lnTo>
                <a:lnTo>
                  <a:pt x="116834" y="330601"/>
                </a:lnTo>
                <a:lnTo>
                  <a:pt x="162672" y="349165"/>
                </a:lnTo>
                <a:lnTo>
                  <a:pt x="213835" y="363100"/>
                </a:lnTo>
                <a:lnTo>
                  <a:pt x="269394" y="371862"/>
                </a:lnTo>
                <a:lnTo>
                  <a:pt x="328422" y="374903"/>
                </a:lnTo>
                <a:lnTo>
                  <a:pt x="387222" y="371862"/>
                </a:lnTo>
                <a:lnTo>
                  <a:pt x="442604" y="363100"/>
                </a:lnTo>
                <a:lnTo>
                  <a:pt x="493634" y="349165"/>
                </a:lnTo>
                <a:lnTo>
                  <a:pt x="539377" y="330601"/>
                </a:lnTo>
                <a:lnTo>
                  <a:pt x="578899" y="307954"/>
                </a:lnTo>
                <a:lnTo>
                  <a:pt x="611265" y="281770"/>
                </a:lnTo>
                <a:lnTo>
                  <a:pt x="650790" y="220973"/>
                </a:lnTo>
                <a:lnTo>
                  <a:pt x="656082" y="187451"/>
                </a:lnTo>
                <a:lnTo>
                  <a:pt x="650790" y="153729"/>
                </a:lnTo>
                <a:lnTo>
                  <a:pt x="611265" y="92794"/>
                </a:lnTo>
                <a:lnTo>
                  <a:pt x="578899" y="66635"/>
                </a:lnTo>
                <a:lnTo>
                  <a:pt x="539377" y="44051"/>
                </a:lnTo>
                <a:lnTo>
                  <a:pt x="493634" y="25569"/>
                </a:lnTo>
                <a:lnTo>
                  <a:pt x="442604" y="11715"/>
                </a:lnTo>
                <a:lnTo>
                  <a:pt x="387222" y="3016"/>
                </a:lnTo>
                <a:lnTo>
                  <a:pt x="328422" y="0"/>
                </a:lnTo>
                <a:close/>
              </a:path>
            </a:pathLst>
          </a:custGeom>
          <a:ln w="28575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41939" y="5614415"/>
            <a:ext cx="841375" cy="318135"/>
          </a:xfrm>
          <a:custGeom>
            <a:avLst/>
            <a:gdLst/>
            <a:ahLst/>
            <a:cxnLst/>
            <a:rect l="l" t="t" r="r" b="b"/>
            <a:pathLst>
              <a:path w="841375" h="318135">
                <a:moveTo>
                  <a:pt x="420623" y="0"/>
                </a:moveTo>
                <a:lnTo>
                  <a:pt x="352370" y="2093"/>
                </a:lnTo>
                <a:lnTo>
                  <a:pt x="287633" y="8150"/>
                </a:lnTo>
                <a:lnTo>
                  <a:pt x="227276" y="17837"/>
                </a:lnTo>
                <a:lnTo>
                  <a:pt x="172163" y="30821"/>
                </a:lnTo>
                <a:lnTo>
                  <a:pt x="123158" y="46767"/>
                </a:lnTo>
                <a:lnTo>
                  <a:pt x="81125" y="65343"/>
                </a:lnTo>
                <a:lnTo>
                  <a:pt x="46929" y="86213"/>
                </a:lnTo>
                <a:lnTo>
                  <a:pt x="5502" y="133504"/>
                </a:lnTo>
                <a:lnTo>
                  <a:pt x="0" y="159258"/>
                </a:lnTo>
                <a:lnTo>
                  <a:pt x="5502" y="184989"/>
                </a:lnTo>
                <a:lnTo>
                  <a:pt x="46929" y="232137"/>
                </a:lnTo>
                <a:lnTo>
                  <a:pt x="81125" y="252904"/>
                </a:lnTo>
                <a:lnTo>
                  <a:pt x="123158" y="271367"/>
                </a:lnTo>
                <a:lnTo>
                  <a:pt x="172163" y="287200"/>
                </a:lnTo>
                <a:lnTo>
                  <a:pt x="227276" y="300080"/>
                </a:lnTo>
                <a:lnTo>
                  <a:pt x="287633" y="309682"/>
                </a:lnTo>
                <a:lnTo>
                  <a:pt x="352370" y="315682"/>
                </a:lnTo>
                <a:lnTo>
                  <a:pt x="420624" y="317754"/>
                </a:lnTo>
                <a:lnTo>
                  <a:pt x="488877" y="315682"/>
                </a:lnTo>
                <a:lnTo>
                  <a:pt x="553614" y="309682"/>
                </a:lnTo>
                <a:lnTo>
                  <a:pt x="613971" y="300080"/>
                </a:lnTo>
                <a:lnTo>
                  <a:pt x="669084" y="287200"/>
                </a:lnTo>
                <a:lnTo>
                  <a:pt x="718089" y="271367"/>
                </a:lnTo>
                <a:lnTo>
                  <a:pt x="760122" y="252904"/>
                </a:lnTo>
                <a:lnTo>
                  <a:pt x="794318" y="232137"/>
                </a:lnTo>
                <a:lnTo>
                  <a:pt x="835745" y="184989"/>
                </a:lnTo>
                <a:lnTo>
                  <a:pt x="841247" y="159258"/>
                </a:lnTo>
                <a:lnTo>
                  <a:pt x="835745" y="133504"/>
                </a:lnTo>
                <a:lnTo>
                  <a:pt x="794318" y="86213"/>
                </a:lnTo>
                <a:lnTo>
                  <a:pt x="760122" y="65343"/>
                </a:lnTo>
                <a:lnTo>
                  <a:pt x="718089" y="46767"/>
                </a:lnTo>
                <a:lnTo>
                  <a:pt x="669084" y="30821"/>
                </a:lnTo>
                <a:lnTo>
                  <a:pt x="613971" y="17837"/>
                </a:lnTo>
                <a:lnTo>
                  <a:pt x="553614" y="8150"/>
                </a:lnTo>
                <a:lnTo>
                  <a:pt x="488877" y="2093"/>
                </a:lnTo>
                <a:lnTo>
                  <a:pt x="420623" y="0"/>
                </a:lnTo>
                <a:close/>
              </a:path>
            </a:pathLst>
          </a:custGeom>
          <a:ln w="28575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94517" y="6553200"/>
            <a:ext cx="841375" cy="317500"/>
          </a:xfrm>
          <a:custGeom>
            <a:avLst/>
            <a:gdLst/>
            <a:ahLst/>
            <a:cxnLst/>
            <a:rect l="l" t="t" r="r" b="b"/>
            <a:pathLst>
              <a:path w="841375" h="317500">
                <a:moveTo>
                  <a:pt x="420624" y="0"/>
                </a:moveTo>
                <a:lnTo>
                  <a:pt x="352370" y="2071"/>
                </a:lnTo>
                <a:lnTo>
                  <a:pt x="287633" y="8071"/>
                </a:lnTo>
                <a:lnTo>
                  <a:pt x="227276" y="17673"/>
                </a:lnTo>
                <a:lnTo>
                  <a:pt x="172163" y="30553"/>
                </a:lnTo>
                <a:lnTo>
                  <a:pt x="123158" y="46386"/>
                </a:lnTo>
                <a:lnTo>
                  <a:pt x="81125" y="64849"/>
                </a:lnTo>
                <a:lnTo>
                  <a:pt x="46929" y="85616"/>
                </a:lnTo>
                <a:lnTo>
                  <a:pt x="5502" y="132764"/>
                </a:lnTo>
                <a:lnTo>
                  <a:pt x="0" y="158496"/>
                </a:lnTo>
                <a:lnTo>
                  <a:pt x="5502" y="184227"/>
                </a:lnTo>
                <a:lnTo>
                  <a:pt x="46929" y="231375"/>
                </a:lnTo>
                <a:lnTo>
                  <a:pt x="81125" y="252142"/>
                </a:lnTo>
                <a:lnTo>
                  <a:pt x="123158" y="270605"/>
                </a:lnTo>
                <a:lnTo>
                  <a:pt x="172163" y="286438"/>
                </a:lnTo>
                <a:lnTo>
                  <a:pt x="227276" y="299318"/>
                </a:lnTo>
                <a:lnTo>
                  <a:pt x="287633" y="308920"/>
                </a:lnTo>
                <a:lnTo>
                  <a:pt x="352370" y="314920"/>
                </a:lnTo>
                <a:lnTo>
                  <a:pt x="420624" y="316992"/>
                </a:lnTo>
                <a:lnTo>
                  <a:pt x="488877" y="314920"/>
                </a:lnTo>
                <a:lnTo>
                  <a:pt x="553614" y="308920"/>
                </a:lnTo>
                <a:lnTo>
                  <a:pt x="613971" y="299318"/>
                </a:lnTo>
                <a:lnTo>
                  <a:pt x="669084" y="286438"/>
                </a:lnTo>
                <a:lnTo>
                  <a:pt x="718089" y="270605"/>
                </a:lnTo>
                <a:lnTo>
                  <a:pt x="760122" y="252142"/>
                </a:lnTo>
                <a:lnTo>
                  <a:pt x="794318" y="231375"/>
                </a:lnTo>
                <a:lnTo>
                  <a:pt x="835745" y="184227"/>
                </a:lnTo>
                <a:lnTo>
                  <a:pt x="841248" y="158496"/>
                </a:lnTo>
                <a:lnTo>
                  <a:pt x="835745" y="132764"/>
                </a:lnTo>
                <a:lnTo>
                  <a:pt x="794318" y="85616"/>
                </a:lnTo>
                <a:lnTo>
                  <a:pt x="760122" y="64849"/>
                </a:lnTo>
                <a:lnTo>
                  <a:pt x="718089" y="46386"/>
                </a:lnTo>
                <a:lnTo>
                  <a:pt x="669084" y="30553"/>
                </a:lnTo>
                <a:lnTo>
                  <a:pt x="613971" y="17673"/>
                </a:lnTo>
                <a:lnTo>
                  <a:pt x="553614" y="8071"/>
                </a:lnTo>
                <a:lnTo>
                  <a:pt x="488877" y="2071"/>
                </a:lnTo>
                <a:lnTo>
                  <a:pt x="420624" y="0"/>
                </a:lnTo>
                <a:close/>
              </a:path>
            </a:pathLst>
          </a:custGeom>
          <a:ln w="28574">
            <a:solidFill>
              <a:srgbClr val="FF0066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860680" y="5294650"/>
            <a:ext cx="2032635" cy="164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45"/>
              </a:lnSpc>
              <a:spcBef>
                <a:spcPts val="95"/>
              </a:spcBef>
            </a:pP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主码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649095">
              <a:lnSpc>
                <a:spcPts val="3205"/>
              </a:lnSpc>
            </a:pPr>
            <a:r>
              <a:rPr sz="2800" b="1" spc="-1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×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00">
              <a:latin typeface="Times New Roman" panose="02020603050405020304"/>
              <a:cs typeface="Times New Roman" panose="02020603050405020304"/>
            </a:endParaRPr>
          </a:p>
          <a:p>
            <a:pPr marL="1663700">
              <a:lnSpc>
                <a:spcPct val="100000"/>
              </a:lnSpc>
            </a:pPr>
            <a:r>
              <a:rPr sz="2800" b="1" spc="-1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×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0103" y="361908"/>
            <a:ext cx="2454275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关系模型中的完整性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  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实体完整性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92556" y="3310381"/>
            <a:ext cx="276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关系模型简述</a:t>
            </a:r>
            <a:endParaRPr spc="-1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4835" y="1288482"/>
            <a:ext cx="8402955" cy="518541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84480" indent="-272415" algn="just">
              <a:lnSpc>
                <a:spcPct val="100000"/>
              </a:lnSpc>
              <a:spcBef>
                <a:spcPts val="82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空值的含义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67080" lvl="1" indent="-298450" algn="just">
              <a:lnSpc>
                <a:spcPct val="100000"/>
              </a:lnSpc>
              <a:spcBef>
                <a:spcPts val="725"/>
              </a:spcBef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空值：不知道、不存在或无意义的值；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69265" marR="5080" lvl="1" algn="just">
              <a:lnSpc>
                <a:spcPct val="130000"/>
              </a:lnSpc>
              <a:spcBef>
                <a:spcPts val="5"/>
              </a:spcBef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65" dirty="0">
                <a:latin typeface="新宋体" panose="02010609030101010101" charset="-122"/>
                <a:cs typeface="新宋体" panose="02010609030101010101" charset="-122"/>
              </a:rPr>
              <a:t>在进行关系操作时，有时关系中的某</a:t>
            </a:r>
            <a:r>
              <a:rPr sz="2000" b="1" spc="70" dirty="0">
                <a:latin typeface="新宋体" panose="02010609030101010101" charset="-122"/>
                <a:cs typeface="新宋体" panose="02010609030101010101" charset="-122"/>
              </a:rPr>
              <a:t>属</a:t>
            </a:r>
            <a:r>
              <a:rPr sz="2000" b="1" spc="65" dirty="0">
                <a:latin typeface="新宋体" panose="02010609030101010101" charset="-122"/>
                <a:cs typeface="新宋体" panose="02010609030101010101" charset="-122"/>
              </a:rPr>
              <a:t>性</a:t>
            </a:r>
            <a:r>
              <a:rPr sz="2000" b="1" spc="50" dirty="0">
                <a:latin typeface="新宋体" panose="02010609030101010101" charset="-122"/>
                <a:cs typeface="新宋体" panose="02010609030101010101" charset="-122"/>
              </a:rPr>
              <a:t>值在当前是填不上的，比 </a:t>
            </a:r>
            <a:r>
              <a:rPr sz="2000" b="1" spc="5" dirty="0">
                <a:latin typeface="新宋体" panose="02010609030101010101" charset="-122"/>
                <a:cs typeface="新宋体" panose="02010609030101010101" charset="-122"/>
              </a:rPr>
              <a:t>如档案中有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生日不</a:t>
            </a:r>
            <a:r>
              <a:rPr sz="2000" b="1" spc="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详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5" dirty="0"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下落不</a:t>
            </a:r>
            <a:r>
              <a:rPr sz="2000" b="1" spc="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明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5" dirty="0"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日程尚待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公布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等，这时就需要 空值来代表这种情况。关系模型中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用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‘?’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表征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69265" marR="5080" lvl="1" algn="just">
              <a:lnSpc>
                <a:spcPts val="3280"/>
              </a:lnSpc>
              <a:spcBef>
                <a:spcPts val="100"/>
              </a:spcBef>
              <a:buFont typeface="Wingdings" panose="05000000000000000000"/>
              <a:buChar char=""/>
              <a:tabLst>
                <a:tab pos="767080" algn="l"/>
              </a:tabLst>
            </a:pPr>
            <a:r>
              <a:rPr sz="2000" b="1" spc="65" dirty="0">
                <a:latin typeface="新宋体" panose="02010609030101010101" charset="-122"/>
                <a:cs typeface="新宋体" panose="02010609030101010101" charset="-122"/>
              </a:rPr>
              <a:t>数据库中有了空值，会影响许多方面</a:t>
            </a:r>
            <a:r>
              <a:rPr sz="2000" b="1" spc="7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b="1" spc="65" dirty="0">
                <a:latin typeface="新宋体" panose="02010609030101010101" charset="-122"/>
                <a:cs typeface="新宋体" panose="02010609030101010101" charset="-122"/>
              </a:rPr>
              <a:t>如</a:t>
            </a:r>
            <a:r>
              <a:rPr sz="2000" b="1" spc="50" dirty="0">
                <a:latin typeface="新宋体" panose="02010609030101010101" charset="-122"/>
                <a:cs typeface="新宋体" panose="02010609030101010101" charset="-122"/>
              </a:rPr>
              <a:t>影响聚集函数运算的正确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性，不能参与算术、比较或逻辑运算等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66445" lvl="1" indent="-297815" algn="just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767080" algn="l"/>
              </a:tabLst>
            </a:pPr>
            <a:r>
              <a:rPr sz="2000" b="1" spc="9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例如</a:t>
            </a:r>
            <a:r>
              <a:rPr sz="2000" b="1" spc="5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5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“3</a:t>
            </a:r>
            <a:r>
              <a:rPr sz="2000" b="1" spc="509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sz="2000" b="1" spc="5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?”</a:t>
            </a:r>
            <a:r>
              <a:rPr sz="2000" b="1" spc="75" dirty="0">
                <a:latin typeface="新宋体" panose="02010609030101010101" charset="-122"/>
                <a:cs typeface="新宋体" panose="02010609030101010101" charset="-122"/>
              </a:rPr>
              <a:t>结果是多少呢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？</a:t>
            </a:r>
            <a:r>
              <a:rPr sz="2000" b="1" spc="16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4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“3</a:t>
            </a:r>
            <a:r>
              <a:rPr sz="2000" b="1" spc="5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*</a:t>
            </a:r>
            <a:r>
              <a:rPr sz="2000" b="1" spc="5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?”</a:t>
            </a:r>
            <a:r>
              <a:rPr sz="2000" b="1" spc="75" dirty="0">
                <a:latin typeface="新宋体" panose="02010609030101010101" charset="-122"/>
                <a:cs typeface="新宋体" panose="02010609030101010101" charset="-122"/>
              </a:rPr>
              <a:t>结果是多少呢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？</a:t>
            </a:r>
            <a:r>
              <a:rPr sz="2000" b="1" spc="16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4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“?</a:t>
            </a:r>
            <a:r>
              <a:rPr sz="2000" b="1" spc="5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265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(A=A)”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结果又是多少呢？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69265" marR="12700" lvl="1" algn="just">
              <a:lnSpc>
                <a:spcPct val="130000"/>
              </a:lnSpc>
              <a:buClr>
                <a:srgbClr val="000000"/>
              </a:buClr>
              <a:buFont typeface="Wingdings" panose="05000000000000000000"/>
              <a:buChar char=""/>
              <a:tabLst>
                <a:tab pos="767080" algn="l"/>
              </a:tabLst>
            </a:pPr>
            <a:r>
              <a:rPr sz="2000" b="1" spc="5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再例</a:t>
            </a:r>
            <a:r>
              <a:rPr sz="2000" b="1" spc="5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如</a:t>
            </a:r>
            <a:r>
              <a:rPr sz="2000" b="1" spc="55" dirty="0">
                <a:latin typeface="新宋体" panose="02010609030101010101" charset="-122"/>
                <a:cs typeface="新宋体" panose="02010609030101010101" charset="-122"/>
              </a:rPr>
              <a:t>，一个班</a:t>
            </a:r>
            <a:r>
              <a:rPr sz="2000" b="1" spc="60" dirty="0">
                <a:latin typeface="新宋体" panose="02010609030101010101" charset="-122"/>
                <a:cs typeface="新宋体" panose="02010609030101010101" charset="-122"/>
              </a:rPr>
              <a:t>有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3</a:t>
            </a:r>
            <a:r>
              <a:rPr sz="2000" b="1" spc="50" dirty="0">
                <a:latin typeface="Arial" panose="020B0604020202020204"/>
                <a:cs typeface="Arial" panose="020B0604020202020204"/>
              </a:rPr>
              <a:t>0</a:t>
            </a:r>
            <a:r>
              <a:rPr sz="2000" b="1" spc="50" dirty="0">
                <a:latin typeface="新宋体" panose="02010609030101010101" charset="-122"/>
                <a:cs typeface="新宋体" panose="02010609030101010101" charset="-122"/>
              </a:rPr>
              <a:t>名同学，如所有同学都有成绩，则可求出</a:t>
            </a:r>
            <a:r>
              <a:rPr sz="2000" b="1" spc="35" dirty="0">
                <a:latin typeface="新宋体" panose="02010609030101010101" charset="-122"/>
                <a:cs typeface="新宋体" panose="02010609030101010101" charset="-122"/>
              </a:rPr>
              <a:t>平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均 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成绩；如果有一个同学没有成绩，怎样参与平均成绩的计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算呢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当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作 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0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，还是当作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100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呢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？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还是不考虑他呢？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67080" lvl="1" indent="-298450" algn="just">
              <a:lnSpc>
                <a:spcPct val="100000"/>
              </a:lnSpc>
              <a:spcBef>
                <a:spcPts val="730"/>
              </a:spcBef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有空值的时候是需要特殊处理的，要特别注意。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0105" y="361979"/>
            <a:ext cx="2454275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关系模型中的完整性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 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空值及其含义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1787" y="1292243"/>
            <a:ext cx="4805045" cy="463423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参照完整性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356870" marR="5080" algn="just">
              <a:lnSpc>
                <a:spcPct val="112000"/>
              </a:lnSpc>
              <a:spcBef>
                <a:spcPts val="70"/>
              </a:spcBef>
              <a:buClr>
                <a:srgbClr val="000000"/>
              </a:buClr>
              <a:buSzPct val="95000"/>
              <a:buFont typeface="Wingdings" panose="05000000000000000000"/>
              <a:buChar char=""/>
              <a:tabLst>
                <a:tab pos="584200" algn="l"/>
              </a:tabLst>
            </a:pPr>
            <a:r>
              <a:rPr sz="2000" b="1" spc="10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如果关</a:t>
            </a:r>
            <a:r>
              <a:rPr sz="2000" b="1" spc="114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000" b="1" spc="10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的外</a:t>
            </a:r>
            <a:r>
              <a:rPr sz="2000" b="1" spc="114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码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000" b="1" spc="1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2000" b="1" spc="10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与关</a:t>
            </a:r>
            <a:r>
              <a:rPr sz="2000" b="1" spc="114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10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000" b="1" spc="9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的主 </a:t>
            </a:r>
            <a:r>
              <a:rPr sz="2000" b="1" spc="12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码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b="1" spc="1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2000" b="1" spc="114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相对应，</a:t>
            </a:r>
            <a:r>
              <a:rPr sz="2000" b="1" spc="12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1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000" b="1" spc="114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中</a:t>
            </a:r>
            <a:r>
              <a:rPr sz="2000" b="1" spc="10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的每一个元组的 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Fk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值或者等</a:t>
            </a:r>
            <a:r>
              <a:rPr sz="2000" b="1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于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R2</a:t>
            </a:r>
            <a:r>
              <a:rPr sz="2000" b="1" spc="1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中某个元组的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Pk</a:t>
            </a:r>
            <a:r>
              <a:rPr sz="2000" b="1" spc="14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值，  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或者为空值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56870" marR="13970">
              <a:lnSpc>
                <a:spcPts val="2630"/>
              </a:lnSpc>
              <a:spcBef>
                <a:spcPts val="10"/>
              </a:spcBef>
              <a:buSzPct val="95000"/>
              <a:buFont typeface="Wingdings" panose="05000000000000000000"/>
              <a:buChar char=""/>
              <a:tabLst>
                <a:tab pos="584200" algn="l"/>
              </a:tabLst>
            </a:pPr>
            <a:r>
              <a:rPr sz="2000" b="1" spc="40" dirty="0">
                <a:latin typeface="新宋体" panose="02010609030101010101" charset="-122"/>
                <a:cs typeface="新宋体" panose="02010609030101010101" charset="-122"/>
              </a:rPr>
              <a:t>意义：如果关</a:t>
            </a:r>
            <a:r>
              <a:rPr sz="2000" b="1" spc="50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45" dirty="0">
                <a:latin typeface="Arial" panose="020B0604020202020204"/>
                <a:cs typeface="Arial" panose="020B0604020202020204"/>
              </a:rPr>
              <a:t>1</a:t>
            </a:r>
            <a:r>
              <a:rPr sz="2000" b="1" spc="40" dirty="0">
                <a:latin typeface="新宋体" panose="02010609030101010101" charset="-122"/>
                <a:cs typeface="新宋体" panose="02010609030101010101" charset="-122"/>
              </a:rPr>
              <a:t>的某</a:t>
            </a:r>
            <a:r>
              <a:rPr sz="2000" b="1" spc="25" dirty="0">
                <a:latin typeface="新宋体" panose="02010609030101010101" charset="-122"/>
                <a:cs typeface="新宋体" panose="02010609030101010101" charset="-122"/>
              </a:rPr>
              <a:t>个</a:t>
            </a:r>
            <a:r>
              <a:rPr sz="2000" b="1" spc="30" dirty="0">
                <a:latin typeface="新宋体" panose="02010609030101010101" charset="-122"/>
                <a:cs typeface="新宋体" panose="02010609030101010101" charset="-122"/>
              </a:rPr>
              <a:t>元组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20" dirty="0">
                <a:latin typeface="Arial" panose="020B0604020202020204"/>
                <a:cs typeface="Arial" panose="020B0604020202020204"/>
              </a:rPr>
              <a:t>1</a:t>
            </a:r>
            <a:r>
              <a:rPr sz="2000" b="1" spc="30" dirty="0">
                <a:latin typeface="新宋体" panose="02010609030101010101" charset="-122"/>
                <a:cs typeface="新宋体" panose="02010609030101010101" charset="-122"/>
              </a:rPr>
              <a:t>参照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了关系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R2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的某个元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组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t2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t2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必须存在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56870" marR="8255" indent="-635">
              <a:lnSpc>
                <a:spcPts val="2640"/>
              </a:lnSpc>
              <a:spcBef>
                <a:spcPts val="5"/>
              </a:spcBef>
              <a:buSzPct val="95000"/>
              <a:buFont typeface="Wingdings" panose="05000000000000000000"/>
              <a:buChar char=""/>
              <a:tabLst>
                <a:tab pos="584200" algn="l"/>
              </a:tabLst>
            </a:pPr>
            <a:r>
              <a:rPr sz="2000" b="1" spc="75" dirty="0">
                <a:latin typeface="新宋体" panose="02010609030101010101" charset="-122"/>
                <a:cs typeface="新宋体" panose="02010609030101010101" charset="-122"/>
              </a:rPr>
              <a:t>例如关</a:t>
            </a:r>
            <a:r>
              <a:rPr sz="2000" b="1" spc="90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St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u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7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90" dirty="0">
                <a:latin typeface="新宋体" panose="02010609030101010101" charset="-122"/>
                <a:cs typeface="新宋体" panose="02010609030101010101" charset="-122"/>
              </a:rPr>
              <a:t>在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80" dirty="0">
                <a:latin typeface="Arial" panose="020B0604020202020204"/>
                <a:cs typeface="Arial" panose="020B0604020202020204"/>
              </a:rPr>
              <a:t>#</a:t>
            </a:r>
            <a:r>
              <a:rPr sz="2000" b="1" spc="75" dirty="0">
                <a:latin typeface="新宋体" panose="02010609030101010101" charset="-122"/>
                <a:cs typeface="新宋体" panose="02010609030101010101" charset="-122"/>
              </a:rPr>
              <a:t>上的</a:t>
            </a:r>
            <a:r>
              <a:rPr sz="2000" b="1" spc="65" dirty="0">
                <a:latin typeface="新宋体" panose="02010609030101010101" charset="-122"/>
                <a:cs typeface="新宋体" panose="02010609030101010101" charset="-122"/>
              </a:rPr>
              <a:t>取值有两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种可能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: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57530" indent="-200660">
              <a:lnSpc>
                <a:spcPct val="100000"/>
              </a:lnSpc>
              <a:spcBef>
                <a:spcPts val="235"/>
              </a:spcBef>
              <a:buClr>
                <a:srgbClr val="000000"/>
              </a:buClr>
              <a:buSzPct val="95000"/>
              <a:buFont typeface="Wingdings" panose="05000000000000000000"/>
              <a:buChar char=""/>
              <a:tabLst>
                <a:tab pos="557530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空值，表示该学生尚未分到任何系中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56870" marR="11430">
              <a:lnSpc>
                <a:spcPts val="2630"/>
              </a:lnSpc>
              <a:spcBef>
                <a:spcPts val="10"/>
              </a:spcBef>
              <a:buClr>
                <a:srgbClr val="000000"/>
              </a:buClr>
              <a:buSzPct val="95000"/>
              <a:buFont typeface="Wingdings" panose="05000000000000000000"/>
              <a:buChar char=""/>
              <a:tabLst>
                <a:tab pos="557530" algn="l"/>
              </a:tabLst>
            </a:pPr>
            <a:r>
              <a:rPr sz="2000" b="1" spc="5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若非空值，则必</a:t>
            </a:r>
            <a:r>
              <a:rPr sz="2000" b="1" spc="3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须</a:t>
            </a:r>
            <a:r>
              <a:rPr sz="2000" b="1" spc="5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Dep</a:t>
            </a:r>
            <a:r>
              <a:rPr sz="2000" b="1" spc="3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4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关系中某个 </a:t>
            </a:r>
            <a:r>
              <a:rPr sz="2000" b="1" spc="2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元组</a:t>
            </a:r>
            <a:r>
              <a:rPr sz="2000" b="1" spc="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b="1" spc="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#</a:t>
            </a:r>
            <a:r>
              <a:rPr sz="2000" b="1" spc="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值</a:t>
            </a:r>
            <a:r>
              <a:rPr sz="2000" b="1" spc="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表示该学生不可能分到一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56870">
              <a:lnSpc>
                <a:spcPct val="100000"/>
              </a:lnSpc>
              <a:spcBef>
                <a:spcPts val="240"/>
              </a:spcBef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个不存在的系中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5433" y="1976119"/>
            <a:ext cx="131318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R1----Stud</a:t>
            </a:r>
            <a:r>
              <a:rPr sz="16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6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nt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外</a:t>
            </a:r>
            <a:r>
              <a:rPr sz="1600" b="1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码</a:t>
            </a:r>
            <a:r>
              <a:rPr sz="16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Fk----D#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1142" y="4919712"/>
            <a:ext cx="1212215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R2----Dept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主码</a:t>
            </a:r>
            <a:r>
              <a:rPr sz="16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Pk----D#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79883" y="5397246"/>
            <a:ext cx="1933955" cy="11902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51689" y="2453639"/>
            <a:ext cx="3867149" cy="2048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07259" y="4090415"/>
            <a:ext cx="432434" cy="175260"/>
          </a:xfrm>
          <a:custGeom>
            <a:avLst/>
            <a:gdLst/>
            <a:ahLst/>
            <a:cxnLst/>
            <a:rect l="l" t="t" r="r" b="b"/>
            <a:pathLst>
              <a:path w="432434" h="175260">
                <a:moveTo>
                  <a:pt x="216407" y="0"/>
                </a:moveTo>
                <a:lnTo>
                  <a:pt x="147962" y="4504"/>
                </a:lnTo>
                <a:lnTo>
                  <a:pt x="88550" y="17020"/>
                </a:lnTo>
                <a:lnTo>
                  <a:pt x="41721" y="36045"/>
                </a:lnTo>
                <a:lnTo>
                  <a:pt x="11021" y="60082"/>
                </a:lnTo>
                <a:lnTo>
                  <a:pt x="0" y="87630"/>
                </a:lnTo>
                <a:lnTo>
                  <a:pt x="11021" y="115177"/>
                </a:lnTo>
                <a:lnTo>
                  <a:pt x="41721" y="139214"/>
                </a:lnTo>
                <a:lnTo>
                  <a:pt x="88550" y="158239"/>
                </a:lnTo>
                <a:lnTo>
                  <a:pt x="147962" y="170755"/>
                </a:lnTo>
                <a:lnTo>
                  <a:pt x="216407" y="175260"/>
                </a:lnTo>
                <a:lnTo>
                  <a:pt x="284482" y="170755"/>
                </a:lnTo>
                <a:lnTo>
                  <a:pt x="343668" y="158239"/>
                </a:lnTo>
                <a:lnTo>
                  <a:pt x="390381" y="139214"/>
                </a:lnTo>
                <a:lnTo>
                  <a:pt x="421038" y="115177"/>
                </a:lnTo>
                <a:lnTo>
                  <a:pt x="432053" y="87630"/>
                </a:lnTo>
                <a:lnTo>
                  <a:pt x="421038" y="60082"/>
                </a:lnTo>
                <a:lnTo>
                  <a:pt x="390381" y="36045"/>
                </a:lnTo>
                <a:lnTo>
                  <a:pt x="343668" y="17020"/>
                </a:lnTo>
                <a:lnTo>
                  <a:pt x="284482" y="4504"/>
                </a:lnTo>
                <a:lnTo>
                  <a:pt x="216407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83935" y="4051046"/>
            <a:ext cx="229235" cy="450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70"/>
              </a:lnSpc>
              <a:spcBef>
                <a:spcPts val="100"/>
              </a:spcBef>
            </a:pPr>
            <a:r>
              <a:rPr sz="1600" b="1" spc="-5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×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ts val="1670"/>
              </a:lnSpc>
            </a:pPr>
            <a:r>
              <a:rPr sz="1600" b="1" spc="-5" dirty="0">
                <a:solidFill>
                  <a:srgbClr val="FF006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√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2454275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关系模型中的完整性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 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(3)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参照完整性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265817" y="4111752"/>
            <a:ext cx="3877055" cy="24475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43641" y="4274820"/>
            <a:ext cx="589280" cy="260985"/>
          </a:xfrm>
          <a:custGeom>
            <a:avLst/>
            <a:gdLst/>
            <a:ahLst/>
            <a:cxnLst/>
            <a:rect l="l" t="t" r="r" b="b"/>
            <a:pathLst>
              <a:path w="589279" h="260985">
                <a:moveTo>
                  <a:pt x="294132" y="0"/>
                </a:moveTo>
                <a:lnTo>
                  <a:pt x="226733" y="3458"/>
                </a:lnTo>
                <a:lnTo>
                  <a:pt x="164840" y="13302"/>
                </a:lnTo>
                <a:lnTo>
                  <a:pt x="110225" y="28731"/>
                </a:lnTo>
                <a:lnTo>
                  <a:pt x="64661" y="48945"/>
                </a:lnTo>
                <a:lnTo>
                  <a:pt x="29920" y="73145"/>
                </a:lnTo>
                <a:lnTo>
                  <a:pt x="0" y="130302"/>
                </a:lnTo>
                <a:lnTo>
                  <a:pt x="7775" y="160073"/>
                </a:lnTo>
                <a:lnTo>
                  <a:pt x="64661" y="211658"/>
                </a:lnTo>
                <a:lnTo>
                  <a:pt x="110225" y="231872"/>
                </a:lnTo>
                <a:lnTo>
                  <a:pt x="164840" y="247301"/>
                </a:lnTo>
                <a:lnTo>
                  <a:pt x="226733" y="257145"/>
                </a:lnTo>
                <a:lnTo>
                  <a:pt x="294132" y="260604"/>
                </a:lnTo>
                <a:lnTo>
                  <a:pt x="361812" y="257145"/>
                </a:lnTo>
                <a:lnTo>
                  <a:pt x="423907" y="247301"/>
                </a:lnTo>
                <a:lnTo>
                  <a:pt x="478658" y="231872"/>
                </a:lnTo>
                <a:lnTo>
                  <a:pt x="524304" y="211658"/>
                </a:lnTo>
                <a:lnTo>
                  <a:pt x="559088" y="187458"/>
                </a:lnTo>
                <a:lnTo>
                  <a:pt x="589026" y="130301"/>
                </a:lnTo>
                <a:lnTo>
                  <a:pt x="581248" y="100530"/>
                </a:lnTo>
                <a:lnTo>
                  <a:pt x="524304" y="48945"/>
                </a:lnTo>
                <a:lnTo>
                  <a:pt x="478658" y="28731"/>
                </a:lnTo>
                <a:lnTo>
                  <a:pt x="423907" y="13302"/>
                </a:lnTo>
                <a:lnTo>
                  <a:pt x="361812" y="3458"/>
                </a:lnTo>
                <a:lnTo>
                  <a:pt x="294132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01808" y="4565083"/>
            <a:ext cx="1676400" cy="67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要求名字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在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个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汉字字符之内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64691" y="4888483"/>
            <a:ext cx="1297305" cy="617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ts val="2330"/>
              </a:lnSpc>
              <a:spcBef>
                <a:spcPts val="95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性别只能是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ts val="2330"/>
              </a:lnSpc>
            </a:pP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男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”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或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女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”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7790" y="1125324"/>
            <a:ext cx="7994015" cy="344551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用户自定义完整性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767080" indent="-297815">
              <a:lnSpc>
                <a:spcPct val="100000"/>
              </a:lnSpc>
              <a:spcBef>
                <a:spcPts val="890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用户针对具体的应用环境定义的完整性约束条件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69265" marR="97790">
              <a:lnSpc>
                <a:spcPct val="130000"/>
              </a:lnSpc>
              <a:spcBef>
                <a:spcPts val="5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6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如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5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#</a:t>
            </a:r>
            <a:r>
              <a:rPr sz="2000" b="1" spc="5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要求</a:t>
            </a:r>
            <a:r>
              <a:rPr sz="2000" b="1" spc="5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000" b="1" spc="4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2000" b="1" spc="4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位整数，其中前四位为年度，当前年度与他们的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差必须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在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4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以内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67080" indent="-297815">
              <a:lnSpc>
                <a:spcPct val="100000"/>
              </a:lnSpc>
              <a:spcBef>
                <a:spcPts val="725"/>
              </a:spcBef>
              <a:buClr>
                <a:srgbClr val="000000"/>
              </a:buClr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再如：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6414770">
              <a:lnSpc>
                <a:spcPct val="100000"/>
              </a:lnSpc>
              <a:spcBef>
                <a:spcPts val="1540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年龄在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[12,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35]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414770">
              <a:lnSpc>
                <a:spcPct val="100000"/>
              </a:lnSpc>
              <a:spcBef>
                <a:spcPts val="140"/>
              </a:spcBef>
            </a:pP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之间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65917" y="5754623"/>
            <a:ext cx="646430" cy="317500"/>
          </a:xfrm>
          <a:custGeom>
            <a:avLst/>
            <a:gdLst/>
            <a:ahLst/>
            <a:cxnLst/>
            <a:rect l="l" t="t" r="r" b="b"/>
            <a:pathLst>
              <a:path w="646429" h="317500">
                <a:moveTo>
                  <a:pt x="323088" y="0"/>
                </a:moveTo>
                <a:lnTo>
                  <a:pt x="258011" y="3216"/>
                </a:lnTo>
                <a:lnTo>
                  <a:pt x="197381" y="12442"/>
                </a:lnTo>
                <a:lnTo>
                  <a:pt x="142502" y="27043"/>
                </a:lnTo>
                <a:lnTo>
                  <a:pt x="94678" y="46386"/>
                </a:lnTo>
                <a:lnTo>
                  <a:pt x="55212" y="69837"/>
                </a:lnTo>
                <a:lnTo>
                  <a:pt x="25407" y="96762"/>
                </a:lnTo>
                <a:lnTo>
                  <a:pt x="0" y="158496"/>
                </a:lnTo>
                <a:lnTo>
                  <a:pt x="6569" y="190465"/>
                </a:lnTo>
                <a:lnTo>
                  <a:pt x="55212" y="247154"/>
                </a:lnTo>
                <a:lnTo>
                  <a:pt x="94678" y="270605"/>
                </a:lnTo>
                <a:lnTo>
                  <a:pt x="142502" y="289948"/>
                </a:lnTo>
                <a:lnTo>
                  <a:pt x="197381" y="304549"/>
                </a:lnTo>
                <a:lnTo>
                  <a:pt x="258011" y="313775"/>
                </a:lnTo>
                <a:lnTo>
                  <a:pt x="323088" y="316992"/>
                </a:lnTo>
                <a:lnTo>
                  <a:pt x="388164" y="313775"/>
                </a:lnTo>
                <a:lnTo>
                  <a:pt x="448794" y="304549"/>
                </a:lnTo>
                <a:lnTo>
                  <a:pt x="503673" y="289948"/>
                </a:lnTo>
                <a:lnTo>
                  <a:pt x="551497" y="270605"/>
                </a:lnTo>
                <a:lnTo>
                  <a:pt x="590963" y="247154"/>
                </a:lnTo>
                <a:lnTo>
                  <a:pt x="620768" y="220229"/>
                </a:lnTo>
                <a:lnTo>
                  <a:pt x="646176" y="158495"/>
                </a:lnTo>
                <a:lnTo>
                  <a:pt x="639606" y="126526"/>
                </a:lnTo>
                <a:lnTo>
                  <a:pt x="590963" y="69837"/>
                </a:lnTo>
                <a:lnTo>
                  <a:pt x="551497" y="46386"/>
                </a:lnTo>
                <a:lnTo>
                  <a:pt x="503673" y="27043"/>
                </a:lnTo>
                <a:lnTo>
                  <a:pt x="448794" y="12442"/>
                </a:lnTo>
                <a:lnTo>
                  <a:pt x="388164" y="3216"/>
                </a:lnTo>
                <a:lnTo>
                  <a:pt x="323088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35715" y="6147815"/>
            <a:ext cx="432434" cy="175260"/>
          </a:xfrm>
          <a:custGeom>
            <a:avLst/>
            <a:gdLst/>
            <a:ahLst/>
            <a:cxnLst/>
            <a:rect l="l" t="t" r="r" b="b"/>
            <a:pathLst>
              <a:path w="432435" h="175260">
                <a:moveTo>
                  <a:pt x="215646" y="0"/>
                </a:moveTo>
                <a:lnTo>
                  <a:pt x="147571" y="4504"/>
                </a:lnTo>
                <a:lnTo>
                  <a:pt x="88385" y="17020"/>
                </a:lnTo>
                <a:lnTo>
                  <a:pt x="41672" y="36045"/>
                </a:lnTo>
                <a:lnTo>
                  <a:pt x="11015" y="60082"/>
                </a:lnTo>
                <a:lnTo>
                  <a:pt x="0" y="87630"/>
                </a:lnTo>
                <a:lnTo>
                  <a:pt x="11015" y="115177"/>
                </a:lnTo>
                <a:lnTo>
                  <a:pt x="41672" y="139214"/>
                </a:lnTo>
                <a:lnTo>
                  <a:pt x="88385" y="158239"/>
                </a:lnTo>
                <a:lnTo>
                  <a:pt x="147571" y="170755"/>
                </a:lnTo>
                <a:lnTo>
                  <a:pt x="215646" y="175260"/>
                </a:lnTo>
                <a:lnTo>
                  <a:pt x="284091" y="170755"/>
                </a:lnTo>
                <a:lnTo>
                  <a:pt x="343503" y="158239"/>
                </a:lnTo>
                <a:lnTo>
                  <a:pt x="390332" y="139214"/>
                </a:lnTo>
                <a:lnTo>
                  <a:pt x="421032" y="115177"/>
                </a:lnTo>
                <a:lnTo>
                  <a:pt x="432054" y="87630"/>
                </a:lnTo>
                <a:lnTo>
                  <a:pt x="421032" y="60082"/>
                </a:lnTo>
                <a:lnTo>
                  <a:pt x="390332" y="36045"/>
                </a:lnTo>
                <a:lnTo>
                  <a:pt x="343503" y="17020"/>
                </a:lnTo>
                <a:lnTo>
                  <a:pt x="284091" y="4504"/>
                </a:lnTo>
                <a:lnTo>
                  <a:pt x="215646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16359" y="6330696"/>
            <a:ext cx="474980" cy="217170"/>
          </a:xfrm>
          <a:custGeom>
            <a:avLst/>
            <a:gdLst/>
            <a:ahLst/>
            <a:cxnLst/>
            <a:rect l="l" t="t" r="r" b="b"/>
            <a:pathLst>
              <a:path w="474979" h="217170">
                <a:moveTo>
                  <a:pt x="237743" y="0"/>
                </a:moveTo>
                <a:lnTo>
                  <a:pt x="174624" y="3891"/>
                </a:lnTo>
                <a:lnTo>
                  <a:pt x="117855" y="14873"/>
                </a:lnTo>
                <a:lnTo>
                  <a:pt x="69722" y="31908"/>
                </a:lnTo>
                <a:lnTo>
                  <a:pt x="32511" y="53960"/>
                </a:lnTo>
                <a:lnTo>
                  <a:pt x="0" y="108965"/>
                </a:lnTo>
                <a:lnTo>
                  <a:pt x="8508" y="137618"/>
                </a:lnTo>
                <a:lnTo>
                  <a:pt x="69722" y="185356"/>
                </a:lnTo>
                <a:lnTo>
                  <a:pt x="117855" y="202325"/>
                </a:lnTo>
                <a:lnTo>
                  <a:pt x="174624" y="213282"/>
                </a:lnTo>
                <a:lnTo>
                  <a:pt x="237743" y="217169"/>
                </a:lnTo>
                <a:lnTo>
                  <a:pt x="300806" y="213282"/>
                </a:lnTo>
                <a:lnTo>
                  <a:pt x="357434" y="202325"/>
                </a:lnTo>
                <a:lnTo>
                  <a:pt x="405383" y="185356"/>
                </a:lnTo>
                <a:lnTo>
                  <a:pt x="442411" y="163434"/>
                </a:lnTo>
                <a:lnTo>
                  <a:pt x="474725" y="108965"/>
                </a:lnTo>
                <a:lnTo>
                  <a:pt x="466273" y="79992"/>
                </a:lnTo>
                <a:lnTo>
                  <a:pt x="405383" y="31908"/>
                </a:lnTo>
                <a:lnTo>
                  <a:pt x="357434" y="14873"/>
                </a:lnTo>
                <a:lnTo>
                  <a:pt x="300806" y="3891"/>
                </a:lnTo>
                <a:lnTo>
                  <a:pt x="237743" y="0"/>
                </a:lnTo>
                <a:close/>
              </a:path>
            </a:pathLst>
          </a:custGeom>
          <a:ln w="9524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46483" y="3974591"/>
            <a:ext cx="1894839" cy="334010"/>
          </a:xfrm>
          <a:custGeom>
            <a:avLst/>
            <a:gdLst/>
            <a:ahLst/>
            <a:cxnLst/>
            <a:rect l="l" t="t" r="r" b="b"/>
            <a:pathLst>
              <a:path w="1894840" h="334010">
                <a:moveTo>
                  <a:pt x="0" y="333756"/>
                </a:moveTo>
                <a:lnTo>
                  <a:pt x="0" y="0"/>
                </a:lnTo>
                <a:lnTo>
                  <a:pt x="1894332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95613" y="4376165"/>
            <a:ext cx="1746885" cy="180340"/>
          </a:xfrm>
          <a:custGeom>
            <a:avLst/>
            <a:gdLst/>
            <a:ahLst/>
            <a:cxnLst/>
            <a:rect l="l" t="t" r="r" b="b"/>
            <a:pathLst>
              <a:path w="1746885" h="180339">
                <a:moveTo>
                  <a:pt x="0" y="169925"/>
                </a:moveTo>
                <a:lnTo>
                  <a:pt x="498348" y="179831"/>
                </a:lnTo>
                <a:lnTo>
                  <a:pt x="498348" y="0"/>
                </a:lnTo>
                <a:lnTo>
                  <a:pt x="1746504" y="0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77091" y="4589526"/>
            <a:ext cx="3262629" cy="900430"/>
          </a:xfrm>
          <a:custGeom>
            <a:avLst/>
            <a:gdLst/>
            <a:ahLst/>
            <a:cxnLst/>
            <a:rect l="l" t="t" r="r" b="b"/>
            <a:pathLst>
              <a:path w="3262629" h="900429">
                <a:moveTo>
                  <a:pt x="0" y="0"/>
                </a:moveTo>
                <a:lnTo>
                  <a:pt x="0" y="899921"/>
                </a:lnTo>
                <a:lnTo>
                  <a:pt x="3262122" y="899921"/>
                </a:lnTo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731141" y="5921755"/>
            <a:ext cx="29933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942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颠覆完整性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ct val="100000"/>
              </a:lnSpc>
              <a:tabLst>
                <a:tab pos="1579245" algn="l"/>
                <a:tab pos="1709420" algn="l"/>
              </a:tabLst>
            </a:pPr>
            <a:r>
              <a:rPr sz="2000" b="1" u="sng" spc="-5" dirty="0">
                <a:uFill>
                  <a:solidFill>
                    <a:srgbClr val="3333CC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u="sng" spc="-5" dirty="0">
                <a:uFill>
                  <a:solidFill>
                    <a:srgbClr val="3333CC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的示例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03711" y="5939790"/>
            <a:ext cx="2649855" cy="0"/>
          </a:xfrm>
          <a:custGeom>
            <a:avLst/>
            <a:gdLst/>
            <a:ahLst/>
            <a:cxnLst/>
            <a:rect l="l" t="t" r="r" b="b"/>
            <a:pathLst>
              <a:path w="2649854">
                <a:moveTo>
                  <a:pt x="0" y="0"/>
                </a:moveTo>
                <a:lnTo>
                  <a:pt x="2649474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22811" y="6301740"/>
            <a:ext cx="2230755" cy="0"/>
          </a:xfrm>
          <a:custGeom>
            <a:avLst/>
            <a:gdLst/>
            <a:ahLst/>
            <a:cxnLst/>
            <a:rect l="l" t="t" r="r" b="b"/>
            <a:pathLst>
              <a:path w="2230754">
                <a:moveTo>
                  <a:pt x="0" y="0"/>
                </a:moveTo>
                <a:lnTo>
                  <a:pt x="2230374" y="0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67719" y="4270247"/>
            <a:ext cx="431800" cy="246379"/>
          </a:xfrm>
          <a:custGeom>
            <a:avLst/>
            <a:gdLst/>
            <a:ahLst/>
            <a:cxnLst/>
            <a:rect l="l" t="t" r="r" b="b"/>
            <a:pathLst>
              <a:path w="431800" h="246379">
                <a:moveTo>
                  <a:pt x="215646" y="0"/>
                </a:moveTo>
                <a:lnTo>
                  <a:pt x="158132" y="4377"/>
                </a:lnTo>
                <a:lnTo>
                  <a:pt x="106567" y="16735"/>
                </a:lnTo>
                <a:lnTo>
                  <a:pt x="62960" y="35909"/>
                </a:lnTo>
                <a:lnTo>
                  <a:pt x="29322" y="60734"/>
                </a:lnTo>
                <a:lnTo>
                  <a:pt x="0" y="122682"/>
                </a:lnTo>
                <a:lnTo>
                  <a:pt x="7665" y="155373"/>
                </a:lnTo>
                <a:lnTo>
                  <a:pt x="62960" y="209835"/>
                </a:lnTo>
                <a:lnTo>
                  <a:pt x="106567" y="229192"/>
                </a:lnTo>
                <a:lnTo>
                  <a:pt x="158132" y="241691"/>
                </a:lnTo>
                <a:lnTo>
                  <a:pt x="215646" y="246126"/>
                </a:lnTo>
                <a:lnTo>
                  <a:pt x="272894" y="241691"/>
                </a:lnTo>
                <a:lnTo>
                  <a:pt x="324386" y="229192"/>
                </a:lnTo>
                <a:lnTo>
                  <a:pt x="368046" y="209835"/>
                </a:lnTo>
                <a:lnTo>
                  <a:pt x="401799" y="184827"/>
                </a:lnTo>
                <a:lnTo>
                  <a:pt x="431292" y="122681"/>
                </a:lnTo>
                <a:lnTo>
                  <a:pt x="423573" y="90046"/>
                </a:lnTo>
                <a:lnTo>
                  <a:pt x="368046" y="35909"/>
                </a:lnTo>
                <a:lnTo>
                  <a:pt x="324386" y="16735"/>
                </a:lnTo>
                <a:lnTo>
                  <a:pt x="272894" y="4377"/>
                </a:lnTo>
                <a:lnTo>
                  <a:pt x="215646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63019" y="4279391"/>
            <a:ext cx="588645" cy="260985"/>
          </a:xfrm>
          <a:custGeom>
            <a:avLst/>
            <a:gdLst/>
            <a:ahLst/>
            <a:cxnLst/>
            <a:rect l="l" t="t" r="r" b="b"/>
            <a:pathLst>
              <a:path w="588645" h="260985">
                <a:moveTo>
                  <a:pt x="294132" y="0"/>
                </a:moveTo>
                <a:lnTo>
                  <a:pt x="226733" y="3458"/>
                </a:lnTo>
                <a:lnTo>
                  <a:pt x="164840" y="13302"/>
                </a:lnTo>
                <a:lnTo>
                  <a:pt x="110225" y="28731"/>
                </a:lnTo>
                <a:lnTo>
                  <a:pt x="64661" y="48945"/>
                </a:lnTo>
                <a:lnTo>
                  <a:pt x="29920" y="73145"/>
                </a:lnTo>
                <a:lnTo>
                  <a:pt x="0" y="130302"/>
                </a:lnTo>
                <a:lnTo>
                  <a:pt x="7775" y="160073"/>
                </a:lnTo>
                <a:lnTo>
                  <a:pt x="64661" y="211658"/>
                </a:lnTo>
                <a:lnTo>
                  <a:pt x="110225" y="231872"/>
                </a:lnTo>
                <a:lnTo>
                  <a:pt x="164840" y="247301"/>
                </a:lnTo>
                <a:lnTo>
                  <a:pt x="226733" y="257145"/>
                </a:lnTo>
                <a:lnTo>
                  <a:pt x="294132" y="260604"/>
                </a:lnTo>
                <a:lnTo>
                  <a:pt x="361530" y="257145"/>
                </a:lnTo>
                <a:lnTo>
                  <a:pt x="423423" y="247301"/>
                </a:lnTo>
                <a:lnTo>
                  <a:pt x="478038" y="231872"/>
                </a:lnTo>
                <a:lnTo>
                  <a:pt x="523602" y="211658"/>
                </a:lnTo>
                <a:lnTo>
                  <a:pt x="558343" y="187458"/>
                </a:lnTo>
                <a:lnTo>
                  <a:pt x="588264" y="130301"/>
                </a:lnTo>
                <a:lnTo>
                  <a:pt x="580488" y="100530"/>
                </a:lnTo>
                <a:lnTo>
                  <a:pt x="523602" y="48945"/>
                </a:lnTo>
                <a:lnTo>
                  <a:pt x="478038" y="28731"/>
                </a:lnTo>
                <a:lnTo>
                  <a:pt x="423423" y="13302"/>
                </a:lnTo>
                <a:lnTo>
                  <a:pt x="361530" y="3458"/>
                </a:lnTo>
                <a:lnTo>
                  <a:pt x="294132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2454275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关系模型中的完整性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 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(4)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用户自定义完整性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3687" y="1324610"/>
            <a:ext cx="8400415" cy="259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DBMS对关系完整性的支持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214630" indent="-202565">
              <a:lnSpc>
                <a:spcPct val="100000"/>
              </a:lnSpc>
              <a:spcBef>
                <a:spcPts val="1830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实体完整性和参照完整性由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DBMS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系统自动支持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14630" indent="-202565">
              <a:lnSpc>
                <a:spcPct val="100000"/>
              </a:lnSpc>
              <a:spcBef>
                <a:spcPts val="730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DBMS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系统通常提供了如下机制：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80415" lvl="1" indent="-311150">
              <a:lnSpc>
                <a:spcPct val="100000"/>
              </a:lnSpc>
              <a:spcBef>
                <a:spcPts val="720"/>
              </a:spcBef>
              <a:buSzPct val="95000"/>
              <a:buFont typeface="Arial" panose="020B0604020202020204"/>
              <a:buAutoNum type="arabicParenBoth"/>
              <a:tabLst>
                <a:tab pos="78105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它使用户可以自行定义有关的完整性约束条件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69900" marR="5080" lvl="1">
              <a:lnSpc>
                <a:spcPts val="3280"/>
              </a:lnSpc>
              <a:spcBef>
                <a:spcPts val="100"/>
              </a:spcBef>
              <a:buSzPct val="95000"/>
              <a:buFont typeface="Arial" panose="020B0604020202020204"/>
              <a:buAutoNum type="arabicParenBoth"/>
              <a:tabLst>
                <a:tab pos="78105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当有更新操作发生时，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DBM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将自动按照完整性约束条件检验更新操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作的正确性，即是否符合用户自定义的完整性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0140" y="361924"/>
            <a:ext cx="3358515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 系 模 型 中 的 完 整 性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  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(5)DBMS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对关系完整性的支持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82308" y="3400425"/>
            <a:ext cx="4128782" cy="57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回顾本讲学了什</a:t>
            </a:r>
            <a:r>
              <a:rPr spc="-10" dirty="0"/>
              <a:t>么</a:t>
            </a:r>
            <a:r>
              <a:rPr dirty="0">
                <a:latin typeface="Arial" panose="020B0604020202020204"/>
                <a:cs typeface="Arial" panose="020B0604020202020204"/>
              </a:rPr>
              <a:t>?</a:t>
            </a:r>
            <a:endParaRPr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780167" y="1395222"/>
            <a:ext cx="1426210" cy="1095375"/>
          </a:xfrm>
          <a:custGeom>
            <a:avLst/>
            <a:gdLst/>
            <a:ahLst/>
            <a:cxnLst/>
            <a:rect l="l" t="t" r="r" b="b"/>
            <a:pathLst>
              <a:path w="1426210" h="1095375">
                <a:moveTo>
                  <a:pt x="1425702" y="547877"/>
                </a:moveTo>
                <a:lnTo>
                  <a:pt x="1423745" y="506998"/>
                </a:lnTo>
                <a:lnTo>
                  <a:pt x="1417969" y="466932"/>
                </a:lnTo>
                <a:lnTo>
                  <a:pt x="1408511" y="427787"/>
                </a:lnTo>
                <a:lnTo>
                  <a:pt x="1395508" y="389669"/>
                </a:lnTo>
                <a:lnTo>
                  <a:pt x="1379098" y="352683"/>
                </a:lnTo>
                <a:lnTo>
                  <a:pt x="1359420" y="316937"/>
                </a:lnTo>
                <a:lnTo>
                  <a:pt x="1336610" y="282535"/>
                </a:lnTo>
                <a:lnTo>
                  <a:pt x="1310807" y="249583"/>
                </a:lnTo>
                <a:lnTo>
                  <a:pt x="1282149" y="218189"/>
                </a:lnTo>
                <a:lnTo>
                  <a:pt x="1250774" y="188458"/>
                </a:lnTo>
                <a:lnTo>
                  <a:pt x="1216818" y="160496"/>
                </a:lnTo>
                <a:lnTo>
                  <a:pt x="1180421" y="134409"/>
                </a:lnTo>
                <a:lnTo>
                  <a:pt x="1141720" y="110303"/>
                </a:lnTo>
                <a:lnTo>
                  <a:pt x="1100852" y="88284"/>
                </a:lnTo>
                <a:lnTo>
                  <a:pt x="1057957" y="68458"/>
                </a:lnTo>
                <a:lnTo>
                  <a:pt x="1013170" y="50932"/>
                </a:lnTo>
                <a:lnTo>
                  <a:pt x="966631" y="35811"/>
                </a:lnTo>
                <a:lnTo>
                  <a:pt x="918477" y="23202"/>
                </a:lnTo>
                <a:lnTo>
                  <a:pt x="868846" y="13210"/>
                </a:lnTo>
                <a:lnTo>
                  <a:pt x="817876" y="5941"/>
                </a:lnTo>
                <a:lnTo>
                  <a:pt x="765705" y="1503"/>
                </a:lnTo>
                <a:lnTo>
                  <a:pt x="712470" y="0"/>
                </a:lnTo>
                <a:lnTo>
                  <a:pt x="659094" y="1515"/>
                </a:lnTo>
                <a:lnTo>
                  <a:pt x="607054" y="5945"/>
                </a:lnTo>
                <a:lnTo>
                  <a:pt x="556131" y="13210"/>
                </a:lnTo>
                <a:lnTo>
                  <a:pt x="506528" y="23202"/>
                </a:lnTo>
                <a:lnTo>
                  <a:pt x="458408" y="35811"/>
                </a:lnTo>
                <a:lnTo>
                  <a:pt x="411908" y="50932"/>
                </a:lnTo>
                <a:lnTo>
                  <a:pt x="367165" y="68458"/>
                </a:lnTo>
                <a:lnTo>
                  <a:pt x="324316" y="88284"/>
                </a:lnTo>
                <a:lnTo>
                  <a:pt x="283497" y="110303"/>
                </a:lnTo>
                <a:lnTo>
                  <a:pt x="244847" y="134409"/>
                </a:lnTo>
                <a:lnTo>
                  <a:pt x="208502" y="160496"/>
                </a:lnTo>
                <a:lnTo>
                  <a:pt x="174598" y="188458"/>
                </a:lnTo>
                <a:lnTo>
                  <a:pt x="143274" y="218189"/>
                </a:lnTo>
                <a:lnTo>
                  <a:pt x="114665" y="249583"/>
                </a:lnTo>
                <a:lnTo>
                  <a:pt x="88909" y="282535"/>
                </a:lnTo>
                <a:lnTo>
                  <a:pt x="66142" y="316937"/>
                </a:lnTo>
                <a:lnTo>
                  <a:pt x="46503" y="352683"/>
                </a:lnTo>
                <a:lnTo>
                  <a:pt x="30127" y="389669"/>
                </a:lnTo>
                <a:lnTo>
                  <a:pt x="17152" y="427787"/>
                </a:lnTo>
                <a:lnTo>
                  <a:pt x="7714" y="466932"/>
                </a:lnTo>
                <a:lnTo>
                  <a:pt x="1951" y="506998"/>
                </a:lnTo>
                <a:lnTo>
                  <a:pt x="0" y="547877"/>
                </a:lnTo>
                <a:lnTo>
                  <a:pt x="1951" y="588753"/>
                </a:lnTo>
                <a:lnTo>
                  <a:pt x="7714" y="628805"/>
                </a:lnTo>
                <a:lnTo>
                  <a:pt x="17152" y="667929"/>
                </a:lnTo>
                <a:lnTo>
                  <a:pt x="30127" y="706020"/>
                </a:lnTo>
                <a:lnTo>
                  <a:pt x="46503" y="742971"/>
                </a:lnTo>
                <a:lnTo>
                  <a:pt x="66142" y="778679"/>
                </a:lnTo>
                <a:lnTo>
                  <a:pt x="88909" y="813038"/>
                </a:lnTo>
                <a:lnTo>
                  <a:pt x="114665" y="845943"/>
                </a:lnTo>
                <a:lnTo>
                  <a:pt x="125730" y="858066"/>
                </a:lnTo>
                <a:lnTo>
                  <a:pt x="125730" y="547877"/>
                </a:lnTo>
                <a:lnTo>
                  <a:pt x="128129" y="506812"/>
                </a:lnTo>
                <a:lnTo>
                  <a:pt x="135189" y="466781"/>
                </a:lnTo>
                <a:lnTo>
                  <a:pt x="146702" y="427944"/>
                </a:lnTo>
                <a:lnTo>
                  <a:pt x="162460" y="390458"/>
                </a:lnTo>
                <a:lnTo>
                  <a:pt x="182256" y="354484"/>
                </a:lnTo>
                <a:lnTo>
                  <a:pt x="205881" y="320181"/>
                </a:lnTo>
                <a:lnTo>
                  <a:pt x="233127" y="287707"/>
                </a:lnTo>
                <a:lnTo>
                  <a:pt x="263788" y="257222"/>
                </a:lnTo>
                <a:lnTo>
                  <a:pt x="297656" y="228885"/>
                </a:lnTo>
                <a:lnTo>
                  <a:pt x="334522" y="202856"/>
                </a:lnTo>
                <a:lnTo>
                  <a:pt x="374178" y="179292"/>
                </a:lnTo>
                <a:lnTo>
                  <a:pt x="416418" y="158354"/>
                </a:lnTo>
                <a:lnTo>
                  <a:pt x="461034" y="140201"/>
                </a:lnTo>
                <a:lnTo>
                  <a:pt x="507817" y="124992"/>
                </a:lnTo>
                <a:lnTo>
                  <a:pt x="556559" y="112885"/>
                </a:lnTo>
                <a:lnTo>
                  <a:pt x="607080" y="104037"/>
                </a:lnTo>
                <a:lnTo>
                  <a:pt x="659239" y="98612"/>
                </a:lnTo>
                <a:lnTo>
                  <a:pt x="712470" y="96773"/>
                </a:lnTo>
                <a:lnTo>
                  <a:pt x="765845" y="98617"/>
                </a:lnTo>
                <a:lnTo>
                  <a:pt x="817885" y="104040"/>
                </a:lnTo>
                <a:lnTo>
                  <a:pt x="868380" y="112885"/>
                </a:lnTo>
                <a:lnTo>
                  <a:pt x="917122" y="124992"/>
                </a:lnTo>
                <a:lnTo>
                  <a:pt x="963905" y="140201"/>
                </a:lnTo>
                <a:lnTo>
                  <a:pt x="1008521" y="158354"/>
                </a:lnTo>
                <a:lnTo>
                  <a:pt x="1050761" y="179292"/>
                </a:lnTo>
                <a:lnTo>
                  <a:pt x="1090417" y="202856"/>
                </a:lnTo>
                <a:lnTo>
                  <a:pt x="1127283" y="228885"/>
                </a:lnTo>
                <a:lnTo>
                  <a:pt x="1161151" y="257222"/>
                </a:lnTo>
                <a:lnTo>
                  <a:pt x="1191812" y="287707"/>
                </a:lnTo>
                <a:lnTo>
                  <a:pt x="1219058" y="320181"/>
                </a:lnTo>
                <a:lnTo>
                  <a:pt x="1242683" y="354484"/>
                </a:lnTo>
                <a:lnTo>
                  <a:pt x="1262479" y="390458"/>
                </a:lnTo>
                <a:lnTo>
                  <a:pt x="1278237" y="427944"/>
                </a:lnTo>
                <a:lnTo>
                  <a:pt x="1289750" y="466781"/>
                </a:lnTo>
                <a:lnTo>
                  <a:pt x="1296810" y="506812"/>
                </a:lnTo>
                <a:lnTo>
                  <a:pt x="1299210" y="547877"/>
                </a:lnTo>
                <a:lnTo>
                  <a:pt x="1299210" y="858628"/>
                </a:lnTo>
                <a:lnTo>
                  <a:pt x="1310807" y="845943"/>
                </a:lnTo>
                <a:lnTo>
                  <a:pt x="1336610" y="813038"/>
                </a:lnTo>
                <a:lnTo>
                  <a:pt x="1359420" y="778679"/>
                </a:lnTo>
                <a:lnTo>
                  <a:pt x="1379098" y="742971"/>
                </a:lnTo>
                <a:lnTo>
                  <a:pt x="1395508" y="706020"/>
                </a:lnTo>
                <a:lnTo>
                  <a:pt x="1408511" y="667929"/>
                </a:lnTo>
                <a:lnTo>
                  <a:pt x="1417969" y="628805"/>
                </a:lnTo>
                <a:lnTo>
                  <a:pt x="1423745" y="588753"/>
                </a:lnTo>
                <a:lnTo>
                  <a:pt x="1425702" y="547877"/>
                </a:lnTo>
                <a:close/>
              </a:path>
              <a:path w="1426210" h="1095375">
                <a:moveTo>
                  <a:pt x="1299210" y="858628"/>
                </a:moveTo>
                <a:lnTo>
                  <a:pt x="1299210" y="547877"/>
                </a:lnTo>
                <a:lnTo>
                  <a:pt x="1296810" y="588822"/>
                </a:lnTo>
                <a:lnTo>
                  <a:pt x="1289750" y="628747"/>
                </a:lnTo>
                <a:lnTo>
                  <a:pt x="1278237" y="667490"/>
                </a:lnTo>
                <a:lnTo>
                  <a:pt x="1262479" y="704893"/>
                </a:lnTo>
                <a:lnTo>
                  <a:pt x="1242683" y="740796"/>
                </a:lnTo>
                <a:lnTo>
                  <a:pt x="1219058" y="775038"/>
                </a:lnTo>
                <a:lnTo>
                  <a:pt x="1191812" y="807460"/>
                </a:lnTo>
                <a:lnTo>
                  <a:pt x="1161151" y="837902"/>
                </a:lnTo>
                <a:lnTo>
                  <a:pt x="1127283" y="866203"/>
                </a:lnTo>
                <a:lnTo>
                  <a:pt x="1090417" y="892204"/>
                </a:lnTo>
                <a:lnTo>
                  <a:pt x="1050761" y="915746"/>
                </a:lnTo>
                <a:lnTo>
                  <a:pt x="1008521" y="936667"/>
                </a:lnTo>
                <a:lnTo>
                  <a:pt x="963905" y="954808"/>
                </a:lnTo>
                <a:lnTo>
                  <a:pt x="917122" y="970010"/>
                </a:lnTo>
                <a:lnTo>
                  <a:pt x="868380" y="982112"/>
                </a:lnTo>
                <a:lnTo>
                  <a:pt x="817876" y="990955"/>
                </a:lnTo>
                <a:lnTo>
                  <a:pt x="765705" y="996381"/>
                </a:lnTo>
                <a:lnTo>
                  <a:pt x="712470" y="998219"/>
                </a:lnTo>
                <a:lnTo>
                  <a:pt x="659094" y="996376"/>
                </a:lnTo>
                <a:lnTo>
                  <a:pt x="607054" y="990954"/>
                </a:lnTo>
                <a:lnTo>
                  <a:pt x="556559" y="982112"/>
                </a:lnTo>
                <a:lnTo>
                  <a:pt x="507817" y="970010"/>
                </a:lnTo>
                <a:lnTo>
                  <a:pt x="461034" y="954808"/>
                </a:lnTo>
                <a:lnTo>
                  <a:pt x="416418" y="936667"/>
                </a:lnTo>
                <a:lnTo>
                  <a:pt x="374178" y="915746"/>
                </a:lnTo>
                <a:lnTo>
                  <a:pt x="334522" y="892204"/>
                </a:lnTo>
                <a:lnTo>
                  <a:pt x="297656" y="866203"/>
                </a:lnTo>
                <a:lnTo>
                  <a:pt x="263788" y="837902"/>
                </a:lnTo>
                <a:lnTo>
                  <a:pt x="233127" y="807460"/>
                </a:lnTo>
                <a:lnTo>
                  <a:pt x="205881" y="775038"/>
                </a:lnTo>
                <a:lnTo>
                  <a:pt x="182256" y="740796"/>
                </a:lnTo>
                <a:lnTo>
                  <a:pt x="162460" y="704893"/>
                </a:lnTo>
                <a:lnTo>
                  <a:pt x="146702" y="667490"/>
                </a:lnTo>
                <a:lnTo>
                  <a:pt x="135189" y="628747"/>
                </a:lnTo>
                <a:lnTo>
                  <a:pt x="128129" y="588822"/>
                </a:lnTo>
                <a:lnTo>
                  <a:pt x="125730" y="547877"/>
                </a:lnTo>
                <a:lnTo>
                  <a:pt x="125730" y="858066"/>
                </a:lnTo>
                <a:lnTo>
                  <a:pt x="174598" y="906968"/>
                </a:lnTo>
                <a:lnTo>
                  <a:pt x="208502" y="934878"/>
                </a:lnTo>
                <a:lnTo>
                  <a:pt x="244847" y="960914"/>
                </a:lnTo>
                <a:lnTo>
                  <a:pt x="283497" y="984969"/>
                </a:lnTo>
                <a:lnTo>
                  <a:pt x="324316" y="1006938"/>
                </a:lnTo>
                <a:lnTo>
                  <a:pt x="367165" y="1026717"/>
                </a:lnTo>
                <a:lnTo>
                  <a:pt x="411908" y="1044200"/>
                </a:lnTo>
                <a:lnTo>
                  <a:pt x="458408" y="1059282"/>
                </a:lnTo>
                <a:lnTo>
                  <a:pt x="506528" y="1071858"/>
                </a:lnTo>
                <a:lnTo>
                  <a:pt x="556131" y="1081822"/>
                </a:lnTo>
                <a:lnTo>
                  <a:pt x="607080" y="1089069"/>
                </a:lnTo>
                <a:lnTo>
                  <a:pt x="659239" y="1093495"/>
                </a:lnTo>
                <a:lnTo>
                  <a:pt x="712470" y="1094993"/>
                </a:lnTo>
                <a:lnTo>
                  <a:pt x="765845" y="1093483"/>
                </a:lnTo>
                <a:lnTo>
                  <a:pt x="817885" y="1089068"/>
                </a:lnTo>
                <a:lnTo>
                  <a:pt x="868846" y="1081822"/>
                </a:lnTo>
                <a:lnTo>
                  <a:pt x="918477" y="1071858"/>
                </a:lnTo>
                <a:lnTo>
                  <a:pt x="966631" y="1059282"/>
                </a:lnTo>
                <a:lnTo>
                  <a:pt x="1013170" y="1044200"/>
                </a:lnTo>
                <a:lnTo>
                  <a:pt x="1057957" y="1026717"/>
                </a:lnTo>
                <a:lnTo>
                  <a:pt x="1100852" y="1006938"/>
                </a:lnTo>
                <a:lnTo>
                  <a:pt x="1141720" y="984969"/>
                </a:lnTo>
                <a:lnTo>
                  <a:pt x="1180421" y="960914"/>
                </a:lnTo>
                <a:lnTo>
                  <a:pt x="1216818" y="934878"/>
                </a:lnTo>
                <a:lnTo>
                  <a:pt x="1250774" y="906968"/>
                </a:lnTo>
                <a:lnTo>
                  <a:pt x="1282149" y="877288"/>
                </a:lnTo>
                <a:lnTo>
                  <a:pt x="1299210" y="858628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97515" y="1484375"/>
            <a:ext cx="1190625" cy="916305"/>
          </a:xfrm>
          <a:custGeom>
            <a:avLst/>
            <a:gdLst/>
            <a:ahLst/>
            <a:cxnLst/>
            <a:rect l="l" t="t" r="r" b="b"/>
            <a:pathLst>
              <a:path w="1190625" h="916305">
                <a:moveTo>
                  <a:pt x="1190244" y="457962"/>
                </a:moveTo>
                <a:lnTo>
                  <a:pt x="1187816" y="416269"/>
                </a:lnTo>
                <a:lnTo>
                  <a:pt x="1180672" y="375627"/>
                </a:lnTo>
                <a:lnTo>
                  <a:pt x="1169020" y="336197"/>
                </a:lnTo>
                <a:lnTo>
                  <a:pt x="1153070" y="298140"/>
                </a:lnTo>
                <a:lnTo>
                  <a:pt x="1133028" y="261618"/>
                </a:lnTo>
                <a:lnTo>
                  <a:pt x="1109105" y="226793"/>
                </a:lnTo>
                <a:lnTo>
                  <a:pt x="1081507" y="193826"/>
                </a:lnTo>
                <a:lnTo>
                  <a:pt x="1050445" y="162878"/>
                </a:lnTo>
                <a:lnTo>
                  <a:pt x="1016127" y="134112"/>
                </a:lnTo>
                <a:lnTo>
                  <a:pt x="978760" y="107687"/>
                </a:lnTo>
                <a:lnTo>
                  <a:pt x="938554" y="83767"/>
                </a:lnTo>
                <a:lnTo>
                  <a:pt x="895716" y="62512"/>
                </a:lnTo>
                <a:lnTo>
                  <a:pt x="850457" y="44084"/>
                </a:lnTo>
                <a:lnTo>
                  <a:pt x="802983" y="28644"/>
                </a:lnTo>
                <a:lnTo>
                  <a:pt x="753505" y="16354"/>
                </a:lnTo>
                <a:lnTo>
                  <a:pt x="702229" y="7376"/>
                </a:lnTo>
                <a:lnTo>
                  <a:pt x="649365" y="1871"/>
                </a:lnTo>
                <a:lnTo>
                  <a:pt x="595122" y="0"/>
                </a:lnTo>
                <a:lnTo>
                  <a:pt x="540991" y="1871"/>
                </a:lnTo>
                <a:lnTo>
                  <a:pt x="488215" y="7376"/>
                </a:lnTo>
                <a:lnTo>
                  <a:pt x="437003" y="16354"/>
                </a:lnTo>
                <a:lnTo>
                  <a:pt x="387567" y="28644"/>
                </a:lnTo>
                <a:lnTo>
                  <a:pt x="340117" y="44084"/>
                </a:lnTo>
                <a:lnTo>
                  <a:pt x="294865" y="62512"/>
                </a:lnTo>
                <a:lnTo>
                  <a:pt x="252021" y="83767"/>
                </a:lnTo>
                <a:lnTo>
                  <a:pt x="211797" y="107687"/>
                </a:lnTo>
                <a:lnTo>
                  <a:pt x="174402" y="134112"/>
                </a:lnTo>
                <a:lnTo>
                  <a:pt x="140049" y="162878"/>
                </a:lnTo>
                <a:lnTo>
                  <a:pt x="108947" y="193826"/>
                </a:lnTo>
                <a:lnTo>
                  <a:pt x="81308" y="226793"/>
                </a:lnTo>
                <a:lnTo>
                  <a:pt x="57342" y="261618"/>
                </a:lnTo>
                <a:lnTo>
                  <a:pt x="37261" y="298140"/>
                </a:lnTo>
                <a:lnTo>
                  <a:pt x="21276" y="336197"/>
                </a:lnTo>
                <a:lnTo>
                  <a:pt x="9596" y="375627"/>
                </a:lnTo>
                <a:lnTo>
                  <a:pt x="2434" y="416269"/>
                </a:lnTo>
                <a:lnTo>
                  <a:pt x="0" y="457962"/>
                </a:lnTo>
                <a:lnTo>
                  <a:pt x="2434" y="499654"/>
                </a:lnTo>
                <a:lnTo>
                  <a:pt x="9596" y="540296"/>
                </a:lnTo>
                <a:lnTo>
                  <a:pt x="21276" y="579726"/>
                </a:lnTo>
                <a:lnTo>
                  <a:pt x="37261" y="617783"/>
                </a:lnTo>
                <a:lnTo>
                  <a:pt x="57342" y="654305"/>
                </a:lnTo>
                <a:lnTo>
                  <a:pt x="81308" y="689130"/>
                </a:lnTo>
                <a:lnTo>
                  <a:pt x="108947" y="722097"/>
                </a:lnTo>
                <a:lnTo>
                  <a:pt x="140049" y="753045"/>
                </a:lnTo>
                <a:lnTo>
                  <a:pt x="174402" y="781812"/>
                </a:lnTo>
                <a:lnTo>
                  <a:pt x="211797" y="808236"/>
                </a:lnTo>
                <a:lnTo>
                  <a:pt x="252021" y="832156"/>
                </a:lnTo>
                <a:lnTo>
                  <a:pt x="294865" y="853411"/>
                </a:lnTo>
                <a:lnTo>
                  <a:pt x="340117" y="871839"/>
                </a:lnTo>
                <a:lnTo>
                  <a:pt x="387567" y="887279"/>
                </a:lnTo>
                <a:lnTo>
                  <a:pt x="437003" y="899569"/>
                </a:lnTo>
                <a:lnTo>
                  <a:pt x="488215" y="908547"/>
                </a:lnTo>
                <a:lnTo>
                  <a:pt x="540991" y="914052"/>
                </a:lnTo>
                <a:lnTo>
                  <a:pt x="595122" y="915924"/>
                </a:lnTo>
                <a:lnTo>
                  <a:pt x="649365" y="914052"/>
                </a:lnTo>
                <a:lnTo>
                  <a:pt x="702229" y="908547"/>
                </a:lnTo>
                <a:lnTo>
                  <a:pt x="753505" y="899569"/>
                </a:lnTo>
                <a:lnTo>
                  <a:pt x="802983" y="887279"/>
                </a:lnTo>
                <a:lnTo>
                  <a:pt x="850457" y="871839"/>
                </a:lnTo>
                <a:lnTo>
                  <a:pt x="895716" y="853411"/>
                </a:lnTo>
                <a:lnTo>
                  <a:pt x="938554" y="832156"/>
                </a:lnTo>
                <a:lnTo>
                  <a:pt x="978760" y="808236"/>
                </a:lnTo>
                <a:lnTo>
                  <a:pt x="1016127" y="781812"/>
                </a:lnTo>
                <a:lnTo>
                  <a:pt x="1050445" y="753045"/>
                </a:lnTo>
                <a:lnTo>
                  <a:pt x="1081507" y="722097"/>
                </a:lnTo>
                <a:lnTo>
                  <a:pt x="1109105" y="689130"/>
                </a:lnTo>
                <a:lnTo>
                  <a:pt x="1133028" y="654305"/>
                </a:lnTo>
                <a:lnTo>
                  <a:pt x="1153070" y="617783"/>
                </a:lnTo>
                <a:lnTo>
                  <a:pt x="1169020" y="579726"/>
                </a:lnTo>
                <a:lnTo>
                  <a:pt x="1180672" y="540296"/>
                </a:lnTo>
                <a:lnTo>
                  <a:pt x="1187816" y="499654"/>
                </a:lnTo>
                <a:lnTo>
                  <a:pt x="1190244" y="45796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97515" y="1484375"/>
            <a:ext cx="1190625" cy="916305"/>
          </a:xfrm>
          <a:custGeom>
            <a:avLst/>
            <a:gdLst/>
            <a:ahLst/>
            <a:cxnLst/>
            <a:rect l="l" t="t" r="r" b="b"/>
            <a:pathLst>
              <a:path w="1190625" h="916305">
                <a:moveTo>
                  <a:pt x="595122" y="0"/>
                </a:moveTo>
                <a:lnTo>
                  <a:pt x="540991" y="1871"/>
                </a:lnTo>
                <a:lnTo>
                  <a:pt x="488215" y="7376"/>
                </a:lnTo>
                <a:lnTo>
                  <a:pt x="437003" y="16354"/>
                </a:lnTo>
                <a:lnTo>
                  <a:pt x="387567" y="28644"/>
                </a:lnTo>
                <a:lnTo>
                  <a:pt x="340117" y="44084"/>
                </a:lnTo>
                <a:lnTo>
                  <a:pt x="294865" y="62512"/>
                </a:lnTo>
                <a:lnTo>
                  <a:pt x="252021" y="83767"/>
                </a:lnTo>
                <a:lnTo>
                  <a:pt x="211797" y="107687"/>
                </a:lnTo>
                <a:lnTo>
                  <a:pt x="174402" y="134112"/>
                </a:lnTo>
                <a:lnTo>
                  <a:pt x="140049" y="162878"/>
                </a:lnTo>
                <a:lnTo>
                  <a:pt x="108947" y="193826"/>
                </a:lnTo>
                <a:lnTo>
                  <a:pt x="81308" y="226793"/>
                </a:lnTo>
                <a:lnTo>
                  <a:pt x="57342" y="261618"/>
                </a:lnTo>
                <a:lnTo>
                  <a:pt x="37261" y="298140"/>
                </a:lnTo>
                <a:lnTo>
                  <a:pt x="21276" y="336197"/>
                </a:lnTo>
                <a:lnTo>
                  <a:pt x="9596" y="375627"/>
                </a:lnTo>
                <a:lnTo>
                  <a:pt x="2434" y="416269"/>
                </a:lnTo>
                <a:lnTo>
                  <a:pt x="0" y="457962"/>
                </a:lnTo>
                <a:lnTo>
                  <a:pt x="2434" y="499654"/>
                </a:lnTo>
                <a:lnTo>
                  <a:pt x="9596" y="540296"/>
                </a:lnTo>
                <a:lnTo>
                  <a:pt x="21276" y="579726"/>
                </a:lnTo>
                <a:lnTo>
                  <a:pt x="37261" y="617783"/>
                </a:lnTo>
                <a:lnTo>
                  <a:pt x="57342" y="654305"/>
                </a:lnTo>
                <a:lnTo>
                  <a:pt x="81308" y="689130"/>
                </a:lnTo>
                <a:lnTo>
                  <a:pt x="108947" y="722097"/>
                </a:lnTo>
                <a:lnTo>
                  <a:pt x="140049" y="753045"/>
                </a:lnTo>
                <a:lnTo>
                  <a:pt x="174402" y="781812"/>
                </a:lnTo>
                <a:lnTo>
                  <a:pt x="211797" y="808236"/>
                </a:lnTo>
                <a:lnTo>
                  <a:pt x="252021" y="832156"/>
                </a:lnTo>
                <a:lnTo>
                  <a:pt x="294865" y="853411"/>
                </a:lnTo>
                <a:lnTo>
                  <a:pt x="340117" y="871839"/>
                </a:lnTo>
                <a:lnTo>
                  <a:pt x="387567" y="887279"/>
                </a:lnTo>
                <a:lnTo>
                  <a:pt x="437003" y="899569"/>
                </a:lnTo>
                <a:lnTo>
                  <a:pt x="488215" y="908547"/>
                </a:lnTo>
                <a:lnTo>
                  <a:pt x="540991" y="914052"/>
                </a:lnTo>
                <a:lnTo>
                  <a:pt x="595122" y="915924"/>
                </a:lnTo>
                <a:lnTo>
                  <a:pt x="649365" y="914052"/>
                </a:lnTo>
                <a:lnTo>
                  <a:pt x="702229" y="908547"/>
                </a:lnTo>
                <a:lnTo>
                  <a:pt x="753505" y="899569"/>
                </a:lnTo>
                <a:lnTo>
                  <a:pt x="802983" y="887279"/>
                </a:lnTo>
                <a:lnTo>
                  <a:pt x="850457" y="871839"/>
                </a:lnTo>
                <a:lnTo>
                  <a:pt x="895716" y="853411"/>
                </a:lnTo>
                <a:lnTo>
                  <a:pt x="938554" y="832156"/>
                </a:lnTo>
                <a:lnTo>
                  <a:pt x="978760" y="808236"/>
                </a:lnTo>
                <a:lnTo>
                  <a:pt x="1016127" y="781812"/>
                </a:lnTo>
                <a:lnTo>
                  <a:pt x="1050445" y="753045"/>
                </a:lnTo>
                <a:lnTo>
                  <a:pt x="1081507" y="722097"/>
                </a:lnTo>
                <a:lnTo>
                  <a:pt x="1109105" y="689130"/>
                </a:lnTo>
                <a:lnTo>
                  <a:pt x="1133028" y="654305"/>
                </a:lnTo>
                <a:lnTo>
                  <a:pt x="1153070" y="617783"/>
                </a:lnTo>
                <a:lnTo>
                  <a:pt x="1169020" y="579726"/>
                </a:lnTo>
                <a:lnTo>
                  <a:pt x="1180672" y="540296"/>
                </a:lnTo>
                <a:lnTo>
                  <a:pt x="1187816" y="499654"/>
                </a:lnTo>
                <a:lnTo>
                  <a:pt x="1190244" y="457962"/>
                </a:lnTo>
                <a:lnTo>
                  <a:pt x="1187816" y="416269"/>
                </a:lnTo>
                <a:lnTo>
                  <a:pt x="1180672" y="375627"/>
                </a:lnTo>
                <a:lnTo>
                  <a:pt x="1169020" y="336197"/>
                </a:lnTo>
                <a:lnTo>
                  <a:pt x="1153070" y="298140"/>
                </a:lnTo>
                <a:lnTo>
                  <a:pt x="1133028" y="261618"/>
                </a:lnTo>
                <a:lnTo>
                  <a:pt x="1109105" y="226793"/>
                </a:lnTo>
                <a:lnTo>
                  <a:pt x="1081507" y="193826"/>
                </a:lnTo>
                <a:lnTo>
                  <a:pt x="1050445" y="162878"/>
                </a:lnTo>
                <a:lnTo>
                  <a:pt x="1016127" y="134112"/>
                </a:lnTo>
                <a:lnTo>
                  <a:pt x="978760" y="107687"/>
                </a:lnTo>
                <a:lnTo>
                  <a:pt x="938554" y="83767"/>
                </a:lnTo>
                <a:lnTo>
                  <a:pt x="895716" y="62512"/>
                </a:lnTo>
                <a:lnTo>
                  <a:pt x="850457" y="44084"/>
                </a:lnTo>
                <a:lnTo>
                  <a:pt x="802983" y="28644"/>
                </a:lnTo>
                <a:lnTo>
                  <a:pt x="753505" y="16354"/>
                </a:lnTo>
                <a:lnTo>
                  <a:pt x="702229" y="7376"/>
                </a:lnTo>
                <a:lnTo>
                  <a:pt x="649365" y="1871"/>
                </a:lnTo>
                <a:lnTo>
                  <a:pt x="595122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23309" y="1490720"/>
            <a:ext cx="7372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3333CC"/>
                </a:solidFill>
                <a:latin typeface="华文中宋" panose="02010600040101010101" charset="-122"/>
                <a:cs typeface="华文中宋" panose="02010600040101010101" charset="-122"/>
              </a:rPr>
              <a:t>关系 模型</a:t>
            </a:r>
            <a:endParaRPr sz="28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36989" y="2890266"/>
            <a:ext cx="1148080" cy="969010"/>
          </a:xfrm>
          <a:custGeom>
            <a:avLst/>
            <a:gdLst/>
            <a:ahLst/>
            <a:cxnLst/>
            <a:rect l="l" t="t" r="r" b="b"/>
            <a:pathLst>
              <a:path w="1148079" h="969010">
                <a:moveTo>
                  <a:pt x="1147572" y="484631"/>
                </a:moveTo>
                <a:lnTo>
                  <a:pt x="1145227" y="440549"/>
                </a:lnTo>
                <a:lnTo>
                  <a:pt x="1138330" y="397569"/>
                </a:lnTo>
                <a:lnTo>
                  <a:pt x="1127082" y="355864"/>
                </a:lnTo>
                <a:lnTo>
                  <a:pt x="1111685" y="315605"/>
                </a:lnTo>
                <a:lnTo>
                  <a:pt x="1092342" y="276965"/>
                </a:lnTo>
                <a:lnTo>
                  <a:pt x="1069255" y="240114"/>
                </a:lnTo>
                <a:lnTo>
                  <a:pt x="1042626" y="205225"/>
                </a:lnTo>
                <a:lnTo>
                  <a:pt x="1012657" y="172469"/>
                </a:lnTo>
                <a:lnTo>
                  <a:pt x="979551" y="142017"/>
                </a:lnTo>
                <a:lnTo>
                  <a:pt x="943509" y="114042"/>
                </a:lnTo>
                <a:lnTo>
                  <a:pt x="904735" y="88716"/>
                </a:lnTo>
                <a:lnTo>
                  <a:pt x="863430" y="66209"/>
                </a:lnTo>
                <a:lnTo>
                  <a:pt x="819797" y="46694"/>
                </a:lnTo>
                <a:lnTo>
                  <a:pt x="774038" y="30342"/>
                </a:lnTo>
                <a:lnTo>
                  <a:pt x="726355" y="17324"/>
                </a:lnTo>
                <a:lnTo>
                  <a:pt x="676950" y="7814"/>
                </a:lnTo>
                <a:lnTo>
                  <a:pt x="626026" y="1982"/>
                </a:lnTo>
                <a:lnTo>
                  <a:pt x="573786" y="0"/>
                </a:lnTo>
                <a:lnTo>
                  <a:pt x="521545" y="1982"/>
                </a:lnTo>
                <a:lnTo>
                  <a:pt x="470621" y="7814"/>
                </a:lnTo>
                <a:lnTo>
                  <a:pt x="421216" y="17324"/>
                </a:lnTo>
                <a:lnTo>
                  <a:pt x="373533" y="30342"/>
                </a:lnTo>
                <a:lnTo>
                  <a:pt x="327774" y="46694"/>
                </a:lnTo>
                <a:lnTo>
                  <a:pt x="284141" y="66209"/>
                </a:lnTo>
                <a:lnTo>
                  <a:pt x="242836" y="88716"/>
                </a:lnTo>
                <a:lnTo>
                  <a:pt x="204062" y="114042"/>
                </a:lnTo>
                <a:lnTo>
                  <a:pt x="168020" y="142017"/>
                </a:lnTo>
                <a:lnTo>
                  <a:pt x="134914" y="172469"/>
                </a:lnTo>
                <a:lnTo>
                  <a:pt x="104945" y="205225"/>
                </a:lnTo>
                <a:lnTo>
                  <a:pt x="78316" y="240114"/>
                </a:lnTo>
                <a:lnTo>
                  <a:pt x="55229" y="276965"/>
                </a:lnTo>
                <a:lnTo>
                  <a:pt x="35886" y="315605"/>
                </a:lnTo>
                <a:lnTo>
                  <a:pt x="20489" y="355864"/>
                </a:lnTo>
                <a:lnTo>
                  <a:pt x="9241" y="397569"/>
                </a:lnTo>
                <a:lnTo>
                  <a:pt x="2344" y="440549"/>
                </a:lnTo>
                <a:lnTo>
                  <a:pt x="0" y="484631"/>
                </a:lnTo>
                <a:lnTo>
                  <a:pt x="2344" y="528707"/>
                </a:lnTo>
                <a:lnTo>
                  <a:pt x="9241" y="571668"/>
                </a:lnTo>
                <a:lnTo>
                  <a:pt x="20489" y="613342"/>
                </a:lnTo>
                <a:lnTo>
                  <a:pt x="35886" y="653561"/>
                </a:lnTo>
                <a:lnTo>
                  <a:pt x="55229" y="692154"/>
                </a:lnTo>
                <a:lnTo>
                  <a:pt x="78316" y="728951"/>
                </a:lnTo>
                <a:lnTo>
                  <a:pt x="101346" y="759073"/>
                </a:lnTo>
                <a:lnTo>
                  <a:pt x="101346" y="484631"/>
                </a:lnTo>
                <a:lnTo>
                  <a:pt x="104122" y="441187"/>
                </a:lnTo>
                <a:lnTo>
                  <a:pt x="112257" y="399103"/>
                </a:lnTo>
                <a:lnTo>
                  <a:pt x="125461" y="358621"/>
                </a:lnTo>
                <a:lnTo>
                  <a:pt x="143445" y="319984"/>
                </a:lnTo>
                <a:lnTo>
                  <a:pt x="165918" y="283435"/>
                </a:lnTo>
                <a:lnTo>
                  <a:pt x="192590" y="249216"/>
                </a:lnTo>
                <a:lnTo>
                  <a:pt x="223172" y="217570"/>
                </a:lnTo>
                <a:lnTo>
                  <a:pt x="257374" y="188738"/>
                </a:lnTo>
                <a:lnTo>
                  <a:pt x="294906" y="162964"/>
                </a:lnTo>
                <a:lnTo>
                  <a:pt x="335477" y="140490"/>
                </a:lnTo>
                <a:lnTo>
                  <a:pt x="378798" y="121558"/>
                </a:lnTo>
                <a:lnTo>
                  <a:pt x="424580" y="106411"/>
                </a:lnTo>
                <a:lnTo>
                  <a:pt x="472531" y="95292"/>
                </a:lnTo>
                <a:lnTo>
                  <a:pt x="522363" y="88443"/>
                </a:lnTo>
                <a:lnTo>
                  <a:pt x="573786" y="86105"/>
                </a:lnTo>
                <a:lnTo>
                  <a:pt x="625208" y="88443"/>
                </a:lnTo>
                <a:lnTo>
                  <a:pt x="675040" y="95292"/>
                </a:lnTo>
                <a:lnTo>
                  <a:pt x="722991" y="106411"/>
                </a:lnTo>
                <a:lnTo>
                  <a:pt x="768773" y="121558"/>
                </a:lnTo>
                <a:lnTo>
                  <a:pt x="812094" y="140490"/>
                </a:lnTo>
                <a:lnTo>
                  <a:pt x="852665" y="162964"/>
                </a:lnTo>
                <a:lnTo>
                  <a:pt x="890197" y="188738"/>
                </a:lnTo>
                <a:lnTo>
                  <a:pt x="924399" y="217570"/>
                </a:lnTo>
                <a:lnTo>
                  <a:pt x="954981" y="249216"/>
                </a:lnTo>
                <a:lnTo>
                  <a:pt x="981653" y="283435"/>
                </a:lnTo>
                <a:lnTo>
                  <a:pt x="1004126" y="319984"/>
                </a:lnTo>
                <a:lnTo>
                  <a:pt x="1022110" y="358621"/>
                </a:lnTo>
                <a:lnTo>
                  <a:pt x="1035314" y="399103"/>
                </a:lnTo>
                <a:lnTo>
                  <a:pt x="1043449" y="441187"/>
                </a:lnTo>
                <a:lnTo>
                  <a:pt x="1046226" y="484631"/>
                </a:lnTo>
                <a:lnTo>
                  <a:pt x="1046226" y="759073"/>
                </a:lnTo>
                <a:lnTo>
                  <a:pt x="1069255" y="728951"/>
                </a:lnTo>
                <a:lnTo>
                  <a:pt x="1092342" y="692154"/>
                </a:lnTo>
                <a:lnTo>
                  <a:pt x="1111685" y="653561"/>
                </a:lnTo>
                <a:lnTo>
                  <a:pt x="1127082" y="613342"/>
                </a:lnTo>
                <a:lnTo>
                  <a:pt x="1138330" y="571668"/>
                </a:lnTo>
                <a:lnTo>
                  <a:pt x="1145227" y="528707"/>
                </a:lnTo>
                <a:lnTo>
                  <a:pt x="1147572" y="484631"/>
                </a:lnTo>
                <a:close/>
              </a:path>
              <a:path w="1148079" h="969010">
                <a:moveTo>
                  <a:pt x="1046226" y="759073"/>
                </a:moveTo>
                <a:lnTo>
                  <a:pt x="1046226" y="484631"/>
                </a:lnTo>
                <a:lnTo>
                  <a:pt x="1043449" y="528076"/>
                </a:lnTo>
                <a:lnTo>
                  <a:pt x="1035314" y="570160"/>
                </a:lnTo>
                <a:lnTo>
                  <a:pt x="1022110" y="610642"/>
                </a:lnTo>
                <a:lnTo>
                  <a:pt x="1004126" y="649279"/>
                </a:lnTo>
                <a:lnTo>
                  <a:pt x="981653" y="685828"/>
                </a:lnTo>
                <a:lnTo>
                  <a:pt x="954981" y="720047"/>
                </a:lnTo>
                <a:lnTo>
                  <a:pt x="924399" y="751693"/>
                </a:lnTo>
                <a:lnTo>
                  <a:pt x="890197" y="780525"/>
                </a:lnTo>
                <a:lnTo>
                  <a:pt x="852665" y="806299"/>
                </a:lnTo>
                <a:lnTo>
                  <a:pt x="812094" y="828773"/>
                </a:lnTo>
                <a:lnTo>
                  <a:pt x="768773" y="847705"/>
                </a:lnTo>
                <a:lnTo>
                  <a:pt x="722991" y="862852"/>
                </a:lnTo>
                <a:lnTo>
                  <a:pt x="675040" y="873971"/>
                </a:lnTo>
                <a:lnTo>
                  <a:pt x="625208" y="880820"/>
                </a:lnTo>
                <a:lnTo>
                  <a:pt x="573786" y="883157"/>
                </a:lnTo>
                <a:lnTo>
                  <a:pt x="522363" y="880820"/>
                </a:lnTo>
                <a:lnTo>
                  <a:pt x="472531" y="873971"/>
                </a:lnTo>
                <a:lnTo>
                  <a:pt x="424580" y="862852"/>
                </a:lnTo>
                <a:lnTo>
                  <a:pt x="378798" y="847705"/>
                </a:lnTo>
                <a:lnTo>
                  <a:pt x="335477" y="828773"/>
                </a:lnTo>
                <a:lnTo>
                  <a:pt x="294906" y="806299"/>
                </a:lnTo>
                <a:lnTo>
                  <a:pt x="257374" y="780525"/>
                </a:lnTo>
                <a:lnTo>
                  <a:pt x="223172" y="751693"/>
                </a:lnTo>
                <a:lnTo>
                  <a:pt x="192590" y="720047"/>
                </a:lnTo>
                <a:lnTo>
                  <a:pt x="165918" y="685828"/>
                </a:lnTo>
                <a:lnTo>
                  <a:pt x="143445" y="649279"/>
                </a:lnTo>
                <a:lnTo>
                  <a:pt x="125461" y="610642"/>
                </a:lnTo>
                <a:lnTo>
                  <a:pt x="112257" y="570160"/>
                </a:lnTo>
                <a:lnTo>
                  <a:pt x="104122" y="528076"/>
                </a:lnTo>
                <a:lnTo>
                  <a:pt x="101346" y="484631"/>
                </a:lnTo>
                <a:lnTo>
                  <a:pt x="101346" y="759073"/>
                </a:lnTo>
                <a:lnTo>
                  <a:pt x="134914" y="796477"/>
                </a:lnTo>
                <a:lnTo>
                  <a:pt x="168020" y="826865"/>
                </a:lnTo>
                <a:lnTo>
                  <a:pt x="204062" y="854776"/>
                </a:lnTo>
                <a:lnTo>
                  <a:pt x="242836" y="880041"/>
                </a:lnTo>
                <a:lnTo>
                  <a:pt x="284141" y="902490"/>
                </a:lnTo>
                <a:lnTo>
                  <a:pt x="327774" y="921951"/>
                </a:lnTo>
                <a:lnTo>
                  <a:pt x="373533" y="938256"/>
                </a:lnTo>
                <a:lnTo>
                  <a:pt x="421216" y="951233"/>
                </a:lnTo>
                <a:lnTo>
                  <a:pt x="470621" y="960713"/>
                </a:lnTo>
                <a:lnTo>
                  <a:pt x="521545" y="966526"/>
                </a:lnTo>
                <a:lnTo>
                  <a:pt x="573786" y="968501"/>
                </a:lnTo>
                <a:lnTo>
                  <a:pt x="626026" y="966526"/>
                </a:lnTo>
                <a:lnTo>
                  <a:pt x="676950" y="960713"/>
                </a:lnTo>
                <a:lnTo>
                  <a:pt x="726355" y="951233"/>
                </a:lnTo>
                <a:lnTo>
                  <a:pt x="774038" y="938256"/>
                </a:lnTo>
                <a:lnTo>
                  <a:pt x="819797" y="921951"/>
                </a:lnTo>
                <a:lnTo>
                  <a:pt x="863430" y="902490"/>
                </a:lnTo>
                <a:lnTo>
                  <a:pt x="904735" y="880041"/>
                </a:lnTo>
                <a:lnTo>
                  <a:pt x="943509" y="854776"/>
                </a:lnTo>
                <a:lnTo>
                  <a:pt x="979551" y="826865"/>
                </a:lnTo>
                <a:lnTo>
                  <a:pt x="1012657" y="796477"/>
                </a:lnTo>
                <a:lnTo>
                  <a:pt x="1042626" y="763782"/>
                </a:lnTo>
                <a:lnTo>
                  <a:pt x="1046226" y="75907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32239" y="2970276"/>
            <a:ext cx="957580" cy="807720"/>
          </a:xfrm>
          <a:custGeom>
            <a:avLst/>
            <a:gdLst/>
            <a:ahLst/>
            <a:cxnLst/>
            <a:rect l="l" t="t" r="r" b="b"/>
            <a:pathLst>
              <a:path w="957579" h="807720">
                <a:moveTo>
                  <a:pt x="957072" y="403859"/>
                </a:moveTo>
                <a:lnTo>
                  <a:pt x="954265" y="359816"/>
                </a:lnTo>
                <a:lnTo>
                  <a:pt x="946040" y="317156"/>
                </a:lnTo>
                <a:lnTo>
                  <a:pt x="932688" y="276124"/>
                </a:lnTo>
                <a:lnTo>
                  <a:pt x="914499" y="236965"/>
                </a:lnTo>
                <a:lnTo>
                  <a:pt x="891765" y="199926"/>
                </a:lnTo>
                <a:lnTo>
                  <a:pt x="864778" y="165250"/>
                </a:lnTo>
                <a:lnTo>
                  <a:pt x="833828" y="133183"/>
                </a:lnTo>
                <a:lnTo>
                  <a:pt x="799208" y="103971"/>
                </a:lnTo>
                <a:lnTo>
                  <a:pt x="761207" y="77858"/>
                </a:lnTo>
                <a:lnTo>
                  <a:pt x="720118" y="55089"/>
                </a:lnTo>
                <a:lnTo>
                  <a:pt x="676231" y="35911"/>
                </a:lnTo>
                <a:lnTo>
                  <a:pt x="629838" y="20567"/>
                </a:lnTo>
                <a:lnTo>
                  <a:pt x="581231" y="9304"/>
                </a:lnTo>
                <a:lnTo>
                  <a:pt x="530699" y="2367"/>
                </a:lnTo>
                <a:lnTo>
                  <a:pt x="478536" y="0"/>
                </a:lnTo>
                <a:lnTo>
                  <a:pt x="426372" y="2367"/>
                </a:lnTo>
                <a:lnTo>
                  <a:pt x="375840" y="9304"/>
                </a:lnTo>
                <a:lnTo>
                  <a:pt x="327233" y="20567"/>
                </a:lnTo>
                <a:lnTo>
                  <a:pt x="280840" y="35911"/>
                </a:lnTo>
                <a:lnTo>
                  <a:pt x="236953" y="55089"/>
                </a:lnTo>
                <a:lnTo>
                  <a:pt x="195864" y="77858"/>
                </a:lnTo>
                <a:lnTo>
                  <a:pt x="157863" y="103971"/>
                </a:lnTo>
                <a:lnTo>
                  <a:pt x="123243" y="133183"/>
                </a:lnTo>
                <a:lnTo>
                  <a:pt x="92293" y="165250"/>
                </a:lnTo>
                <a:lnTo>
                  <a:pt x="65306" y="199926"/>
                </a:lnTo>
                <a:lnTo>
                  <a:pt x="42572" y="236965"/>
                </a:lnTo>
                <a:lnTo>
                  <a:pt x="24384" y="276124"/>
                </a:lnTo>
                <a:lnTo>
                  <a:pt x="11031" y="317156"/>
                </a:lnTo>
                <a:lnTo>
                  <a:pt x="2806" y="359816"/>
                </a:lnTo>
                <a:lnTo>
                  <a:pt x="0" y="403860"/>
                </a:lnTo>
                <a:lnTo>
                  <a:pt x="2806" y="447903"/>
                </a:lnTo>
                <a:lnTo>
                  <a:pt x="11031" y="490563"/>
                </a:lnTo>
                <a:lnTo>
                  <a:pt x="24384" y="531595"/>
                </a:lnTo>
                <a:lnTo>
                  <a:pt x="42572" y="570754"/>
                </a:lnTo>
                <a:lnTo>
                  <a:pt x="65306" y="607793"/>
                </a:lnTo>
                <a:lnTo>
                  <a:pt x="92293" y="642469"/>
                </a:lnTo>
                <a:lnTo>
                  <a:pt x="123243" y="674536"/>
                </a:lnTo>
                <a:lnTo>
                  <a:pt x="157863" y="703748"/>
                </a:lnTo>
                <a:lnTo>
                  <a:pt x="195864" y="729861"/>
                </a:lnTo>
                <a:lnTo>
                  <a:pt x="236953" y="752630"/>
                </a:lnTo>
                <a:lnTo>
                  <a:pt x="280840" y="771808"/>
                </a:lnTo>
                <a:lnTo>
                  <a:pt x="327233" y="787152"/>
                </a:lnTo>
                <a:lnTo>
                  <a:pt x="375840" y="798415"/>
                </a:lnTo>
                <a:lnTo>
                  <a:pt x="426372" y="805352"/>
                </a:lnTo>
                <a:lnTo>
                  <a:pt x="478536" y="807720"/>
                </a:lnTo>
                <a:lnTo>
                  <a:pt x="530699" y="805352"/>
                </a:lnTo>
                <a:lnTo>
                  <a:pt x="581231" y="798415"/>
                </a:lnTo>
                <a:lnTo>
                  <a:pt x="629838" y="787152"/>
                </a:lnTo>
                <a:lnTo>
                  <a:pt x="676231" y="771808"/>
                </a:lnTo>
                <a:lnTo>
                  <a:pt x="720118" y="752630"/>
                </a:lnTo>
                <a:lnTo>
                  <a:pt x="761207" y="729861"/>
                </a:lnTo>
                <a:lnTo>
                  <a:pt x="799208" y="703748"/>
                </a:lnTo>
                <a:lnTo>
                  <a:pt x="833828" y="674536"/>
                </a:lnTo>
                <a:lnTo>
                  <a:pt x="864778" y="642469"/>
                </a:lnTo>
                <a:lnTo>
                  <a:pt x="891765" y="607793"/>
                </a:lnTo>
                <a:lnTo>
                  <a:pt x="914499" y="570754"/>
                </a:lnTo>
                <a:lnTo>
                  <a:pt x="932688" y="531595"/>
                </a:lnTo>
                <a:lnTo>
                  <a:pt x="946040" y="490563"/>
                </a:lnTo>
                <a:lnTo>
                  <a:pt x="954265" y="447903"/>
                </a:lnTo>
                <a:lnTo>
                  <a:pt x="957072" y="403859"/>
                </a:lnTo>
                <a:close/>
              </a:path>
            </a:pathLst>
          </a:custGeom>
          <a:solidFill>
            <a:srgbClr val="33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32239" y="2970276"/>
            <a:ext cx="957580" cy="807720"/>
          </a:xfrm>
          <a:custGeom>
            <a:avLst/>
            <a:gdLst/>
            <a:ahLst/>
            <a:cxnLst/>
            <a:rect l="l" t="t" r="r" b="b"/>
            <a:pathLst>
              <a:path w="957579" h="807720">
                <a:moveTo>
                  <a:pt x="478536" y="0"/>
                </a:moveTo>
                <a:lnTo>
                  <a:pt x="426372" y="2367"/>
                </a:lnTo>
                <a:lnTo>
                  <a:pt x="375840" y="9304"/>
                </a:lnTo>
                <a:lnTo>
                  <a:pt x="327233" y="20567"/>
                </a:lnTo>
                <a:lnTo>
                  <a:pt x="280840" y="35911"/>
                </a:lnTo>
                <a:lnTo>
                  <a:pt x="236953" y="55089"/>
                </a:lnTo>
                <a:lnTo>
                  <a:pt x="195864" y="77858"/>
                </a:lnTo>
                <a:lnTo>
                  <a:pt x="157863" y="103971"/>
                </a:lnTo>
                <a:lnTo>
                  <a:pt x="123243" y="133183"/>
                </a:lnTo>
                <a:lnTo>
                  <a:pt x="92293" y="165250"/>
                </a:lnTo>
                <a:lnTo>
                  <a:pt x="65306" y="199926"/>
                </a:lnTo>
                <a:lnTo>
                  <a:pt x="42572" y="236965"/>
                </a:lnTo>
                <a:lnTo>
                  <a:pt x="24384" y="276124"/>
                </a:lnTo>
                <a:lnTo>
                  <a:pt x="11031" y="317156"/>
                </a:lnTo>
                <a:lnTo>
                  <a:pt x="2806" y="359816"/>
                </a:lnTo>
                <a:lnTo>
                  <a:pt x="0" y="403860"/>
                </a:lnTo>
                <a:lnTo>
                  <a:pt x="2806" y="447903"/>
                </a:lnTo>
                <a:lnTo>
                  <a:pt x="11031" y="490563"/>
                </a:lnTo>
                <a:lnTo>
                  <a:pt x="24384" y="531595"/>
                </a:lnTo>
                <a:lnTo>
                  <a:pt x="42572" y="570754"/>
                </a:lnTo>
                <a:lnTo>
                  <a:pt x="65306" y="607793"/>
                </a:lnTo>
                <a:lnTo>
                  <a:pt x="92293" y="642469"/>
                </a:lnTo>
                <a:lnTo>
                  <a:pt x="123243" y="674536"/>
                </a:lnTo>
                <a:lnTo>
                  <a:pt x="157863" y="703748"/>
                </a:lnTo>
                <a:lnTo>
                  <a:pt x="195864" y="729861"/>
                </a:lnTo>
                <a:lnTo>
                  <a:pt x="236953" y="752630"/>
                </a:lnTo>
                <a:lnTo>
                  <a:pt x="280840" y="771808"/>
                </a:lnTo>
                <a:lnTo>
                  <a:pt x="327233" y="787152"/>
                </a:lnTo>
                <a:lnTo>
                  <a:pt x="375840" y="798415"/>
                </a:lnTo>
                <a:lnTo>
                  <a:pt x="426372" y="805352"/>
                </a:lnTo>
                <a:lnTo>
                  <a:pt x="478536" y="807720"/>
                </a:lnTo>
                <a:lnTo>
                  <a:pt x="530699" y="805352"/>
                </a:lnTo>
                <a:lnTo>
                  <a:pt x="581231" y="798415"/>
                </a:lnTo>
                <a:lnTo>
                  <a:pt x="629838" y="787152"/>
                </a:lnTo>
                <a:lnTo>
                  <a:pt x="676231" y="771808"/>
                </a:lnTo>
                <a:lnTo>
                  <a:pt x="720118" y="752630"/>
                </a:lnTo>
                <a:lnTo>
                  <a:pt x="761207" y="729861"/>
                </a:lnTo>
                <a:lnTo>
                  <a:pt x="799208" y="703748"/>
                </a:lnTo>
                <a:lnTo>
                  <a:pt x="833828" y="674536"/>
                </a:lnTo>
                <a:lnTo>
                  <a:pt x="864778" y="642469"/>
                </a:lnTo>
                <a:lnTo>
                  <a:pt x="891765" y="607793"/>
                </a:lnTo>
                <a:lnTo>
                  <a:pt x="914499" y="570754"/>
                </a:lnTo>
                <a:lnTo>
                  <a:pt x="932688" y="531595"/>
                </a:lnTo>
                <a:lnTo>
                  <a:pt x="946040" y="490563"/>
                </a:lnTo>
                <a:lnTo>
                  <a:pt x="954265" y="447903"/>
                </a:lnTo>
                <a:lnTo>
                  <a:pt x="957072" y="403859"/>
                </a:lnTo>
                <a:lnTo>
                  <a:pt x="954265" y="359816"/>
                </a:lnTo>
                <a:lnTo>
                  <a:pt x="946040" y="317156"/>
                </a:lnTo>
                <a:lnTo>
                  <a:pt x="932688" y="276124"/>
                </a:lnTo>
                <a:lnTo>
                  <a:pt x="914499" y="236965"/>
                </a:lnTo>
                <a:lnTo>
                  <a:pt x="891765" y="199926"/>
                </a:lnTo>
                <a:lnTo>
                  <a:pt x="864778" y="165250"/>
                </a:lnTo>
                <a:lnTo>
                  <a:pt x="833828" y="133183"/>
                </a:lnTo>
                <a:lnTo>
                  <a:pt x="799208" y="103971"/>
                </a:lnTo>
                <a:lnTo>
                  <a:pt x="761207" y="77858"/>
                </a:lnTo>
                <a:lnTo>
                  <a:pt x="720118" y="55089"/>
                </a:lnTo>
                <a:lnTo>
                  <a:pt x="676231" y="35911"/>
                </a:lnTo>
                <a:lnTo>
                  <a:pt x="629838" y="20567"/>
                </a:lnTo>
                <a:lnTo>
                  <a:pt x="581231" y="9304"/>
                </a:lnTo>
                <a:lnTo>
                  <a:pt x="530699" y="2367"/>
                </a:lnTo>
                <a:lnTo>
                  <a:pt x="478536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947549" y="3049015"/>
            <a:ext cx="72453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8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</a:t>
            </a:r>
            <a:r>
              <a:rPr sz="18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系</a:t>
            </a:r>
            <a:r>
              <a:rPr sz="1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r>
              <a:rPr sz="18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sz="18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结构</a:t>
            </a:r>
            <a:endParaRPr sz="18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8377" y="3043682"/>
            <a:ext cx="534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 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56317" y="2495550"/>
            <a:ext cx="2035810" cy="323850"/>
          </a:xfrm>
          <a:custGeom>
            <a:avLst/>
            <a:gdLst/>
            <a:ahLst/>
            <a:cxnLst/>
            <a:rect l="l" t="t" r="r" b="b"/>
            <a:pathLst>
              <a:path w="2035810" h="323850">
                <a:moveTo>
                  <a:pt x="2035302" y="323850"/>
                </a:moveTo>
                <a:lnTo>
                  <a:pt x="2029223" y="280606"/>
                </a:lnTo>
                <a:lnTo>
                  <a:pt x="2012075" y="241808"/>
                </a:lnTo>
                <a:lnTo>
                  <a:pt x="1985486" y="208978"/>
                </a:lnTo>
                <a:lnTo>
                  <a:pt x="1951086" y="183642"/>
                </a:lnTo>
                <a:lnTo>
                  <a:pt x="1910506" y="167322"/>
                </a:lnTo>
                <a:lnTo>
                  <a:pt x="1865376" y="161544"/>
                </a:lnTo>
                <a:lnTo>
                  <a:pt x="1229867" y="161544"/>
                </a:lnTo>
                <a:lnTo>
                  <a:pt x="1184737" y="155769"/>
                </a:lnTo>
                <a:lnTo>
                  <a:pt x="1144157" y="139474"/>
                </a:lnTo>
                <a:lnTo>
                  <a:pt x="1109757" y="114204"/>
                </a:lnTo>
                <a:lnTo>
                  <a:pt x="1083168" y="81505"/>
                </a:lnTo>
                <a:lnTo>
                  <a:pt x="1066020" y="42922"/>
                </a:lnTo>
                <a:lnTo>
                  <a:pt x="1059942" y="0"/>
                </a:lnTo>
                <a:lnTo>
                  <a:pt x="1053920" y="42922"/>
                </a:lnTo>
                <a:lnTo>
                  <a:pt x="1036912" y="81505"/>
                </a:lnTo>
                <a:lnTo>
                  <a:pt x="1010507" y="114204"/>
                </a:lnTo>
                <a:lnTo>
                  <a:pt x="976291" y="139474"/>
                </a:lnTo>
                <a:lnTo>
                  <a:pt x="935852" y="155769"/>
                </a:lnTo>
                <a:lnTo>
                  <a:pt x="890777" y="161544"/>
                </a:lnTo>
                <a:lnTo>
                  <a:pt x="169163" y="161544"/>
                </a:lnTo>
                <a:lnTo>
                  <a:pt x="124089" y="167322"/>
                </a:lnTo>
                <a:lnTo>
                  <a:pt x="83650" y="183642"/>
                </a:lnTo>
                <a:lnTo>
                  <a:pt x="49434" y="208978"/>
                </a:lnTo>
                <a:lnTo>
                  <a:pt x="23029" y="241808"/>
                </a:lnTo>
                <a:lnTo>
                  <a:pt x="6021" y="280606"/>
                </a:lnTo>
                <a:lnTo>
                  <a:pt x="0" y="32385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714883" y="4370323"/>
            <a:ext cx="788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参照完 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整性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08403" y="4390897"/>
            <a:ext cx="71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3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实体 </a:t>
            </a:r>
            <a:r>
              <a:rPr sz="18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完整性</a:t>
            </a:r>
            <a:endParaRPr sz="18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35565" y="2885694"/>
            <a:ext cx="4497311" cy="35753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328037" y="3197606"/>
            <a:ext cx="788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完整性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99459" y="4397755"/>
            <a:ext cx="788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自定义 完整性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71827" y="5649721"/>
            <a:ext cx="788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候选码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 marL="104140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主码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34041" y="5495544"/>
            <a:ext cx="1148080" cy="969010"/>
          </a:xfrm>
          <a:custGeom>
            <a:avLst/>
            <a:gdLst/>
            <a:ahLst/>
            <a:cxnLst/>
            <a:rect l="l" t="t" r="r" b="b"/>
            <a:pathLst>
              <a:path w="1148079" h="969010">
                <a:moveTo>
                  <a:pt x="1147572" y="484631"/>
                </a:moveTo>
                <a:lnTo>
                  <a:pt x="1145227" y="440549"/>
                </a:lnTo>
                <a:lnTo>
                  <a:pt x="1138330" y="397569"/>
                </a:lnTo>
                <a:lnTo>
                  <a:pt x="1127082" y="355864"/>
                </a:lnTo>
                <a:lnTo>
                  <a:pt x="1111685" y="315605"/>
                </a:lnTo>
                <a:lnTo>
                  <a:pt x="1092342" y="276965"/>
                </a:lnTo>
                <a:lnTo>
                  <a:pt x="1069255" y="240114"/>
                </a:lnTo>
                <a:lnTo>
                  <a:pt x="1042626" y="205225"/>
                </a:lnTo>
                <a:lnTo>
                  <a:pt x="1012657" y="172469"/>
                </a:lnTo>
                <a:lnTo>
                  <a:pt x="979551" y="142017"/>
                </a:lnTo>
                <a:lnTo>
                  <a:pt x="943509" y="114042"/>
                </a:lnTo>
                <a:lnTo>
                  <a:pt x="904735" y="88716"/>
                </a:lnTo>
                <a:lnTo>
                  <a:pt x="863430" y="66209"/>
                </a:lnTo>
                <a:lnTo>
                  <a:pt x="819797" y="46694"/>
                </a:lnTo>
                <a:lnTo>
                  <a:pt x="774038" y="30342"/>
                </a:lnTo>
                <a:lnTo>
                  <a:pt x="726355" y="17324"/>
                </a:lnTo>
                <a:lnTo>
                  <a:pt x="676950" y="7814"/>
                </a:lnTo>
                <a:lnTo>
                  <a:pt x="626026" y="1982"/>
                </a:lnTo>
                <a:lnTo>
                  <a:pt x="573786" y="0"/>
                </a:lnTo>
                <a:lnTo>
                  <a:pt x="521545" y="1982"/>
                </a:lnTo>
                <a:lnTo>
                  <a:pt x="470621" y="7814"/>
                </a:lnTo>
                <a:lnTo>
                  <a:pt x="421216" y="17324"/>
                </a:lnTo>
                <a:lnTo>
                  <a:pt x="373533" y="30342"/>
                </a:lnTo>
                <a:lnTo>
                  <a:pt x="327774" y="46694"/>
                </a:lnTo>
                <a:lnTo>
                  <a:pt x="284141" y="66209"/>
                </a:lnTo>
                <a:lnTo>
                  <a:pt x="242836" y="88716"/>
                </a:lnTo>
                <a:lnTo>
                  <a:pt x="204062" y="114042"/>
                </a:lnTo>
                <a:lnTo>
                  <a:pt x="168020" y="142017"/>
                </a:lnTo>
                <a:lnTo>
                  <a:pt x="134914" y="172469"/>
                </a:lnTo>
                <a:lnTo>
                  <a:pt x="104945" y="205225"/>
                </a:lnTo>
                <a:lnTo>
                  <a:pt x="78316" y="240114"/>
                </a:lnTo>
                <a:lnTo>
                  <a:pt x="55229" y="276965"/>
                </a:lnTo>
                <a:lnTo>
                  <a:pt x="35886" y="315605"/>
                </a:lnTo>
                <a:lnTo>
                  <a:pt x="20489" y="355864"/>
                </a:lnTo>
                <a:lnTo>
                  <a:pt x="9241" y="397569"/>
                </a:lnTo>
                <a:lnTo>
                  <a:pt x="2344" y="440549"/>
                </a:lnTo>
                <a:lnTo>
                  <a:pt x="0" y="484631"/>
                </a:lnTo>
                <a:lnTo>
                  <a:pt x="2344" y="528707"/>
                </a:lnTo>
                <a:lnTo>
                  <a:pt x="9241" y="571668"/>
                </a:lnTo>
                <a:lnTo>
                  <a:pt x="20489" y="613342"/>
                </a:lnTo>
                <a:lnTo>
                  <a:pt x="35886" y="653561"/>
                </a:lnTo>
                <a:lnTo>
                  <a:pt x="55229" y="692154"/>
                </a:lnTo>
                <a:lnTo>
                  <a:pt x="78316" y="728951"/>
                </a:lnTo>
                <a:lnTo>
                  <a:pt x="101346" y="759073"/>
                </a:lnTo>
                <a:lnTo>
                  <a:pt x="101346" y="484631"/>
                </a:lnTo>
                <a:lnTo>
                  <a:pt x="104122" y="441187"/>
                </a:lnTo>
                <a:lnTo>
                  <a:pt x="112257" y="399103"/>
                </a:lnTo>
                <a:lnTo>
                  <a:pt x="125461" y="358621"/>
                </a:lnTo>
                <a:lnTo>
                  <a:pt x="143445" y="319984"/>
                </a:lnTo>
                <a:lnTo>
                  <a:pt x="165918" y="283435"/>
                </a:lnTo>
                <a:lnTo>
                  <a:pt x="192590" y="249216"/>
                </a:lnTo>
                <a:lnTo>
                  <a:pt x="223172" y="217570"/>
                </a:lnTo>
                <a:lnTo>
                  <a:pt x="257374" y="188738"/>
                </a:lnTo>
                <a:lnTo>
                  <a:pt x="294906" y="162964"/>
                </a:lnTo>
                <a:lnTo>
                  <a:pt x="335477" y="140490"/>
                </a:lnTo>
                <a:lnTo>
                  <a:pt x="378798" y="121558"/>
                </a:lnTo>
                <a:lnTo>
                  <a:pt x="424580" y="106411"/>
                </a:lnTo>
                <a:lnTo>
                  <a:pt x="472531" y="95292"/>
                </a:lnTo>
                <a:lnTo>
                  <a:pt x="522363" y="88443"/>
                </a:lnTo>
                <a:lnTo>
                  <a:pt x="573786" y="86105"/>
                </a:lnTo>
                <a:lnTo>
                  <a:pt x="625208" y="88443"/>
                </a:lnTo>
                <a:lnTo>
                  <a:pt x="675040" y="95292"/>
                </a:lnTo>
                <a:lnTo>
                  <a:pt x="722991" y="106411"/>
                </a:lnTo>
                <a:lnTo>
                  <a:pt x="768773" y="121558"/>
                </a:lnTo>
                <a:lnTo>
                  <a:pt x="812094" y="140490"/>
                </a:lnTo>
                <a:lnTo>
                  <a:pt x="852665" y="162964"/>
                </a:lnTo>
                <a:lnTo>
                  <a:pt x="890197" y="188738"/>
                </a:lnTo>
                <a:lnTo>
                  <a:pt x="924399" y="217570"/>
                </a:lnTo>
                <a:lnTo>
                  <a:pt x="954981" y="249216"/>
                </a:lnTo>
                <a:lnTo>
                  <a:pt x="981653" y="283435"/>
                </a:lnTo>
                <a:lnTo>
                  <a:pt x="1004126" y="319984"/>
                </a:lnTo>
                <a:lnTo>
                  <a:pt x="1022110" y="358621"/>
                </a:lnTo>
                <a:lnTo>
                  <a:pt x="1035314" y="399103"/>
                </a:lnTo>
                <a:lnTo>
                  <a:pt x="1043449" y="441187"/>
                </a:lnTo>
                <a:lnTo>
                  <a:pt x="1046226" y="484631"/>
                </a:lnTo>
                <a:lnTo>
                  <a:pt x="1046226" y="759073"/>
                </a:lnTo>
                <a:lnTo>
                  <a:pt x="1069255" y="728951"/>
                </a:lnTo>
                <a:lnTo>
                  <a:pt x="1092342" y="692154"/>
                </a:lnTo>
                <a:lnTo>
                  <a:pt x="1111685" y="653561"/>
                </a:lnTo>
                <a:lnTo>
                  <a:pt x="1127082" y="613342"/>
                </a:lnTo>
                <a:lnTo>
                  <a:pt x="1138330" y="571668"/>
                </a:lnTo>
                <a:lnTo>
                  <a:pt x="1145227" y="528707"/>
                </a:lnTo>
                <a:lnTo>
                  <a:pt x="1147572" y="484631"/>
                </a:lnTo>
                <a:close/>
              </a:path>
              <a:path w="1148079" h="969010">
                <a:moveTo>
                  <a:pt x="1046226" y="759073"/>
                </a:moveTo>
                <a:lnTo>
                  <a:pt x="1046226" y="484631"/>
                </a:lnTo>
                <a:lnTo>
                  <a:pt x="1043449" y="527933"/>
                </a:lnTo>
                <a:lnTo>
                  <a:pt x="1035314" y="569894"/>
                </a:lnTo>
                <a:lnTo>
                  <a:pt x="1022110" y="610270"/>
                </a:lnTo>
                <a:lnTo>
                  <a:pt x="1004126" y="648817"/>
                </a:lnTo>
                <a:lnTo>
                  <a:pt x="981653" y="685292"/>
                </a:lnTo>
                <a:lnTo>
                  <a:pt x="954981" y="719449"/>
                </a:lnTo>
                <a:lnTo>
                  <a:pt x="924399" y="751047"/>
                </a:lnTo>
                <a:lnTo>
                  <a:pt x="890197" y="779840"/>
                </a:lnTo>
                <a:lnTo>
                  <a:pt x="852665" y="805586"/>
                </a:lnTo>
                <a:lnTo>
                  <a:pt x="812094" y="828039"/>
                </a:lnTo>
                <a:lnTo>
                  <a:pt x="768773" y="846957"/>
                </a:lnTo>
                <a:lnTo>
                  <a:pt x="722991" y="862096"/>
                </a:lnTo>
                <a:lnTo>
                  <a:pt x="675040" y="873211"/>
                </a:lnTo>
                <a:lnTo>
                  <a:pt x="625208" y="880059"/>
                </a:lnTo>
                <a:lnTo>
                  <a:pt x="573786" y="882395"/>
                </a:lnTo>
                <a:lnTo>
                  <a:pt x="522363" y="880059"/>
                </a:lnTo>
                <a:lnTo>
                  <a:pt x="472531" y="873211"/>
                </a:lnTo>
                <a:lnTo>
                  <a:pt x="424580" y="862096"/>
                </a:lnTo>
                <a:lnTo>
                  <a:pt x="378798" y="846957"/>
                </a:lnTo>
                <a:lnTo>
                  <a:pt x="335477" y="828039"/>
                </a:lnTo>
                <a:lnTo>
                  <a:pt x="294906" y="805586"/>
                </a:lnTo>
                <a:lnTo>
                  <a:pt x="257374" y="779840"/>
                </a:lnTo>
                <a:lnTo>
                  <a:pt x="223172" y="751047"/>
                </a:lnTo>
                <a:lnTo>
                  <a:pt x="192590" y="719449"/>
                </a:lnTo>
                <a:lnTo>
                  <a:pt x="165918" y="685291"/>
                </a:lnTo>
                <a:lnTo>
                  <a:pt x="143445" y="648817"/>
                </a:lnTo>
                <a:lnTo>
                  <a:pt x="125461" y="610270"/>
                </a:lnTo>
                <a:lnTo>
                  <a:pt x="112257" y="569894"/>
                </a:lnTo>
                <a:lnTo>
                  <a:pt x="104122" y="527933"/>
                </a:lnTo>
                <a:lnTo>
                  <a:pt x="101346" y="484631"/>
                </a:lnTo>
                <a:lnTo>
                  <a:pt x="101346" y="759073"/>
                </a:lnTo>
                <a:lnTo>
                  <a:pt x="134914" y="796477"/>
                </a:lnTo>
                <a:lnTo>
                  <a:pt x="168020" y="826865"/>
                </a:lnTo>
                <a:lnTo>
                  <a:pt x="204062" y="854776"/>
                </a:lnTo>
                <a:lnTo>
                  <a:pt x="242836" y="880041"/>
                </a:lnTo>
                <a:lnTo>
                  <a:pt x="284141" y="902490"/>
                </a:lnTo>
                <a:lnTo>
                  <a:pt x="327774" y="921951"/>
                </a:lnTo>
                <a:lnTo>
                  <a:pt x="373533" y="938256"/>
                </a:lnTo>
                <a:lnTo>
                  <a:pt x="421216" y="951233"/>
                </a:lnTo>
                <a:lnTo>
                  <a:pt x="470621" y="960713"/>
                </a:lnTo>
                <a:lnTo>
                  <a:pt x="521545" y="966526"/>
                </a:lnTo>
                <a:lnTo>
                  <a:pt x="573786" y="968501"/>
                </a:lnTo>
                <a:lnTo>
                  <a:pt x="626026" y="966526"/>
                </a:lnTo>
                <a:lnTo>
                  <a:pt x="676950" y="960713"/>
                </a:lnTo>
                <a:lnTo>
                  <a:pt x="726355" y="951233"/>
                </a:lnTo>
                <a:lnTo>
                  <a:pt x="774038" y="938256"/>
                </a:lnTo>
                <a:lnTo>
                  <a:pt x="819797" y="921951"/>
                </a:lnTo>
                <a:lnTo>
                  <a:pt x="863430" y="902490"/>
                </a:lnTo>
                <a:lnTo>
                  <a:pt x="904735" y="880041"/>
                </a:lnTo>
                <a:lnTo>
                  <a:pt x="943509" y="854776"/>
                </a:lnTo>
                <a:lnTo>
                  <a:pt x="979551" y="826865"/>
                </a:lnTo>
                <a:lnTo>
                  <a:pt x="1012657" y="796477"/>
                </a:lnTo>
                <a:lnTo>
                  <a:pt x="1042626" y="763782"/>
                </a:lnTo>
                <a:lnTo>
                  <a:pt x="1046226" y="759073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29291" y="5574791"/>
            <a:ext cx="957580" cy="808990"/>
          </a:xfrm>
          <a:custGeom>
            <a:avLst/>
            <a:gdLst/>
            <a:ahLst/>
            <a:cxnLst/>
            <a:rect l="l" t="t" r="r" b="b"/>
            <a:pathLst>
              <a:path w="957579" h="808989">
                <a:moveTo>
                  <a:pt x="957072" y="404621"/>
                </a:moveTo>
                <a:lnTo>
                  <a:pt x="954265" y="360568"/>
                </a:lnTo>
                <a:lnTo>
                  <a:pt x="946040" y="317881"/>
                </a:lnTo>
                <a:lnTo>
                  <a:pt x="932688" y="276807"/>
                </a:lnTo>
                <a:lnTo>
                  <a:pt x="914499" y="237594"/>
                </a:lnTo>
                <a:lnTo>
                  <a:pt x="891765" y="200490"/>
                </a:lnTo>
                <a:lnTo>
                  <a:pt x="864778" y="165744"/>
                </a:lnTo>
                <a:lnTo>
                  <a:pt x="833828" y="133602"/>
                </a:lnTo>
                <a:lnTo>
                  <a:pt x="799208" y="104314"/>
                </a:lnTo>
                <a:lnTo>
                  <a:pt x="761207" y="78126"/>
                </a:lnTo>
                <a:lnTo>
                  <a:pt x="720118" y="55287"/>
                </a:lnTo>
                <a:lnTo>
                  <a:pt x="676231" y="36044"/>
                </a:lnTo>
                <a:lnTo>
                  <a:pt x="629838" y="20647"/>
                </a:lnTo>
                <a:lnTo>
                  <a:pt x="581231" y="9341"/>
                </a:lnTo>
                <a:lnTo>
                  <a:pt x="530699" y="2376"/>
                </a:lnTo>
                <a:lnTo>
                  <a:pt x="478536" y="0"/>
                </a:lnTo>
                <a:lnTo>
                  <a:pt x="426372" y="2376"/>
                </a:lnTo>
                <a:lnTo>
                  <a:pt x="375840" y="9341"/>
                </a:lnTo>
                <a:lnTo>
                  <a:pt x="327233" y="20647"/>
                </a:lnTo>
                <a:lnTo>
                  <a:pt x="280840" y="36044"/>
                </a:lnTo>
                <a:lnTo>
                  <a:pt x="236953" y="55287"/>
                </a:lnTo>
                <a:lnTo>
                  <a:pt x="195864" y="78126"/>
                </a:lnTo>
                <a:lnTo>
                  <a:pt x="157863" y="104314"/>
                </a:lnTo>
                <a:lnTo>
                  <a:pt x="123243" y="133602"/>
                </a:lnTo>
                <a:lnTo>
                  <a:pt x="92293" y="165744"/>
                </a:lnTo>
                <a:lnTo>
                  <a:pt x="65306" y="200490"/>
                </a:lnTo>
                <a:lnTo>
                  <a:pt x="42572" y="237594"/>
                </a:lnTo>
                <a:lnTo>
                  <a:pt x="24384" y="276807"/>
                </a:lnTo>
                <a:lnTo>
                  <a:pt x="11031" y="317881"/>
                </a:lnTo>
                <a:lnTo>
                  <a:pt x="2806" y="360568"/>
                </a:lnTo>
                <a:lnTo>
                  <a:pt x="0" y="404622"/>
                </a:lnTo>
                <a:lnTo>
                  <a:pt x="2806" y="448532"/>
                </a:lnTo>
                <a:lnTo>
                  <a:pt x="11031" y="491096"/>
                </a:lnTo>
                <a:lnTo>
                  <a:pt x="24384" y="532064"/>
                </a:lnTo>
                <a:lnTo>
                  <a:pt x="42572" y="571188"/>
                </a:lnTo>
                <a:lnTo>
                  <a:pt x="65306" y="608217"/>
                </a:lnTo>
                <a:lnTo>
                  <a:pt x="92293" y="642902"/>
                </a:lnTo>
                <a:lnTo>
                  <a:pt x="123243" y="674994"/>
                </a:lnTo>
                <a:lnTo>
                  <a:pt x="157863" y="704245"/>
                </a:lnTo>
                <a:lnTo>
                  <a:pt x="195864" y="730404"/>
                </a:lnTo>
                <a:lnTo>
                  <a:pt x="236953" y="753222"/>
                </a:lnTo>
                <a:lnTo>
                  <a:pt x="280840" y="772451"/>
                </a:lnTo>
                <a:lnTo>
                  <a:pt x="327233" y="787840"/>
                </a:lnTo>
                <a:lnTo>
                  <a:pt x="375840" y="799142"/>
                </a:lnTo>
                <a:lnTo>
                  <a:pt x="426372" y="806105"/>
                </a:lnTo>
                <a:lnTo>
                  <a:pt x="478536" y="808482"/>
                </a:lnTo>
                <a:lnTo>
                  <a:pt x="530699" y="806105"/>
                </a:lnTo>
                <a:lnTo>
                  <a:pt x="581231" y="799142"/>
                </a:lnTo>
                <a:lnTo>
                  <a:pt x="629838" y="787840"/>
                </a:lnTo>
                <a:lnTo>
                  <a:pt x="676231" y="772451"/>
                </a:lnTo>
                <a:lnTo>
                  <a:pt x="720118" y="753222"/>
                </a:lnTo>
                <a:lnTo>
                  <a:pt x="761207" y="730404"/>
                </a:lnTo>
                <a:lnTo>
                  <a:pt x="799208" y="704245"/>
                </a:lnTo>
                <a:lnTo>
                  <a:pt x="833828" y="674994"/>
                </a:lnTo>
                <a:lnTo>
                  <a:pt x="864778" y="642902"/>
                </a:lnTo>
                <a:lnTo>
                  <a:pt x="891765" y="608217"/>
                </a:lnTo>
                <a:lnTo>
                  <a:pt x="914499" y="571188"/>
                </a:lnTo>
                <a:lnTo>
                  <a:pt x="932688" y="532064"/>
                </a:lnTo>
                <a:lnTo>
                  <a:pt x="946040" y="491096"/>
                </a:lnTo>
                <a:lnTo>
                  <a:pt x="954265" y="448532"/>
                </a:lnTo>
                <a:lnTo>
                  <a:pt x="957072" y="40462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839851" y="5805932"/>
            <a:ext cx="5346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外码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11829" y="5578855"/>
            <a:ext cx="1041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 marR="5080" indent="-127635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属性与属 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性组合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368681" y="473456"/>
            <a:ext cx="38614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FF65"/>
                </a:solidFill>
                <a:latin typeface="微软雅黑" panose="020B0503020204020204" charset="-122"/>
                <a:cs typeface="微软雅黑" panose="020B0503020204020204" charset="-122"/>
              </a:rPr>
              <a:t>回顾本讲学习了什么?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object 16"/>
          <p:cNvSpPr txBox="1"/>
          <p:nvPr/>
        </p:nvSpPr>
        <p:spPr>
          <a:xfrm>
            <a:off x="4236085" y="3096260"/>
            <a:ext cx="72961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关系操作</a:t>
            </a:r>
            <a:endParaRPr lang="zh-CN" sz="2000" b="1" spc="-5" dirty="0">
              <a:solidFill>
                <a:srgbClr val="FFFFFF"/>
              </a:solidFill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4" name="object 16"/>
          <p:cNvSpPr txBox="1"/>
          <p:nvPr/>
        </p:nvSpPr>
        <p:spPr>
          <a:xfrm>
            <a:off x="3684270" y="4391660"/>
            <a:ext cx="88519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zh-CN"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参照  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完整性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5" name="object 16"/>
          <p:cNvSpPr txBox="1"/>
          <p:nvPr/>
        </p:nvSpPr>
        <p:spPr>
          <a:xfrm>
            <a:off x="5106670" y="4366260"/>
            <a:ext cx="88519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zh-CN"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实体</a:t>
            </a:r>
            <a:r>
              <a:rPr lang="zh-CN"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  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完整性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50843" y="2819527"/>
            <a:ext cx="3951604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数据库系统之一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sz="3200" spc="-10" dirty="0">
                <a:latin typeface="Arial" panose="020B0604020202020204"/>
                <a:cs typeface="Arial" panose="020B0604020202020204"/>
              </a:rPr>
              <a:t>--</a:t>
            </a:r>
            <a:r>
              <a:rPr sz="3200" spc="-5" dirty="0">
                <a:latin typeface="微软雅黑" panose="020B0503020204020204" charset="-122"/>
                <a:cs typeface="微软雅黑" panose="020B0503020204020204" charset="-122"/>
              </a:rPr>
              <a:t>基本知识与关系模型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09602" y="3388486"/>
            <a:ext cx="54737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微软雅黑" panose="020B0503020204020204" charset="-122"/>
                <a:cs typeface="微软雅黑" panose="020B0503020204020204" charset="-122"/>
              </a:rPr>
              <a:t>关系模型之关系代数</a:t>
            </a:r>
            <a:endParaRPr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54253" y="471169"/>
            <a:ext cx="2973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65"/>
                </a:solidFill>
                <a:latin typeface="微软雅黑" panose="020B0503020204020204" charset="-122"/>
                <a:cs typeface="微软雅黑" panose="020B0503020204020204" charset="-122"/>
              </a:rPr>
              <a:t>本讲学习什么?</a:t>
            </a:r>
            <a:endParaRPr dirty="0">
              <a:solidFill>
                <a:srgbClr val="FFFF65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0314" y="1249556"/>
            <a:ext cx="4592955" cy="249745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28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基本内容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379095" indent="-367030">
              <a:lnSpc>
                <a:spcPct val="100000"/>
              </a:lnSpc>
              <a:spcBef>
                <a:spcPts val="925"/>
              </a:spcBef>
              <a:buAutoNum type="arabicPeriod"/>
              <a:tabLst>
                <a:tab pos="379730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关系代数之基本操作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79095" indent="-367030">
              <a:lnSpc>
                <a:spcPct val="100000"/>
              </a:lnSpc>
              <a:spcBef>
                <a:spcPts val="860"/>
              </a:spcBef>
              <a:buAutoNum type="arabicPeriod"/>
              <a:tabLst>
                <a:tab pos="379730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关系代数之扩展操作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79095" indent="-367030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379730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关系代数之组合与应用训练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79095" indent="-367030">
              <a:lnSpc>
                <a:spcPct val="100000"/>
              </a:lnSpc>
              <a:spcBef>
                <a:spcPts val="860"/>
              </a:spcBef>
              <a:buAutoNum type="arabicPeriod"/>
              <a:tabLst>
                <a:tab pos="379730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关系代数之复杂扩展操作(选学)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1089" y="4252721"/>
            <a:ext cx="8320405" cy="2510155"/>
          </a:xfrm>
          <a:prstGeom prst="rect">
            <a:avLst/>
          </a:prstGeom>
          <a:ln w="38100">
            <a:solidFill>
              <a:srgbClr val="666633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120"/>
              </a:spcBef>
            </a:pPr>
            <a:r>
              <a:rPr sz="2400" b="1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重点与难点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300990" indent="-190500">
              <a:lnSpc>
                <a:spcPct val="100000"/>
              </a:lnSpc>
              <a:spcBef>
                <a:spcPts val="750"/>
              </a:spcBef>
              <a:buSzPct val="95000"/>
              <a:buFont typeface="Wingdings" panose="05000000000000000000"/>
              <a:buChar char=""/>
              <a:tabLst>
                <a:tab pos="301625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关系代数基本操作：并、差、</a:t>
            </a:r>
            <a:r>
              <a:rPr sz="20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积、选择、投影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、(更名)。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00990" indent="-190500">
              <a:lnSpc>
                <a:spcPct val="100000"/>
              </a:lnSpc>
              <a:spcBef>
                <a:spcPts val="725"/>
              </a:spcBef>
              <a:buSzPct val="95000"/>
              <a:buFont typeface="Wingdings" panose="05000000000000000000"/>
              <a:buChar char=""/>
              <a:tabLst>
                <a:tab pos="301625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关系代数扩展操作：交、</a:t>
            </a:r>
            <a:r>
              <a:rPr sz="2000" b="1" spc="-5" dirty="0">
                <a:solidFill>
                  <a:srgbClr val="CC0000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-连接、自然连</a:t>
            </a:r>
            <a:r>
              <a:rPr sz="2000" b="1" spc="-1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接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00990" indent="-190500">
              <a:lnSpc>
                <a:spcPct val="100000"/>
              </a:lnSpc>
              <a:spcBef>
                <a:spcPts val="725"/>
              </a:spcBef>
              <a:buSzPct val="95000"/>
              <a:buFont typeface="Wingdings" panose="05000000000000000000"/>
              <a:buChar char=""/>
              <a:tabLst>
                <a:tab pos="301625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关系代数复杂扩展操作：</a:t>
            </a:r>
            <a:r>
              <a:rPr sz="20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除、外连接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11125" marR="188595" indent="-635">
              <a:lnSpc>
                <a:spcPct val="126000"/>
              </a:lnSpc>
              <a:spcBef>
                <a:spcPts val="105"/>
              </a:spcBef>
              <a:buSzPct val="95000"/>
              <a:buFont typeface="Wingdings" panose="05000000000000000000"/>
              <a:buChar char=""/>
              <a:tabLst>
                <a:tab pos="301625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书写关系代数的基本思维训练：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“一个集合，施加一个操作得到一个集合，依次 施加关系代数操作，进而得到所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需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结果”“以集合为中心”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58012" y="3359911"/>
            <a:ext cx="276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关系代数概述</a:t>
            </a:r>
            <a:endParaRPr spc="-1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8740" y="1267917"/>
            <a:ext cx="8380730" cy="306451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30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最早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由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E.F.Codd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在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1970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年提出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2700" marR="5080" indent="-635">
              <a:lnSpc>
                <a:spcPct val="129000"/>
              </a:lnSpc>
              <a:spcBef>
                <a:spcPts val="51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是从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表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(Table)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及表的处理方式中抽象出来的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是在对传统表及其操作进行 数学化严格定义基础上，引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入</a:t>
            </a:r>
            <a:r>
              <a:rPr sz="2000" b="1" spc="-1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集合理论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与</a:t>
            </a: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逻辑学理论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提出的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2700" marR="5080">
              <a:lnSpc>
                <a:spcPct val="137000"/>
              </a:lnSpc>
              <a:spcBef>
                <a:spcPts val="360"/>
              </a:spcBef>
              <a:buFont typeface="Wingdings" panose="05000000000000000000"/>
              <a:buChar char=""/>
              <a:tabLst>
                <a:tab pos="285115" algn="l"/>
                <a:tab pos="430403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是数据库的三大经典数据模型之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一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也是现在大多数商品化数据库系统所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仍然使用的数据模型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2700" marR="76200">
              <a:lnSpc>
                <a:spcPct val="137000"/>
              </a:lnSpc>
              <a:spcBef>
                <a:spcPts val="175"/>
              </a:spcBef>
              <a:buFont typeface="Wingdings" panose="05000000000000000000"/>
              <a:buChar char=""/>
              <a:tabLst>
                <a:tab pos="285115" algn="l"/>
                <a:tab pos="702627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标准的数据库语言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(SQ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L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语言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是建立在关系模型基础之上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dirty="0"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数据库领域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的众多理论也都是建立在关系模型基础之上的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57813" y="4927091"/>
            <a:ext cx="4435602" cy="18333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2256155" cy="7486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关系模型简述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关系模型的提出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98937" y="1360110"/>
            <a:ext cx="8298815" cy="200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基于集合，提供了一系列的关系代数操作：</a:t>
            </a: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并、差、笛卡尔积(广义积)、 选择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投影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更名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等基本操作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14630" indent="-202565">
              <a:lnSpc>
                <a:spcPct val="100000"/>
              </a:lnSpc>
              <a:spcBef>
                <a:spcPts val="725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以及</a:t>
            </a:r>
            <a:r>
              <a:rPr sz="2000" b="1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交</a:t>
            </a: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、 </a:t>
            </a:r>
            <a:r>
              <a:rPr sz="2000" b="1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连</a:t>
            </a: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接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关系除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等扩展操作，是一种集合思维的操作语言。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14630" indent="-202565">
              <a:lnSpc>
                <a:spcPct val="100000"/>
              </a:lnSpc>
              <a:spcBef>
                <a:spcPts val="725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关系代数操作以一个或多个关系为输入，结果是一个新的关系。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14630" indent="-202565">
              <a:lnSpc>
                <a:spcPct val="100000"/>
              </a:lnSpc>
              <a:spcBef>
                <a:spcPts val="720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用对关系的运算来表达查询，需要指明所用操作, 具有一定的过程性。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9185" y="4639945"/>
            <a:ext cx="7407910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4630" indent="-202565">
              <a:lnSpc>
                <a:spcPct val="100000"/>
              </a:lnSpc>
              <a:spcBef>
                <a:spcPts val="95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是一种抽象的语言，是学习其他数据库语言，如SQL等的基础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9121" y="3549396"/>
            <a:ext cx="5911596" cy="8427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276479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关系代数概述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关系代数运算的特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点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7790" y="1393951"/>
            <a:ext cx="4343400" cy="1074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关系代数操作：集合操作和纯关系操作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862965">
              <a:lnSpc>
                <a:spcPct val="100000"/>
              </a:lnSpc>
            </a:pP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(1)集合操作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0270" y="4787881"/>
            <a:ext cx="165036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(2)纯关系操作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3737" y="2485644"/>
            <a:ext cx="6600443" cy="16002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20887" y="5162550"/>
            <a:ext cx="6696456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3272154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关系代数概述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关系代数运算的基本操</a:t>
            </a:r>
            <a:r>
              <a:rPr sz="2000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作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126490" y="1735455"/>
            <a:ext cx="8577580" cy="4916170"/>
            <a:chOff x="1774" y="2733"/>
            <a:chExt cx="13508" cy="7742"/>
          </a:xfrm>
        </p:grpSpPr>
        <p:sp>
          <p:nvSpPr>
            <p:cNvPr id="3" name="object 3"/>
            <p:cNvSpPr/>
            <p:nvPr/>
          </p:nvSpPr>
          <p:spPr>
            <a:xfrm>
              <a:off x="1774" y="2733"/>
              <a:ext cx="13508" cy="7743"/>
            </a:xfrm>
            <a:custGeom>
              <a:avLst/>
              <a:gdLst/>
              <a:ahLst/>
              <a:cxnLst/>
              <a:rect l="l" t="t" r="r" b="b"/>
              <a:pathLst>
                <a:path w="6571615" h="3548379">
                  <a:moveTo>
                    <a:pt x="0" y="0"/>
                  </a:moveTo>
                  <a:lnTo>
                    <a:pt x="0" y="3547872"/>
                  </a:lnTo>
                  <a:lnTo>
                    <a:pt x="6571488" y="3547872"/>
                  </a:lnTo>
                  <a:lnTo>
                    <a:pt x="65714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 txBox="1"/>
            <p:nvPr/>
          </p:nvSpPr>
          <p:spPr>
            <a:xfrm>
              <a:off x="2959" y="5704"/>
              <a:ext cx="1424" cy="438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35"/>
                </a:spcBef>
              </a:pPr>
              <a:r>
                <a:rPr sz="1700" b="1" spc="-365" dirty="0">
                  <a:latin typeface="宋体" panose="02010600030101010101" pitchFamily="2" charset="-122"/>
                  <a:cs typeface="宋体" panose="02010600030101010101" pitchFamily="2" charset="-122"/>
                </a:rPr>
                <a:t>基</a:t>
              </a:r>
              <a:r>
                <a:rPr sz="1700" b="1" spc="-380" dirty="0">
                  <a:latin typeface="宋体" panose="02010600030101010101" pitchFamily="2" charset="-122"/>
                  <a:cs typeface="宋体" panose="02010600030101010101" pitchFamily="2" charset="-122"/>
                </a:rPr>
                <a:t>本</a:t>
              </a:r>
              <a:r>
                <a:rPr sz="1700" b="1" spc="-375" dirty="0">
                  <a:latin typeface="宋体" panose="02010600030101010101" pitchFamily="2" charset="-122"/>
                  <a:cs typeface="宋体" panose="02010600030101010101" pitchFamily="2" charset="-122"/>
                </a:rPr>
                <a:t>动作</a:t>
              </a:r>
              <a:endParaRPr sz="170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5021" y="5612"/>
              <a:ext cx="2156" cy="998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R="5080" indent="10795">
                <a:lnSpc>
                  <a:spcPct val="119000"/>
                </a:lnSpc>
                <a:spcBef>
                  <a:spcPts val="90"/>
                </a:spcBef>
              </a:pPr>
              <a:r>
                <a:rPr sz="1700" b="1" spc="-365" dirty="0">
                  <a:latin typeface="宋体" panose="02010600030101010101" pitchFamily="2" charset="-122"/>
                  <a:cs typeface="宋体" panose="02010600030101010101" pitchFamily="2" charset="-122"/>
                </a:rPr>
                <a:t>对基</a:t>
              </a:r>
              <a:r>
                <a:rPr sz="1700" b="1" spc="-375" dirty="0">
                  <a:latin typeface="宋体" panose="02010600030101010101" pitchFamily="2" charset="-122"/>
                  <a:cs typeface="宋体" panose="02010600030101010101" pitchFamily="2" charset="-122"/>
                </a:rPr>
                <a:t>本</a:t>
              </a:r>
              <a:r>
                <a:rPr sz="1700" b="1" spc="-380" dirty="0">
                  <a:latin typeface="宋体" panose="02010600030101010101" pitchFamily="2" charset="-122"/>
                  <a:cs typeface="宋体" panose="02010600030101010101" pitchFamily="2" charset="-122"/>
                </a:rPr>
                <a:t>动</a:t>
              </a:r>
              <a:r>
                <a:rPr sz="1700" b="1" spc="-300" dirty="0">
                  <a:latin typeface="宋体" panose="02010600030101010101" pitchFamily="2" charset="-122"/>
                  <a:cs typeface="宋体" panose="02010600030101010101" pitchFamily="2" charset="-122"/>
                </a:rPr>
                <a:t>作的 </a:t>
              </a:r>
              <a:r>
                <a:rPr sz="1700" b="1" spc="-360" dirty="0">
                  <a:latin typeface="宋体" panose="02010600030101010101" pitchFamily="2" charset="-122"/>
                  <a:cs typeface="宋体" panose="02010600030101010101" pitchFamily="2" charset="-122"/>
                </a:rPr>
                <a:t>抽象</a:t>
              </a:r>
              <a:r>
                <a:rPr sz="1700" b="1" spc="-380" dirty="0">
                  <a:latin typeface="宋体" panose="02010600030101010101" pitchFamily="2" charset="-122"/>
                  <a:cs typeface="宋体" panose="02010600030101010101" pitchFamily="2" charset="-122"/>
                </a:rPr>
                <a:t>与</a:t>
              </a:r>
              <a:r>
                <a:rPr sz="1700" b="1" spc="-375" dirty="0">
                  <a:latin typeface="宋体" panose="02010600030101010101" pitchFamily="2" charset="-122"/>
                  <a:cs typeface="宋体" panose="02010600030101010101" pitchFamily="2" charset="-122"/>
                </a:rPr>
                <a:t>控制</a:t>
              </a:r>
              <a:endParaRPr sz="170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959" y="7614"/>
              <a:ext cx="1425" cy="1480"/>
            </a:xfrm>
            <a:prstGeom prst="rect">
              <a:avLst/>
            </a:prstGeom>
          </p:spPr>
          <p:txBody>
            <a:bodyPr vert="horz" wrap="square" lIns="0" tIns="5969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470"/>
                </a:spcBef>
              </a:pPr>
              <a:r>
                <a:rPr sz="1700" b="1" spc="-185" dirty="0">
                  <a:latin typeface="Arial" panose="020B0604020202020204"/>
                  <a:cs typeface="Arial" panose="020B0604020202020204"/>
                </a:rPr>
                <a:t>“</a:t>
              </a:r>
              <a:r>
                <a:rPr sz="1700" b="1" spc="-365" dirty="0">
                  <a:latin typeface="宋体" panose="02010600030101010101" pitchFamily="2" charset="-122"/>
                  <a:cs typeface="宋体" panose="02010600030101010101" pitchFamily="2" charset="-122"/>
                </a:rPr>
                <a:t>与</a:t>
              </a:r>
              <a:r>
                <a:rPr sz="1700" b="1" spc="-195" dirty="0">
                  <a:latin typeface="Arial" panose="020B0604020202020204"/>
                  <a:cs typeface="Arial" panose="020B0604020202020204"/>
                </a:rPr>
                <a:t>”</a:t>
              </a:r>
              <a:r>
                <a:rPr sz="1700" b="1" spc="-375" dirty="0">
                  <a:latin typeface="宋体" panose="02010600030101010101" pitchFamily="2" charset="-122"/>
                  <a:cs typeface="宋体" panose="02010600030101010101" pitchFamily="2" charset="-122"/>
                </a:rPr>
                <a:t>动作</a:t>
              </a:r>
              <a:endParaRPr sz="1700">
                <a:latin typeface="宋体" panose="02010600030101010101" pitchFamily="2" charset="-122"/>
                <a:cs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ts val="375"/>
                </a:spcBef>
              </a:pPr>
              <a:r>
                <a:rPr sz="1700" b="1" spc="-185" dirty="0">
                  <a:latin typeface="Arial" panose="020B0604020202020204"/>
                  <a:cs typeface="Arial" panose="020B0604020202020204"/>
                </a:rPr>
                <a:t>“</a:t>
              </a:r>
              <a:r>
                <a:rPr sz="1700" b="1" spc="-365" dirty="0">
                  <a:latin typeface="宋体" panose="02010600030101010101" pitchFamily="2" charset="-122"/>
                  <a:cs typeface="宋体" panose="02010600030101010101" pitchFamily="2" charset="-122"/>
                </a:rPr>
                <a:t>或</a:t>
              </a:r>
              <a:r>
                <a:rPr sz="1700" b="1" spc="-195" dirty="0">
                  <a:latin typeface="Arial" panose="020B0604020202020204"/>
                  <a:cs typeface="Arial" panose="020B0604020202020204"/>
                </a:rPr>
                <a:t>”</a:t>
              </a:r>
              <a:r>
                <a:rPr sz="1700" b="1" spc="-375" dirty="0">
                  <a:latin typeface="宋体" panose="02010600030101010101" pitchFamily="2" charset="-122"/>
                  <a:cs typeface="宋体" panose="02010600030101010101" pitchFamily="2" charset="-122"/>
                </a:rPr>
                <a:t>动作</a:t>
              </a:r>
              <a:endParaRPr sz="1700">
                <a:latin typeface="宋体" panose="02010600030101010101" pitchFamily="2" charset="-122"/>
                <a:cs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ts val="370"/>
                </a:spcBef>
              </a:pPr>
              <a:r>
                <a:rPr sz="1700" b="1" spc="-185" dirty="0">
                  <a:latin typeface="Arial" panose="020B0604020202020204"/>
                  <a:cs typeface="Arial" panose="020B0604020202020204"/>
                </a:rPr>
                <a:t>“</a:t>
              </a:r>
              <a:r>
                <a:rPr sz="1700" b="1" spc="-365" dirty="0">
                  <a:latin typeface="宋体" panose="02010600030101010101" pitchFamily="2" charset="-122"/>
                  <a:cs typeface="宋体" panose="02010600030101010101" pitchFamily="2" charset="-122"/>
                </a:rPr>
                <a:t>非</a:t>
              </a:r>
              <a:r>
                <a:rPr sz="1700" b="1" spc="-195" dirty="0">
                  <a:latin typeface="Arial" panose="020B0604020202020204"/>
                  <a:cs typeface="Arial" panose="020B0604020202020204"/>
                </a:rPr>
                <a:t>”</a:t>
              </a:r>
              <a:r>
                <a:rPr sz="1700" b="1" spc="-375" dirty="0">
                  <a:latin typeface="宋体" panose="02010600030101010101" pitchFamily="2" charset="-122"/>
                  <a:cs typeface="宋体" panose="02010600030101010101" pitchFamily="2" charset="-122"/>
                </a:rPr>
                <a:t>动作</a:t>
              </a:r>
              <a:endParaRPr sz="170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338" y="7614"/>
              <a:ext cx="784" cy="14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5080" indent="1905" algn="ctr">
                <a:lnSpc>
                  <a:spcPct val="118000"/>
                </a:lnSpc>
                <a:spcBef>
                  <a:spcPts val="100"/>
                </a:spcBef>
              </a:pPr>
              <a:r>
                <a:rPr sz="1700" b="1" spc="-280" dirty="0">
                  <a:latin typeface="Arial" panose="020B0604020202020204"/>
                  <a:cs typeface="Arial" panose="020B0604020202020204"/>
                </a:rPr>
                <a:t>A</a:t>
              </a:r>
              <a:r>
                <a:rPr sz="1700" b="1" spc="-185" dirty="0">
                  <a:latin typeface="Arial" panose="020B0604020202020204"/>
                  <a:cs typeface="Arial" panose="020B0604020202020204"/>
                </a:rPr>
                <a:t>ND  </a:t>
              </a:r>
              <a:r>
                <a:rPr sz="1700" b="1" spc="-280" dirty="0">
                  <a:latin typeface="Arial" panose="020B0604020202020204"/>
                  <a:cs typeface="Arial" panose="020B0604020202020204"/>
                </a:rPr>
                <a:t>OR  </a:t>
              </a:r>
              <a:r>
                <a:rPr sz="1700" b="1" spc="-260" dirty="0">
                  <a:latin typeface="Arial" panose="020B0604020202020204"/>
                  <a:cs typeface="Arial" panose="020B0604020202020204"/>
                </a:rPr>
                <a:t>N</a:t>
              </a:r>
              <a:r>
                <a:rPr sz="1700" b="1" spc="-290" dirty="0">
                  <a:latin typeface="Arial" panose="020B0604020202020204"/>
                  <a:cs typeface="Arial" panose="020B0604020202020204"/>
                </a:rPr>
                <a:t>O</a:t>
              </a:r>
              <a:r>
                <a:rPr sz="1700" b="1" spc="-225" dirty="0">
                  <a:latin typeface="Arial" panose="020B0604020202020204"/>
                  <a:cs typeface="Arial" panose="020B0604020202020204"/>
                </a:rPr>
                <a:t>T</a:t>
              </a:r>
              <a:endParaRPr sz="17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884" y="7309"/>
              <a:ext cx="5213" cy="0"/>
            </a:xfrm>
            <a:custGeom>
              <a:avLst/>
              <a:gdLst/>
              <a:ahLst/>
              <a:cxnLst/>
              <a:rect l="l" t="t" r="r" b="b"/>
              <a:pathLst>
                <a:path w="2536190">
                  <a:moveTo>
                    <a:pt x="0" y="0"/>
                  </a:moveTo>
                  <a:lnTo>
                    <a:pt x="2535936" y="0"/>
                  </a:lnTo>
                </a:path>
              </a:pathLst>
            </a:custGeom>
            <a:ln w="239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30" y="5921"/>
              <a:ext cx="0" cy="3653"/>
            </a:xfrm>
            <a:custGeom>
              <a:avLst/>
              <a:gdLst/>
              <a:ahLst/>
              <a:cxnLst/>
              <a:rect l="l" t="t" r="r" b="b"/>
              <a:pathLst>
                <a:path h="1673860">
                  <a:moveTo>
                    <a:pt x="0" y="0"/>
                  </a:moveTo>
                  <a:lnTo>
                    <a:pt x="0" y="1673352"/>
                  </a:lnTo>
                </a:path>
              </a:pathLst>
            </a:custGeom>
            <a:ln w="239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grpSp>
          <p:nvGrpSpPr>
            <p:cNvPr id="20" name="组合 19"/>
            <p:cNvGrpSpPr/>
            <p:nvPr/>
          </p:nvGrpSpPr>
          <p:grpSpPr>
            <a:xfrm>
              <a:off x="6898" y="5933"/>
              <a:ext cx="6117" cy="2660"/>
              <a:chOff x="6898" y="5573"/>
              <a:chExt cx="6117" cy="2660"/>
            </a:xfrm>
          </p:grpSpPr>
          <p:sp>
            <p:nvSpPr>
              <p:cNvPr id="8" name="object 8"/>
              <p:cNvSpPr/>
              <p:nvPr/>
            </p:nvSpPr>
            <p:spPr>
              <a:xfrm>
                <a:off x="11297" y="5573"/>
                <a:ext cx="147" cy="1710"/>
              </a:xfrm>
              <a:custGeom>
                <a:avLst/>
                <a:gdLst/>
                <a:ahLst/>
                <a:cxnLst/>
                <a:rect l="l" t="t" r="r" b="b"/>
                <a:pathLst>
                  <a:path w="71754" h="783589">
                    <a:moveTo>
                      <a:pt x="71615" y="690371"/>
                    </a:moveTo>
                    <a:lnTo>
                      <a:pt x="0" y="690371"/>
                    </a:lnTo>
                    <a:lnTo>
                      <a:pt x="23609" y="751655"/>
                    </a:lnTo>
                    <a:lnTo>
                      <a:pt x="23609" y="705612"/>
                    </a:lnTo>
                    <a:lnTo>
                      <a:pt x="47993" y="705612"/>
                    </a:lnTo>
                    <a:lnTo>
                      <a:pt x="47993" y="751710"/>
                    </a:lnTo>
                    <a:lnTo>
                      <a:pt x="71615" y="690371"/>
                    </a:lnTo>
                    <a:close/>
                  </a:path>
                  <a:path w="71754" h="783589">
                    <a:moveTo>
                      <a:pt x="47993" y="690371"/>
                    </a:moveTo>
                    <a:lnTo>
                      <a:pt x="47993" y="0"/>
                    </a:lnTo>
                    <a:lnTo>
                      <a:pt x="23609" y="0"/>
                    </a:lnTo>
                    <a:lnTo>
                      <a:pt x="23609" y="690371"/>
                    </a:lnTo>
                    <a:lnTo>
                      <a:pt x="47993" y="690371"/>
                    </a:lnTo>
                    <a:close/>
                  </a:path>
                  <a:path w="71754" h="783589">
                    <a:moveTo>
                      <a:pt x="47993" y="751710"/>
                    </a:moveTo>
                    <a:lnTo>
                      <a:pt x="47993" y="705612"/>
                    </a:lnTo>
                    <a:lnTo>
                      <a:pt x="23609" y="705612"/>
                    </a:lnTo>
                    <a:lnTo>
                      <a:pt x="23609" y="751655"/>
                    </a:lnTo>
                    <a:lnTo>
                      <a:pt x="35814" y="783335"/>
                    </a:lnTo>
                    <a:lnTo>
                      <a:pt x="47993" y="75171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9" name="object 9"/>
              <p:cNvSpPr txBox="1"/>
              <p:nvPr/>
            </p:nvSpPr>
            <p:spPr>
              <a:xfrm>
                <a:off x="9759" y="7283"/>
                <a:ext cx="3257" cy="951"/>
              </a:xfrm>
              <a:prstGeom prst="rect">
                <a:avLst/>
              </a:prstGeom>
              <a:solidFill>
                <a:srgbClr val="FFFFFF"/>
              </a:solidFill>
              <a:ln w="23926">
                <a:solidFill>
                  <a:srgbClr val="000000"/>
                </a:solidFill>
              </a:ln>
            </p:spPr>
            <p:txBody>
              <a:bodyPr vert="horz" wrap="square" lIns="0" tIns="54610" rIns="0" bIns="0" rtlCol="0">
                <a:spAutoFit/>
              </a:bodyPr>
              <a:lstStyle/>
              <a:p>
                <a:pPr marL="88265" marR="127000">
                  <a:lnSpc>
                    <a:spcPct val="105000"/>
                  </a:lnSpc>
                  <a:spcBef>
                    <a:spcPts val="430"/>
                  </a:spcBef>
                </a:pPr>
                <a:r>
                  <a:rPr sz="1700" b="1" spc="-365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解</a:t>
                </a:r>
                <a:r>
                  <a:rPr sz="1700" b="1" spc="-38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释</a:t>
                </a:r>
                <a:r>
                  <a:rPr sz="1700" b="1" spc="-375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这</a:t>
                </a:r>
                <a:r>
                  <a:rPr sz="1700" b="1" spc="-365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种</a:t>
                </a:r>
                <a:r>
                  <a:rPr sz="1700" b="1" spc="-38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组</a:t>
                </a:r>
                <a:r>
                  <a:rPr sz="1700" b="1" spc="-365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合</a:t>
                </a:r>
                <a:r>
                  <a:rPr sz="1700" b="1" spc="-105" dirty="0">
                    <a:latin typeface="Arial" panose="020B0604020202020204"/>
                    <a:cs typeface="Arial" panose="020B0604020202020204"/>
                  </a:rPr>
                  <a:t>,</a:t>
                </a:r>
                <a:r>
                  <a:rPr sz="1700" b="1" spc="-135" dirty="0">
                    <a:latin typeface="Arial" panose="020B0604020202020204"/>
                    <a:cs typeface="Arial" panose="020B0604020202020204"/>
                  </a:rPr>
                  <a:t> </a:t>
                </a:r>
                <a:r>
                  <a:rPr sz="1700" b="1" spc="-375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并 </a:t>
                </a:r>
                <a:r>
                  <a:rPr sz="1700" b="1" spc="-365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按</a:t>
                </a:r>
                <a:r>
                  <a:rPr sz="1700" b="1" spc="-38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次</a:t>
                </a:r>
                <a:r>
                  <a:rPr sz="1700" b="1" spc="-375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序</a:t>
                </a:r>
                <a:r>
                  <a:rPr sz="1700" b="1" spc="-365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调</a:t>
                </a:r>
                <a:r>
                  <a:rPr sz="1700" b="1" spc="-335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用基本动 </a:t>
                </a:r>
                <a:r>
                  <a:rPr sz="1700" b="1" spc="-365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作</a:t>
                </a:r>
                <a:r>
                  <a:rPr sz="1700" b="1" spc="-380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予</a:t>
                </a:r>
                <a:r>
                  <a:rPr sz="1700" b="1" spc="-375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以</a:t>
                </a:r>
                <a:r>
                  <a:rPr sz="1700" b="1" spc="-365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执</a:t>
                </a:r>
                <a:r>
                  <a:rPr sz="1700" b="1" spc="-375" dirty="0">
                    <a:latin typeface="宋体" panose="02010600030101010101" pitchFamily="2" charset="-122"/>
                    <a:cs typeface="宋体" panose="02010600030101010101" pitchFamily="2" charset="-122"/>
                  </a:rPr>
                  <a:t>行</a:t>
                </a:r>
                <a:endParaRPr sz="1700">
                  <a:latin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6898" y="7748"/>
                <a:ext cx="2849" cy="205"/>
              </a:xfrm>
              <a:custGeom>
                <a:avLst/>
                <a:gdLst/>
                <a:ahLst/>
                <a:cxnLst/>
                <a:rect l="l" t="t" r="r" b="b"/>
                <a:pathLst>
                  <a:path w="1386204" h="93979">
                    <a:moveTo>
                      <a:pt x="71628" y="31241"/>
                    </a:moveTo>
                    <a:lnTo>
                      <a:pt x="71628" y="0"/>
                    </a:lnTo>
                    <a:lnTo>
                      <a:pt x="0" y="46481"/>
                    </a:lnTo>
                    <a:lnTo>
                      <a:pt x="59436" y="85684"/>
                    </a:lnTo>
                    <a:lnTo>
                      <a:pt x="59436" y="31241"/>
                    </a:lnTo>
                    <a:lnTo>
                      <a:pt x="71628" y="31241"/>
                    </a:lnTo>
                    <a:close/>
                  </a:path>
                  <a:path w="1386204" h="93979">
                    <a:moveTo>
                      <a:pt x="1386078" y="62483"/>
                    </a:moveTo>
                    <a:lnTo>
                      <a:pt x="1386078" y="31241"/>
                    </a:lnTo>
                    <a:lnTo>
                      <a:pt x="59436" y="31241"/>
                    </a:lnTo>
                    <a:lnTo>
                      <a:pt x="59436" y="62483"/>
                    </a:lnTo>
                    <a:lnTo>
                      <a:pt x="1386078" y="62483"/>
                    </a:lnTo>
                    <a:close/>
                  </a:path>
                  <a:path w="1386204" h="93979">
                    <a:moveTo>
                      <a:pt x="71628" y="93725"/>
                    </a:moveTo>
                    <a:lnTo>
                      <a:pt x="71628" y="62483"/>
                    </a:lnTo>
                    <a:lnTo>
                      <a:pt x="59436" y="62483"/>
                    </a:lnTo>
                    <a:lnTo>
                      <a:pt x="59436" y="85684"/>
                    </a:lnTo>
                    <a:lnTo>
                      <a:pt x="71628" y="9372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/>
            </p:txBody>
          </p:sp>
        </p:grpSp>
        <p:sp>
          <p:nvSpPr>
            <p:cNvPr id="13" name="object 13"/>
            <p:cNvSpPr/>
            <p:nvPr/>
          </p:nvSpPr>
          <p:spPr>
            <a:xfrm>
              <a:off x="1954" y="3009"/>
              <a:ext cx="13136" cy="7286"/>
            </a:xfrm>
            <a:custGeom>
              <a:avLst/>
              <a:gdLst/>
              <a:ahLst/>
              <a:cxnLst/>
              <a:rect l="l" t="t" r="r" b="b"/>
              <a:pathLst>
                <a:path w="6390640" h="3338829">
                  <a:moveTo>
                    <a:pt x="0" y="0"/>
                  </a:moveTo>
                  <a:lnTo>
                    <a:pt x="0" y="3338322"/>
                  </a:lnTo>
                  <a:lnTo>
                    <a:pt x="6390132" y="3338321"/>
                  </a:lnTo>
                  <a:lnTo>
                    <a:pt x="6390132" y="0"/>
                  </a:lnTo>
                  <a:lnTo>
                    <a:pt x="0" y="0"/>
                  </a:lnTo>
                  <a:close/>
                </a:path>
              </a:pathLst>
            </a:custGeom>
            <a:ln w="239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 txBox="1"/>
            <p:nvPr/>
          </p:nvSpPr>
          <p:spPr>
            <a:xfrm>
              <a:off x="13410" y="7128"/>
              <a:ext cx="1073" cy="1911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R="5080" algn="just">
                <a:lnSpc>
                  <a:spcPct val="100000"/>
                </a:lnSpc>
                <a:spcBef>
                  <a:spcPts val="105"/>
                </a:spcBef>
              </a:pPr>
              <a:r>
                <a:rPr sz="2600" b="1" spc="-535" dirty="0">
                  <a:latin typeface="宋体" panose="02010600030101010101" pitchFamily="2" charset="-122"/>
                  <a:cs typeface="宋体" panose="02010600030101010101" pitchFamily="2" charset="-122"/>
                </a:rPr>
                <a:t>程序 执行 机构</a:t>
              </a:r>
              <a:endParaRPr sz="260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332" y="8503"/>
              <a:ext cx="1077" cy="653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10"/>
                </a:spcBef>
              </a:pPr>
              <a:r>
                <a:rPr sz="2600" b="1" spc="-605" dirty="0">
                  <a:latin typeface="宋体" panose="02010600030101010101" pitchFamily="2" charset="-122"/>
                  <a:cs typeface="宋体" panose="02010600030101010101" pitchFamily="2" charset="-122"/>
                </a:rPr>
                <a:t>指令</a:t>
              </a:r>
              <a:endParaRPr sz="260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2168" y="6174"/>
              <a:ext cx="377" cy="3691"/>
            </a:xfrm>
            <a:prstGeom prst="rect">
              <a:avLst/>
            </a:prstGeom>
          </p:spPr>
          <p:txBody>
            <a:bodyPr vert="eaVert" wrap="square" lIns="0" tIns="0" rIns="0" bIns="0" rtlCol="0">
              <a:spAutoFit/>
            </a:bodyPr>
            <a:lstStyle/>
            <a:p>
              <a:pPr marL="12700">
                <a:lnSpc>
                  <a:spcPct val="60000"/>
                </a:lnSpc>
              </a:pPr>
              <a:r>
                <a:rPr sz="2600" b="1" dirty="0">
                  <a:latin typeface="宋体" panose="02010600030101010101" pitchFamily="2" charset="-122"/>
                  <a:cs typeface="宋体" panose="02010600030101010101" pitchFamily="2" charset="-122"/>
                </a:rPr>
                <a:t>基</a:t>
              </a:r>
              <a:r>
                <a:rPr sz="2600" b="1" spc="-760" dirty="0">
                  <a:latin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sz="2600" b="1" dirty="0">
                  <a:latin typeface="宋体" panose="02010600030101010101" pitchFamily="2" charset="-122"/>
                  <a:cs typeface="宋体" panose="02010600030101010101" pitchFamily="2" charset="-122"/>
                </a:rPr>
                <a:t>本</a:t>
              </a:r>
              <a:r>
                <a:rPr sz="2600" b="1" spc="-760" dirty="0">
                  <a:latin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sz="2600" b="1" dirty="0">
                  <a:latin typeface="宋体" panose="02010600030101010101" pitchFamily="2" charset="-122"/>
                  <a:cs typeface="宋体" panose="02010600030101010101" pitchFamily="2" charset="-122"/>
                </a:rPr>
                <a:t>动</a:t>
              </a:r>
              <a:r>
                <a:rPr sz="2600" b="1" spc="-775" dirty="0">
                  <a:latin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sz="2600" b="1" dirty="0">
                  <a:latin typeface="宋体" panose="02010600030101010101" pitchFamily="2" charset="-122"/>
                  <a:cs typeface="宋体" panose="02010600030101010101" pitchFamily="2" charset="-122"/>
                </a:rPr>
                <a:t>作</a:t>
              </a:r>
              <a:endParaRPr sz="2600"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5021" y="3484"/>
              <a:ext cx="8162" cy="1709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704215">
                <a:lnSpc>
                  <a:spcPts val="1785"/>
                </a:lnSpc>
                <a:spcBef>
                  <a:spcPts val="135"/>
                </a:spcBef>
              </a:pPr>
              <a:r>
                <a:rPr sz="1700" b="1" spc="-375" dirty="0">
                  <a:latin typeface="宋体" panose="02010600030101010101" pitchFamily="2" charset="-122"/>
                  <a:cs typeface="宋体" panose="02010600030101010101" pitchFamily="2" charset="-122"/>
                </a:rPr>
                <a:t>复杂动作</a:t>
              </a:r>
              <a:r>
                <a:rPr sz="1700" b="1" spc="-490" dirty="0">
                  <a:latin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sz="1700" b="1" spc="-215" dirty="0">
                  <a:latin typeface="Arial" panose="020B0604020202020204"/>
                  <a:cs typeface="Arial" panose="020B0604020202020204"/>
                </a:rPr>
                <a:t>=</a:t>
              </a:r>
              <a:r>
                <a:rPr sz="1700" b="1" spc="-105" dirty="0">
                  <a:latin typeface="Arial" panose="020B0604020202020204"/>
                  <a:cs typeface="Arial" panose="020B0604020202020204"/>
                </a:rPr>
                <a:t> </a:t>
              </a:r>
              <a:r>
                <a:rPr sz="1700" b="1" spc="-375" dirty="0">
                  <a:latin typeface="宋体" panose="02010600030101010101" pitchFamily="2" charset="-122"/>
                  <a:cs typeface="宋体" panose="02010600030101010101" pitchFamily="2" charset="-122"/>
                </a:rPr>
                <a:t>基本动作的各种方式的组合</a:t>
              </a:r>
              <a:endParaRPr sz="1700">
                <a:latin typeface="宋体" panose="02010600030101010101" pitchFamily="2" charset="-122"/>
                <a:cs typeface="宋体" panose="02010600030101010101" pitchFamily="2" charset="-122"/>
              </a:endParaRPr>
            </a:p>
            <a:p>
              <a:pPr marL="25400">
                <a:lnSpc>
                  <a:spcPts val="2810"/>
                </a:lnSpc>
              </a:pPr>
              <a:r>
                <a:rPr sz="3900" b="1" spc="-907" baseline="2000" dirty="0">
                  <a:latin typeface="宋体" panose="02010600030101010101" pitchFamily="2" charset="-122"/>
                  <a:cs typeface="宋体" panose="02010600030101010101" pitchFamily="2" charset="-122"/>
                </a:rPr>
                <a:t>程 序    </a:t>
              </a:r>
              <a:r>
                <a:rPr sz="1700" b="1" spc="-165" dirty="0">
                  <a:latin typeface="Arial" panose="020B0604020202020204"/>
                  <a:cs typeface="Arial" panose="020B0604020202020204"/>
                </a:rPr>
                <a:t>(A</a:t>
              </a:r>
              <a:r>
                <a:rPr sz="1800" b="1" spc="-247" baseline="-21000" dirty="0">
                  <a:latin typeface="Arial" panose="020B0604020202020204"/>
                  <a:cs typeface="Arial" panose="020B0604020202020204"/>
                </a:rPr>
                <a:t>i </a:t>
              </a:r>
              <a:r>
                <a:rPr sz="1700" b="1" spc="-270" dirty="0">
                  <a:latin typeface="Arial" panose="020B0604020202020204"/>
                  <a:cs typeface="Arial" panose="020B0604020202020204"/>
                </a:rPr>
                <a:t>XOR </a:t>
              </a:r>
              <a:r>
                <a:rPr sz="1700" b="1" spc="-155" dirty="0">
                  <a:latin typeface="Arial" panose="020B0604020202020204"/>
                  <a:cs typeface="Arial" panose="020B0604020202020204"/>
                </a:rPr>
                <a:t>B</a:t>
              </a:r>
              <a:r>
                <a:rPr sz="1800" b="1" spc="-232" baseline="-21000" dirty="0">
                  <a:latin typeface="Arial" panose="020B0604020202020204"/>
                  <a:cs typeface="Arial" panose="020B0604020202020204"/>
                </a:rPr>
                <a:t>i</a:t>
              </a:r>
              <a:r>
                <a:rPr sz="1700" b="1" spc="-155" dirty="0">
                  <a:latin typeface="Arial" panose="020B0604020202020204"/>
                  <a:cs typeface="Arial" panose="020B0604020202020204"/>
                </a:rPr>
                <a:t>) </a:t>
              </a:r>
              <a:r>
                <a:rPr sz="1700" b="1" spc="-270" dirty="0">
                  <a:latin typeface="Arial" panose="020B0604020202020204"/>
                  <a:cs typeface="Arial" panose="020B0604020202020204"/>
                </a:rPr>
                <a:t>XOR</a:t>
              </a:r>
              <a:r>
                <a:rPr sz="1700" b="1" spc="-235" dirty="0">
                  <a:latin typeface="Arial" panose="020B0604020202020204"/>
                  <a:cs typeface="Arial" panose="020B0604020202020204"/>
                </a:rPr>
                <a:t> </a:t>
              </a:r>
              <a:r>
                <a:rPr sz="1700" b="1" spc="-170" dirty="0">
                  <a:latin typeface="Arial" panose="020B0604020202020204"/>
                  <a:cs typeface="Arial" panose="020B0604020202020204"/>
                </a:rPr>
                <a:t>C</a:t>
              </a:r>
              <a:r>
                <a:rPr sz="1800" b="1" spc="-254" baseline="-21000" dirty="0">
                  <a:latin typeface="Arial" panose="020B0604020202020204"/>
                  <a:cs typeface="Arial" panose="020B0604020202020204"/>
                </a:rPr>
                <a:t>i</a:t>
              </a:r>
              <a:endParaRPr sz="1800" baseline="-21000">
                <a:latin typeface="Arial" panose="020B0604020202020204"/>
                <a:cs typeface="Arial" panose="020B0604020202020204"/>
              </a:endParaRPr>
            </a:p>
            <a:p>
              <a:pPr marL="709295">
                <a:lnSpc>
                  <a:spcPts val="1840"/>
                </a:lnSpc>
              </a:pPr>
              <a:r>
                <a:rPr sz="1700" b="1" spc="-155" dirty="0">
                  <a:latin typeface="Arial" panose="020B0604020202020204"/>
                  <a:cs typeface="Arial" panose="020B0604020202020204"/>
                </a:rPr>
                <a:t>((A</a:t>
              </a:r>
              <a:r>
                <a:rPr sz="1800" b="1" spc="-232" baseline="-21000" dirty="0">
                  <a:latin typeface="Arial" panose="020B0604020202020204"/>
                  <a:cs typeface="Arial" panose="020B0604020202020204"/>
                </a:rPr>
                <a:t>i </a:t>
              </a:r>
              <a:r>
                <a:rPr sz="1700" b="1" spc="-265" dirty="0">
                  <a:latin typeface="Arial" panose="020B0604020202020204"/>
                  <a:cs typeface="Arial" panose="020B0604020202020204"/>
                </a:rPr>
                <a:t>XOR </a:t>
              </a:r>
              <a:r>
                <a:rPr sz="1700" b="1" spc="-155" dirty="0">
                  <a:latin typeface="Arial" panose="020B0604020202020204"/>
                  <a:cs typeface="Arial" panose="020B0604020202020204"/>
                </a:rPr>
                <a:t>B</a:t>
              </a:r>
              <a:r>
                <a:rPr sz="1800" b="1" spc="-232" baseline="-21000" dirty="0">
                  <a:latin typeface="Arial" panose="020B0604020202020204"/>
                  <a:cs typeface="Arial" panose="020B0604020202020204"/>
                </a:rPr>
                <a:t>i</a:t>
              </a:r>
              <a:r>
                <a:rPr sz="1700" b="1" spc="-155" dirty="0">
                  <a:latin typeface="Arial" panose="020B0604020202020204"/>
                  <a:cs typeface="Arial" panose="020B0604020202020204"/>
                </a:rPr>
                <a:t>) </a:t>
              </a:r>
              <a:r>
                <a:rPr sz="1700" b="1" spc="-270" dirty="0">
                  <a:latin typeface="Arial" panose="020B0604020202020204"/>
                  <a:cs typeface="Arial" panose="020B0604020202020204"/>
                </a:rPr>
                <a:t>AND </a:t>
              </a:r>
              <a:r>
                <a:rPr sz="1700" b="1" spc="-155" dirty="0">
                  <a:latin typeface="Arial" panose="020B0604020202020204"/>
                  <a:cs typeface="Arial" panose="020B0604020202020204"/>
                </a:rPr>
                <a:t>C</a:t>
              </a:r>
              <a:r>
                <a:rPr sz="1800" b="1" spc="-232" baseline="-21000" dirty="0">
                  <a:latin typeface="Arial" panose="020B0604020202020204"/>
                  <a:cs typeface="Arial" panose="020B0604020202020204"/>
                </a:rPr>
                <a:t>i</a:t>
              </a:r>
              <a:r>
                <a:rPr sz="1700" b="1" spc="-155" dirty="0">
                  <a:latin typeface="Arial" panose="020B0604020202020204"/>
                  <a:cs typeface="Arial" panose="020B0604020202020204"/>
                </a:rPr>
                <a:t>) </a:t>
              </a:r>
              <a:r>
                <a:rPr sz="1700" b="1" spc="-280" dirty="0">
                  <a:latin typeface="Arial" panose="020B0604020202020204"/>
                  <a:cs typeface="Arial" panose="020B0604020202020204"/>
                </a:rPr>
                <a:t>OR </a:t>
              </a:r>
              <a:r>
                <a:rPr sz="1700" b="1" spc="-165" dirty="0">
                  <a:latin typeface="Arial" panose="020B0604020202020204"/>
                  <a:cs typeface="Arial" panose="020B0604020202020204"/>
                </a:rPr>
                <a:t>(A</a:t>
              </a:r>
              <a:r>
                <a:rPr sz="1800" b="1" spc="-247" baseline="-21000" dirty="0">
                  <a:latin typeface="Arial" panose="020B0604020202020204"/>
                  <a:cs typeface="Arial" panose="020B0604020202020204"/>
                </a:rPr>
                <a:t>i </a:t>
              </a:r>
              <a:r>
                <a:rPr sz="1700" b="1" spc="-270" dirty="0">
                  <a:latin typeface="Arial" panose="020B0604020202020204"/>
                  <a:cs typeface="Arial" panose="020B0604020202020204"/>
                </a:rPr>
                <a:t>AND</a:t>
              </a:r>
              <a:r>
                <a:rPr sz="1700" b="1" spc="-290" dirty="0">
                  <a:latin typeface="Arial" panose="020B0604020202020204"/>
                  <a:cs typeface="Arial" panose="020B0604020202020204"/>
                </a:rPr>
                <a:t> </a:t>
              </a:r>
              <a:r>
                <a:rPr sz="1700" b="1" spc="-155" dirty="0">
                  <a:latin typeface="Arial" panose="020B0604020202020204"/>
                  <a:cs typeface="Arial" panose="020B0604020202020204"/>
                </a:rPr>
                <a:t>B</a:t>
              </a:r>
              <a:r>
                <a:rPr sz="1800" b="1" spc="-232" baseline="-21000" dirty="0">
                  <a:latin typeface="Arial" panose="020B0604020202020204"/>
                  <a:cs typeface="Arial" panose="020B0604020202020204"/>
                </a:rPr>
                <a:t>i</a:t>
              </a:r>
              <a:r>
                <a:rPr sz="1700" b="1" spc="-155" dirty="0">
                  <a:latin typeface="Arial" panose="020B0604020202020204"/>
                  <a:cs typeface="Arial" panose="020B0604020202020204"/>
                </a:rPr>
                <a:t>)</a:t>
              </a:r>
              <a:endParaRPr sz="1700">
                <a:latin typeface="Arial" panose="020B0604020202020204"/>
                <a:cs typeface="Arial" panose="020B0604020202020204"/>
              </a:endParaRPr>
            </a:p>
            <a:p>
              <a:pPr marL="704215">
                <a:lnSpc>
                  <a:spcPts val="1895"/>
                </a:lnSpc>
              </a:pPr>
              <a:r>
                <a:rPr sz="1700" b="1" spc="-180" dirty="0">
                  <a:latin typeface="Arial" panose="020B0604020202020204"/>
                  <a:cs typeface="Arial" panose="020B0604020202020204"/>
                </a:rPr>
                <a:t>……</a:t>
              </a:r>
              <a:r>
                <a:rPr sz="1700" b="1" spc="-100" dirty="0">
                  <a:latin typeface="Arial" panose="020B0604020202020204"/>
                  <a:cs typeface="Arial" panose="020B0604020202020204"/>
                </a:rPr>
                <a:t> </a:t>
              </a:r>
              <a:endParaRPr sz="1700">
                <a:latin typeface="Arial" panose="020B0604020202020204"/>
                <a:cs typeface="Arial" panose="020B0604020202020204"/>
              </a:endParaRPr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286258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关系代数概述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(3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为什么要提出关系代数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57889" y="4277360"/>
            <a:ext cx="8388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基本动作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7270" y="4240331"/>
            <a:ext cx="1259205" cy="58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970">
              <a:lnSpc>
                <a:spcPct val="115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对基本动作的 </a:t>
            </a:r>
            <a:r>
              <a:rPr sz="1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抽象与控制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1511" y="5123932"/>
            <a:ext cx="1568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0000"/>
                </a:solidFill>
                <a:latin typeface="Symbol" panose="05050102010706020507"/>
                <a:cs typeface="Symbol" panose="05050102010706020507"/>
              </a:rPr>
              <a:t></a:t>
            </a:r>
            <a:endParaRPr sz="16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1470" y="5367324"/>
            <a:ext cx="111760" cy="5880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90"/>
              </a:spcBef>
            </a:pPr>
            <a:r>
              <a:rPr sz="1600" b="1" dirty="0">
                <a:solidFill>
                  <a:srgbClr val="FF0000"/>
                </a:solidFill>
                <a:latin typeface="Symbol" panose="05050102010706020507"/>
                <a:cs typeface="Symbol" panose="05050102010706020507"/>
              </a:rPr>
              <a:t></a:t>
            </a:r>
            <a:endParaRPr sz="1600">
              <a:latin typeface="Symbol" panose="05050102010706020507"/>
              <a:cs typeface="Symbol" panose="05050102010706020507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r>
              <a:rPr sz="1600" b="1" dirty="0">
                <a:solidFill>
                  <a:srgbClr val="FF0000"/>
                </a:solidFill>
                <a:latin typeface="Symbol" panose="05050102010706020507"/>
                <a:cs typeface="Symbol" panose="05050102010706020507"/>
              </a:rPr>
              <a:t></a:t>
            </a:r>
            <a:endParaRPr sz="16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7807" y="5087656"/>
            <a:ext cx="1595755" cy="14300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并</a:t>
            </a:r>
            <a:r>
              <a:rPr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1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动作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差</a:t>
            </a:r>
            <a:r>
              <a:rPr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1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动作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积</a:t>
            </a:r>
            <a:r>
              <a:rPr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1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动作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1427480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选择</a:t>
            </a:r>
            <a:r>
              <a:rPr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1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动作	</a:t>
            </a:r>
            <a:r>
              <a:rPr sz="1600" b="1" dirty="0">
                <a:solidFill>
                  <a:srgbClr val="FF0000"/>
                </a:solidFill>
                <a:latin typeface="Symbol" panose="05050102010706020507"/>
                <a:cs typeface="Symbol" panose="05050102010706020507"/>
              </a:rPr>
              <a:t></a:t>
            </a:r>
            <a:endParaRPr sz="1600">
              <a:latin typeface="Symbol" panose="05050102010706020507"/>
              <a:cs typeface="Symbol" panose="05050102010706020507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  <a:tabLst>
                <a:tab pos="1427480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1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投影</a:t>
            </a:r>
            <a:r>
              <a:rPr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1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动作</a:t>
            </a:r>
            <a:r>
              <a:rPr sz="16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1600" b="1" dirty="0">
                <a:solidFill>
                  <a:srgbClr val="FF0000"/>
                </a:solidFill>
                <a:latin typeface="Symbol" panose="05050102010706020507"/>
                <a:cs typeface="Symbol" panose="05050102010706020507"/>
              </a:rPr>
              <a:t></a:t>
            </a:r>
            <a:endParaRPr sz="16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77569" y="4066794"/>
            <a:ext cx="85725" cy="1289685"/>
          </a:xfrm>
          <a:custGeom>
            <a:avLst/>
            <a:gdLst/>
            <a:ahLst/>
            <a:cxnLst/>
            <a:rect l="l" t="t" r="r" b="b"/>
            <a:pathLst>
              <a:path w="85725" h="1289685">
                <a:moveTo>
                  <a:pt x="85331" y="1203197"/>
                </a:moveTo>
                <a:lnTo>
                  <a:pt x="0" y="1203197"/>
                </a:lnTo>
                <a:lnTo>
                  <a:pt x="28194" y="1260089"/>
                </a:lnTo>
                <a:lnTo>
                  <a:pt x="28194" y="1217676"/>
                </a:lnTo>
                <a:lnTo>
                  <a:pt x="57150" y="1217676"/>
                </a:lnTo>
                <a:lnTo>
                  <a:pt x="57150" y="1260080"/>
                </a:lnTo>
                <a:lnTo>
                  <a:pt x="85331" y="1203197"/>
                </a:lnTo>
                <a:close/>
              </a:path>
              <a:path w="85725" h="1289685">
                <a:moveTo>
                  <a:pt x="57150" y="1203197"/>
                </a:moveTo>
                <a:lnTo>
                  <a:pt x="57150" y="0"/>
                </a:lnTo>
                <a:lnTo>
                  <a:pt x="28194" y="0"/>
                </a:lnTo>
                <a:lnTo>
                  <a:pt x="28194" y="1203197"/>
                </a:lnTo>
                <a:lnTo>
                  <a:pt x="57150" y="1203197"/>
                </a:lnTo>
                <a:close/>
              </a:path>
              <a:path w="85725" h="1289685">
                <a:moveTo>
                  <a:pt x="57150" y="1260080"/>
                </a:moveTo>
                <a:lnTo>
                  <a:pt x="57150" y="1217676"/>
                </a:lnTo>
                <a:lnTo>
                  <a:pt x="28194" y="1217676"/>
                </a:lnTo>
                <a:lnTo>
                  <a:pt x="28194" y="1260089"/>
                </a:lnTo>
                <a:lnTo>
                  <a:pt x="42672" y="1289303"/>
                </a:lnTo>
                <a:lnTo>
                  <a:pt x="57150" y="12600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83743" y="5344667"/>
            <a:ext cx="1892300" cy="854710"/>
          </a:xfrm>
          <a:custGeom>
            <a:avLst/>
            <a:gdLst/>
            <a:ahLst/>
            <a:cxnLst/>
            <a:rect l="l" t="t" r="r" b="b"/>
            <a:pathLst>
              <a:path w="1892300" h="854710">
                <a:moveTo>
                  <a:pt x="0" y="0"/>
                </a:moveTo>
                <a:lnTo>
                  <a:pt x="0" y="854201"/>
                </a:lnTo>
                <a:lnTo>
                  <a:pt x="1892045" y="854201"/>
                </a:lnTo>
                <a:lnTo>
                  <a:pt x="1892045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576955" y="5387594"/>
            <a:ext cx="1651635" cy="7696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55"/>
              </a:spcBef>
            </a:pPr>
            <a:r>
              <a:rPr sz="16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解释这种组</a:t>
            </a:r>
            <a:r>
              <a:rPr sz="1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合</a:t>
            </a:r>
            <a:r>
              <a:rPr sz="1600" b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600" b="1" spc="-4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并 </a:t>
            </a:r>
            <a:r>
              <a:rPr sz="16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按次序调用基本动 </a:t>
            </a:r>
            <a:r>
              <a:rPr sz="16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作予以执行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51139" y="4962144"/>
            <a:ext cx="2803525" cy="0"/>
          </a:xfrm>
          <a:custGeom>
            <a:avLst/>
            <a:gdLst/>
            <a:ahLst/>
            <a:cxnLst/>
            <a:rect l="l" t="t" r="r" b="b"/>
            <a:pathLst>
              <a:path w="2803525">
                <a:moveTo>
                  <a:pt x="0" y="0"/>
                </a:moveTo>
                <a:lnTo>
                  <a:pt x="2803398" y="0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55683" y="4377690"/>
            <a:ext cx="14604" cy="2146935"/>
          </a:xfrm>
          <a:custGeom>
            <a:avLst/>
            <a:gdLst/>
            <a:ahLst/>
            <a:cxnLst/>
            <a:rect l="l" t="t" r="r" b="b"/>
            <a:pathLst>
              <a:path w="14605" h="2146934">
                <a:moveTo>
                  <a:pt x="0" y="0"/>
                </a:moveTo>
                <a:lnTo>
                  <a:pt x="14478" y="2146554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21059" y="5692140"/>
            <a:ext cx="1656080" cy="86360"/>
          </a:xfrm>
          <a:custGeom>
            <a:avLst/>
            <a:gdLst/>
            <a:ahLst/>
            <a:cxnLst/>
            <a:rect l="l" t="t" r="r" b="b"/>
            <a:pathLst>
              <a:path w="1656079" h="86360">
                <a:moveTo>
                  <a:pt x="86106" y="28956"/>
                </a:moveTo>
                <a:lnTo>
                  <a:pt x="86106" y="0"/>
                </a:lnTo>
                <a:lnTo>
                  <a:pt x="0" y="43434"/>
                </a:lnTo>
                <a:lnTo>
                  <a:pt x="71627" y="78931"/>
                </a:lnTo>
                <a:lnTo>
                  <a:pt x="71627" y="28956"/>
                </a:lnTo>
                <a:lnTo>
                  <a:pt x="86106" y="28956"/>
                </a:lnTo>
                <a:close/>
              </a:path>
              <a:path w="1656079" h="86360">
                <a:moveTo>
                  <a:pt x="1655826" y="57150"/>
                </a:moveTo>
                <a:lnTo>
                  <a:pt x="1655826" y="28955"/>
                </a:lnTo>
                <a:lnTo>
                  <a:pt x="71627" y="28956"/>
                </a:lnTo>
                <a:lnTo>
                  <a:pt x="71627" y="57150"/>
                </a:lnTo>
                <a:lnTo>
                  <a:pt x="1655826" y="57150"/>
                </a:lnTo>
                <a:close/>
              </a:path>
              <a:path w="1656079" h="86360">
                <a:moveTo>
                  <a:pt x="86106" y="86106"/>
                </a:moveTo>
                <a:lnTo>
                  <a:pt x="86106" y="57150"/>
                </a:lnTo>
                <a:lnTo>
                  <a:pt x="71627" y="57150"/>
                </a:lnTo>
                <a:lnTo>
                  <a:pt x="71627" y="78931"/>
                </a:lnTo>
                <a:lnTo>
                  <a:pt x="86106" y="861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52613" y="1475994"/>
            <a:ext cx="8312150" cy="5412105"/>
          </a:xfrm>
          <a:custGeom>
            <a:avLst/>
            <a:gdLst/>
            <a:ahLst/>
            <a:cxnLst/>
            <a:rect l="l" t="t" r="r" b="b"/>
            <a:pathLst>
              <a:path w="8312150" h="5412105">
                <a:moveTo>
                  <a:pt x="0" y="0"/>
                </a:moveTo>
                <a:lnTo>
                  <a:pt x="0" y="5411724"/>
                </a:lnTo>
                <a:lnTo>
                  <a:pt x="8311896" y="5411724"/>
                </a:lnTo>
                <a:lnTo>
                  <a:pt x="8311896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578729" y="5207761"/>
            <a:ext cx="635000" cy="112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程序 执行 机构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23087" y="2502661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程序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23087" y="5514847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指令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5162" y="4315612"/>
            <a:ext cx="330200" cy="122618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0000"/>
              </a:lnSpc>
            </a:pPr>
            <a:r>
              <a:rPr sz="2400" b="1" spc="-50" dirty="0">
                <a:latin typeface="宋体" panose="02010600030101010101" pitchFamily="2" charset="-122"/>
                <a:cs typeface="宋体" panose="02010600030101010101" pitchFamily="2" charset="-122"/>
              </a:rPr>
              <a:t>基本动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作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53261" y="1811527"/>
            <a:ext cx="48621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8200" algn="l"/>
                <a:tab pos="1675130" algn="l"/>
              </a:tabLst>
            </a:pPr>
            <a:r>
              <a:rPr sz="16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Select	</a:t>
            </a:r>
            <a:r>
              <a:rPr sz="16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Sname	</a:t>
            </a:r>
            <a:r>
              <a:rPr sz="16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From </a:t>
            </a:r>
            <a:r>
              <a:rPr sz="16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Student, </a:t>
            </a:r>
            <a:r>
              <a:rPr sz="16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803910" algn="l"/>
              </a:tabLst>
            </a:pPr>
            <a:r>
              <a:rPr sz="16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Where	</a:t>
            </a:r>
            <a:r>
              <a:rPr sz="1600" b="1" u="sng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Arial" panose="020B0604020202020204"/>
                <a:cs typeface="Arial" panose="020B0604020202020204"/>
              </a:rPr>
              <a:t>Student.S# = SC.S#</a:t>
            </a:r>
            <a:r>
              <a:rPr sz="16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and SC.C# </a:t>
            </a:r>
            <a:r>
              <a:rPr sz="16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600" b="1" spc="-7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FF006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‘</a:t>
            </a:r>
            <a:r>
              <a:rPr sz="16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001</a:t>
            </a:r>
            <a:r>
              <a:rPr sz="1600" b="1" spc="-5" dirty="0">
                <a:solidFill>
                  <a:srgbClr val="FF006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’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53258" y="2299960"/>
            <a:ext cx="23190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Order By </a:t>
            </a:r>
            <a:r>
              <a:rPr sz="16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Score</a:t>
            </a:r>
            <a:r>
              <a:rPr sz="1600" b="1" spc="38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DESC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;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92637" y="2711195"/>
            <a:ext cx="4837430" cy="0"/>
          </a:xfrm>
          <a:custGeom>
            <a:avLst/>
            <a:gdLst/>
            <a:ahLst/>
            <a:cxnLst/>
            <a:rect l="l" t="t" r="r" b="b"/>
            <a:pathLst>
              <a:path w="4837430">
                <a:moveTo>
                  <a:pt x="0" y="0"/>
                </a:moveTo>
                <a:lnTo>
                  <a:pt x="4837176" y="0"/>
                </a:lnTo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767213" y="6166865"/>
            <a:ext cx="1456690" cy="82296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5244" rIns="0" bIns="0" rtlCol="0">
            <a:spAutoFit/>
          </a:bodyPr>
          <a:lstStyle/>
          <a:p>
            <a:pPr marL="92075" marR="137160">
              <a:lnSpc>
                <a:spcPct val="100000"/>
              </a:lnSpc>
              <a:spcBef>
                <a:spcPts val="435"/>
              </a:spcBef>
            </a:pPr>
            <a:r>
              <a:rPr sz="24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关系模型 基本运算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78259" y="3717797"/>
            <a:ext cx="4240530" cy="4572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46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30"/>
              </a:spcBef>
            </a:pPr>
            <a:r>
              <a:rPr sz="24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关系模型基本运算的各种组合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99945" y="1579625"/>
            <a:ext cx="1422400" cy="4572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2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sz="24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语言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10451" y="6138671"/>
            <a:ext cx="1511300" cy="82232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55244" rIns="0" bIns="0" rtlCol="0">
            <a:spAutoFit/>
          </a:bodyPr>
          <a:lstStyle/>
          <a:p>
            <a:pPr marL="298450" marR="137795" indent="-152400">
              <a:lnSpc>
                <a:spcPct val="100000"/>
              </a:lnSpc>
              <a:spcBef>
                <a:spcPts val="435"/>
              </a:spcBef>
            </a:pPr>
            <a:r>
              <a:rPr sz="24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数据库管 </a:t>
            </a:r>
            <a:r>
              <a:rPr sz="2400" b="1" spc="-1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理系统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15161" y="2743636"/>
            <a:ext cx="5144135" cy="918844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5"/>
              </a:spcBef>
            </a:pPr>
            <a:r>
              <a:rPr sz="3600" b="1" spc="-7" baseline="14000" dirty="0">
                <a:solidFill>
                  <a:srgbClr val="FF0000"/>
                </a:solidFill>
                <a:latin typeface="Symbol" panose="05050102010706020507"/>
                <a:cs typeface="Symbol" panose="05050102010706020507"/>
              </a:rPr>
              <a:t></a:t>
            </a:r>
            <a:r>
              <a:rPr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Sname</a:t>
            </a:r>
            <a:r>
              <a:rPr sz="3600" b="1" spc="-7" baseline="14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3600" b="1" spc="-7" baseline="14000" dirty="0">
                <a:solidFill>
                  <a:srgbClr val="FF0000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student.s#=sc.s#</a:t>
            </a:r>
            <a:r>
              <a:rPr sz="3600" b="1" spc="-7" baseline="14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(Student </a:t>
            </a:r>
            <a:r>
              <a:rPr sz="3600" b="1" spc="-7" baseline="14000" dirty="0">
                <a:solidFill>
                  <a:srgbClr val="FF0000"/>
                </a:solidFill>
                <a:latin typeface="Symbol" panose="05050102010706020507"/>
                <a:cs typeface="Symbol" panose="05050102010706020507"/>
              </a:rPr>
              <a:t></a:t>
            </a:r>
            <a:r>
              <a:rPr sz="3600" b="1" spc="30" baseline="14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spc="-7" baseline="1400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SC))</a:t>
            </a:r>
            <a:endParaRPr sz="3600" baseline="14000">
              <a:latin typeface="Arial" panose="020B0604020202020204"/>
              <a:cs typeface="Arial" panose="020B0604020202020204"/>
            </a:endParaRPr>
          </a:p>
          <a:p>
            <a:pPr marL="247015">
              <a:lnSpc>
                <a:spcPct val="100000"/>
              </a:lnSpc>
              <a:spcBef>
                <a:spcPts val="800"/>
              </a:spcBef>
            </a:pPr>
            <a:r>
              <a:rPr sz="20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复杂动作</a:t>
            </a:r>
            <a:r>
              <a:rPr sz="2000" b="1" spc="-459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000" b="1" spc="-3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基本动作的各种方式的组合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75588" y="1514094"/>
            <a:ext cx="2417445" cy="1443990"/>
          </a:xfrm>
          <a:custGeom>
            <a:avLst/>
            <a:gdLst/>
            <a:ahLst/>
            <a:cxnLst/>
            <a:rect l="l" t="t" r="r" b="b"/>
            <a:pathLst>
              <a:path w="2417445" h="1443989">
                <a:moveTo>
                  <a:pt x="0" y="0"/>
                </a:moveTo>
                <a:lnTo>
                  <a:pt x="0" y="1443990"/>
                </a:lnTo>
                <a:lnTo>
                  <a:pt x="2417064" y="1443990"/>
                </a:lnTo>
                <a:lnTo>
                  <a:pt x="2417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476127" y="2060755"/>
            <a:ext cx="27559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基本动作</a:t>
            </a:r>
            <a:endParaRPr sz="7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79305" y="2043683"/>
            <a:ext cx="26670" cy="319405"/>
          </a:xfrm>
          <a:custGeom>
            <a:avLst/>
            <a:gdLst/>
            <a:ahLst/>
            <a:cxnLst/>
            <a:rect l="l" t="t" r="r" b="b"/>
            <a:pathLst>
              <a:path w="26669" h="319405">
                <a:moveTo>
                  <a:pt x="26669" y="281178"/>
                </a:moveTo>
                <a:lnTo>
                  <a:pt x="0" y="281178"/>
                </a:lnTo>
                <a:lnTo>
                  <a:pt x="9143" y="306578"/>
                </a:lnTo>
                <a:lnTo>
                  <a:pt x="9143" y="287274"/>
                </a:lnTo>
                <a:lnTo>
                  <a:pt x="17525" y="287274"/>
                </a:lnTo>
                <a:lnTo>
                  <a:pt x="17525" y="308072"/>
                </a:lnTo>
                <a:lnTo>
                  <a:pt x="26669" y="281178"/>
                </a:lnTo>
                <a:close/>
              </a:path>
              <a:path w="26669" h="319405">
                <a:moveTo>
                  <a:pt x="17525" y="281178"/>
                </a:moveTo>
                <a:lnTo>
                  <a:pt x="17525" y="0"/>
                </a:lnTo>
                <a:lnTo>
                  <a:pt x="9143" y="0"/>
                </a:lnTo>
                <a:lnTo>
                  <a:pt x="9143" y="281178"/>
                </a:lnTo>
                <a:lnTo>
                  <a:pt x="17525" y="281178"/>
                </a:lnTo>
                <a:close/>
              </a:path>
              <a:path w="26669" h="319405">
                <a:moveTo>
                  <a:pt x="17525" y="308072"/>
                </a:moveTo>
                <a:lnTo>
                  <a:pt x="17525" y="287274"/>
                </a:lnTo>
                <a:lnTo>
                  <a:pt x="9143" y="287274"/>
                </a:lnTo>
                <a:lnTo>
                  <a:pt x="9143" y="306578"/>
                </a:lnTo>
                <a:lnTo>
                  <a:pt x="13715" y="319278"/>
                </a:lnTo>
                <a:lnTo>
                  <a:pt x="17525" y="308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704223" y="2362961"/>
            <a:ext cx="582930" cy="379095"/>
          </a:xfrm>
          <a:prstGeom prst="rect">
            <a:avLst/>
          </a:prstGeom>
          <a:solidFill>
            <a:srgbClr val="FFFFFF"/>
          </a:solidFill>
          <a:ln w="8801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2385" marR="42545">
              <a:lnSpc>
                <a:spcPct val="104000"/>
              </a:lnSpc>
              <a:spcBef>
                <a:spcPts val="170"/>
              </a:spcBef>
            </a:pPr>
            <a:r>
              <a:rPr sz="700" b="1" spc="-210" dirty="0">
                <a:latin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释</a:t>
            </a:r>
            <a:r>
              <a:rPr sz="700" b="1" spc="-220" dirty="0">
                <a:latin typeface="宋体" panose="02010600030101010101" pitchFamily="2" charset="-122"/>
                <a:cs typeface="宋体" panose="02010600030101010101" pitchFamily="2" charset="-122"/>
              </a:rPr>
              <a:t>这</a:t>
            </a:r>
            <a:r>
              <a:rPr sz="700" b="1" spc="-210" dirty="0">
                <a:latin typeface="宋体" panose="02010600030101010101" pitchFamily="2" charset="-122"/>
                <a:cs typeface="宋体" panose="02010600030101010101" pitchFamily="2" charset="-122"/>
              </a:rPr>
              <a:t>种</a:t>
            </a: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组合</a:t>
            </a:r>
            <a:r>
              <a:rPr sz="700" b="1" spc="-60" dirty="0">
                <a:latin typeface="Arial" panose="020B0604020202020204"/>
                <a:cs typeface="Arial" panose="020B0604020202020204"/>
              </a:rPr>
              <a:t>,</a:t>
            </a:r>
            <a:r>
              <a:rPr sz="700" b="1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并 </a:t>
            </a:r>
            <a:r>
              <a:rPr sz="700" b="1" spc="-210" dirty="0">
                <a:latin typeface="宋体" panose="02010600030101010101" pitchFamily="2" charset="-122"/>
                <a:cs typeface="宋体" panose="02010600030101010101" pitchFamily="2" charset="-122"/>
              </a:rPr>
              <a:t>按</a:t>
            </a: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次</a:t>
            </a:r>
            <a:r>
              <a:rPr sz="700" b="1" spc="-220" dirty="0">
                <a:latin typeface="宋体" panose="02010600030101010101" pitchFamily="2" charset="-122"/>
                <a:cs typeface="宋体" panose="02010600030101010101" pitchFamily="2" charset="-122"/>
              </a:rPr>
              <a:t>序</a:t>
            </a:r>
            <a:r>
              <a:rPr sz="700" b="1" spc="-210" dirty="0">
                <a:latin typeface="宋体" panose="02010600030101010101" pitchFamily="2" charset="-122"/>
                <a:cs typeface="宋体" panose="02010600030101010101" pitchFamily="2" charset="-122"/>
              </a:rPr>
              <a:t>调</a:t>
            </a:r>
            <a:r>
              <a:rPr sz="700" b="1" spc="-195" dirty="0">
                <a:latin typeface="宋体" panose="02010600030101010101" pitchFamily="2" charset="-122"/>
                <a:cs typeface="宋体" panose="02010600030101010101" pitchFamily="2" charset="-122"/>
              </a:rPr>
              <a:t>用基本动 </a:t>
            </a:r>
            <a:r>
              <a:rPr sz="700" b="1" spc="-210" dirty="0">
                <a:latin typeface="宋体" panose="02010600030101010101" pitchFamily="2" charset="-122"/>
                <a:cs typeface="宋体" panose="02010600030101010101" pitchFamily="2" charset="-122"/>
              </a:rPr>
              <a:t>作</a:t>
            </a: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予</a:t>
            </a:r>
            <a:r>
              <a:rPr sz="700" b="1" spc="-220" dirty="0">
                <a:latin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sz="700" b="1" spc="-210" dirty="0">
                <a:latin typeface="宋体" panose="02010600030101010101" pitchFamily="2" charset="-122"/>
                <a:cs typeface="宋体" panose="02010600030101010101" pitchFamily="2" charset="-122"/>
              </a:rPr>
              <a:t>执</a:t>
            </a: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行</a:t>
            </a:r>
            <a:endParaRPr sz="7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418729" y="2367533"/>
            <a:ext cx="932815" cy="0"/>
          </a:xfrm>
          <a:custGeom>
            <a:avLst/>
            <a:gdLst/>
            <a:ahLst/>
            <a:cxnLst/>
            <a:rect l="l" t="t" r="r" b="b"/>
            <a:pathLst>
              <a:path w="932814">
                <a:moveTo>
                  <a:pt x="0" y="0"/>
                </a:moveTo>
                <a:lnTo>
                  <a:pt x="932688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22589" y="2108454"/>
            <a:ext cx="0" cy="681355"/>
          </a:xfrm>
          <a:custGeom>
            <a:avLst/>
            <a:gdLst/>
            <a:ahLst/>
            <a:cxnLst/>
            <a:rect l="l" t="t" r="r" b="b"/>
            <a:pathLst>
              <a:path h="681355">
                <a:moveTo>
                  <a:pt x="0" y="0"/>
                </a:moveTo>
                <a:lnTo>
                  <a:pt x="0" y="681228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192921" y="2516885"/>
            <a:ext cx="509905" cy="38100"/>
          </a:xfrm>
          <a:custGeom>
            <a:avLst/>
            <a:gdLst/>
            <a:ahLst/>
            <a:cxnLst/>
            <a:rect l="l" t="t" r="r" b="b"/>
            <a:pathLst>
              <a:path w="509905" h="38100">
                <a:moveTo>
                  <a:pt x="25908" y="12953"/>
                </a:moveTo>
                <a:lnTo>
                  <a:pt x="25908" y="0"/>
                </a:lnTo>
                <a:lnTo>
                  <a:pt x="0" y="19050"/>
                </a:lnTo>
                <a:lnTo>
                  <a:pt x="22098" y="35298"/>
                </a:lnTo>
                <a:lnTo>
                  <a:pt x="22098" y="12953"/>
                </a:lnTo>
                <a:lnTo>
                  <a:pt x="25908" y="12953"/>
                </a:lnTo>
                <a:close/>
              </a:path>
              <a:path w="509905" h="38100">
                <a:moveTo>
                  <a:pt x="509778" y="25146"/>
                </a:moveTo>
                <a:lnTo>
                  <a:pt x="509778" y="12953"/>
                </a:lnTo>
                <a:lnTo>
                  <a:pt x="22098" y="12953"/>
                </a:lnTo>
                <a:lnTo>
                  <a:pt x="22098" y="25146"/>
                </a:lnTo>
                <a:lnTo>
                  <a:pt x="509778" y="25146"/>
                </a:lnTo>
                <a:close/>
              </a:path>
              <a:path w="509905" h="38100">
                <a:moveTo>
                  <a:pt x="25908" y="38100"/>
                </a:moveTo>
                <a:lnTo>
                  <a:pt x="25908" y="25146"/>
                </a:lnTo>
                <a:lnTo>
                  <a:pt x="22098" y="25146"/>
                </a:lnTo>
                <a:lnTo>
                  <a:pt x="22098" y="35298"/>
                </a:lnTo>
                <a:lnTo>
                  <a:pt x="2590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308239" y="1565147"/>
            <a:ext cx="2349500" cy="1359535"/>
          </a:xfrm>
          <a:custGeom>
            <a:avLst/>
            <a:gdLst/>
            <a:ahLst/>
            <a:cxnLst/>
            <a:rect l="l" t="t" r="r" b="b"/>
            <a:pathLst>
              <a:path w="2349500" h="1359535">
                <a:moveTo>
                  <a:pt x="0" y="0"/>
                </a:moveTo>
                <a:lnTo>
                  <a:pt x="0" y="1359408"/>
                </a:lnTo>
                <a:lnTo>
                  <a:pt x="2349245" y="1359407"/>
                </a:lnTo>
                <a:lnTo>
                  <a:pt x="2349245" y="0"/>
                </a:lnTo>
                <a:lnTo>
                  <a:pt x="0" y="0"/>
                </a:lnTo>
                <a:close/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301879" y="2281425"/>
            <a:ext cx="213360" cy="511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95"/>
              </a:spcBef>
            </a:pPr>
            <a:r>
              <a:rPr sz="1050" b="1" spc="-285" dirty="0">
                <a:latin typeface="宋体" panose="02010600030101010101" pitchFamily="2" charset="-122"/>
                <a:cs typeface="宋体" panose="02010600030101010101" pitchFamily="2" charset="-122"/>
              </a:rPr>
              <a:t>程序 执行 机构</a:t>
            </a:r>
            <a:endParaRPr sz="10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50714" y="2417007"/>
            <a:ext cx="901700" cy="42100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  <a:tabLst>
                <a:tab pos="463550" algn="l"/>
              </a:tabLst>
            </a:pPr>
            <a:r>
              <a:rPr sz="700" b="1" spc="-105" dirty="0">
                <a:latin typeface="Arial" panose="020B0604020202020204"/>
                <a:cs typeface="Arial" panose="020B0604020202020204"/>
              </a:rPr>
              <a:t>“</a:t>
            </a: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700" b="1" spc="-105" dirty="0">
                <a:latin typeface="Arial" panose="020B0604020202020204"/>
                <a:cs typeface="Arial" panose="020B0604020202020204"/>
              </a:rPr>
              <a:t>”</a:t>
            </a: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动作	</a:t>
            </a:r>
            <a:r>
              <a:rPr sz="700" b="1" spc="-160" dirty="0">
                <a:latin typeface="Arial" panose="020B0604020202020204"/>
                <a:cs typeface="Arial" panose="020B0604020202020204"/>
              </a:rPr>
              <a:t>AND</a:t>
            </a:r>
            <a:endParaRPr sz="700">
              <a:latin typeface="Arial" panose="020B0604020202020204"/>
              <a:cs typeface="Arial" panose="020B0604020202020204"/>
            </a:endParaRPr>
          </a:p>
          <a:p>
            <a:pPr marL="38100">
              <a:lnSpc>
                <a:spcPts val="780"/>
              </a:lnSpc>
              <a:spcBef>
                <a:spcPts val="145"/>
              </a:spcBef>
              <a:tabLst>
                <a:tab pos="481330" algn="l"/>
              </a:tabLst>
            </a:pPr>
            <a:r>
              <a:rPr sz="700" b="1" spc="-105" dirty="0">
                <a:latin typeface="Arial" panose="020B0604020202020204"/>
                <a:cs typeface="Arial" panose="020B0604020202020204"/>
              </a:rPr>
              <a:t>“</a:t>
            </a: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或</a:t>
            </a:r>
            <a:r>
              <a:rPr sz="700" b="1" spc="-105" dirty="0">
                <a:latin typeface="Arial" panose="020B0604020202020204"/>
                <a:cs typeface="Arial" panose="020B0604020202020204"/>
              </a:rPr>
              <a:t>”</a:t>
            </a: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动作	</a:t>
            </a:r>
            <a:r>
              <a:rPr sz="700" b="1" spc="-165" dirty="0">
                <a:latin typeface="Arial" panose="020B0604020202020204"/>
                <a:cs typeface="Arial" panose="020B0604020202020204"/>
              </a:rPr>
              <a:t>OR</a:t>
            </a:r>
            <a:endParaRPr sz="700">
              <a:latin typeface="Arial" panose="020B0604020202020204"/>
              <a:cs typeface="Arial" panose="020B0604020202020204"/>
            </a:endParaRPr>
          </a:p>
          <a:p>
            <a:pPr marL="38100">
              <a:lnSpc>
                <a:spcPts val="1200"/>
              </a:lnSpc>
              <a:tabLst>
                <a:tab pos="462915" algn="l"/>
              </a:tabLst>
            </a:pPr>
            <a:r>
              <a:rPr sz="1050" b="1" spc="-157" baseline="8000" dirty="0">
                <a:latin typeface="Arial" panose="020B0604020202020204"/>
                <a:cs typeface="Arial" panose="020B0604020202020204"/>
              </a:rPr>
              <a:t>“</a:t>
            </a:r>
            <a:r>
              <a:rPr sz="1050" b="1" spc="-322" baseline="8000" dirty="0">
                <a:latin typeface="宋体" panose="02010600030101010101" pitchFamily="2" charset="-122"/>
                <a:cs typeface="宋体" panose="02010600030101010101" pitchFamily="2" charset="-122"/>
              </a:rPr>
              <a:t>非</a:t>
            </a:r>
            <a:r>
              <a:rPr sz="1050" b="1" spc="-157" baseline="8000" dirty="0">
                <a:latin typeface="Arial" panose="020B0604020202020204"/>
                <a:cs typeface="Arial" panose="020B0604020202020204"/>
              </a:rPr>
              <a:t>”</a:t>
            </a:r>
            <a:r>
              <a:rPr sz="1050" b="1" spc="-322" baseline="8000" dirty="0">
                <a:latin typeface="宋体" panose="02010600030101010101" pitchFamily="2" charset="-122"/>
                <a:cs typeface="宋体" panose="02010600030101010101" pitchFamily="2" charset="-122"/>
              </a:rPr>
              <a:t>动作	</a:t>
            </a:r>
            <a:r>
              <a:rPr sz="1050" b="1" spc="-225" baseline="8000" dirty="0">
                <a:latin typeface="Arial" panose="020B0604020202020204"/>
                <a:cs typeface="Arial" panose="020B0604020202020204"/>
              </a:rPr>
              <a:t>NOT</a:t>
            </a:r>
            <a:r>
              <a:rPr sz="1050" b="1" spc="-202" baseline="8000" dirty="0">
                <a:latin typeface="Arial" panose="020B0604020202020204"/>
                <a:cs typeface="Arial" panose="020B0604020202020204"/>
              </a:rPr>
              <a:t> </a:t>
            </a:r>
            <a:r>
              <a:rPr sz="1050" b="1" spc="-325" dirty="0">
                <a:latin typeface="宋体" panose="02010600030101010101" pitchFamily="2" charset="-122"/>
                <a:cs typeface="宋体" panose="02010600030101010101" pitchFamily="2" charset="-122"/>
              </a:rPr>
              <a:t>指 令</a:t>
            </a:r>
            <a:endParaRPr sz="10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00914" y="2084322"/>
            <a:ext cx="160655" cy="51625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5000"/>
              </a:lnSpc>
            </a:pPr>
            <a:r>
              <a:rPr sz="1050" b="1" dirty="0">
                <a:latin typeface="宋体" panose="02010600030101010101" pitchFamily="2" charset="-122"/>
                <a:cs typeface="宋体" panose="02010600030101010101" pitchFamily="2" charset="-122"/>
              </a:rPr>
              <a:t>基</a:t>
            </a:r>
            <a:r>
              <a:rPr sz="1050" b="1" spc="-2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50" b="1" dirty="0">
                <a:latin typeface="宋体" panose="02010600030101010101" pitchFamily="2" charset="-122"/>
                <a:cs typeface="宋体" panose="02010600030101010101" pitchFamily="2" charset="-122"/>
              </a:rPr>
              <a:t>本</a:t>
            </a:r>
            <a:r>
              <a:rPr sz="1050" b="1" spc="-229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50" b="1" dirty="0">
                <a:latin typeface="宋体" panose="02010600030101010101" pitchFamily="2" charset="-122"/>
                <a:cs typeface="宋体" panose="02010600030101010101" pitchFamily="2" charset="-122"/>
              </a:rPr>
              <a:t>动</a:t>
            </a:r>
            <a:r>
              <a:rPr sz="1050" b="1" spc="-229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050" b="1" dirty="0">
                <a:latin typeface="宋体" panose="02010600030101010101" pitchFamily="2" charset="-122"/>
                <a:cs typeface="宋体" panose="02010600030101010101" pitchFamily="2" charset="-122"/>
              </a:rPr>
              <a:t>作</a:t>
            </a:r>
            <a:endParaRPr sz="105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44936" y="1856172"/>
            <a:ext cx="557530" cy="4629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85"/>
              </a:spcBef>
            </a:pPr>
            <a:r>
              <a:rPr sz="700" b="1" spc="-80" dirty="0">
                <a:latin typeface="Arial" panose="020B0604020202020204"/>
                <a:cs typeface="Arial" panose="020B0604020202020204"/>
              </a:rPr>
              <a:t>…</a:t>
            </a:r>
            <a:r>
              <a:rPr sz="700" b="1" spc="-210" dirty="0">
                <a:latin typeface="Arial" panose="020B0604020202020204"/>
                <a:cs typeface="Arial" panose="020B0604020202020204"/>
              </a:rPr>
              <a:t>…</a:t>
            </a:r>
            <a:r>
              <a:rPr sz="700" b="1" spc="-65" dirty="0">
                <a:latin typeface="Arial" panose="020B0604020202020204"/>
                <a:cs typeface="Arial" panose="020B0604020202020204"/>
              </a:rPr>
              <a:t> </a:t>
            </a:r>
            <a:endParaRPr sz="700">
              <a:latin typeface="Arial" panose="020B0604020202020204"/>
              <a:cs typeface="Arial" panose="020B0604020202020204"/>
            </a:endParaRPr>
          </a:p>
          <a:p>
            <a:pPr marL="12700" marR="156845" indent="3810">
              <a:lnSpc>
                <a:spcPct val="117000"/>
              </a:lnSpc>
              <a:spcBef>
                <a:spcPts val="250"/>
              </a:spcBef>
            </a:pPr>
            <a:r>
              <a:rPr sz="700" b="1" spc="-210" dirty="0">
                <a:latin typeface="宋体" panose="02010600030101010101" pitchFamily="2" charset="-122"/>
                <a:cs typeface="宋体" panose="02010600030101010101" pitchFamily="2" charset="-122"/>
              </a:rPr>
              <a:t>对</a:t>
            </a:r>
            <a:r>
              <a:rPr sz="700" b="1" spc="-195" dirty="0">
                <a:latin typeface="宋体" panose="02010600030101010101" pitchFamily="2" charset="-122"/>
                <a:cs typeface="宋体" panose="02010600030101010101" pitchFamily="2" charset="-122"/>
              </a:rPr>
              <a:t>基本动作的 </a:t>
            </a:r>
            <a:r>
              <a:rPr sz="700" b="1" spc="-210" dirty="0">
                <a:latin typeface="宋体" panose="02010600030101010101" pitchFamily="2" charset="-122"/>
                <a:cs typeface="宋体" panose="02010600030101010101" pitchFamily="2" charset="-122"/>
              </a:rPr>
              <a:t>抽</a:t>
            </a: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象与控制</a:t>
            </a:r>
            <a:endParaRPr sz="7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42979" y="1579171"/>
            <a:ext cx="1398270" cy="268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655">
              <a:lnSpc>
                <a:spcPts val="740"/>
              </a:lnSpc>
              <a:spcBef>
                <a:spcPts val="105"/>
              </a:spcBef>
            </a:pP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复杂动作</a:t>
            </a:r>
            <a:r>
              <a:rPr sz="700" b="1" spc="-229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700" b="1" spc="-125" dirty="0">
                <a:latin typeface="Arial" panose="020B0604020202020204"/>
                <a:cs typeface="Arial" panose="020B0604020202020204"/>
              </a:rPr>
              <a:t>=</a:t>
            </a:r>
            <a:r>
              <a:rPr sz="7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基本</a:t>
            </a:r>
            <a:r>
              <a:rPr sz="700" b="1" spc="-210" dirty="0">
                <a:latin typeface="宋体" panose="02010600030101010101" pitchFamily="2" charset="-122"/>
                <a:cs typeface="宋体" panose="02010600030101010101" pitchFamily="2" charset="-122"/>
              </a:rPr>
              <a:t>动</a:t>
            </a:r>
            <a:r>
              <a:rPr sz="700" b="1" spc="-220" dirty="0">
                <a:latin typeface="宋体" panose="02010600030101010101" pitchFamily="2" charset="-122"/>
                <a:cs typeface="宋体" panose="02010600030101010101" pitchFamily="2" charset="-122"/>
              </a:rPr>
              <a:t>作</a:t>
            </a: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700" b="1" spc="-210" dirty="0">
                <a:latin typeface="宋体" panose="02010600030101010101" pitchFamily="2" charset="-122"/>
                <a:cs typeface="宋体" panose="02010600030101010101" pitchFamily="2" charset="-122"/>
              </a:rPr>
              <a:t>各</a:t>
            </a: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种方</a:t>
            </a:r>
            <a:r>
              <a:rPr sz="700" b="1" spc="-220" dirty="0">
                <a:latin typeface="宋体" panose="02010600030101010101" pitchFamily="2" charset="-122"/>
                <a:cs typeface="宋体" panose="02010600030101010101" pitchFamily="2" charset="-122"/>
              </a:rPr>
              <a:t>式</a:t>
            </a:r>
            <a:r>
              <a:rPr sz="700" b="1" spc="-210" dirty="0"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700" b="1" spc="-215" dirty="0">
                <a:latin typeface="宋体" panose="02010600030101010101" pitchFamily="2" charset="-122"/>
                <a:cs typeface="宋体" panose="02010600030101010101" pitchFamily="2" charset="-122"/>
              </a:rPr>
              <a:t>组合</a:t>
            </a:r>
            <a:endParaRPr sz="7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8100">
              <a:lnSpc>
                <a:spcPts val="1160"/>
              </a:lnSpc>
            </a:pPr>
            <a:r>
              <a:rPr sz="1575" b="1" spc="-487" baseline="3000" dirty="0">
                <a:latin typeface="宋体" panose="02010600030101010101" pitchFamily="2" charset="-122"/>
                <a:cs typeface="宋体" panose="02010600030101010101" pitchFamily="2" charset="-122"/>
              </a:rPr>
              <a:t>程 </a:t>
            </a:r>
            <a:r>
              <a:rPr sz="1575" b="1" spc="-480" baseline="3000" dirty="0">
                <a:latin typeface="宋体" panose="02010600030101010101" pitchFamily="2" charset="-122"/>
                <a:cs typeface="宋体" panose="02010600030101010101" pitchFamily="2" charset="-122"/>
              </a:rPr>
              <a:t>序 </a:t>
            </a:r>
            <a:r>
              <a:rPr sz="700" b="1" spc="-90" dirty="0">
                <a:latin typeface="Arial" panose="020B0604020202020204"/>
                <a:cs typeface="Arial" panose="020B0604020202020204"/>
              </a:rPr>
              <a:t>(A</a:t>
            </a:r>
            <a:r>
              <a:rPr sz="675" b="1" spc="-135" baseline="-19000" dirty="0">
                <a:latin typeface="Arial" panose="020B0604020202020204"/>
                <a:cs typeface="Arial" panose="020B0604020202020204"/>
              </a:rPr>
              <a:t>i </a:t>
            </a:r>
            <a:r>
              <a:rPr sz="700" b="1" spc="-155" dirty="0">
                <a:latin typeface="Arial" panose="020B0604020202020204"/>
                <a:cs typeface="Arial" panose="020B0604020202020204"/>
              </a:rPr>
              <a:t>XOR </a:t>
            </a:r>
            <a:r>
              <a:rPr sz="700" b="1" spc="-90" dirty="0">
                <a:latin typeface="Arial" panose="020B0604020202020204"/>
                <a:cs typeface="Arial" panose="020B0604020202020204"/>
              </a:rPr>
              <a:t>B</a:t>
            </a:r>
            <a:r>
              <a:rPr sz="675" b="1" spc="-135" baseline="-19000" dirty="0">
                <a:latin typeface="Arial" panose="020B0604020202020204"/>
                <a:cs typeface="Arial" panose="020B0604020202020204"/>
              </a:rPr>
              <a:t>i</a:t>
            </a:r>
            <a:r>
              <a:rPr sz="700" b="1" spc="-90" dirty="0">
                <a:latin typeface="Arial" panose="020B0604020202020204"/>
                <a:cs typeface="Arial" panose="020B0604020202020204"/>
              </a:rPr>
              <a:t>) </a:t>
            </a:r>
            <a:r>
              <a:rPr sz="700" b="1" spc="-155" dirty="0">
                <a:latin typeface="Arial" panose="020B0604020202020204"/>
                <a:cs typeface="Arial" panose="020B0604020202020204"/>
              </a:rPr>
              <a:t>XOR</a:t>
            </a:r>
            <a:r>
              <a:rPr sz="700" b="1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700" b="1" spc="-95" dirty="0">
                <a:latin typeface="Arial" panose="020B0604020202020204"/>
                <a:cs typeface="Arial" panose="020B0604020202020204"/>
              </a:rPr>
              <a:t>C</a:t>
            </a:r>
            <a:r>
              <a:rPr sz="675" b="1" spc="-142" baseline="-19000" dirty="0">
                <a:latin typeface="Arial" panose="020B0604020202020204"/>
                <a:cs typeface="Arial" panose="020B0604020202020204"/>
              </a:rPr>
              <a:t>i</a:t>
            </a:r>
            <a:endParaRPr sz="675" baseline="-19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05945" y="1863669"/>
            <a:ext cx="96202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34315" algn="l"/>
                <a:tab pos="481965" algn="l"/>
                <a:tab pos="708660" algn="l"/>
                <a:tab pos="936625" algn="l"/>
              </a:tabLst>
            </a:pPr>
            <a:r>
              <a:rPr sz="450" b="1" spc="-35" dirty="0">
                <a:latin typeface="Arial" panose="020B0604020202020204"/>
                <a:cs typeface="Arial" panose="020B0604020202020204"/>
              </a:rPr>
              <a:t>i</a:t>
            </a:r>
            <a:r>
              <a:rPr sz="450" b="1" spc="-35" dirty="0">
                <a:latin typeface="Arial" panose="020B0604020202020204"/>
                <a:cs typeface="Arial" panose="020B0604020202020204"/>
              </a:rPr>
              <a:t>	</a:t>
            </a:r>
            <a:r>
              <a:rPr sz="450" b="1" spc="-35" dirty="0">
                <a:latin typeface="Arial" panose="020B0604020202020204"/>
                <a:cs typeface="Arial" panose="020B0604020202020204"/>
              </a:rPr>
              <a:t>i</a:t>
            </a:r>
            <a:r>
              <a:rPr sz="450" b="1" spc="-35" dirty="0">
                <a:latin typeface="Arial" panose="020B0604020202020204"/>
                <a:cs typeface="Arial" panose="020B0604020202020204"/>
              </a:rPr>
              <a:t>	</a:t>
            </a:r>
            <a:r>
              <a:rPr sz="450" b="1" spc="-35" dirty="0">
                <a:latin typeface="Arial" panose="020B0604020202020204"/>
                <a:cs typeface="Arial" panose="020B0604020202020204"/>
              </a:rPr>
              <a:t>i</a:t>
            </a:r>
            <a:r>
              <a:rPr sz="450" b="1" spc="-35" dirty="0">
                <a:latin typeface="Arial" panose="020B0604020202020204"/>
                <a:cs typeface="Arial" panose="020B0604020202020204"/>
              </a:rPr>
              <a:t>	</a:t>
            </a:r>
            <a:r>
              <a:rPr sz="450" b="1" spc="-35" dirty="0">
                <a:latin typeface="Arial" panose="020B0604020202020204"/>
                <a:cs typeface="Arial" panose="020B0604020202020204"/>
              </a:rPr>
              <a:t>i</a:t>
            </a:r>
            <a:r>
              <a:rPr sz="450" b="1" spc="-35" dirty="0">
                <a:latin typeface="Arial" panose="020B0604020202020204"/>
                <a:cs typeface="Arial" panose="020B0604020202020204"/>
              </a:rPr>
              <a:t>	</a:t>
            </a:r>
            <a:r>
              <a:rPr sz="450" b="1" spc="-35" dirty="0">
                <a:latin typeface="Arial" panose="020B0604020202020204"/>
                <a:cs typeface="Arial" panose="020B0604020202020204"/>
              </a:rPr>
              <a:t>i</a:t>
            </a:r>
            <a:endParaRPr sz="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19839" y="1813867"/>
            <a:ext cx="106934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b="1" spc="-100" dirty="0">
                <a:latin typeface="Arial" panose="020B0604020202020204"/>
                <a:cs typeface="Arial" panose="020B0604020202020204"/>
              </a:rPr>
              <a:t>((A </a:t>
            </a:r>
            <a:r>
              <a:rPr sz="700" b="1" spc="-155" dirty="0">
                <a:latin typeface="Arial" panose="020B0604020202020204"/>
                <a:cs typeface="Arial" panose="020B0604020202020204"/>
              </a:rPr>
              <a:t>XOR B </a:t>
            </a:r>
            <a:r>
              <a:rPr sz="700" b="1" spc="-70" dirty="0">
                <a:latin typeface="Arial" panose="020B0604020202020204"/>
                <a:cs typeface="Arial" panose="020B0604020202020204"/>
              </a:rPr>
              <a:t>) </a:t>
            </a:r>
            <a:r>
              <a:rPr sz="700" b="1" spc="-160" dirty="0">
                <a:latin typeface="Arial" panose="020B0604020202020204"/>
                <a:cs typeface="Arial" panose="020B0604020202020204"/>
              </a:rPr>
              <a:t>AND </a:t>
            </a:r>
            <a:r>
              <a:rPr sz="700" b="1" spc="-155" dirty="0">
                <a:latin typeface="Arial" panose="020B0604020202020204"/>
                <a:cs typeface="Arial" panose="020B0604020202020204"/>
              </a:rPr>
              <a:t>C </a:t>
            </a:r>
            <a:r>
              <a:rPr sz="700" b="1" spc="-70" dirty="0">
                <a:latin typeface="Arial" panose="020B0604020202020204"/>
                <a:cs typeface="Arial" panose="020B0604020202020204"/>
              </a:rPr>
              <a:t>) </a:t>
            </a:r>
            <a:r>
              <a:rPr sz="700" b="1" spc="-160" dirty="0">
                <a:latin typeface="Arial" panose="020B0604020202020204"/>
                <a:cs typeface="Arial" panose="020B0604020202020204"/>
              </a:rPr>
              <a:t>OR </a:t>
            </a:r>
            <a:r>
              <a:rPr sz="700" b="1" spc="-114" dirty="0">
                <a:latin typeface="Arial" panose="020B0604020202020204"/>
                <a:cs typeface="Arial" panose="020B0604020202020204"/>
              </a:rPr>
              <a:t>(A </a:t>
            </a:r>
            <a:r>
              <a:rPr sz="700" b="1" spc="-155" dirty="0">
                <a:latin typeface="Arial" panose="020B0604020202020204"/>
                <a:cs typeface="Arial" panose="020B0604020202020204"/>
              </a:rPr>
              <a:t>AND B</a:t>
            </a:r>
            <a:r>
              <a:rPr sz="700" b="1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700" b="1" spc="-70" dirty="0">
                <a:latin typeface="Arial" panose="020B0604020202020204"/>
                <a:cs typeface="Arial" panose="020B0604020202020204"/>
              </a:rPr>
              <a:t>)</a:t>
            </a:r>
            <a:endParaRPr sz="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030103" y="361908"/>
            <a:ext cx="286258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关系代数概述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(3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为什么要提出关系代数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6479" y="3494531"/>
            <a:ext cx="414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关系代数之基本操作</a:t>
            </a:r>
            <a:endParaRPr spc="-1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3311" y="1268633"/>
            <a:ext cx="8653780" cy="382714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某些关系代数操作，如并、差、交等，需满足“并相容性”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并相容性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469900" marR="5080">
              <a:lnSpc>
                <a:spcPct val="137000"/>
              </a:lnSpc>
              <a:spcBef>
                <a:spcPts val="1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参与运算的两个关系及其相关属性之间有一定的对应性、可比性或意义 关联性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836930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定义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关系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与关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存在相容性，当且仅当：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848995" indent="-380365">
              <a:lnSpc>
                <a:spcPct val="100000"/>
              </a:lnSpc>
              <a:spcBef>
                <a:spcPts val="730"/>
              </a:spcBef>
              <a:buFont typeface="Arial" panose="020B0604020202020204"/>
              <a:buAutoNum type="arabicParenBoth"/>
              <a:tabLst>
                <a:tab pos="84963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和关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的属性数目必须相同；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927100" marR="122555" indent="-457835">
              <a:lnSpc>
                <a:spcPts val="3130"/>
              </a:lnSpc>
              <a:spcBef>
                <a:spcPts val="220"/>
              </a:spcBef>
              <a:buFont typeface="Arial" panose="020B0604020202020204"/>
              <a:buAutoNum type="arabicParenBoth"/>
              <a:tabLst>
                <a:tab pos="849630" algn="l"/>
                <a:tab pos="41268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对于任意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，关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的第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个属性的域必须和关系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的第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个属性的域相同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假设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(A1,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A2,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…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An)</a:t>
            </a:r>
            <a:r>
              <a:rPr sz="20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	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(B1,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B2, …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,Bm)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27100">
              <a:lnSpc>
                <a:spcPct val="100000"/>
              </a:lnSpc>
              <a:spcBef>
                <a:spcPts val="495"/>
              </a:spcBef>
            </a:pP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和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满足并相容性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并且</a:t>
            </a:r>
            <a:r>
              <a:rPr sz="2000" b="1" spc="-44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Domain(Ai)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Domain(Bi)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429" y="422435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关系代数之基本操作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7429" y="787423"/>
            <a:ext cx="2621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(0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关系代数运算的约束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97414" y="1200096"/>
            <a:ext cx="7820025" cy="336550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并相容性的示例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50165" marR="1088390">
              <a:lnSpc>
                <a:spcPct val="130000"/>
              </a:lnSpc>
              <a:spcBef>
                <a:spcPts val="64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STUDENT(SID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char(10)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 Sname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char(8)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,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Age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char(3)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  PROFESSOR(PID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char(10)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Pname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char(8)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 Age</a:t>
            </a:r>
            <a:r>
              <a:rPr sz="2000" b="1" spc="8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char(3)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4930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STUDENT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与关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PROFESSOR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是相容的，因为：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128395" indent="-379730">
              <a:lnSpc>
                <a:spcPct val="100000"/>
              </a:lnSpc>
              <a:spcBef>
                <a:spcPts val="720"/>
              </a:spcBef>
              <a:buFont typeface="Arial" panose="020B0604020202020204"/>
              <a:buAutoNum type="arabicParenBoth"/>
              <a:tabLst>
                <a:tab pos="112903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和关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的属性数目都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3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128395" indent="-379730">
              <a:lnSpc>
                <a:spcPct val="100000"/>
              </a:lnSpc>
              <a:spcBef>
                <a:spcPts val="725"/>
              </a:spcBef>
              <a:buFont typeface="Arial" panose="020B0604020202020204"/>
              <a:buAutoNum type="arabicParenBoth"/>
              <a:tabLst>
                <a:tab pos="112903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的属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性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SID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与关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的属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性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PID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的域都是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char(10)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128395" indent="-379730">
              <a:lnSpc>
                <a:spcPct val="100000"/>
              </a:lnSpc>
              <a:spcBef>
                <a:spcPts val="730"/>
              </a:spcBef>
              <a:buFont typeface="Arial" panose="020B0604020202020204"/>
              <a:buAutoNum type="arabicParenBoth"/>
              <a:tabLst>
                <a:tab pos="112903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的属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性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Sname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与关系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的属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性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Sname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的域都是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char(8)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128395" indent="-379730">
              <a:lnSpc>
                <a:spcPct val="100000"/>
              </a:lnSpc>
              <a:spcBef>
                <a:spcPts val="725"/>
              </a:spcBef>
              <a:buFont typeface="Arial" panose="020B0604020202020204"/>
              <a:buAutoNum type="arabicParenBoth"/>
              <a:tabLst>
                <a:tab pos="112903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的属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性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Age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与关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的属性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Age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的域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都是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char(3)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0083" y="361972"/>
            <a:ext cx="260921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关系代数之基本操作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(0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关系代数运算的约束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96141" y="5159502"/>
            <a:ext cx="1752599" cy="135712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96141" y="5158740"/>
            <a:ext cx="1752600" cy="1358265"/>
          </a:xfrm>
          <a:custGeom>
            <a:avLst/>
            <a:gdLst/>
            <a:ahLst/>
            <a:cxnLst/>
            <a:rect l="l" t="t" r="r" b="b"/>
            <a:pathLst>
              <a:path w="1752600" h="1358265">
                <a:moveTo>
                  <a:pt x="0" y="0"/>
                </a:moveTo>
                <a:lnTo>
                  <a:pt x="0" y="1357884"/>
                </a:lnTo>
                <a:lnTo>
                  <a:pt x="1752599" y="1357884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75239" y="5269991"/>
            <a:ext cx="17526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75239" y="5269991"/>
            <a:ext cx="1752600" cy="1143000"/>
          </a:xfrm>
          <a:custGeom>
            <a:avLst/>
            <a:gdLst/>
            <a:ahLst/>
            <a:cxnLst/>
            <a:rect l="l" t="t" r="r" b="b"/>
            <a:pathLst>
              <a:path w="1752600" h="1143000">
                <a:moveTo>
                  <a:pt x="876300" y="0"/>
                </a:moveTo>
                <a:lnTo>
                  <a:pt x="818693" y="1216"/>
                </a:lnTo>
                <a:lnTo>
                  <a:pt x="762080" y="4815"/>
                </a:lnTo>
                <a:lnTo>
                  <a:pt x="706577" y="10720"/>
                </a:lnTo>
                <a:lnTo>
                  <a:pt x="652297" y="18858"/>
                </a:lnTo>
                <a:lnTo>
                  <a:pt x="599358" y="29151"/>
                </a:lnTo>
                <a:lnTo>
                  <a:pt x="547875" y="41524"/>
                </a:lnTo>
                <a:lnTo>
                  <a:pt x="497963" y="55903"/>
                </a:lnTo>
                <a:lnTo>
                  <a:pt x="449738" y="72210"/>
                </a:lnTo>
                <a:lnTo>
                  <a:pt x="403315" y="90372"/>
                </a:lnTo>
                <a:lnTo>
                  <a:pt x="358810" y="110313"/>
                </a:lnTo>
                <a:lnTo>
                  <a:pt x="316339" y="131956"/>
                </a:lnTo>
                <a:lnTo>
                  <a:pt x="276017" y="155227"/>
                </a:lnTo>
                <a:lnTo>
                  <a:pt x="237960" y="180050"/>
                </a:lnTo>
                <a:lnTo>
                  <a:pt x="202283" y="206349"/>
                </a:lnTo>
                <a:lnTo>
                  <a:pt x="169103" y="234049"/>
                </a:lnTo>
                <a:lnTo>
                  <a:pt x="138533" y="263075"/>
                </a:lnTo>
                <a:lnTo>
                  <a:pt x="110691" y="293351"/>
                </a:lnTo>
                <a:lnTo>
                  <a:pt x="85692" y="324801"/>
                </a:lnTo>
                <a:lnTo>
                  <a:pt x="63651" y="357351"/>
                </a:lnTo>
                <a:lnTo>
                  <a:pt x="44683" y="390924"/>
                </a:lnTo>
                <a:lnTo>
                  <a:pt x="16432" y="460838"/>
                </a:lnTo>
                <a:lnTo>
                  <a:pt x="1864" y="533941"/>
                </a:lnTo>
                <a:lnTo>
                  <a:pt x="0" y="571500"/>
                </a:lnTo>
                <a:lnTo>
                  <a:pt x="1864" y="609142"/>
                </a:lnTo>
                <a:lnTo>
                  <a:pt x="16432" y="682373"/>
                </a:lnTo>
                <a:lnTo>
                  <a:pt x="44683" y="752368"/>
                </a:lnTo>
                <a:lnTo>
                  <a:pt x="63651" y="785965"/>
                </a:lnTo>
                <a:lnTo>
                  <a:pt x="85692" y="818529"/>
                </a:lnTo>
                <a:lnTo>
                  <a:pt x="110691" y="849986"/>
                </a:lnTo>
                <a:lnTo>
                  <a:pt x="138533" y="880261"/>
                </a:lnTo>
                <a:lnTo>
                  <a:pt x="169103" y="909279"/>
                </a:lnTo>
                <a:lnTo>
                  <a:pt x="202283" y="936965"/>
                </a:lnTo>
                <a:lnTo>
                  <a:pt x="237960" y="963246"/>
                </a:lnTo>
                <a:lnTo>
                  <a:pt x="276017" y="988046"/>
                </a:lnTo>
                <a:lnTo>
                  <a:pt x="316339" y="1011291"/>
                </a:lnTo>
                <a:lnTo>
                  <a:pt x="358810" y="1032906"/>
                </a:lnTo>
                <a:lnTo>
                  <a:pt x="403315" y="1052816"/>
                </a:lnTo>
                <a:lnTo>
                  <a:pt x="449738" y="1070948"/>
                </a:lnTo>
                <a:lnTo>
                  <a:pt x="497963" y="1087225"/>
                </a:lnTo>
                <a:lnTo>
                  <a:pt x="547875" y="1101575"/>
                </a:lnTo>
                <a:lnTo>
                  <a:pt x="599358" y="1113922"/>
                </a:lnTo>
                <a:lnTo>
                  <a:pt x="652297" y="1124191"/>
                </a:lnTo>
                <a:lnTo>
                  <a:pt x="706577" y="1132308"/>
                </a:lnTo>
                <a:lnTo>
                  <a:pt x="762080" y="1138198"/>
                </a:lnTo>
                <a:lnTo>
                  <a:pt x="818693" y="1141787"/>
                </a:lnTo>
                <a:lnTo>
                  <a:pt x="876300" y="1143000"/>
                </a:lnTo>
                <a:lnTo>
                  <a:pt x="933906" y="1141787"/>
                </a:lnTo>
                <a:lnTo>
                  <a:pt x="990519" y="1138198"/>
                </a:lnTo>
                <a:lnTo>
                  <a:pt x="1046022" y="1132308"/>
                </a:lnTo>
                <a:lnTo>
                  <a:pt x="1100302" y="1124191"/>
                </a:lnTo>
                <a:lnTo>
                  <a:pt x="1153241" y="1113922"/>
                </a:lnTo>
                <a:lnTo>
                  <a:pt x="1204724" y="1101575"/>
                </a:lnTo>
                <a:lnTo>
                  <a:pt x="1254636" y="1087225"/>
                </a:lnTo>
                <a:lnTo>
                  <a:pt x="1302861" y="1070948"/>
                </a:lnTo>
                <a:lnTo>
                  <a:pt x="1349284" y="1052816"/>
                </a:lnTo>
                <a:lnTo>
                  <a:pt x="1393789" y="1032906"/>
                </a:lnTo>
                <a:lnTo>
                  <a:pt x="1436260" y="1011291"/>
                </a:lnTo>
                <a:lnTo>
                  <a:pt x="1476582" y="988046"/>
                </a:lnTo>
                <a:lnTo>
                  <a:pt x="1514639" y="963246"/>
                </a:lnTo>
                <a:lnTo>
                  <a:pt x="1550316" y="936965"/>
                </a:lnTo>
                <a:lnTo>
                  <a:pt x="1583496" y="909279"/>
                </a:lnTo>
                <a:lnTo>
                  <a:pt x="1614066" y="880261"/>
                </a:lnTo>
                <a:lnTo>
                  <a:pt x="1641908" y="849986"/>
                </a:lnTo>
                <a:lnTo>
                  <a:pt x="1666907" y="818529"/>
                </a:lnTo>
                <a:lnTo>
                  <a:pt x="1688948" y="785965"/>
                </a:lnTo>
                <a:lnTo>
                  <a:pt x="1707916" y="752368"/>
                </a:lnTo>
                <a:lnTo>
                  <a:pt x="1736167" y="682373"/>
                </a:lnTo>
                <a:lnTo>
                  <a:pt x="1750735" y="609142"/>
                </a:lnTo>
                <a:lnTo>
                  <a:pt x="1752600" y="571499"/>
                </a:lnTo>
                <a:lnTo>
                  <a:pt x="1750735" y="533941"/>
                </a:lnTo>
                <a:lnTo>
                  <a:pt x="1736167" y="460838"/>
                </a:lnTo>
                <a:lnTo>
                  <a:pt x="1707916" y="390924"/>
                </a:lnTo>
                <a:lnTo>
                  <a:pt x="1688948" y="357351"/>
                </a:lnTo>
                <a:lnTo>
                  <a:pt x="1666907" y="324801"/>
                </a:lnTo>
                <a:lnTo>
                  <a:pt x="1641908" y="293351"/>
                </a:lnTo>
                <a:lnTo>
                  <a:pt x="1614066" y="263075"/>
                </a:lnTo>
                <a:lnTo>
                  <a:pt x="1583496" y="234049"/>
                </a:lnTo>
                <a:lnTo>
                  <a:pt x="1550316" y="206349"/>
                </a:lnTo>
                <a:lnTo>
                  <a:pt x="1514639" y="180050"/>
                </a:lnTo>
                <a:lnTo>
                  <a:pt x="1476582" y="155227"/>
                </a:lnTo>
                <a:lnTo>
                  <a:pt x="1436260" y="131956"/>
                </a:lnTo>
                <a:lnTo>
                  <a:pt x="1393789" y="110313"/>
                </a:lnTo>
                <a:lnTo>
                  <a:pt x="1349284" y="90372"/>
                </a:lnTo>
                <a:lnTo>
                  <a:pt x="1302861" y="72210"/>
                </a:lnTo>
                <a:lnTo>
                  <a:pt x="1254636" y="55903"/>
                </a:lnTo>
                <a:lnTo>
                  <a:pt x="1204724" y="41524"/>
                </a:lnTo>
                <a:lnTo>
                  <a:pt x="1153241" y="29151"/>
                </a:lnTo>
                <a:lnTo>
                  <a:pt x="1100302" y="18858"/>
                </a:lnTo>
                <a:lnTo>
                  <a:pt x="1046022" y="10720"/>
                </a:lnTo>
                <a:lnTo>
                  <a:pt x="990519" y="4815"/>
                </a:lnTo>
                <a:lnTo>
                  <a:pt x="933906" y="1216"/>
                </a:lnTo>
                <a:lnTo>
                  <a:pt x="876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96141" y="5158740"/>
            <a:ext cx="1752600" cy="1356360"/>
          </a:xfrm>
          <a:custGeom>
            <a:avLst/>
            <a:gdLst/>
            <a:ahLst/>
            <a:cxnLst/>
            <a:rect l="l" t="t" r="r" b="b"/>
            <a:pathLst>
              <a:path w="1752600" h="1356359">
                <a:moveTo>
                  <a:pt x="0" y="0"/>
                </a:moveTo>
                <a:lnTo>
                  <a:pt x="0" y="1356360"/>
                </a:lnTo>
                <a:lnTo>
                  <a:pt x="1752599" y="1356360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48049" y="1307845"/>
            <a:ext cx="8371205" cy="5629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并(Union)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algn="just">
              <a:lnSpc>
                <a:spcPct val="133000"/>
              </a:lnSpc>
              <a:spcBef>
                <a:spcPts val="1000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定义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：假设关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和关系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是并相容的，则关</a:t>
            </a:r>
            <a:r>
              <a:rPr sz="2000" b="1" spc="5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与关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的并运算结果也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是一个关系，记作：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∪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S,</a:t>
            </a:r>
            <a:r>
              <a:rPr sz="20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它由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或者出现在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中，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或者出现在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中的元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组构成。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14630" indent="-202565" algn="just">
              <a:lnSpc>
                <a:spcPct val="100000"/>
              </a:lnSpc>
              <a:spcBef>
                <a:spcPts val="825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数学描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述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63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8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</a:t>
            </a:r>
            <a:r>
              <a:rPr sz="2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 ={</a:t>
            </a:r>
            <a:r>
              <a:rPr sz="2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sz="2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8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 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</a:t>
            </a:r>
            <a:r>
              <a:rPr sz="2800" b="1" spc="7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8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}</a:t>
            </a:r>
            <a:r>
              <a:rPr sz="28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，其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中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是元组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14630" indent="-202565">
              <a:lnSpc>
                <a:spcPct val="100000"/>
              </a:lnSpc>
              <a:spcBef>
                <a:spcPts val="915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并运算是将两个关系的元组合并成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一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个关系，在合并时去掉重复的元组。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85115" indent="-273050">
              <a:lnSpc>
                <a:spcPct val="100000"/>
              </a:lnSpc>
              <a:spcBef>
                <a:spcPts val="570"/>
              </a:spcBef>
              <a:buFont typeface="Wingdings" panose="05000000000000000000"/>
              <a:buChar char=""/>
              <a:tabLst>
                <a:tab pos="28575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∪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与</a:t>
            </a:r>
            <a:r>
              <a:rPr sz="2000" b="1" spc="-44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∪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运算的结果是同一个关系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842260" algn="ctr">
              <a:lnSpc>
                <a:spcPct val="100000"/>
              </a:lnSpc>
            </a:pPr>
            <a:r>
              <a:rPr sz="2400" dirty="0"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1730375" algn="ctr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R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344170" algn="ctr">
              <a:lnSpc>
                <a:spcPct val="100000"/>
              </a:lnSpc>
            </a:pP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200" b="1" spc="-5" dirty="0">
                <a:latin typeface="Symbol" panose="05050102010706020507"/>
                <a:cs typeface="Symbol" panose="05050102010706020507"/>
              </a:rPr>
              <a:t>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S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0103" y="361908"/>
            <a:ext cx="229870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关系代数之基本操作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并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7750" y="1160780"/>
            <a:ext cx="8489315" cy="100139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32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并操作的示例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一</a:t>
            </a:r>
            <a:r>
              <a:rPr sz="24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抽象的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12165" lvl="1" indent="-342900">
              <a:lnSpc>
                <a:spcPct val="100000"/>
              </a:lnSpc>
              <a:spcBef>
                <a:spcPts val="1220"/>
              </a:spcBef>
              <a:buFont typeface="Wingdings" panose="05000000000000000000" charset="0"/>
              <a:buChar char="u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假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设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与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是并相容的两个关系，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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是几个元组</a:t>
            </a:r>
            <a:r>
              <a:rPr sz="2000" b="1" spc="5" dirty="0">
                <a:latin typeface="新宋体" panose="02010609030101010101" charset="-122"/>
                <a:cs typeface="新宋体" panose="02010609030101010101" charset="-122"/>
              </a:rPr>
              <a:t>呢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9675" y="3090545"/>
            <a:ext cx="2345690" cy="26695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38575" y="2927985"/>
            <a:ext cx="2345690" cy="3190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29095" y="2743200"/>
            <a:ext cx="2360930" cy="3726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关系代数之基本操作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7403" y="787390"/>
            <a:ext cx="1421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并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2825" y="1168400"/>
            <a:ext cx="8479790" cy="98933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27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并操作的示例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二</a:t>
            </a:r>
            <a:r>
              <a:rPr sz="24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语义的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12165" lvl="1" indent="-342900">
              <a:lnSpc>
                <a:spcPct val="100000"/>
              </a:lnSpc>
              <a:spcBef>
                <a:spcPts val="1175"/>
              </a:spcBef>
              <a:buFont typeface="Wingdings" panose="05000000000000000000" charset="0"/>
              <a:buChar char="u"/>
              <a:tabLst>
                <a:tab pos="27813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查询或者参加体育队或者参加文艺队所有学生的信息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9219" y="3129016"/>
            <a:ext cx="24104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参加体育队的学生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219" y="5059160"/>
            <a:ext cx="2367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S(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参加文艺队的学生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6591" y="3493770"/>
            <a:ext cx="3867150" cy="14569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27645" y="5398770"/>
            <a:ext cx="3867150" cy="1456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187067" y="3992371"/>
            <a:ext cx="45840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∪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S(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或者参加体育队或者文艺队的学生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34291" y="4352544"/>
            <a:ext cx="3867150" cy="2076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关系代数之基本操作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7403" y="787390"/>
            <a:ext cx="1421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并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90529" y="1326591"/>
            <a:ext cx="8453120" cy="27686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30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形象地说，一个关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(relation)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就是一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个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Table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84480" indent="-272415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关系模型就是处理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Table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的，它由三个部分组成：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67080" lvl="1" indent="-297815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描</a:t>
            </a:r>
            <a:r>
              <a:rPr sz="2000" b="1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述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DB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各种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数据的基本结构形式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(Table/Relation)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67080" lvl="1" indent="-297815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描</a:t>
            </a:r>
            <a:r>
              <a:rPr sz="2000" b="1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述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Table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与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Table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之间所可能发生的各种操</a:t>
            </a:r>
            <a:r>
              <a:rPr sz="2000" b="1" spc="-1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作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关系运算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67080" lvl="1" indent="-298450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"/>
              <a:tabLst>
                <a:tab pos="767715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描述这些操作所应遵循的约束条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件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完整性约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束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14630" indent="-202565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就是要学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习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Table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如何描述，有哪些操作、</a:t>
            </a:r>
            <a:r>
              <a:rPr sz="2000" b="1" spc="-49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结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果是什么、</a:t>
            </a:r>
            <a:r>
              <a:rPr sz="2000" b="1" spc="-484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有哪些约束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等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5795" y="5255514"/>
            <a:ext cx="3049523" cy="138607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94439" y="5260847"/>
            <a:ext cx="2810510" cy="1645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51381" y="5840221"/>
            <a:ext cx="533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操作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47367" y="5882640"/>
            <a:ext cx="457200" cy="2286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266700" y="89154"/>
                </a:moveTo>
                <a:lnTo>
                  <a:pt x="266700" y="76200"/>
                </a:lnTo>
                <a:lnTo>
                  <a:pt x="0" y="76200"/>
                </a:lnTo>
                <a:lnTo>
                  <a:pt x="0" y="89154"/>
                </a:lnTo>
                <a:lnTo>
                  <a:pt x="266700" y="89154"/>
                </a:lnTo>
                <a:close/>
              </a:path>
              <a:path w="457200" h="228600">
                <a:moveTo>
                  <a:pt x="266700" y="127254"/>
                </a:moveTo>
                <a:lnTo>
                  <a:pt x="266700" y="102108"/>
                </a:lnTo>
                <a:lnTo>
                  <a:pt x="0" y="102108"/>
                </a:lnTo>
                <a:lnTo>
                  <a:pt x="0" y="127254"/>
                </a:lnTo>
                <a:lnTo>
                  <a:pt x="266700" y="127254"/>
                </a:lnTo>
                <a:close/>
              </a:path>
              <a:path w="457200" h="228600">
                <a:moveTo>
                  <a:pt x="266700" y="152400"/>
                </a:moveTo>
                <a:lnTo>
                  <a:pt x="266700" y="140208"/>
                </a:lnTo>
                <a:lnTo>
                  <a:pt x="0" y="140208"/>
                </a:lnTo>
                <a:lnTo>
                  <a:pt x="0" y="152400"/>
                </a:lnTo>
                <a:lnTo>
                  <a:pt x="266700" y="152400"/>
                </a:lnTo>
                <a:close/>
              </a:path>
              <a:path w="457200" h="228600">
                <a:moveTo>
                  <a:pt x="457200" y="114300"/>
                </a:moveTo>
                <a:lnTo>
                  <a:pt x="228600" y="0"/>
                </a:lnTo>
                <a:lnTo>
                  <a:pt x="228600" y="76200"/>
                </a:lnTo>
                <a:lnTo>
                  <a:pt x="266700" y="76200"/>
                </a:lnTo>
                <a:lnTo>
                  <a:pt x="266700" y="209550"/>
                </a:lnTo>
                <a:lnTo>
                  <a:pt x="457200" y="114300"/>
                </a:lnTo>
                <a:close/>
              </a:path>
              <a:path w="457200" h="228600">
                <a:moveTo>
                  <a:pt x="266700" y="102108"/>
                </a:moveTo>
                <a:lnTo>
                  <a:pt x="266700" y="89154"/>
                </a:lnTo>
                <a:lnTo>
                  <a:pt x="228600" y="89154"/>
                </a:lnTo>
                <a:lnTo>
                  <a:pt x="228600" y="102108"/>
                </a:lnTo>
                <a:lnTo>
                  <a:pt x="266700" y="102108"/>
                </a:lnTo>
                <a:close/>
              </a:path>
              <a:path w="457200" h="228600">
                <a:moveTo>
                  <a:pt x="266700" y="140208"/>
                </a:moveTo>
                <a:lnTo>
                  <a:pt x="266700" y="127254"/>
                </a:lnTo>
                <a:lnTo>
                  <a:pt x="228600" y="127254"/>
                </a:lnTo>
                <a:lnTo>
                  <a:pt x="228600" y="140208"/>
                </a:lnTo>
                <a:lnTo>
                  <a:pt x="266700" y="140208"/>
                </a:lnTo>
                <a:close/>
              </a:path>
              <a:path w="457200" h="228600">
                <a:moveTo>
                  <a:pt x="266700" y="209550"/>
                </a:moveTo>
                <a:lnTo>
                  <a:pt x="266700" y="152400"/>
                </a:lnTo>
                <a:lnTo>
                  <a:pt x="228600" y="152400"/>
                </a:lnTo>
                <a:lnTo>
                  <a:pt x="228600" y="228600"/>
                </a:lnTo>
                <a:lnTo>
                  <a:pt x="266700" y="20955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618353" y="5840221"/>
            <a:ext cx="533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结果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04117" y="6159246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4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871089" y="6159246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3"/>
                </a:lnTo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79931" y="6708140"/>
            <a:ext cx="819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有哪些?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32617" y="6608826"/>
            <a:ext cx="1114425" cy="514350"/>
          </a:xfrm>
          <a:custGeom>
            <a:avLst/>
            <a:gdLst/>
            <a:ahLst/>
            <a:cxnLst/>
            <a:rect l="l" t="t" r="r" b="b"/>
            <a:pathLst>
              <a:path w="1114425" h="514350">
                <a:moveTo>
                  <a:pt x="557022" y="0"/>
                </a:moveTo>
                <a:lnTo>
                  <a:pt x="492022" y="1728"/>
                </a:lnTo>
                <a:lnTo>
                  <a:pt x="429234" y="6786"/>
                </a:lnTo>
                <a:lnTo>
                  <a:pt x="369076" y="14980"/>
                </a:lnTo>
                <a:lnTo>
                  <a:pt x="311964" y="26116"/>
                </a:lnTo>
                <a:lnTo>
                  <a:pt x="258314" y="40002"/>
                </a:lnTo>
                <a:lnTo>
                  <a:pt x="208543" y="56443"/>
                </a:lnTo>
                <a:lnTo>
                  <a:pt x="163068" y="75247"/>
                </a:lnTo>
                <a:lnTo>
                  <a:pt x="122304" y="96220"/>
                </a:lnTo>
                <a:lnTo>
                  <a:pt x="86669" y="119170"/>
                </a:lnTo>
                <a:lnTo>
                  <a:pt x="56579" y="143902"/>
                </a:lnTo>
                <a:lnTo>
                  <a:pt x="14700" y="197942"/>
                </a:lnTo>
                <a:lnTo>
                  <a:pt x="0" y="256794"/>
                </a:lnTo>
                <a:lnTo>
                  <a:pt x="3744" y="286735"/>
                </a:lnTo>
                <a:lnTo>
                  <a:pt x="32450" y="343453"/>
                </a:lnTo>
                <a:lnTo>
                  <a:pt x="86669" y="394639"/>
                </a:lnTo>
                <a:lnTo>
                  <a:pt x="122304" y="417667"/>
                </a:lnTo>
                <a:lnTo>
                  <a:pt x="163068" y="438721"/>
                </a:lnTo>
                <a:lnTo>
                  <a:pt x="208543" y="457606"/>
                </a:lnTo>
                <a:lnTo>
                  <a:pt x="258314" y="474125"/>
                </a:lnTo>
                <a:lnTo>
                  <a:pt x="311964" y="488082"/>
                </a:lnTo>
                <a:lnTo>
                  <a:pt x="369076" y="499279"/>
                </a:lnTo>
                <a:lnTo>
                  <a:pt x="429234" y="507520"/>
                </a:lnTo>
                <a:lnTo>
                  <a:pt x="492022" y="512609"/>
                </a:lnTo>
                <a:lnTo>
                  <a:pt x="557022" y="514350"/>
                </a:lnTo>
                <a:lnTo>
                  <a:pt x="622021" y="512609"/>
                </a:lnTo>
                <a:lnTo>
                  <a:pt x="684809" y="507520"/>
                </a:lnTo>
                <a:lnTo>
                  <a:pt x="744967" y="499279"/>
                </a:lnTo>
                <a:lnTo>
                  <a:pt x="802079" y="488082"/>
                </a:lnTo>
                <a:lnTo>
                  <a:pt x="855729" y="474125"/>
                </a:lnTo>
                <a:lnTo>
                  <a:pt x="905500" y="457606"/>
                </a:lnTo>
                <a:lnTo>
                  <a:pt x="950976" y="438721"/>
                </a:lnTo>
                <a:lnTo>
                  <a:pt x="991739" y="417667"/>
                </a:lnTo>
                <a:lnTo>
                  <a:pt x="1027374" y="394639"/>
                </a:lnTo>
                <a:lnTo>
                  <a:pt x="1057464" y="369836"/>
                </a:lnTo>
                <a:lnTo>
                  <a:pt x="1099343" y="315687"/>
                </a:lnTo>
                <a:lnTo>
                  <a:pt x="1114044" y="256793"/>
                </a:lnTo>
                <a:lnTo>
                  <a:pt x="1110299" y="226863"/>
                </a:lnTo>
                <a:lnTo>
                  <a:pt x="1081593" y="170224"/>
                </a:lnTo>
                <a:lnTo>
                  <a:pt x="1027374" y="119170"/>
                </a:lnTo>
                <a:lnTo>
                  <a:pt x="991739" y="96220"/>
                </a:lnTo>
                <a:lnTo>
                  <a:pt x="950976" y="75247"/>
                </a:lnTo>
                <a:lnTo>
                  <a:pt x="905500" y="56443"/>
                </a:lnTo>
                <a:lnTo>
                  <a:pt x="855729" y="40002"/>
                </a:lnTo>
                <a:lnTo>
                  <a:pt x="802079" y="26116"/>
                </a:lnTo>
                <a:lnTo>
                  <a:pt x="744967" y="14980"/>
                </a:lnTo>
                <a:lnTo>
                  <a:pt x="684809" y="6786"/>
                </a:lnTo>
                <a:lnTo>
                  <a:pt x="622021" y="1728"/>
                </a:lnTo>
                <a:lnTo>
                  <a:pt x="557022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446903" y="6679945"/>
            <a:ext cx="819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是什么?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99577" y="6579869"/>
            <a:ext cx="1114425" cy="514350"/>
          </a:xfrm>
          <a:custGeom>
            <a:avLst/>
            <a:gdLst/>
            <a:ahLst/>
            <a:cxnLst/>
            <a:rect l="l" t="t" r="r" b="b"/>
            <a:pathLst>
              <a:path w="1114425" h="514350">
                <a:moveTo>
                  <a:pt x="557022" y="0"/>
                </a:moveTo>
                <a:lnTo>
                  <a:pt x="492022" y="1729"/>
                </a:lnTo>
                <a:lnTo>
                  <a:pt x="429234" y="6789"/>
                </a:lnTo>
                <a:lnTo>
                  <a:pt x="369076" y="14988"/>
                </a:lnTo>
                <a:lnTo>
                  <a:pt x="311964" y="26134"/>
                </a:lnTo>
                <a:lnTo>
                  <a:pt x="258314" y="40036"/>
                </a:lnTo>
                <a:lnTo>
                  <a:pt x="208543" y="56503"/>
                </a:lnTo>
                <a:lnTo>
                  <a:pt x="163068" y="75342"/>
                </a:lnTo>
                <a:lnTo>
                  <a:pt x="122304" y="96363"/>
                </a:lnTo>
                <a:lnTo>
                  <a:pt x="86669" y="119372"/>
                </a:lnTo>
                <a:lnTo>
                  <a:pt x="56579" y="144180"/>
                </a:lnTo>
                <a:lnTo>
                  <a:pt x="14700" y="198422"/>
                </a:lnTo>
                <a:lnTo>
                  <a:pt x="0" y="257556"/>
                </a:lnTo>
                <a:lnTo>
                  <a:pt x="3744" y="287486"/>
                </a:lnTo>
                <a:lnTo>
                  <a:pt x="32450" y="344125"/>
                </a:lnTo>
                <a:lnTo>
                  <a:pt x="86669" y="395179"/>
                </a:lnTo>
                <a:lnTo>
                  <a:pt x="122304" y="418129"/>
                </a:lnTo>
                <a:lnTo>
                  <a:pt x="163068" y="439102"/>
                </a:lnTo>
                <a:lnTo>
                  <a:pt x="208543" y="457906"/>
                </a:lnTo>
                <a:lnTo>
                  <a:pt x="258314" y="474347"/>
                </a:lnTo>
                <a:lnTo>
                  <a:pt x="311964" y="488233"/>
                </a:lnTo>
                <a:lnTo>
                  <a:pt x="369076" y="499369"/>
                </a:lnTo>
                <a:lnTo>
                  <a:pt x="429234" y="507563"/>
                </a:lnTo>
                <a:lnTo>
                  <a:pt x="492022" y="512621"/>
                </a:lnTo>
                <a:lnTo>
                  <a:pt x="557022" y="514350"/>
                </a:lnTo>
                <a:lnTo>
                  <a:pt x="622021" y="512621"/>
                </a:lnTo>
                <a:lnTo>
                  <a:pt x="684809" y="507563"/>
                </a:lnTo>
                <a:lnTo>
                  <a:pt x="744967" y="499369"/>
                </a:lnTo>
                <a:lnTo>
                  <a:pt x="802079" y="488233"/>
                </a:lnTo>
                <a:lnTo>
                  <a:pt x="855729" y="474347"/>
                </a:lnTo>
                <a:lnTo>
                  <a:pt x="905500" y="457906"/>
                </a:lnTo>
                <a:lnTo>
                  <a:pt x="950976" y="439102"/>
                </a:lnTo>
                <a:lnTo>
                  <a:pt x="991739" y="418129"/>
                </a:lnTo>
                <a:lnTo>
                  <a:pt x="1027374" y="395179"/>
                </a:lnTo>
                <a:lnTo>
                  <a:pt x="1057464" y="370447"/>
                </a:lnTo>
                <a:lnTo>
                  <a:pt x="1099343" y="316407"/>
                </a:lnTo>
                <a:lnTo>
                  <a:pt x="1114044" y="257555"/>
                </a:lnTo>
                <a:lnTo>
                  <a:pt x="1110299" y="227473"/>
                </a:lnTo>
                <a:lnTo>
                  <a:pt x="1081593" y="170593"/>
                </a:lnTo>
                <a:lnTo>
                  <a:pt x="1027374" y="119372"/>
                </a:lnTo>
                <a:lnTo>
                  <a:pt x="991739" y="96363"/>
                </a:lnTo>
                <a:lnTo>
                  <a:pt x="950976" y="75342"/>
                </a:lnTo>
                <a:lnTo>
                  <a:pt x="905500" y="56503"/>
                </a:lnTo>
                <a:lnTo>
                  <a:pt x="855729" y="40036"/>
                </a:lnTo>
                <a:lnTo>
                  <a:pt x="802079" y="26134"/>
                </a:lnTo>
                <a:lnTo>
                  <a:pt x="744967" y="14988"/>
                </a:lnTo>
                <a:lnTo>
                  <a:pt x="684809" y="6789"/>
                </a:lnTo>
                <a:lnTo>
                  <a:pt x="622021" y="1729"/>
                </a:lnTo>
                <a:lnTo>
                  <a:pt x="557022" y="0"/>
                </a:lnTo>
                <a:close/>
              </a:path>
            </a:pathLst>
          </a:custGeom>
          <a:ln w="9525">
            <a:solidFill>
              <a:srgbClr val="FF00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67035" y="361908"/>
            <a:ext cx="2354580" cy="7486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关系模型简述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关系模型研究什么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2825" y="1237615"/>
            <a:ext cx="8841105" cy="327914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82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并操作的示例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三</a:t>
            </a:r>
            <a:r>
              <a:rPr sz="24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语义的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00100" marR="1529715" lvl="1" indent="-342900">
              <a:lnSpc>
                <a:spcPts val="3130"/>
              </a:lnSpc>
              <a:spcBef>
                <a:spcPts val="220"/>
              </a:spcBef>
              <a:buClr>
                <a:srgbClr val="000000"/>
              </a:buClr>
              <a:buFont typeface="Wingdings" panose="05000000000000000000" charset="0"/>
              <a:buChar char="u"/>
              <a:tabLst>
                <a:tab pos="285115" algn="l"/>
              </a:tabLst>
            </a:pPr>
            <a:r>
              <a:rPr sz="2000" b="1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若</a:t>
            </a:r>
            <a:r>
              <a:rPr sz="2000" b="1" spc="-15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为计算机学院的学生，</a:t>
            </a:r>
            <a:r>
              <a:rPr sz="2000" b="1" spc="-10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为材料学院的学生 </a:t>
            </a:r>
            <a:r>
              <a:rPr sz="2000" b="1" spc="-5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则：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∪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为两院所有的学生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812165" lvl="1" indent="-342900">
              <a:lnSpc>
                <a:spcPct val="100000"/>
              </a:lnSpc>
              <a:spcBef>
                <a:spcPts val="500"/>
              </a:spcBef>
              <a:buFont typeface="Wingdings" panose="05000000000000000000" charset="0"/>
              <a:buChar char="u"/>
              <a:tabLst>
                <a:tab pos="285115" algn="l"/>
              </a:tabLst>
            </a:pPr>
            <a:r>
              <a:rPr sz="2000" b="1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若</a:t>
            </a:r>
            <a:r>
              <a:rPr sz="2000" b="1" spc="-15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为学过数据库课程的学生，</a:t>
            </a:r>
            <a:r>
              <a:rPr sz="2000" b="1" spc="-10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为学过自控理论课程的学生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231900" lvl="1" indent="-342900">
              <a:lnSpc>
                <a:spcPct val="100000"/>
              </a:lnSpc>
              <a:spcBef>
                <a:spcPts val="725"/>
              </a:spcBef>
              <a:buFont typeface="Wingdings" panose="05000000000000000000" charset="0"/>
              <a:buChar char="u"/>
            </a:pPr>
            <a:r>
              <a:rPr sz="2000" b="1" spc="-10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则：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∪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为学过两门课之一的所有学生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812165" lvl="1" indent="-342900">
              <a:lnSpc>
                <a:spcPct val="100000"/>
              </a:lnSpc>
              <a:spcBef>
                <a:spcPts val="725"/>
              </a:spcBef>
              <a:buFont typeface="Wingdings" panose="05000000000000000000" charset="0"/>
              <a:buChar char="u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汉语中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或者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…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或者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…”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通常意义是并运算的要求。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812165" lvl="1" indent="-3429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Wingdings" panose="05000000000000000000" charset="0"/>
              <a:buChar char="u"/>
              <a:tabLst>
                <a:tab pos="285115" algn="l"/>
              </a:tabLst>
            </a:pPr>
            <a:r>
              <a:rPr sz="2000" b="1" u="sng" spc="-10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新宋体" panose="02010609030101010101" charset="-122"/>
                <a:cs typeface="新宋体" panose="02010609030101010101" charset="-122"/>
              </a:rPr>
              <a:t>首先要准确理解汉语的查询要求，然后再找到正确的操作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812165" lvl="1" indent="-342900">
              <a:lnSpc>
                <a:spcPct val="100000"/>
              </a:lnSpc>
              <a:spcBef>
                <a:spcPts val="725"/>
              </a:spcBef>
              <a:buFont typeface="Wingdings" panose="05000000000000000000" charset="0"/>
              <a:buChar char="u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同学可举出更多的示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例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398" y="422408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关系代数之基本操作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7398" y="787396"/>
            <a:ext cx="1421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并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1856" y="1306322"/>
            <a:ext cx="8326755" cy="2868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差(Difference)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algn="just">
              <a:lnSpc>
                <a:spcPct val="133000"/>
              </a:lnSpc>
              <a:spcBef>
                <a:spcPts val="1685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定义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：假设关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和关系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是并相容的，则关</a:t>
            </a:r>
            <a:r>
              <a:rPr sz="2000" b="1" spc="5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与关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的差运算结果 也是一个关系，记作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2000" b="1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S,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它由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出现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在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关系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中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但不出现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在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关系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中的元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组构成。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84480" indent="-272415" algn="just">
              <a:lnSpc>
                <a:spcPct val="100000"/>
              </a:lnSpc>
              <a:spcBef>
                <a:spcPts val="82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数学描述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-45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</a:t>
            </a:r>
            <a:r>
              <a:rPr sz="2800" b="1" spc="6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={</a:t>
            </a:r>
            <a:r>
              <a:rPr sz="2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sz="2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8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 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800" b="1" spc="7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8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</a:t>
            </a:r>
            <a:r>
              <a:rPr sz="2800" b="1" spc="8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8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}</a:t>
            </a:r>
            <a:r>
              <a:rPr sz="2800" b="1" spc="-2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，其中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是元组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85115" indent="-273050" algn="just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285750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</a:t>
            </a:r>
            <a:r>
              <a:rPr sz="2000" b="1" spc="5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与</a:t>
            </a:r>
            <a:r>
              <a:rPr sz="2000" b="1" spc="-44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</a:t>
            </a:r>
            <a:r>
              <a:rPr sz="2000" b="1" spc="4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是不同的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2515" y="5057394"/>
            <a:ext cx="1752600" cy="1143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92515" y="5057394"/>
            <a:ext cx="1752600" cy="1143000"/>
          </a:xfrm>
          <a:custGeom>
            <a:avLst/>
            <a:gdLst/>
            <a:ahLst/>
            <a:cxnLst/>
            <a:rect l="l" t="t" r="r" b="b"/>
            <a:pathLst>
              <a:path w="1752600" h="1143000">
                <a:moveTo>
                  <a:pt x="876300" y="0"/>
                </a:moveTo>
                <a:lnTo>
                  <a:pt x="818693" y="1216"/>
                </a:lnTo>
                <a:lnTo>
                  <a:pt x="762080" y="4815"/>
                </a:lnTo>
                <a:lnTo>
                  <a:pt x="706577" y="10720"/>
                </a:lnTo>
                <a:lnTo>
                  <a:pt x="652297" y="18858"/>
                </a:lnTo>
                <a:lnTo>
                  <a:pt x="599358" y="29151"/>
                </a:lnTo>
                <a:lnTo>
                  <a:pt x="547875" y="41524"/>
                </a:lnTo>
                <a:lnTo>
                  <a:pt x="497963" y="55903"/>
                </a:lnTo>
                <a:lnTo>
                  <a:pt x="449738" y="72210"/>
                </a:lnTo>
                <a:lnTo>
                  <a:pt x="403315" y="90372"/>
                </a:lnTo>
                <a:lnTo>
                  <a:pt x="358810" y="110313"/>
                </a:lnTo>
                <a:lnTo>
                  <a:pt x="316339" y="131956"/>
                </a:lnTo>
                <a:lnTo>
                  <a:pt x="276017" y="155227"/>
                </a:lnTo>
                <a:lnTo>
                  <a:pt x="237960" y="180050"/>
                </a:lnTo>
                <a:lnTo>
                  <a:pt x="202283" y="206349"/>
                </a:lnTo>
                <a:lnTo>
                  <a:pt x="169103" y="234049"/>
                </a:lnTo>
                <a:lnTo>
                  <a:pt x="138533" y="263075"/>
                </a:lnTo>
                <a:lnTo>
                  <a:pt x="110691" y="293351"/>
                </a:lnTo>
                <a:lnTo>
                  <a:pt x="85692" y="324801"/>
                </a:lnTo>
                <a:lnTo>
                  <a:pt x="63651" y="357351"/>
                </a:lnTo>
                <a:lnTo>
                  <a:pt x="44683" y="390924"/>
                </a:lnTo>
                <a:lnTo>
                  <a:pt x="16432" y="460838"/>
                </a:lnTo>
                <a:lnTo>
                  <a:pt x="1864" y="533941"/>
                </a:lnTo>
                <a:lnTo>
                  <a:pt x="0" y="571500"/>
                </a:lnTo>
                <a:lnTo>
                  <a:pt x="1864" y="609058"/>
                </a:lnTo>
                <a:lnTo>
                  <a:pt x="16432" y="682161"/>
                </a:lnTo>
                <a:lnTo>
                  <a:pt x="44683" y="752075"/>
                </a:lnTo>
                <a:lnTo>
                  <a:pt x="63651" y="785648"/>
                </a:lnTo>
                <a:lnTo>
                  <a:pt x="85692" y="818198"/>
                </a:lnTo>
                <a:lnTo>
                  <a:pt x="110691" y="849648"/>
                </a:lnTo>
                <a:lnTo>
                  <a:pt x="138533" y="879924"/>
                </a:lnTo>
                <a:lnTo>
                  <a:pt x="169103" y="908950"/>
                </a:lnTo>
                <a:lnTo>
                  <a:pt x="202283" y="936650"/>
                </a:lnTo>
                <a:lnTo>
                  <a:pt x="237960" y="962949"/>
                </a:lnTo>
                <a:lnTo>
                  <a:pt x="276017" y="987772"/>
                </a:lnTo>
                <a:lnTo>
                  <a:pt x="316339" y="1011043"/>
                </a:lnTo>
                <a:lnTo>
                  <a:pt x="358810" y="1032686"/>
                </a:lnTo>
                <a:lnTo>
                  <a:pt x="403315" y="1052627"/>
                </a:lnTo>
                <a:lnTo>
                  <a:pt x="449738" y="1070789"/>
                </a:lnTo>
                <a:lnTo>
                  <a:pt x="497963" y="1087096"/>
                </a:lnTo>
                <a:lnTo>
                  <a:pt x="547875" y="1101475"/>
                </a:lnTo>
                <a:lnTo>
                  <a:pt x="599358" y="1113848"/>
                </a:lnTo>
                <a:lnTo>
                  <a:pt x="652297" y="1124141"/>
                </a:lnTo>
                <a:lnTo>
                  <a:pt x="706577" y="1132279"/>
                </a:lnTo>
                <a:lnTo>
                  <a:pt x="762080" y="1138184"/>
                </a:lnTo>
                <a:lnTo>
                  <a:pt x="818693" y="1141783"/>
                </a:lnTo>
                <a:lnTo>
                  <a:pt x="876300" y="1143000"/>
                </a:lnTo>
                <a:lnTo>
                  <a:pt x="933906" y="1141783"/>
                </a:lnTo>
                <a:lnTo>
                  <a:pt x="990519" y="1138184"/>
                </a:lnTo>
                <a:lnTo>
                  <a:pt x="1046022" y="1132279"/>
                </a:lnTo>
                <a:lnTo>
                  <a:pt x="1100302" y="1124141"/>
                </a:lnTo>
                <a:lnTo>
                  <a:pt x="1153241" y="1113848"/>
                </a:lnTo>
                <a:lnTo>
                  <a:pt x="1204724" y="1101475"/>
                </a:lnTo>
                <a:lnTo>
                  <a:pt x="1254636" y="1087096"/>
                </a:lnTo>
                <a:lnTo>
                  <a:pt x="1302861" y="1070789"/>
                </a:lnTo>
                <a:lnTo>
                  <a:pt x="1349284" y="1052627"/>
                </a:lnTo>
                <a:lnTo>
                  <a:pt x="1393789" y="1032686"/>
                </a:lnTo>
                <a:lnTo>
                  <a:pt x="1436260" y="1011043"/>
                </a:lnTo>
                <a:lnTo>
                  <a:pt x="1476582" y="987772"/>
                </a:lnTo>
                <a:lnTo>
                  <a:pt x="1514639" y="962949"/>
                </a:lnTo>
                <a:lnTo>
                  <a:pt x="1550316" y="936650"/>
                </a:lnTo>
                <a:lnTo>
                  <a:pt x="1583496" y="908950"/>
                </a:lnTo>
                <a:lnTo>
                  <a:pt x="1614066" y="879924"/>
                </a:lnTo>
                <a:lnTo>
                  <a:pt x="1641908" y="849648"/>
                </a:lnTo>
                <a:lnTo>
                  <a:pt x="1666907" y="818198"/>
                </a:lnTo>
                <a:lnTo>
                  <a:pt x="1688948" y="785648"/>
                </a:lnTo>
                <a:lnTo>
                  <a:pt x="1707916" y="752075"/>
                </a:lnTo>
                <a:lnTo>
                  <a:pt x="1736167" y="682161"/>
                </a:lnTo>
                <a:lnTo>
                  <a:pt x="1750735" y="609058"/>
                </a:lnTo>
                <a:lnTo>
                  <a:pt x="1752600" y="571499"/>
                </a:lnTo>
                <a:lnTo>
                  <a:pt x="1750735" y="533941"/>
                </a:lnTo>
                <a:lnTo>
                  <a:pt x="1736167" y="460838"/>
                </a:lnTo>
                <a:lnTo>
                  <a:pt x="1707916" y="390924"/>
                </a:lnTo>
                <a:lnTo>
                  <a:pt x="1688948" y="357351"/>
                </a:lnTo>
                <a:lnTo>
                  <a:pt x="1666907" y="324801"/>
                </a:lnTo>
                <a:lnTo>
                  <a:pt x="1641908" y="293351"/>
                </a:lnTo>
                <a:lnTo>
                  <a:pt x="1614066" y="263075"/>
                </a:lnTo>
                <a:lnTo>
                  <a:pt x="1583496" y="234049"/>
                </a:lnTo>
                <a:lnTo>
                  <a:pt x="1550316" y="206349"/>
                </a:lnTo>
                <a:lnTo>
                  <a:pt x="1514639" y="180050"/>
                </a:lnTo>
                <a:lnTo>
                  <a:pt x="1476582" y="155227"/>
                </a:lnTo>
                <a:lnTo>
                  <a:pt x="1436260" y="131956"/>
                </a:lnTo>
                <a:lnTo>
                  <a:pt x="1393789" y="110313"/>
                </a:lnTo>
                <a:lnTo>
                  <a:pt x="1349284" y="90372"/>
                </a:lnTo>
                <a:lnTo>
                  <a:pt x="1302861" y="72210"/>
                </a:lnTo>
                <a:lnTo>
                  <a:pt x="1254636" y="55903"/>
                </a:lnTo>
                <a:lnTo>
                  <a:pt x="1204724" y="41524"/>
                </a:lnTo>
                <a:lnTo>
                  <a:pt x="1153241" y="29151"/>
                </a:lnTo>
                <a:lnTo>
                  <a:pt x="1100302" y="18858"/>
                </a:lnTo>
                <a:lnTo>
                  <a:pt x="1046022" y="10720"/>
                </a:lnTo>
                <a:lnTo>
                  <a:pt x="990519" y="4815"/>
                </a:lnTo>
                <a:lnTo>
                  <a:pt x="933906" y="1216"/>
                </a:lnTo>
                <a:lnTo>
                  <a:pt x="876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94267" y="5073396"/>
            <a:ext cx="1447800" cy="1104900"/>
          </a:xfrm>
          <a:custGeom>
            <a:avLst/>
            <a:gdLst/>
            <a:ahLst/>
            <a:cxnLst/>
            <a:rect l="l" t="t" r="r" b="b"/>
            <a:pathLst>
              <a:path w="1447800" h="1104900">
                <a:moveTo>
                  <a:pt x="1447800" y="552450"/>
                </a:moveTo>
                <a:lnTo>
                  <a:pt x="1445811" y="511258"/>
                </a:lnTo>
                <a:lnTo>
                  <a:pt x="1439939" y="470882"/>
                </a:lnTo>
                <a:lnTo>
                  <a:pt x="1430325" y="431430"/>
                </a:lnTo>
                <a:lnTo>
                  <a:pt x="1417109" y="393008"/>
                </a:lnTo>
                <a:lnTo>
                  <a:pt x="1400432" y="355724"/>
                </a:lnTo>
                <a:lnTo>
                  <a:pt x="1380435" y="319685"/>
                </a:lnTo>
                <a:lnTo>
                  <a:pt x="1357260" y="284998"/>
                </a:lnTo>
                <a:lnTo>
                  <a:pt x="1331046" y="251772"/>
                </a:lnTo>
                <a:lnTo>
                  <a:pt x="1301934" y="220112"/>
                </a:lnTo>
                <a:lnTo>
                  <a:pt x="1270066" y="190127"/>
                </a:lnTo>
                <a:lnTo>
                  <a:pt x="1235583" y="161924"/>
                </a:lnTo>
                <a:lnTo>
                  <a:pt x="1198624" y="135611"/>
                </a:lnTo>
                <a:lnTo>
                  <a:pt x="1159331" y="111294"/>
                </a:lnTo>
                <a:lnTo>
                  <a:pt x="1117845" y="89081"/>
                </a:lnTo>
                <a:lnTo>
                  <a:pt x="1074306" y="69079"/>
                </a:lnTo>
                <a:lnTo>
                  <a:pt x="1028856" y="51396"/>
                </a:lnTo>
                <a:lnTo>
                  <a:pt x="981636" y="36139"/>
                </a:lnTo>
                <a:lnTo>
                  <a:pt x="932785" y="23415"/>
                </a:lnTo>
                <a:lnTo>
                  <a:pt x="882445" y="13332"/>
                </a:lnTo>
                <a:lnTo>
                  <a:pt x="830757" y="5996"/>
                </a:lnTo>
                <a:lnTo>
                  <a:pt x="777862" y="1517"/>
                </a:lnTo>
                <a:lnTo>
                  <a:pt x="723900" y="0"/>
                </a:lnTo>
                <a:lnTo>
                  <a:pt x="669843" y="1517"/>
                </a:lnTo>
                <a:lnTo>
                  <a:pt x="616870" y="5996"/>
                </a:lnTo>
                <a:lnTo>
                  <a:pt x="565121" y="13332"/>
                </a:lnTo>
                <a:lnTo>
                  <a:pt x="514736" y="23415"/>
                </a:lnTo>
                <a:lnTo>
                  <a:pt x="465853" y="36139"/>
                </a:lnTo>
                <a:lnTo>
                  <a:pt x="418613" y="51396"/>
                </a:lnTo>
                <a:lnTo>
                  <a:pt x="373154" y="69079"/>
                </a:lnTo>
                <a:lnTo>
                  <a:pt x="329617" y="89081"/>
                </a:lnTo>
                <a:lnTo>
                  <a:pt x="288141" y="111294"/>
                </a:lnTo>
                <a:lnTo>
                  <a:pt x="248866" y="135611"/>
                </a:lnTo>
                <a:lnTo>
                  <a:pt x="211931" y="161925"/>
                </a:lnTo>
                <a:lnTo>
                  <a:pt x="177475" y="190127"/>
                </a:lnTo>
                <a:lnTo>
                  <a:pt x="145639" y="220112"/>
                </a:lnTo>
                <a:lnTo>
                  <a:pt x="116561" y="251772"/>
                </a:lnTo>
                <a:lnTo>
                  <a:pt x="90381" y="284998"/>
                </a:lnTo>
                <a:lnTo>
                  <a:pt x="67240" y="319685"/>
                </a:lnTo>
                <a:lnTo>
                  <a:pt x="47276" y="355724"/>
                </a:lnTo>
                <a:lnTo>
                  <a:pt x="30628" y="393008"/>
                </a:lnTo>
                <a:lnTo>
                  <a:pt x="17438" y="431430"/>
                </a:lnTo>
                <a:lnTo>
                  <a:pt x="7843" y="470882"/>
                </a:lnTo>
                <a:lnTo>
                  <a:pt x="1984" y="511258"/>
                </a:lnTo>
                <a:lnTo>
                  <a:pt x="0" y="552450"/>
                </a:lnTo>
                <a:lnTo>
                  <a:pt x="1984" y="593641"/>
                </a:lnTo>
                <a:lnTo>
                  <a:pt x="7843" y="634017"/>
                </a:lnTo>
                <a:lnTo>
                  <a:pt x="17438" y="673469"/>
                </a:lnTo>
                <a:lnTo>
                  <a:pt x="30628" y="711891"/>
                </a:lnTo>
                <a:lnTo>
                  <a:pt x="47276" y="749175"/>
                </a:lnTo>
                <a:lnTo>
                  <a:pt x="67240" y="785214"/>
                </a:lnTo>
                <a:lnTo>
                  <a:pt x="90381" y="819901"/>
                </a:lnTo>
                <a:lnTo>
                  <a:pt x="116561" y="853127"/>
                </a:lnTo>
                <a:lnTo>
                  <a:pt x="145639" y="884787"/>
                </a:lnTo>
                <a:lnTo>
                  <a:pt x="177475" y="914772"/>
                </a:lnTo>
                <a:lnTo>
                  <a:pt x="211931" y="942975"/>
                </a:lnTo>
                <a:lnTo>
                  <a:pt x="248866" y="969288"/>
                </a:lnTo>
                <a:lnTo>
                  <a:pt x="288141" y="993605"/>
                </a:lnTo>
                <a:lnTo>
                  <a:pt x="329617" y="1015818"/>
                </a:lnTo>
                <a:lnTo>
                  <a:pt x="373154" y="1035820"/>
                </a:lnTo>
                <a:lnTo>
                  <a:pt x="418613" y="1053503"/>
                </a:lnTo>
                <a:lnTo>
                  <a:pt x="465853" y="1068760"/>
                </a:lnTo>
                <a:lnTo>
                  <a:pt x="514736" y="1081484"/>
                </a:lnTo>
                <a:lnTo>
                  <a:pt x="565121" y="1091567"/>
                </a:lnTo>
                <a:lnTo>
                  <a:pt x="616870" y="1098903"/>
                </a:lnTo>
                <a:lnTo>
                  <a:pt x="669843" y="1103382"/>
                </a:lnTo>
                <a:lnTo>
                  <a:pt x="723900" y="1104900"/>
                </a:lnTo>
                <a:lnTo>
                  <a:pt x="777862" y="1103382"/>
                </a:lnTo>
                <a:lnTo>
                  <a:pt x="830757" y="1098903"/>
                </a:lnTo>
                <a:lnTo>
                  <a:pt x="882445" y="1091567"/>
                </a:lnTo>
                <a:lnTo>
                  <a:pt x="932785" y="1081484"/>
                </a:lnTo>
                <a:lnTo>
                  <a:pt x="981636" y="1068760"/>
                </a:lnTo>
                <a:lnTo>
                  <a:pt x="1028856" y="1053503"/>
                </a:lnTo>
                <a:lnTo>
                  <a:pt x="1074306" y="1035820"/>
                </a:lnTo>
                <a:lnTo>
                  <a:pt x="1117845" y="1015818"/>
                </a:lnTo>
                <a:lnTo>
                  <a:pt x="1159331" y="993605"/>
                </a:lnTo>
                <a:lnTo>
                  <a:pt x="1198624" y="969288"/>
                </a:lnTo>
                <a:lnTo>
                  <a:pt x="1235583" y="942974"/>
                </a:lnTo>
                <a:lnTo>
                  <a:pt x="1270066" y="914772"/>
                </a:lnTo>
                <a:lnTo>
                  <a:pt x="1301934" y="884787"/>
                </a:lnTo>
                <a:lnTo>
                  <a:pt x="1331046" y="853127"/>
                </a:lnTo>
                <a:lnTo>
                  <a:pt x="1357260" y="819901"/>
                </a:lnTo>
                <a:lnTo>
                  <a:pt x="1380435" y="785214"/>
                </a:lnTo>
                <a:lnTo>
                  <a:pt x="1400432" y="749175"/>
                </a:lnTo>
                <a:lnTo>
                  <a:pt x="1417109" y="711891"/>
                </a:lnTo>
                <a:lnTo>
                  <a:pt x="1430325" y="673469"/>
                </a:lnTo>
                <a:lnTo>
                  <a:pt x="1439939" y="634017"/>
                </a:lnTo>
                <a:lnTo>
                  <a:pt x="1445811" y="593641"/>
                </a:lnTo>
                <a:lnTo>
                  <a:pt x="1447800" y="552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267" y="5073396"/>
            <a:ext cx="1447800" cy="1104900"/>
          </a:xfrm>
          <a:custGeom>
            <a:avLst/>
            <a:gdLst/>
            <a:ahLst/>
            <a:cxnLst/>
            <a:rect l="l" t="t" r="r" b="b"/>
            <a:pathLst>
              <a:path w="1447800" h="1104900">
                <a:moveTo>
                  <a:pt x="723900" y="0"/>
                </a:moveTo>
                <a:lnTo>
                  <a:pt x="669843" y="1517"/>
                </a:lnTo>
                <a:lnTo>
                  <a:pt x="616870" y="5996"/>
                </a:lnTo>
                <a:lnTo>
                  <a:pt x="565121" y="13332"/>
                </a:lnTo>
                <a:lnTo>
                  <a:pt x="514736" y="23415"/>
                </a:lnTo>
                <a:lnTo>
                  <a:pt x="465853" y="36139"/>
                </a:lnTo>
                <a:lnTo>
                  <a:pt x="418613" y="51396"/>
                </a:lnTo>
                <a:lnTo>
                  <a:pt x="373154" y="69079"/>
                </a:lnTo>
                <a:lnTo>
                  <a:pt x="329617" y="89081"/>
                </a:lnTo>
                <a:lnTo>
                  <a:pt x="288141" y="111294"/>
                </a:lnTo>
                <a:lnTo>
                  <a:pt x="248866" y="135611"/>
                </a:lnTo>
                <a:lnTo>
                  <a:pt x="211931" y="161924"/>
                </a:lnTo>
                <a:lnTo>
                  <a:pt x="177475" y="190127"/>
                </a:lnTo>
                <a:lnTo>
                  <a:pt x="145639" y="220112"/>
                </a:lnTo>
                <a:lnTo>
                  <a:pt x="116561" y="251772"/>
                </a:lnTo>
                <a:lnTo>
                  <a:pt x="90381" y="284998"/>
                </a:lnTo>
                <a:lnTo>
                  <a:pt x="67240" y="319685"/>
                </a:lnTo>
                <a:lnTo>
                  <a:pt x="47276" y="355724"/>
                </a:lnTo>
                <a:lnTo>
                  <a:pt x="30628" y="393008"/>
                </a:lnTo>
                <a:lnTo>
                  <a:pt x="17438" y="431430"/>
                </a:lnTo>
                <a:lnTo>
                  <a:pt x="7843" y="470882"/>
                </a:lnTo>
                <a:lnTo>
                  <a:pt x="1984" y="511258"/>
                </a:lnTo>
                <a:lnTo>
                  <a:pt x="0" y="552450"/>
                </a:lnTo>
                <a:lnTo>
                  <a:pt x="1984" y="593641"/>
                </a:lnTo>
                <a:lnTo>
                  <a:pt x="7843" y="634017"/>
                </a:lnTo>
                <a:lnTo>
                  <a:pt x="17438" y="673469"/>
                </a:lnTo>
                <a:lnTo>
                  <a:pt x="30628" y="711891"/>
                </a:lnTo>
                <a:lnTo>
                  <a:pt x="47276" y="749175"/>
                </a:lnTo>
                <a:lnTo>
                  <a:pt x="67240" y="785214"/>
                </a:lnTo>
                <a:lnTo>
                  <a:pt x="90381" y="819901"/>
                </a:lnTo>
                <a:lnTo>
                  <a:pt x="116561" y="853127"/>
                </a:lnTo>
                <a:lnTo>
                  <a:pt x="145639" y="884787"/>
                </a:lnTo>
                <a:lnTo>
                  <a:pt x="177475" y="914772"/>
                </a:lnTo>
                <a:lnTo>
                  <a:pt x="211931" y="942975"/>
                </a:lnTo>
                <a:lnTo>
                  <a:pt x="248866" y="969288"/>
                </a:lnTo>
                <a:lnTo>
                  <a:pt x="288141" y="993605"/>
                </a:lnTo>
                <a:lnTo>
                  <a:pt x="329617" y="1015818"/>
                </a:lnTo>
                <a:lnTo>
                  <a:pt x="373154" y="1035820"/>
                </a:lnTo>
                <a:lnTo>
                  <a:pt x="418613" y="1053503"/>
                </a:lnTo>
                <a:lnTo>
                  <a:pt x="465853" y="1068760"/>
                </a:lnTo>
                <a:lnTo>
                  <a:pt x="514736" y="1081484"/>
                </a:lnTo>
                <a:lnTo>
                  <a:pt x="565121" y="1091567"/>
                </a:lnTo>
                <a:lnTo>
                  <a:pt x="616870" y="1098903"/>
                </a:lnTo>
                <a:lnTo>
                  <a:pt x="669843" y="1103382"/>
                </a:lnTo>
                <a:lnTo>
                  <a:pt x="723900" y="1104900"/>
                </a:lnTo>
                <a:lnTo>
                  <a:pt x="777862" y="1103382"/>
                </a:lnTo>
                <a:lnTo>
                  <a:pt x="830757" y="1098903"/>
                </a:lnTo>
                <a:lnTo>
                  <a:pt x="882445" y="1091567"/>
                </a:lnTo>
                <a:lnTo>
                  <a:pt x="932785" y="1081484"/>
                </a:lnTo>
                <a:lnTo>
                  <a:pt x="981636" y="1068760"/>
                </a:lnTo>
                <a:lnTo>
                  <a:pt x="1028856" y="1053503"/>
                </a:lnTo>
                <a:lnTo>
                  <a:pt x="1074306" y="1035820"/>
                </a:lnTo>
                <a:lnTo>
                  <a:pt x="1117845" y="1015818"/>
                </a:lnTo>
                <a:lnTo>
                  <a:pt x="1159331" y="993605"/>
                </a:lnTo>
                <a:lnTo>
                  <a:pt x="1198624" y="969288"/>
                </a:lnTo>
                <a:lnTo>
                  <a:pt x="1235583" y="942974"/>
                </a:lnTo>
                <a:lnTo>
                  <a:pt x="1270066" y="914772"/>
                </a:lnTo>
                <a:lnTo>
                  <a:pt x="1301934" y="884787"/>
                </a:lnTo>
                <a:lnTo>
                  <a:pt x="1331046" y="853127"/>
                </a:lnTo>
                <a:lnTo>
                  <a:pt x="1357260" y="819901"/>
                </a:lnTo>
                <a:lnTo>
                  <a:pt x="1380435" y="785214"/>
                </a:lnTo>
                <a:lnTo>
                  <a:pt x="1400432" y="749175"/>
                </a:lnTo>
                <a:lnTo>
                  <a:pt x="1417109" y="711891"/>
                </a:lnTo>
                <a:lnTo>
                  <a:pt x="1430325" y="673469"/>
                </a:lnTo>
                <a:lnTo>
                  <a:pt x="1439939" y="634017"/>
                </a:lnTo>
                <a:lnTo>
                  <a:pt x="1445811" y="593641"/>
                </a:lnTo>
                <a:lnTo>
                  <a:pt x="1447800" y="552450"/>
                </a:lnTo>
                <a:lnTo>
                  <a:pt x="1445811" y="511258"/>
                </a:lnTo>
                <a:lnTo>
                  <a:pt x="1439939" y="470882"/>
                </a:lnTo>
                <a:lnTo>
                  <a:pt x="1430325" y="431430"/>
                </a:lnTo>
                <a:lnTo>
                  <a:pt x="1417109" y="393008"/>
                </a:lnTo>
                <a:lnTo>
                  <a:pt x="1400432" y="355724"/>
                </a:lnTo>
                <a:lnTo>
                  <a:pt x="1380435" y="319685"/>
                </a:lnTo>
                <a:lnTo>
                  <a:pt x="1357260" y="284998"/>
                </a:lnTo>
                <a:lnTo>
                  <a:pt x="1331046" y="251772"/>
                </a:lnTo>
                <a:lnTo>
                  <a:pt x="1301934" y="220112"/>
                </a:lnTo>
                <a:lnTo>
                  <a:pt x="1270066" y="190127"/>
                </a:lnTo>
                <a:lnTo>
                  <a:pt x="1235583" y="161924"/>
                </a:lnTo>
                <a:lnTo>
                  <a:pt x="1198624" y="135611"/>
                </a:lnTo>
                <a:lnTo>
                  <a:pt x="1159331" y="111294"/>
                </a:lnTo>
                <a:lnTo>
                  <a:pt x="1117845" y="89081"/>
                </a:lnTo>
                <a:lnTo>
                  <a:pt x="1074306" y="69079"/>
                </a:lnTo>
                <a:lnTo>
                  <a:pt x="1028856" y="51396"/>
                </a:lnTo>
                <a:lnTo>
                  <a:pt x="981636" y="36139"/>
                </a:lnTo>
                <a:lnTo>
                  <a:pt x="932785" y="23415"/>
                </a:lnTo>
                <a:lnTo>
                  <a:pt x="882445" y="13332"/>
                </a:lnTo>
                <a:lnTo>
                  <a:pt x="830757" y="5996"/>
                </a:lnTo>
                <a:lnTo>
                  <a:pt x="777862" y="1517"/>
                </a:lnTo>
                <a:lnTo>
                  <a:pt x="723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56167" y="5082540"/>
            <a:ext cx="857250" cy="1126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58879" y="5402071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05941" y="4946141"/>
            <a:ext cx="1752600" cy="1356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188075" y="5057394"/>
            <a:ext cx="1752600" cy="1143000"/>
          </a:xfrm>
          <a:custGeom>
            <a:avLst/>
            <a:gdLst/>
            <a:ahLst/>
            <a:cxnLst/>
            <a:rect l="l" t="t" r="r" b="b"/>
            <a:pathLst>
              <a:path w="1752600" h="1143000">
                <a:moveTo>
                  <a:pt x="1752600" y="571499"/>
                </a:moveTo>
                <a:lnTo>
                  <a:pt x="1745219" y="497029"/>
                </a:lnTo>
                <a:lnTo>
                  <a:pt x="1723694" y="425445"/>
                </a:lnTo>
                <a:lnTo>
                  <a:pt x="1688948" y="357351"/>
                </a:lnTo>
                <a:lnTo>
                  <a:pt x="1666907" y="324801"/>
                </a:lnTo>
                <a:lnTo>
                  <a:pt x="1641908" y="293351"/>
                </a:lnTo>
                <a:lnTo>
                  <a:pt x="1614066" y="263075"/>
                </a:lnTo>
                <a:lnTo>
                  <a:pt x="1583496" y="234049"/>
                </a:lnTo>
                <a:lnTo>
                  <a:pt x="1550316" y="206349"/>
                </a:lnTo>
                <a:lnTo>
                  <a:pt x="1514639" y="180050"/>
                </a:lnTo>
                <a:lnTo>
                  <a:pt x="1476582" y="155227"/>
                </a:lnTo>
                <a:lnTo>
                  <a:pt x="1436260" y="131956"/>
                </a:lnTo>
                <a:lnTo>
                  <a:pt x="1393789" y="110313"/>
                </a:lnTo>
                <a:lnTo>
                  <a:pt x="1349284" y="90372"/>
                </a:lnTo>
                <a:lnTo>
                  <a:pt x="1302861" y="72210"/>
                </a:lnTo>
                <a:lnTo>
                  <a:pt x="1254636" y="55903"/>
                </a:lnTo>
                <a:lnTo>
                  <a:pt x="1204724" y="41524"/>
                </a:lnTo>
                <a:lnTo>
                  <a:pt x="1153241" y="29151"/>
                </a:lnTo>
                <a:lnTo>
                  <a:pt x="1100302" y="18858"/>
                </a:lnTo>
                <a:lnTo>
                  <a:pt x="1046022" y="10720"/>
                </a:lnTo>
                <a:lnTo>
                  <a:pt x="990519" y="4815"/>
                </a:lnTo>
                <a:lnTo>
                  <a:pt x="933906" y="1216"/>
                </a:lnTo>
                <a:lnTo>
                  <a:pt x="876300" y="0"/>
                </a:lnTo>
                <a:lnTo>
                  <a:pt x="818693" y="1216"/>
                </a:lnTo>
                <a:lnTo>
                  <a:pt x="762080" y="4815"/>
                </a:lnTo>
                <a:lnTo>
                  <a:pt x="706577" y="10720"/>
                </a:lnTo>
                <a:lnTo>
                  <a:pt x="652297" y="18858"/>
                </a:lnTo>
                <a:lnTo>
                  <a:pt x="599358" y="29151"/>
                </a:lnTo>
                <a:lnTo>
                  <a:pt x="547875" y="41524"/>
                </a:lnTo>
                <a:lnTo>
                  <a:pt x="497963" y="55903"/>
                </a:lnTo>
                <a:lnTo>
                  <a:pt x="449738" y="72210"/>
                </a:lnTo>
                <a:lnTo>
                  <a:pt x="403315" y="90372"/>
                </a:lnTo>
                <a:lnTo>
                  <a:pt x="358810" y="110313"/>
                </a:lnTo>
                <a:lnTo>
                  <a:pt x="316339" y="131956"/>
                </a:lnTo>
                <a:lnTo>
                  <a:pt x="276017" y="155227"/>
                </a:lnTo>
                <a:lnTo>
                  <a:pt x="237960" y="180050"/>
                </a:lnTo>
                <a:lnTo>
                  <a:pt x="202283" y="206349"/>
                </a:lnTo>
                <a:lnTo>
                  <a:pt x="169103" y="234049"/>
                </a:lnTo>
                <a:lnTo>
                  <a:pt x="138533" y="263075"/>
                </a:lnTo>
                <a:lnTo>
                  <a:pt x="110691" y="293351"/>
                </a:lnTo>
                <a:lnTo>
                  <a:pt x="85692" y="324801"/>
                </a:lnTo>
                <a:lnTo>
                  <a:pt x="63651" y="357351"/>
                </a:lnTo>
                <a:lnTo>
                  <a:pt x="44683" y="390924"/>
                </a:lnTo>
                <a:lnTo>
                  <a:pt x="16432" y="460838"/>
                </a:lnTo>
                <a:lnTo>
                  <a:pt x="1864" y="533941"/>
                </a:lnTo>
                <a:lnTo>
                  <a:pt x="0" y="571500"/>
                </a:lnTo>
                <a:lnTo>
                  <a:pt x="1864" y="609058"/>
                </a:lnTo>
                <a:lnTo>
                  <a:pt x="16432" y="682161"/>
                </a:lnTo>
                <a:lnTo>
                  <a:pt x="44683" y="752075"/>
                </a:lnTo>
                <a:lnTo>
                  <a:pt x="63651" y="785648"/>
                </a:lnTo>
                <a:lnTo>
                  <a:pt x="85692" y="818198"/>
                </a:lnTo>
                <a:lnTo>
                  <a:pt x="110691" y="849648"/>
                </a:lnTo>
                <a:lnTo>
                  <a:pt x="138533" y="879924"/>
                </a:lnTo>
                <a:lnTo>
                  <a:pt x="169103" y="908950"/>
                </a:lnTo>
                <a:lnTo>
                  <a:pt x="202283" y="936650"/>
                </a:lnTo>
                <a:lnTo>
                  <a:pt x="237960" y="962949"/>
                </a:lnTo>
                <a:lnTo>
                  <a:pt x="276017" y="987772"/>
                </a:lnTo>
                <a:lnTo>
                  <a:pt x="316339" y="1011043"/>
                </a:lnTo>
                <a:lnTo>
                  <a:pt x="358810" y="1032686"/>
                </a:lnTo>
                <a:lnTo>
                  <a:pt x="403315" y="1052627"/>
                </a:lnTo>
                <a:lnTo>
                  <a:pt x="449738" y="1070789"/>
                </a:lnTo>
                <a:lnTo>
                  <a:pt x="497963" y="1087096"/>
                </a:lnTo>
                <a:lnTo>
                  <a:pt x="547875" y="1101475"/>
                </a:lnTo>
                <a:lnTo>
                  <a:pt x="599358" y="1113848"/>
                </a:lnTo>
                <a:lnTo>
                  <a:pt x="652297" y="1124141"/>
                </a:lnTo>
                <a:lnTo>
                  <a:pt x="706577" y="1132279"/>
                </a:lnTo>
                <a:lnTo>
                  <a:pt x="762080" y="1138184"/>
                </a:lnTo>
                <a:lnTo>
                  <a:pt x="818693" y="1141783"/>
                </a:lnTo>
                <a:lnTo>
                  <a:pt x="876300" y="1143000"/>
                </a:lnTo>
                <a:lnTo>
                  <a:pt x="933906" y="1141783"/>
                </a:lnTo>
                <a:lnTo>
                  <a:pt x="990519" y="1138184"/>
                </a:lnTo>
                <a:lnTo>
                  <a:pt x="1046022" y="1132279"/>
                </a:lnTo>
                <a:lnTo>
                  <a:pt x="1100302" y="1124141"/>
                </a:lnTo>
                <a:lnTo>
                  <a:pt x="1153241" y="1113848"/>
                </a:lnTo>
                <a:lnTo>
                  <a:pt x="1204724" y="1101475"/>
                </a:lnTo>
                <a:lnTo>
                  <a:pt x="1254636" y="1087096"/>
                </a:lnTo>
                <a:lnTo>
                  <a:pt x="1302861" y="1070789"/>
                </a:lnTo>
                <a:lnTo>
                  <a:pt x="1349284" y="1052627"/>
                </a:lnTo>
                <a:lnTo>
                  <a:pt x="1393789" y="1032686"/>
                </a:lnTo>
                <a:lnTo>
                  <a:pt x="1436260" y="1011043"/>
                </a:lnTo>
                <a:lnTo>
                  <a:pt x="1476582" y="987772"/>
                </a:lnTo>
                <a:lnTo>
                  <a:pt x="1514639" y="962949"/>
                </a:lnTo>
                <a:lnTo>
                  <a:pt x="1550316" y="936650"/>
                </a:lnTo>
                <a:lnTo>
                  <a:pt x="1583496" y="908950"/>
                </a:lnTo>
                <a:lnTo>
                  <a:pt x="1614066" y="879924"/>
                </a:lnTo>
                <a:lnTo>
                  <a:pt x="1641908" y="849648"/>
                </a:lnTo>
                <a:lnTo>
                  <a:pt x="1666907" y="818198"/>
                </a:lnTo>
                <a:lnTo>
                  <a:pt x="1688948" y="785648"/>
                </a:lnTo>
                <a:lnTo>
                  <a:pt x="1707916" y="752075"/>
                </a:lnTo>
                <a:lnTo>
                  <a:pt x="1736167" y="682161"/>
                </a:lnTo>
                <a:lnTo>
                  <a:pt x="1750735" y="609058"/>
                </a:lnTo>
                <a:lnTo>
                  <a:pt x="1752600" y="571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88075" y="5057394"/>
            <a:ext cx="1752600" cy="1143000"/>
          </a:xfrm>
          <a:custGeom>
            <a:avLst/>
            <a:gdLst/>
            <a:ahLst/>
            <a:cxnLst/>
            <a:rect l="l" t="t" r="r" b="b"/>
            <a:pathLst>
              <a:path w="1752600" h="1143000">
                <a:moveTo>
                  <a:pt x="876300" y="0"/>
                </a:moveTo>
                <a:lnTo>
                  <a:pt x="818693" y="1216"/>
                </a:lnTo>
                <a:lnTo>
                  <a:pt x="762080" y="4815"/>
                </a:lnTo>
                <a:lnTo>
                  <a:pt x="706577" y="10720"/>
                </a:lnTo>
                <a:lnTo>
                  <a:pt x="652297" y="18858"/>
                </a:lnTo>
                <a:lnTo>
                  <a:pt x="599358" y="29151"/>
                </a:lnTo>
                <a:lnTo>
                  <a:pt x="547875" y="41524"/>
                </a:lnTo>
                <a:lnTo>
                  <a:pt x="497963" y="55903"/>
                </a:lnTo>
                <a:lnTo>
                  <a:pt x="449738" y="72210"/>
                </a:lnTo>
                <a:lnTo>
                  <a:pt x="403315" y="90372"/>
                </a:lnTo>
                <a:lnTo>
                  <a:pt x="358810" y="110313"/>
                </a:lnTo>
                <a:lnTo>
                  <a:pt x="316339" y="131956"/>
                </a:lnTo>
                <a:lnTo>
                  <a:pt x="276017" y="155227"/>
                </a:lnTo>
                <a:lnTo>
                  <a:pt x="237960" y="180050"/>
                </a:lnTo>
                <a:lnTo>
                  <a:pt x="202283" y="206349"/>
                </a:lnTo>
                <a:lnTo>
                  <a:pt x="169103" y="234049"/>
                </a:lnTo>
                <a:lnTo>
                  <a:pt x="138533" y="263075"/>
                </a:lnTo>
                <a:lnTo>
                  <a:pt x="110691" y="293351"/>
                </a:lnTo>
                <a:lnTo>
                  <a:pt x="85692" y="324801"/>
                </a:lnTo>
                <a:lnTo>
                  <a:pt x="63651" y="357351"/>
                </a:lnTo>
                <a:lnTo>
                  <a:pt x="44683" y="390924"/>
                </a:lnTo>
                <a:lnTo>
                  <a:pt x="16432" y="460838"/>
                </a:lnTo>
                <a:lnTo>
                  <a:pt x="1864" y="533941"/>
                </a:lnTo>
                <a:lnTo>
                  <a:pt x="0" y="571500"/>
                </a:lnTo>
                <a:lnTo>
                  <a:pt x="1864" y="609058"/>
                </a:lnTo>
                <a:lnTo>
                  <a:pt x="16432" y="682161"/>
                </a:lnTo>
                <a:lnTo>
                  <a:pt x="44683" y="752075"/>
                </a:lnTo>
                <a:lnTo>
                  <a:pt x="63651" y="785648"/>
                </a:lnTo>
                <a:lnTo>
                  <a:pt x="85692" y="818198"/>
                </a:lnTo>
                <a:lnTo>
                  <a:pt x="110691" y="849648"/>
                </a:lnTo>
                <a:lnTo>
                  <a:pt x="138533" y="879924"/>
                </a:lnTo>
                <a:lnTo>
                  <a:pt x="169103" y="908950"/>
                </a:lnTo>
                <a:lnTo>
                  <a:pt x="202283" y="936650"/>
                </a:lnTo>
                <a:lnTo>
                  <a:pt x="237960" y="962949"/>
                </a:lnTo>
                <a:lnTo>
                  <a:pt x="276017" y="987772"/>
                </a:lnTo>
                <a:lnTo>
                  <a:pt x="316339" y="1011043"/>
                </a:lnTo>
                <a:lnTo>
                  <a:pt x="358810" y="1032686"/>
                </a:lnTo>
                <a:lnTo>
                  <a:pt x="403315" y="1052627"/>
                </a:lnTo>
                <a:lnTo>
                  <a:pt x="449738" y="1070789"/>
                </a:lnTo>
                <a:lnTo>
                  <a:pt x="497963" y="1087096"/>
                </a:lnTo>
                <a:lnTo>
                  <a:pt x="547875" y="1101475"/>
                </a:lnTo>
                <a:lnTo>
                  <a:pt x="599358" y="1113848"/>
                </a:lnTo>
                <a:lnTo>
                  <a:pt x="652297" y="1124141"/>
                </a:lnTo>
                <a:lnTo>
                  <a:pt x="706577" y="1132279"/>
                </a:lnTo>
                <a:lnTo>
                  <a:pt x="762080" y="1138184"/>
                </a:lnTo>
                <a:lnTo>
                  <a:pt x="818693" y="1141783"/>
                </a:lnTo>
                <a:lnTo>
                  <a:pt x="876300" y="1143000"/>
                </a:lnTo>
                <a:lnTo>
                  <a:pt x="933906" y="1141783"/>
                </a:lnTo>
                <a:lnTo>
                  <a:pt x="990519" y="1138184"/>
                </a:lnTo>
                <a:lnTo>
                  <a:pt x="1046022" y="1132279"/>
                </a:lnTo>
                <a:lnTo>
                  <a:pt x="1100302" y="1124141"/>
                </a:lnTo>
                <a:lnTo>
                  <a:pt x="1153241" y="1113848"/>
                </a:lnTo>
                <a:lnTo>
                  <a:pt x="1204724" y="1101475"/>
                </a:lnTo>
                <a:lnTo>
                  <a:pt x="1254636" y="1087096"/>
                </a:lnTo>
                <a:lnTo>
                  <a:pt x="1302861" y="1070789"/>
                </a:lnTo>
                <a:lnTo>
                  <a:pt x="1349284" y="1052627"/>
                </a:lnTo>
                <a:lnTo>
                  <a:pt x="1393789" y="1032686"/>
                </a:lnTo>
                <a:lnTo>
                  <a:pt x="1436260" y="1011043"/>
                </a:lnTo>
                <a:lnTo>
                  <a:pt x="1476582" y="987772"/>
                </a:lnTo>
                <a:lnTo>
                  <a:pt x="1514639" y="962949"/>
                </a:lnTo>
                <a:lnTo>
                  <a:pt x="1550316" y="936650"/>
                </a:lnTo>
                <a:lnTo>
                  <a:pt x="1583496" y="908950"/>
                </a:lnTo>
                <a:lnTo>
                  <a:pt x="1614066" y="879924"/>
                </a:lnTo>
                <a:lnTo>
                  <a:pt x="1641908" y="849648"/>
                </a:lnTo>
                <a:lnTo>
                  <a:pt x="1666907" y="818198"/>
                </a:lnTo>
                <a:lnTo>
                  <a:pt x="1688948" y="785648"/>
                </a:lnTo>
                <a:lnTo>
                  <a:pt x="1707916" y="752075"/>
                </a:lnTo>
                <a:lnTo>
                  <a:pt x="1736167" y="682161"/>
                </a:lnTo>
                <a:lnTo>
                  <a:pt x="1750735" y="609058"/>
                </a:lnTo>
                <a:lnTo>
                  <a:pt x="1752600" y="571499"/>
                </a:lnTo>
                <a:lnTo>
                  <a:pt x="1750735" y="533941"/>
                </a:lnTo>
                <a:lnTo>
                  <a:pt x="1736167" y="460838"/>
                </a:lnTo>
                <a:lnTo>
                  <a:pt x="1707916" y="390924"/>
                </a:lnTo>
                <a:lnTo>
                  <a:pt x="1688948" y="357351"/>
                </a:lnTo>
                <a:lnTo>
                  <a:pt x="1666907" y="324801"/>
                </a:lnTo>
                <a:lnTo>
                  <a:pt x="1641908" y="293351"/>
                </a:lnTo>
                <a:lnTo>
                  <a:pt x="1614066" y="263075"/>
                </a:lnTo>
                <a:lnTo>
                  <a:pt x="1583496" y="234049"/>
                </a:lnTo>
                <a:lnTo>
                  <a:pt x="1550316" y="206349"/>
                </a:lnTo>
                <a:lnTo>
                  <a:pt x="1514639" y="180050"/>
                </a:lnTo>
                <a:lnTo>
                  <a:pt x="1476582" y="155227"/>
                </a:lnTo>
                <a:lnTo>
                  <a:pt x="1436260" y="131956"/>
                </a:lnTo>
                <a:lnTo>
                  <a:pt x="1393789" y="110313"/>
                </a:lnTo>
                <a:lnTo>
                  <a:pt x="1349284" y="90372"/>
                </a:lnTo>
                <a:lnTo>
                  <a:pt x="1302861" y="72210"/>
                </a:lnTo>
                <a:lnTo>
                  <a:pt x="1254636" y="55903"/>
                </a:lnTo>
                <a:lnTo>
                  <a:pt x="1204724" y="41524"/>
                </a:lnTo>
                <a:lnTo>
                  <a:pt x="1153241" y="29151"/>
                </a:lnTo>
                <a:lnTo>
                  <a:pt x="1100302" y="18858"/>
                </a:lnTo>
                <a:lnTo>
                  <a:pt x="1046022" y="10720"/>
                </a:lnTo>
                <a:lnTo>
                  <a:pt x="990519" y="4815"/>
                </a:lnTo>
                <a:lnTo>
                  <a:pt x="933906" y="1216"/>
                </a:lnTo>
                <a:lnTo>
                  <a:pt x="876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89827" y="5073396"/>
            <a:ext cx="1447800" cy="1119505"/>
          </a:xfrm>
          <a:custGeom>
            <a:avLst/>
            <a:gdLst/>
            <a:ahLst/>
            <a:cxnLst/>
            <a:rect l="l" t="t" r="r" b="b"/>
            <a:pathLst>
              <a:path w="1447800" h="1119504">
                <a:moveTo>
                  <a:pt x="1447800" y="559308"/>
                </a:moveTo>
                <a:lnTo>
                  <a:pt x="1445815" y="517601"/>
                </a:lnTo>
                <a:lnTo>
                  <a:pt x="1439956" y="476722"/>
                </a:lnTo>
                <a:lnTo>
                  <a:pt x="1430361" y="436777"/>
                </a:lnTo>
                <a:lnTo>
                  <a:pt x="1417171" y="397877"/>
                </a:lnTo>
                <a:lnTo>
                  <a:pt x="1400523" y="360129"/>
                </a:lnTo>
                <a:lnTo>
                  <a:pt x="1380559" y="323642"/>
                </a:lnTo>
                <a:lnTo>
                  <a:pt x="1357418" y="288524"/>
                </a:lnTo>
                <a:lnTo>
                  <a:pt x="1331238" y="254885"/>
                </a:lnTo>
                <a:lnTo>
                  <a:pt x="1302160" y="222833"/>
                </a:lnTo>
                <a:lnTo>
                  <a:pt x="1270324" y="192477"/>
                </a:lnTo>
                <a:lnTo>
                  <a:pt x="1235868" y="163925"/>
                </a:lnTo>
                <a:lnTo>
                  <a:pt x="1198933" y="137285"/>
                </a:lnTo>
                <a:lnTo>
                  <a:pt x="1159658" y="112668"/>
                </a:lnTo>
                <a:lnTo>
                  <a:pt x="1118182" y="90180"/>
                </a:lnTo>
                <a:lnTo>
                  <a:pt x="1074645" y="69931"/>
                </a:lnTo>
                <a:lnTo>
                  <a:pt x="1029186" y="52030"/>
                </a:lnTo>
                <a:lnTo>
                  <a:pt x="981946" y="36584"/>
                </a:lnTo>
                <a:lnTo>
                  <a:pt x="933063" y="23703"/>
                </a:lnTo>
                <a:lnTo>
                  <a:pt x="882678" y="13496"/>
                </a:lnTo>
                <a:lnTo>
                  <a:pt x="830929" y="6070"/>
                </a:lnTo>
                <a:lnTo>
                  <a:pt x="777956" y="1535"/>
                </a:lnTo>
                <a:lnTo>
                  <a:pt x="723900" y="0"/>
                </a:lnTo>
                <a:lnTo>
                  <a:pt x="669843" y="1535"/>
                </a:lnTo>
                <a:lnTo>
                  <a:pt x="616870" y="6070"/>
                </a:lnTo>
                <a:lnTo>
                  <a:pt x="565121" y="13496"/>
                </a:lnTo>
                <a:lnTo>
                  <a:pt x="514736" y="23703"/>
                </a:lnTo>
                <a:lnTo>
                  <a:pt x="465853" y="36584"/>
                </a:lnTo>
                <a:lnTo>
                  <a:pt x="418613" y="52030"/>
                </a:lnTo>
                <a:lnTo>
                  <a:pt x="373154" y="69931"/>
                </a:lnTo>
                <a:lnTo>
                  <a:pt x="329617" y="90180"/>
                </a:lnTo>
                <a:lnTo>
                  <a:pt x="288141" y="112668"/>
                </a:lnTo>
                <a:lnTo>
                  <a:pt x="248866" y="137285"/>
                </a:lnTo>
                <a:lnTo>
                  <a:pt x="211931" y="163925"/>
                </a:lnTo>
                <a:lnTo>
                  <a:pt x="177475" y="192477"/>
                </a:lnTo>
                <a:lnTo>
                  <a:pt x="145639" y="222833"/>
                </a:lnTo>
                <a:lnTo>
                  <a:pt x="116561" y="254885"/>
                </a:lnTo>
                <a:lnTo>
                  <a:pt x="90381" y="288524"/>
                </a:lnTo>
                <a:lnTo>
                  <a:pt x="67240" y="323642"/>
                </a:lnTo>
                <a:lnTo>
                  <a:pt x="47276" y="360129"/>
                </a:lnTo>
                <a:lnTo>
                  <a:pt x="30628" y="397877"/>
                </a:lnTo>
                <a:lnTo>
                  <a:pt x="17438" y="436777"/>
                </a:lnTo>
                <a:lnTo>
                  <a:pt x="7843" y="476722"/>
                </a:lnTo>
                <a:lnTo>
                  <a:pt x="1984" y="517601"/>
                </a:lnTo>
                <a:lnTo>
                  <a:pt x="0" y="559308"/>
                </a:lnTo>
                <a:lnTo>
                  <a:pt x="1984" y="601113"/>
                </a:lnTo>
                <a:lnTo>
                  <a:pt x="7843" y="642083"/>
                </a:lnTo>
                <a:lnTo>
                  <a:pt x="17438" y="682109"/>
                </a:lnTo>
                <a:lnTo>
                  <a:pt x="30628" y="721083"/>
                </a:lnTo>
                <a:lnTo>
                  <a:pt x="47276" y="758897"/>
                </a:lnTo>
                <a:lnTo>
                  <a:pt x="67240" y="795442"/>
                </a:lnTo>
                <a:lnTo>
                  <a:pt x="90381" y="830611"/>
                </a:lnTo>
                <a:lnTo>
                  <a:pt x="116561" y="864295"/>
                </a:lnTo>
                <a:lnTo>
                  <a:pt x="145639" y="896386"/>
                </a:lnTo>
                <a:lnTo>
                  <a:pt x="177475" y="926776"/>
                </a:lnTo>
                <a:lnTo>
                  <a:pt x="211931" y="955357"/>
                </a:lnTo>
                <a:lnTo>
                  <a:pt x="248866" y="982020"/>
                </a:lnTo>
                <a:lnTo>
                  <a:pt x="288141" y="1006657"/>
                </a:lnTo>
                <a:lnTo>
                  <a:pt x="329617" y="1029160"/>
                </a:lnTo>
                <a:lnTo>
                  <a:pt x="373154" y="1049421"/>
                </a:lnTo>
                <a:lnTo>
                  <a:pt x="418613" y="1067332"/>
                </a:lnTo>
                <a:lnTo>
                  <a:pt x="465853" y="1082784"/>
                </a:lnTo>
                <a:lnTo>
                  <a:pt x="514736" y="1095669"/>
                </a:lnTo>
                <a:lnTo>
                  <a:pt x="565121" y="1105879"/>
                </a:lnTo>
                <a:lnTo>
                  <a:pt x="616870" y="1113306"/>
                </a:lnTo>
                <a:lnTo>
                  <a:pt x="669843" y="1117842"/>
                </a:lnTo>
                <a:lnTo>
                  <a:pt x="723900" y="1119378"/>
                </a:lnTo>
                <a:lnTo>
                  <a:pt x="777956" y="1117842"/>
                </a:lnTo>
                <a:lnTo>
                  <a:pt x="830929" y="1113306"/>
                </a:lnTo>
                <a:lnTo>
                  <a:pt x="882678" y="1105879"/>
                </a:lnTo>
                <a:lnTo>
                  <a:pt x="933063" y="1095669"/>
                </a:lnTo>
                <a:lnTo>
                  <a:pt x="981946" y="1082784"/>
                </a:lnTo>
                <a:lnTo>
                  <a:pt x="1029186" y="1067332"/>
                </a:lnTo>
                <a:lnTo>
                  <a:pt x="1074645" y="1049421"/>
                </a:lnTo>
                <a:lnTo>
                  <a:pt x="1118182" y="1029160"/>
                </a:lnTo>
                <a:lnTo>
                  <a:pt x="1159658" y="1006657"/>
                </a:lnTo>
                <a:lnTo>
                  <a:pt x="1198933" y="982020"/>
                </a:lnTo>
                <a:lnTo>
                  <a:pt x="1235868" y="955357"/>
                </a:lnTo>
                <a:lnTo>
                  <a:pt x="1270324" y="926776"/>
                </a:lnTo>
                <a:lnTo>
                  <a:pt x="1302160" y="896386"/>
                </a:lnTo>
                <a:lnTo>
                  <a:pt x="1331238" y="864295"/>
                </a:lnTo>
                <a:lnTo>
                  <a:pt x="1357418" y="830611"/>
                </a:lnTo>
                <a:lnTo>
                  <a:pt x="1380559" y="795442"/>
                </a:lnTo>
                <a:lnTo>
                  <a:pt x="1400523" y="758897"/>
                </a:lnTo>
                <a:lnTo>
                  <a:pt x="1417171" y="721083"/>
                </a:lnTo>
                <a:lnTo>
                  <a:pt x="1430361" y="682109"/>
                </a:lnTo>
                <a:lnTo>
                  <a:pt x="1439956" y="642083"/>
                </a:lnTo>
                <a:lnTo>
                  <a:pt x="1445815" y="601113"/>
                </a:lnTo>
                <a:lnTo>
                  <a:pt x="1447800" y="559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89827" y="5073396"/>
            <a:ext cx="1447800" cy="1119505"/>
          </a:xfrm>
          <a:custGeom>
            <a:avLst/>
            <a:gdLst/>
            <a:ahLst/>
            <a:cxnLst/>
            <a:rect l="l" t="t" r="r" b="b"/>
            <a:pathLst>
              <a:path w="1447800" h="1119504">
                <a:moveTo>
                  <a:pt x="723900" y="0"/>
                </a:moveTo>
                <a:lnTo>
                  <a:pt x="669843" y="1535"/>
                </a:lnTo>
                <a:lnTo>
                  <a:pt x="616870" y="6070"/>
                </a:lnTo>
                <a:lnTo>
                  <a:pt x="565121" y="13496"/>
                </a:lnTo>
                <a:lnTo>
                  <a:pt x="514736" y="23703"/>
                </a:lnTo>
                <a:lnTo>
                  <a:pt x="465853" y="36584"/>
                </a:lnTo>
                <a:lnTo>
                  <a:pt x="418613" y="52030"/>
                </a:lnTo>
                <a:lnTo>
                  <a:pt x="373154" y="69931"/>
                </a:lnTo>
                <a:lnTo>
                  <a:pt x="329617" y="90180"/>
                </a:lnTo>
                <a:lnTo>
                  <a:pt x="288141" y="112668"/>
                </a:lnTo>
                <a:lnTo>
                  <a:pt x="248866" y="137285"/>
                </a:lnTo>
                <a:lnTo>
                  <a:pt x="211931" y="163925"/>
                </a:lnTo>
                <a:lnTo>
                  <a:pt x="177475" y="192477"/>
                </a:lnTo>
                <a:lnTo>
                  <a:pt x="145639" y="222833"/>
                </a:lnTo>
                <a:lnTo>
                  <a:pt x="116561" y="254885"/>
                </a:lnTo>
                <a:lnTo>
                  <a:pt x="90381" y="288524"/>
                </a:lnTo>
                <a:lnTo>
                  <a:pt x="67240" y="323642"/>
                </a:lnTo>
                <a:lnTo>
                  <a:pt x="47276" y="360129"/>
                </a:lnTo>
                <a:lnTo>
                  <a:pt x="30628" y="397877"/>
                </a:lnTo>
                <a:lnTo>
                  <a:pt x="17438" y="436777"/>
                </a:lnTo>
                <a:lnTo>
                  <a:pt x="7843" y="476722"/>
                </a:lnTo>
                <a:lnTo>
                  <a:pt x="1984" y="517601"/>
                </a:lnTo>
                <a:lnTo>
                  <a:pt x="0" y="559308"/>
                </a:lnTo>
                <a:lnTo>
                  <a:pt x="1984" y="601113"/>
                </a:lnTo>
                <a:lnTo>
                  <a:pt x="7843" y="642083"/>
                </a:lnTo>
                <a:lnTo>
                  <a:pt x="17438" y="682109"/>
                </a:lnTo>
                <a:lnTo>
                  <a:pt x="30628" y="721083"/>
                </a:lnTo>
                <a:lnTo>
                  <a:pt x="47276" y="758897"/>
                </a:lnTo>
                <a:lnTo>
                  <a:pt x="67240" y="795442"/>
                </a:lnTo>
                <a:lnTo>
                  <a:pt x="90381" y="830611"/>
                </a:lnTo>
                <a:lnTo>
                  <a:pt x="116561" y="864295"/>
                </a:lnTo>
                <a:lnTo>
                  <a:pt x="145639" y="896386"/>
                </a:lnTo>
                <a:lnTo>
                  <a:pt x="177475" y="926776"/>
                </a:lnTo>
                <a:lnTo>
                  <a:pt x="211931" y="955357"/>
                </a:lnTo>
                <a:lnTo>
                  <a:pt x="248866" y="982020"/>
                </a:lnTo>
                <a:lnTo>
                  <a:pt x="288141" y="1006657"/>
                </a:lnTo>
                <a:lnTo>
                  <a:pt x="329617" y="1029160"/>
                </a:lnTo>
                <a:lnTo>
                  <a:pt x="373154" y="1049421"/>
                </a:lnTo>
                <a:lnTo>
                  <a:pt x="418613" y="1067332"/>
                </a:lnTo>
                <a:lnTo>
                  <a:pt x="465853" y="1082784"/>
                </a:lnTo>
                <a:lnTo>
                  <a:pt x="514736" y="1095669"/>
                </a:lnTo>
                <a:lnTo>
                  <a:pt x="565121" y="1105879"/>
                </a:lnTo>
                <a:lnTo>
                  <a:pt x="616870" y="1113306"/>
                </a:lnTo>
                <a:lnTo>
                  <a:pt x="669843" y="1117842"/>
                </a:lnTo>
                <a:lnTo>
                  <a:pt x="723900" y="1119378"/>
                </a:lnTo>
                <a:lnTo>
                  <a:pt x="777956" y="1117842"/>
                </a:lnTo>
                <a:lnTo>
                  <a:pt x="830929" y="1113306"/>
                </a:lnTo>
                <a:lnTo>
                  <a:pt x="882678" y="1105879"/>
                </a:lnTo>
                <a:lnTo>
                  <a:pt x="933063" y="1095669"/>
                </a:lnTo>
                <a:lnTo>
                  <a:pt x="981946" y="1082784"/>
                </a:lnTo>
                <a:lnTo>
                  <a:pt x="1029186" y="1067332"/>
                </a:lnTo>
                <a:lnTo>
                  <a:pt x="1074645" y="1049421"/>
                </a:lnTo>
                <a:lnTo>
                  <a:pt x="1118182" y="1029160"/>
                </a:lnTo>
                <a:lnTo>
                  <a:pt x="1159658" y="1006657"/>
                </a:lnTo>
                <a:lnTo>
                  <a:pt x="1198933" y="982020"/>
                </a:lnTo>
                <a:lnTo>
                  <a:pt x="1235868" y="955357"/>
                </a:lnTo>
                <a:lnTo>
                  <a:pt x="1270324" y="926776"/>
                </a:lnTo>
                <a:lnTo>
                  <a:pt x="1302160" y="896386"/>
                </a:lnTo>
                <a:lnTo>
                  <a:pt x="1331238" y="864295"/>
                </a:lnTo>
                <a:lnTo>
                  <a:pt x="1357418" y="830611"/>
                </a:lnTo>
                <a:lnTo>
                  <a:pt x="1380559" y="795442"/>
                </a:lnTo>
                <a:lnTo>
                  <a:pt x="1400523" y="758897"/>
                </a:lnTo>
                <a:lnTo>
                  <a:pt x="1417171" y="721083"/>
                </a:lnTo>
                <a:lnTo>
                  <a:pt x="1430361" y="682109"/>
                </a:lnTo>
                <a:lnTo>
                  <a:pt x="1439956" y="642083"/>
                </a:lnTo>
                <a:lnTo>
                  <a:pt x="1445815" y="601113"/>
                </a:lnTo>
                <a:lnTo>
                  <a:pt x="1447800" y="559308"/>
                </a:lnTo>
                <a:lnTo>
                  <a:pt x="1445815" y="517601"/>
                </a:lnTo>
                <a:lnTo>
                  <a:pt x="1439956" y="476722"/>
                </a:lnTo>
                <a:lnTo>
                  <a:pt x="1430361" y="436777"/>
                </a:lnTo>
                <a:lnTo>
                  <a:pt x="1417171" y="397877"/>
                </a:lnTo>
                <a:lnTo>
                  <a:pt x="1400523" y="360129"/>
                </a:lnTo>
                <a:lnTo>
                  <a:pt x="1380559" y="323642"/>
                </a:lnTo>
                <a:lnTo>
                  <a:pt x="1357418" y="288524"/>
                </a:lnTo>
                <a:lnTo>
                  <a:pt x="1331238" y="254885"/>
                </a:lnTo>
                <a:lnTo>
                  <a:pt x="1302160" y="222833"/>
                </a:lnTo>
                <a:lnTo>
                  <a:pt x="1270324" y="192477"/>
                </a:lnTo>
                <a:lnTo>
                  <a:pt x="1235868" y="163925"/>
                </a:lnTo>
                <a:lnTo>
                  <a:pt x="1198933" y="137285"/>
                </a:lnTo>
                <a:lnTo>
                  <a:pt x="1159658" y="112668"/>
                </a:lnTo>
                <a:lnTo>
                  <a:pt x="1118182" y="90180"/>
                </a:lnTo>
                <a:lnTo>
                  <a:pt x="1074645" y="69931"/>
                </a:lnTo>
                <a:lnTo>
                  <a:pt x="1029186" y="52030"/>
                </a:lnTo>
                <a:lnTo>
                  <a:pt x="981946" y="36584"/>
                </a:lnTo>
                <a:lnTo>
                  <a:pt x="933063" y="23703"/>
                </a:lnTo>
                <a:lnTo>
                  <a:pt x="882678" y="13496"/>
                </a:lnTo>
                <a:lnTo>
                  <a:pt x="830929" y="6070"/>
                </a:lnTo>
                <a:lnTo>
                  <a:pt x="777956" y="1535"/>
                </a:lnTo>
                <a:lnTo>
                  <a:pt x="723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381622" y="5079491"/>
            <a:ext cx="914400" cy="1097280"/>
          </a:xfrm>
          <a:custGeom>
            <a:avLst/>
            <a:gdLst/>
            <a:ahLst/>
            <a:cxnLst/>
            <a:rect l="l" t="t" r="r" b="b"/>
            <a:pathLst>
              <a:path w="914400" h="1097279">
                <a:moveTo>
                  <a:pt x="914400" y="1097280"/>
                </a:moveTo>
                <a:lnTo>
                  <a:pt x="898398" y="6096"/>
                </a:lnTo>
                <a:lnTo>
                  <a:pt x="755904" y="0"/>
                </a:lnTo>
                <a:lnTo>
                  <a:pt x="403098" y="34290"/>
                </a:lnTo>
                <a:lnTo>
                  <a:pt x="0" y="368046"/>
                </a:lnTo>
                <a:lnTo>
                  <a:pt x="30480" y="771144"/>
                </a:lnTo>
                <a:lnTo>
                  <a:pt x="304800" y="1021080"/>
                </a:lnTo>
                <a:lnTo>
                  <a:pt x="538734" y="1097280"/>
                </a:lnTo>
                <a:lnTo>
                  <a:pt x="914400" y="10972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81622" y="5079491"/>
            <a:ext cx="914400" cy="1097280"/>
          </a:xfrm>
          <a:custGeom>
            <a:avLst/>
            <a:gdLst/>
            <a:ahLst/>
            <a:cxnLst/>
            <a:rect l="l" t="t" r="r" b="b"/>
            <a:pathLst>
              <a:path w="914400" h="1097279">
                <a:moveTo>
                  <a:pt x="898398" y="6096"/>
                </a:moveTo>
                <a:lnTo>
                  <a:pt x="755904" y="0"/>
                </a:lnTo>
                <a:lnTo>
                  <a:pt x="403098" y="34290"/>
                </a:lnTo>
                <a:lnTo>
                  <a:pt x="0" y="368046"/>
                </a:lnTo>
                <a:lnTo>
                  <a:pt x="30480" y="771144"/>
                </a:lnTo>
                <a:lnTo>
                  <a:pt x="304800" y="1021080"/>
                </a:lnTo>
                <a:lnTo>
                  <a:pt x="538734" y="1097280"/>
                </a:lnTo>
                <a:lnTo>
                  <a:pt x="914400" y="1097280"/>
                </a:lnTo>
                <a:lnTo>
                  <a:pt x="898398" y="6096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89927" y="4946141"/>
            <a:ext cx="1752600" cy="1358265"/>
          </a:xfrm>
          <a:custGeom>
            <a:avLst/>
            <a:gdLst/>
            <a:ahLst/>
            <a:cxnLst/>
            <a:rect l="l" t="t" r="r" b="b"/>
            <a:pathLst>
              <a:path w="1752600" h="1358264">
                <a:moveTo>
                  <a:pt x="0" y="0"/>
                </a:moveTo>
                <a:lnTo>
                  <a:pt x="0" y="1357884"/>
                </a:lnTo>
                <a:lnTo>
                  <a:pt x="1752600" y="1357884"/>
                </a:lnTo>
                <a:lnTo>
                  <a:pt x="1752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336163" y="5402071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R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13417" y="4946141"/>
            <a:ext cx="5749925" cy="135699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1356995">
              <a:lnSpc>
                <a:spcPct val="100000"/>
              </a:lnSpc>
              <a:spcBef>
                <a:spcPts val="450"/>
              </a:spcBef>
              <a:tabLst>
                <a:tab pos="553339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S	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98503" y="6240271"/>
            <a:ext cx="6505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74665" algn="l"/>
              </a:tabLst>
            </a:pP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2800" b="1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S	S </a:t>
            </a:r>
            <a:r>
              <a:rPr sz="2800" b="1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28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R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30103" y="361908"/>
            <a:ext cx="229870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关系代数之基本操作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差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2035" y="1212215"/>
            <a:ext cx="7553325" cy="99568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30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差操作的示例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一</a:t>
            </a:r>
            <a:r>
              <a:rPr sz="24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抽象的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12165" lvl="1" indent="-342900">
              <a:lnSpc>
                <a:spcPct val="100000"/>
              </a:lnSpc>
              <a:spcBef>
                <a:spcPts val="1200"/>
              </a:spcBef>
              <a:buFont typeface="Wingdings" panose="05000000000000000000" charset="0"/>
              <a:buChar char="u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假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设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与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是并相容的两个关系，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R-S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?</a:t>
            </a:r>
            <a:r>
              <a:rPr sz="20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S-R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0495" y="4050791"/>
            <a:ext cx="1619250" cy="15621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91141" y="4050791"/>
            <a:ext cx="1619250" cy="186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20041" y="4101846"/>
            <a:ext cx="1619249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77441" y="4114800"/>
            <a:ext cx="1619250" cy="1257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关系代数之基本操作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7403" y="787390"/>
            <a:ext cx="1421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差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9210" y="5085080"/>
            <a:ext cx="2367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S(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参加文艺队的学生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6591" y="3582923"/>
            <a:ext cx="3867150" cy="14569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27645" y="5424677"/>
            <a:ext cx="3867150" cy="1456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53979" y="1293074"/>
            <a:ext cx="8780145" cy="27920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79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差操作的示例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二</a:t>
            </a:r>
            <a:r>
              <a:rPr sz="24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语义的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12165" lvl="1" indent="-342900">
              <a:lnSpc>
                <a:spcPct val="100000"/>
              </a:lnSpc>
              <a:spcBef>
                <a:spcPts val="690"/>
              </a:spcBef>
              <a:buFont typeface="Wingdings" panose="05000000000000000000" charset="0"/>
              <a:buChar char="u"/>
              <a:tabLst>
                <a:tab pos="27813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查询只参加体育队而未参加文艺队的学生信息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812165" lvl="1" indent="-342900">
              <a:lnSpc>
                <a:spcPct val="100000"/>
              </a:lnSpc>
              <a:spcBef>
                <a:spcPts val="725"/>
              </a:spcBef>
              <a:buFont typeface="Wingdings" panose="05000000000000000000" charset="0"/>
              <a:buChar char="u"/>
              <a:tabLst>
                <a:tab pos="27813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查询只参加文艺队而未参加体育队的学生信息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07315">
              <a:lnSpc>
                <a:spcPct val="100000"/>
              </a:lnSpc>
            </a:pP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R(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参加体育队的学生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208780">
              <a:lnSpc>
                <a:spcPct val="100000"/>
              </a:lnSpc>
              <a:spcBef>
                <a:spcPts val="1100"/>
              </a:spcBef>
            </a:pP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－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S(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参加体育队而未参加文艺队的学生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8979" y="5466090"/>
            <a:ext cx="45840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－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R(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参加文艺队而未参加体育队的学生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80545" y="4014977"/>
            <a:ext cx="3867149" cy="847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92737" y="5822441"/>
            <a:ext cx="3867149" cy="838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关系代数之基本操作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7403" y="787390"/>
            <a:ext cx="1421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差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8075" y="1310640"/>
            <a:ext cx="8572500" cy="319976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82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差操作的示例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三</a:t>
            </a:r>
            <a:r>
              <a:rPr sz="24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语义的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12165" lvl="1" indent="-342900">
              <a:lnSpc>
                <a:spcPct val="100000"/>
              </a:lnSpc>
              <a:spcBef>
                <a:spcPts val="725"/>
              </a:spcBef>
              <a:buClr>
                <a:srgbClr val="000000"/>
              </a:buClr>
              <a:buFont typeface="Wingdings" panose="05000000000000000000" charset="0"/>
              <a:buChar char="u"/>
              <a:tabLst>
                <a:tab pos="285115" algn="l"/>
              </a:tabLst>
            </a:pPr>
            <a:r>
              <a:rPr sz="2000" b="1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若</a:t>
            </a:r>
            <a:r>
              <a:rPr sz="2000" b="1" spc="-15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为计算机学院的学生，</a:t>
            </a:r>
            <a:r>
              <a:rPr sz="2000" b="1" spc="-10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为四年级的学生，则：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028065" marR="3666490" lvl="1" indent="-285750">
              <a:lnSpc>
                <a:spcPts val="2810"/>
              </a:lnSpc>
              <a:spcBef>
                <a:spcPts val="180"/>
              </a:spcBef>
              <a:buFont typeface="Wingdings" panose="05000000000000000000" charset="0"/>
              <a:buChar char="u"/>
            </a:pPr>
            <a:r>
              <a:rPr sz="1800" b="1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1800" b="1" spc="-3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－</a:t>
            </a:r>
            <a:r>
              <a:rPr sz="1800" b="1" spc="-39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1800" b="1" dirty="0">
                <a:solidFill>
                  <a:srgbClr val="6565FF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1800" b="1" spc="-35" dirty="0">
                <a:solidFill>
                  <a:srgbClr val="6565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计算机学院非四年级的学生 </a:t>
            </a:r>
            <a:r>
              <a:rPr sz="1800" b="1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1800" b="1" spc="-3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－</a:t>
            </a:r>
            <a:r>
              <a:rPr sz="1800" b="1" spc="-39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1800" b="1" dirty="0">
                <a:solidFill>
                  <a:srgbClr val="6565FF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1800" b="1" spc="-30" dirty="0">
                <a:solidFill>
                  <a:srgbClr val="6565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四年级非计算机学院的学生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812165" lvl="1" indent="-342900">
              <a:lnSpc>
                <a:spcPct val="100000"/>
              </a:lnSpc>
              <a:spcBef>
                <a:spcPts val="550"/>
              </a:spcBef>
              <a:buFont typeface="Wingdings" panose="05000000000000000000" charset="0"/>
              <a:buChar char="u"/>
              <a:tabLst>
                <a:tab pos="285115" algn="l"/>
              </a:tabLst>
            </a:pPr>
            <a:r>
              <a:rPr sz="2000" b="1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若</a:t>
            </a:r>
            <a:r>
              <a:rPr sz="2000" b="1" spc="-15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为学过数据库课程的学生，</a:t>
            </a:r>
            <a:r>
              <a:rPr sz="2000" b="1" spc="-10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为学过自控理论课程的学生，</a:t>
            </a:r>
            <a:r>
              <a:rPr sz="2000" b="1" spc="-525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2000" b="1" spc="-5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08380" lvl="1" indent="-285750">
              <a:lnSpc>
                <a:spcPct val="100000"/>
              </a:lnSpc>
              <a:spcBef>
                <a:spcPts val="625"/>
              </a:spcBef>
              <a:buFont typeface="Wingdings" panose="05000000000000000000" charset="0"/>
              <a:buChar char="u"/>
            </a:pP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 </a:t>
            </a:r>
            <a:r>
              <a:rPr sz="18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－</a:t>
            </a:r>
            <a:r>
              <a:rPr sz="1800" b="1" spc="-40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1800" b="1" spc="-4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学过数据库课程但没学过自控理论课程的所有学生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812165" lvl="1" indent="-342900">
              <a:lnSpc>
                <a:spcPct val="100000"/>
              </a:lnSpc>
              <a:spcBef>
                <a:spcPts val="755"/>
              </a:spcBef>
              <a:buFont typeface="Wingdings" panose="05000000000000000000" charset="0"/>
              <a:buChar char="u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汉语中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…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但不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含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…”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通常意义是差运算的要求。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812165" lvl="1" indent="-342900">
              <a:lnSpc>
                <a:spcPct val="100000"/>
              </a:lnSpc>
              <a:spcBef>
                <a:spcPts val="725"/>
              </a:spcBef>
              <a:buClr>
                <a:srgbClr val="000000"/>
              </a:buClr>
              <a:buFont typeface="Wingdings" panose="05000000000000000000" charset="0"/>
              <a:buChar char="u"/>
              <a:tabLst>
                <a:tab pos="285115" algn="l"/>
              </a:tabLst>
            </a:pPr>
            <a:r>
              <a:rPr sz="2000" b="1" u="sng" spc="-10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新宋体" panose="02010609030101010101" charset="-122"/>
                <a:cs typeface="新宋体" panose="02010609030101010101" charset="-122"/>
              </a:rPr>
              <a:t>首先要准确理解汉语的查询要求，然后再找到正确的操作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812165" lvl="1" indent="-342900">
              <a:lnSpc>
                <a:spcPct val="100000"/>
              </a:lnSpc>
              <a:spcBef>
                <a:spcPts val="725"/>
              </a:spcBef>
              <a:buFont typeface="Wingdings" panose="05000000000000000000" charset="0"/>
              <a:buChar char="u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同学可举出更多的示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例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417" y="422404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关系代数之基本操作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7417" y="787392"/>
            <a:ext cx="1421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差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6092" y="1300225"/>
            <a:ext cx="8482330" cy="3033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广义笛卡尔</a:t>
            </a:r>
            <a:r>
              <a:rPr sz="3200" b="1" spc="705" dirty="0">
                <a:latin typeface="微软雅黑" panose="020B0503020204020204" charset="-122"/>
                <a:cs typeface="微软雅黑" panose="020B0503020204020204" charset="-122"/>
              </a:rPr>
              <a:t>积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(Cartesian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Product)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8100" marR="30480" indent="-635">
              <a:lnSpc>
                <a:spcPct val="131000"/>
              </a:lnSpc>
              <a:spcBef>
                <a:spcPts val="1740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310515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定义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：关系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 (&lt;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50" b="1" spc="-7" baseline="-21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b="1" spc="-18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50" b="1" spc="-7" baseline="-21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, …, </a:t>
            </a: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50" b="1" baseline="-21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&gt;)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与关系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S(&lt;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950" b="1" spc="-7" baseline="-2100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, b</a:t>
            </a:r>
            <a:r>
              <a:rPr sz="1950" b="1" spc="-7" baseline="-2100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…,</a:t>
            </a:r>
            <a:r>
              <a:rPr sz="20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950" b="1" spc="-7" baseline="-2100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50" b="1" baseline="-2100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&gt;)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的广义笛卡尔积 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简称广义积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或</a:t>
            </a:r>
            <a:r>
              <a:rPr sz="2000" b="1" spc="-47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积</a:t>
            </a:r>
            <a:r>
              <a:rPr sz="2000" b="1" spc="-47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或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笛卡尔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积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运算结果也是一个关系，记作：</a:t>
            </a:r>
            <a:r>
              <a:rPr sz="2000" b="1" spc="-46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S,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它由 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中的元组与关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的元组进行所有可能的拼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或串接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构成。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40030" indent="-202565">
              <a:lnSpc>
                <a:spcPct val="100000"/>
              </a:lnSpc>
              <a:spcBef>
                <a:spcPts val="925"/>
              </a:spcBef>
              <a:buSzPct val="95000"/>
              <a:buFont typeface="Wingdings" panose="05000000000000000000"/>
              <a:buChar char=""/>
              <a:tabLst>
                <a:tab pos="240665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数学描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述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-47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 </a:t>
            </a:r>
            <a:r>
              <a:rPr sz="2800" b="1" dirty="0">
                <a:latin typeface="Arial" panose="020B0604020202020204"/>
                <a:cs typeface="Arial" panose="020B0604020202020204"/>
              </a:rPr>
              <a:t>x</a:t>
            </a:r>
            <a:r>
              <a:rPr sz="28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={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&lt;</a:t>
            </a:r>
            <a:r>
              <a:rPr sz="28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50" b="1" baseline="-20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50" b="1" spc="-15" baseline="-20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spc="-22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50" b="1" spc="-7" baseline="-20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8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…,</a:t>
            </a:r>
            <a:r>
              <a:rPr sz="2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a</a:t>
            </a:r>
            <a:r>
              <a:rPr sz="2850" b="1" spc="-7" baseline="-20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8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50" b="1" baseline="-2000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50" b="1" baseline="-2000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8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…, </a:t>
            </a:r>
            <a:r>
              <a:rPr sz="28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50" b="1" spc="-7" baseline="-2000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&gt;</a:t>
            </a:r>
            <a:r>
              <a:rPr sz="2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|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453390" algn="ctr">
              <a:lnSpc>
                <a:spcPct val="100000"/>
              </a:lnSpc>
              <a:spcBef>
                <a:spcPts val="1065"/>
              </a:spcBef>
            </a:pPr>
            <a:r>
              <a:rPr sz="2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&lt;</a:t>
            </a:r>
            <a:r>
              <a:rPr sz="2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50" b="1" spc="-7" baseline="-20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8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50" b="1" spc="-7" baseline="-20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8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…, </a:t>
            </a:r>
            <a:r>
              <a:rPr sz="2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50" b="1" spc="-7" baseline="-20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&gt; 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 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8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&lt;</a:t>
            </a:r>
            <a:r>
              <a:rPr sz="28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50" b="1" baseline="-2000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8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50" b="1" spc="-7" baseline="-2000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8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, …, </a:t>
            </a:r>
            <a:r>
              <a:rPr sz="28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50" b="1" baseline="-2000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&gt; 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800" b="1" spc="-2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103" y="361908"/>
            <a:ext cx="229870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关系代数之基本操作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(3)</a:t>
            </a:r>
            <a:r>
              <a:rPr sz="2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笛卡尔积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8705" y="1380490"/>
            <a:ext cx="4944745" cy="167259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84480" indent="-272415" algn="just">
              <a:lnSpc>
                <a:spcPct val="100000"/>
              </a:lnSpc>
              <a:spcBef>
                <a:spcPts val="81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广义积操作的示例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一</a:t>
            </a:r>
            <a:r>
              <a:rPr sz="24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抽象</a:t>
            </a:r>
            <a:r>
              <a:rPr sz="24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12800" marR="5080" lvl="1" indent="-342900" algn="just">
              <a:lnSpc>
                <a:spcPct val="130000"/>
              </a:lnSpc>
              <a:buFont typeface="Wingdings" panose="05000000000000000000" charset="0"/>
              <a:buChar char="u"/>
              <a:tabLst>
                <a:tab pos="278130" algn="l"/>
              </a:tabLst>
            </a:pP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的元组数目是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，度数是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3;</a:t>
            </a:r>
            <a:r>
              <a:rPr sz="200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 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的元组数目是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4,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度数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3;</a:t>
            </a:r>
            <a:r>
              <a:rPr sz="2000" b="1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的元组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数目是</a:t>
            </a:r>
            <a:r>
              <a:rPr sz="2000" b="1" spc="-5" dirty="0">
                <a:solidFill>
                  <a:srgbClr val="C0C0C0"/>
                </a:solidFill>
                <a:latin typeface="Times New Roman" panose="02020603050405020304"/>
                <a:cs typeface="Times New Roman" panose="02020603050405020304"/>
              </a:rPr>
              <a:t>12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度数是</a:t>
            </a:r>
            <a:r>
              <a:rPr sz="2000" b="1" spc="-5" dirty="0">
                <a:solidFill>
                  <a:srgbClr val="C0C0C0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000" b="1" spc="-10" dirty="0">
                <a:solidFill>
                  <a:srgbClr val="C0C0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?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3741" y="4622291"/>
            <a:ext cx="1619250" cy="15621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56495" y="4584191"/>
            <a:ext cx="1619250" cy="186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29235" y="2492501"/>
            <a:ext cx="3238499" cy="4324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关系代数之基本操作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7403" y="787390"/>
            <a:ext cx="2183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(3)</a:t>
            </a:r>
            <a:r>
              <a:rPr sz="20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笛卡尔积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68375" y="1377950"/>
            <a:ext cx="3660140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再看一个示例</a:t>
            </a:r>
            <a:r>
              <a:rPr sz="2400" b="1" spc="-52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抽象</a:t>
            </a:r>
            <a:r>
              <a:rPr sz="24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 b="1" spc="-5" dirty="0">
              <a:solidFill>
                <a:srgbClr val="FF006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6785" y="2167889"/>
            <a:ext cx="7010400" cy="469925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关系代数之基本操作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7403" y="787390"/>
            <a:ext cx="2183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(3)</a:t>
            </a:r>
            <a:r>
              <a:rPr sz="20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笛卡尔积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64443" y="4603241"/>
            <a:ext cx="5282933" cy="18608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26165" y="4349496"/>
            <a:ext cx="1700022" cy="234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55370" y="1311910"/>
            <a:ext cx="8964295" cy="167703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82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广义积操作的示例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二</a:t>
            </a:r>
            <a:r>
              <a:rPr sz="24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语义</a:t>
            </a:r>
            <a:r>
              <a:rPr sz="24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12800" marR="5080" lvl="1" indent="-342900">
              <a:lnSpc>
                <a:spcPts val="3280"/>
              </a:lnSpc>
              <a:spcBef>
                <a:spcPts val="100"/>
              </a:spcBef>
              <a:buFont typeface="Wingdings" panose="05000000000000000000" charset="0"/>
              <a:buChar char="u"/>
              <a:tabLst>
                <a:tab pos="285115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当一个检索涉及到多个表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时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如学生表和课程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表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，便需要将这些表串接或 拼接起来，然后才能检索，这时，就要使用广义笛卡尔积运算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812165" lvl="1" indent="-342900">
              <a:lnSpc>
                <a:spcPct val="100000"/>
              </a:lnSpc>
              <a:spcBef>
                <a:spcPts val="320"/>
              </a:spcBef>
              <a:buFont typeface="Wingdings" panose="05000000000000000000" charset="0"/>
              <a:buChar char="u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是后面学习各种连接运算的基础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3147" y="4406646"/>
            <a:ext cx="3093720" cy="1055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22483" y="4882896"/>
            <a:ext cx="440690" cy="76200"/>
          </a:xfrm>
          <a:custGeom>
            <a:avLst/>
            <a:gdLst/>
            <a:ahLst/>
            <a:cxnLst/>
            <a:rect l="l" t="t" r="r" b="b"/>
            <a:pathLst>
              <a:path w="440689" h="76200">
                <a:moveTo>
                  <a:pt x="381000" y="38099"/>
                </a:moveTo>
                <a:lnTo>
                  <a:pt x="380238" y="35051"/>
                </a:lnTo>
                <a:lnTo>
                  <a:pt x="376428" y="33527"/>
                </a:lnTo>
                <a:lnTo>
                  <a:pt x="5334" y="33527"/>
                </a:lnTo>
                <a:lnTo>
                  <a:pt x="1524" y="35051"/>
                </a:lnTo>
                <a:lnTo>
                  <a:pt x="0" y="38099"/>
                </a:lnTo>
                <a:lnTo>
                  <a:pt x="1524" y="41147"/>
                </a:lnTo>
                <a:lnTo>
                  <a:pt x="5334" y="42671"/>
                </a:lnTo>
                <a:lnTo>
                  <a:pt x="376428" y="42671"/>
                </a:lnTo>
                <a:lnTo>
                  <a:pt x="380238" y="41147"/>
                </a:lnTo>
                <a:lnTo>
                  <a:pt x="381000" y="38099"/>
                </a:lnTo>
                <a:close/>
              </a:path>
              <a:path w="440689" h="76200">
                <a:moveTo>
                  <a:pt x="440436" y="38099"/>
                </a:moveTo>
                <a:lnTo>
                  <a:pt x="364236" y="0"/>
                </a:lnTo>
                <a:lnTo>
                  <a:pt x="364236" y="33527"/>
                </a:lnTo>
                <a:lnTo>
                  <a:pt x="376428" y="33527"/>
                </a:lnTo>
                <a:lnTo>
                  <a:pt x="380238" y="35051"/>
                </a:lnTo>
                <a:lnTo>
                  <a:pt x="381000" y="38099"/>
                </a:lnTo>
                <a:lnTo>
                  <a:pt x="381000" y="67817"/>
                </a:lnTo>
                <a:lnTo>
                  <a:pt x="440436" y="38099"/>
                </a:lnTo>
                <a:close/>
              </a:path>
              <a:path w="440689" h="76200">
                <a:moveTo>
                  <a:pt x="381000" y="67817"/>
                </a:moveTo>
                <a:lnTo>
                  <a:pt x="381000" y="38099"/>
                </a:lnTo>
                <a:lnTo>
                  <a:pt x="380238" y="41147"/>
                </a:lnTo>
                <a:lnTo>
                  <a:pt x="376428" y="42671"/>
                </a:lnTo>
                <a:lnTo>
                  <a:pt x="364236" y="42671"/>
                </a:lnTo>
                <a:lnTo>
                  <a:pt x="364236" y="76199"/>
                </a:lnTo>
                <a:lnTo>
                  <a:pt x="381000" y="67817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84967" y="6170676"/>
            <a:ext cx="116205" cy="639445"/>
          </a:xfrm>
          <a:custGeom>
            <a:avLst/>
            <a:gdLst/>
            <a:ahLst/>
            <a:cxnLst/>
            <a:rect l="l" t="t" r="r" b="b"/>
            <a:pathLst>
              <a:path w="116204" h="639445">
                <a:moveTo>
                  <a:pt x="0" y="0"/>
                </a:moveTo>
                <a:lnTo>
                  <a:pt x="40957" y="15525"/>
                </a:lnTo>
                <a:lnTo>
                  <a:pt x="57912" y="53340"/>
                </a:lnTo>
                <a:lnTo>
                  <a:pt x="57912" y="265938"/>
                </a:lnTo>
                <a:lnTo>
                  <a:pt x="62460" y="286809"/>
                </a:lnTo>
                <a:lnTo>
                  <a:pt x="74866" y="303752"/>
                </a:lnTo>
                <a:lnTo>
                  <a:pt x="93273" y="315122"/>
                </a:lnTo>
                <a:lnTo>
                  <a:pt x="115824" y="319278"/>
                </a:lnTo>
                <a:lnTo>
                  <a:pt x="93273" y="323540"/>
                </a:lnTo>
                <a:lnTo>
                  <a:pt x="74866" y="335089"/>
                </a:lnTo>
                <a:lnTo>
                  <a:pt x="62460" y="352067"/>
                </a:lnTo>
                <a:lnTo>
                  <a:pt x="57912" y="372618"/>
                </a:lnTo>
                <a:lnTo>
                  <a:pt x="57912" y="585978"/>
                </a:lnTo>
                <a:lnTo>
                  <a:pt x="53363" y="606849"/>
                </a:lnTo>
                <a:lnTo>
                  <a:pt x="40957" y="623792"/>
                </a:lnTo>
                <a:lnTo>
                  <a:pt x="22550" y="635162"/>
                </a:lnTo>
                <a:lnTo>
                  <a:pt x="0" y="639318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15269" y="5081015"/>
            <a:ext cx="2889250" cy="1423035"/>
          </a:xfrm>
          <a:custGeom>
            <a:avLst/>
            <a:gdLst/>
            <a:ahLst/>
            <a:cxnLst/>
            <a:rect l="l" t="t" r="r" b="b"/>
            <a:pathLst>
              <a:path w="2889250" h="1423034">
                <a:moveTo>
                  <a:pt x="0" y="1422654"/>
                </a:moveTo>
                <a:lnTo>
                  <a:pt x="2720340" y="1422654"/>
                </a:lnTo>
                <a:lnTo>
                  <a:pt x="2720340" y="0"/>
                </a:lnTo>
                <a:lnTo>
                  <a:pt x="2888742" y="0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75233" y="4822697"/>
            <a:ext cx="213360" cy="504825"/>
          </a:xfrm>
          <a:custGeom>
            <a:avLst/>
            <a:gdLst/>
            <a:ahLst/>
            <a:cxnLst/>
            <a:rect l="l" t="t" r="r" b="b"/>
            <a:pathLst>
              <a:path w="213359" h="504825">
                <a:moveTo>
                  <a:pt x="213359" y="0"/>
                </a:moveTo>
                <a:lnTo>
                  <a:pt x="171938" y="3333"/>
                </a:lnTo>
                <a:lnTo>
                  <a:pt x="138017" y="12382"/>
                </a:lnTo>
                <a:lnTo>
                  <a:pt x="115097" y="25717"/>
                </a:lnTo>
                <a:lnTo>
                  <a:pt x="106679" y="41910"/>
                </a:lnTo>
                <a:lnTo>
                  <a:pt x="106679" y="210311"/>
                </a:lnTo>
                <a:lnTo>
                  <a:pt x="98369" y="226504"/>
                </a:lnTo>
                <a:lnTo>
                  <a:pt x="75628" y="239839"/>
                </a:lnTo>
                <a:lnTo>
                  <a:pt x="41743" y="248888"/>
                </a:lnTo>
                <a:lnTo>
                  <a:pt x="0" y="252222"/>
                </a:lnTo>
                <a:lnTo>
                  <a:pt x="41743" y="255555"/>
                </a:lnTo>
                <a:lnTo>
                  <a:pt x="75628" y="264604"/>
                </a:lnTo>
                <a:lnTo>
                  <a:pt x="98369" y="277939"/>
                </a:lnTo>
                <a:lnTo>
                  <a:pt x="106679" y="294132"/>
                </a:lnTo>
                <a:lnTo>
                  <a:pt x="106679" y="462534"/>
                </a:lnTo>
                <a:lnTo>
                  <a:pt x="115097" y="479047"/>
                </a:lnTo>
                <a:lnTo>
                  <a:pt x="138017" y="492347"/>
                </a:lnTo>
                <a:lnTo>
                  <a:pt x="171938" y="501217"/>
                </a:lnTo>
                <a:lnTo>
                  <a:pt x="213359" y="504444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56183" y="5360670"/>
            <a:ext cx="213360" cy="505459"/>
          </a:xfrm>
          <a:custGeom>
            <a:avLst/>
            <a:gdLst/>
            <a:ahLst/>
            <a:cxnLst/>
            <a:rect l="l" t="t" r="r" b="b"/>
            <a:pathLst>
              <a:path w="213359" h="505460">
                <a:moveTo>
                  <a:pt x="213359" y="0"/>
                </a:moveTo>
                <a:lnTo>
                  <a:pt x="171938" y="3333"/>
                </a:lnTo>
                <a:lnTo>
                  <a:pt x="138017" y="12382"/>
                </a:lnTo>
                <a:lnTo>
                  <a:pt x="115097" y="25717"/>
                </a:lnTo>
                <a:lnTo>
                  <a:pt x="106679" y="41910"/>
                </a:lnTo>
                <a:lnTo>
                  <a:pt x="106679" y="210311"/>
                </a:lnTo>
                <a:lnTo>
                  <a:pt x="98369" y="226825"/>
                </a:lnTo>
                <a:lnTo>
                  <a:pt x="75628" y="240125"/>
                </a:lnTo>
                <a:lnTo>
                  <a:pt x="41743" y="248995"/>
                </a:lnTo>
                <a:lnTo>
                  <a:pt x="0" y="252222"/>
                </a:lnTo>
                <a:lnTo>
                  <a:pt x="41743" y="255567"/>
                </a:lnTo>
                <a:lnTo>
                  <a:pt x="75628" y="264699"/>
                </a:lnTo>
                <a:lnTo>
                  <a:pt x="98369" y="278260"/>
                </a:lnTo>
                <a:lnTo>
                  <a:pt x="106679" y="294894"/>
                </a:lnTo>
                <a:lnTo>
                  <a:pt x="106679" y="462534"/>
                </a:lnTo>
                <a:lnTo>
                  <a:pt x="115097" y="479167"/>
                </a:lnTo>
                <a:lnTo>
                  <a:pt x="138017" y="492728"/>
                </a:lnTo>
                <a:lnTo>
                  <a:pt x="171938" y="501860"/>
                </a:lnTo>
                <a:lnTo>
                  <a:pt x="213359" y="505206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923417" y="5913120"/>
            <a:ext cx="212725" cy="505459"/>
          </a:xfrm>
          <a:custGeom>
            <a:avLst/>
            <a:gdLst/>
            <a:ahLst/>
            <a:cxnLst/>
            <a:rect l="l" t="t" r="r" b="b"/>
            <a:pathLst>
              <a:path w="212725" h="505460">
                <a:moveTo>
                  <a:pt x="212598" y="0"/>
                </a:moveTo>
                <a:lnTo>
                  <a:pt x="171176" y="3333"/>
                </a:lnTo>
                <a:lnTo>
                  <a:pt x="137255" y="12382"/>
                </a:lnTo>
                <a:lnTo>
                  <a:pt x="114335" y="25717"/>
                </a:lnTo>
                <a:lnTo>
                  <a:pt x="105918" y="41910"/>
                </a:lnTo>
                <a:lnTo>
                  <a:pt x="105918" y="210311"/>
                </a:lnTo>
                <a:lnTo>
                  <a:pt x="97619" y="226825"/>
                </a:lnTo>
                <a:lnTo>
                  <a:pt x="74961" y="240125"/>
                </a:lnTo>
                <a:lnTo>
                  <a:pt x="41302" y="248995"/>
                </a:lnTo>
                <a:lnTo>
                  <a:pt x="0" y="252222"/>
                </a:lnTo>
                <a:lnTo>
                  <a:pt x="41302" y="255567"/>
                </a:lnTo>
                <a:lnTo>
                  <a:pt x="74961" y="264699"/>
                </a:lnTo>
                <a:lnTo>
                  <a:pt x="97619" y="278260"/>
                </a:lnTo>
                <a:lnTo>
                  <a:pt x="105918" y="294894"/>
                </a:lnTo>
                <a:lnTo>
                  <a:pt x="105918" y="462534"/>
                </a:lnTo>
                <a:lnTo>
                  <a:pt x="114335" y="479167"/>
                </a:lnTo>
                <a:lnTo>
                  <a:pt x="137255" y="492728"/>
                </a:lnTo>
                <a:lnTo>
                  <a:pt x="171176" y="501860"/>
                </a:lnTo>
                <a:lnTo>
                  <a:pt x="212598" y="505206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36961" y="5135117"/>
            <a:ext cx="440055" cy="376555"/>
          </a:xfrm>
          <a:custGeom>
            <a:avLst/>
            <a:gdLst/>
            <a:ahLst/>
            <a:cxnLst/>
            <a:rect l="l" t="t" r="r" b="b"/>
            <a:pathLst>
              <a:path w="440054" h="376554">
                <a:moveTo>
                  <a:pt x="294132" y="333756"/>
                </a:moveTo>
                <a:lnTo>
                  <a:pt x="294132" y="4571"/>
                </a:lnTo>
                <a:lnTo>
                  <a:pt x="292608" y="1523"/>
                </a:lnTo>
                <a:lnTo>
                  <a:pt x="288798" y="0"/>
                </a:lnTo>
                <a:lnTo>
                  <a:pt x="4572" y="0"/>
                </a:lnTo>
                <a:lnTo>
                  <a:pt x="1524" y="1524"/>
                </a:lnTo>
                <a:lnTo>
                  <a:pt x="0" y="4572"/>
                </a:lnTo>
                <a:lnTo>
                  <a:pt x="1524" y="8382"/>
                </a:lnTo>
                <a:lnTo>
                  <a:pt x="4572" y="9906"/>
                </a:lnTo>
                <a:lnTo>
                  <a:pt x="284226" y="9905"/>
                </a:lnTo>
                <a:lnTo>
                  <a:pt x="284226" y="4571"/>
                </a:lnTo>
                <a:lnTo>
                  <a:pt x="288798" y="9905"/>
                </a:lnTo>
                <a:lnTo>
                  <a:pt x="288798" y="333756"/>
                </a:lnTo>
                <a:lnTo>
                  <a:pt x="294132" y="333756"/>
                </a:lnTo>
                <a:close/>
              </a:path>
              <a:path w="440054" h="376554">
                <a:moveTo>
                  <a:pt x="288798" y="9905"/>
                </a:moveTo>
                <a:lnTo>
                  <a:pt x="284226" y="4571"/>
                </a:lnTo>
                <a:lnTo>
                  <a:pt x="284226" y="9905"/>
                </a:lnTo>
                <a:lnTo>
                  <a:pt x="288798" y="9905"/>
                </a:lnTo>
                <a:close/>
              </a:path>
              <a:path w="440054" h="376554">
                <a:moveTo>
                  <a:pt x="294132" y="342900"/>
                </a:moveTo>
                <a:lnTo>
                  <a:pt x="294132" y="338328"/>
                </a:lnTo>
                <a:lnTo>
                  <a:pt x="288798" y="333756"/>
                </a:lnTo>
                <a:lnTo>
                  <a:pt x="288798" y="9905"/>
                </a:lnTo>
                <a:lnTo>
                  <a:pt x="284226" y="9905"/>
                </a:lnTo>
                <a:lnTo>
                  <a:pt x="284226" y="338328"/>
                </a:lnTo>
                <a:lnTo>
                  <a:pt x="285750" y="341376"/>
                </a:lnTo>
                <a:lnTo>
                  <a:pt x="288798" y="342900"/>
                </a:lnTo>
                <a:lnTo>
                  <a:pt x="294132" y="342900"/>
                </a:lnTo>
                <a:close/>
              </a:path>
              <a:path w="440054" h="376554">
                <a:moveTo>
                  <a:pt x="381000" y="338327"/>
                </a:moveTo>
                <a:lnTo>
                  <a:pt x="379476" y="335279"/>
                </a:lnTo>
                <a:lnTo>
                  <a:pt x="376428" y="333755"/>
                </a:lnTo>
                <a:lnTo>
                  <a:pt x="288798" y="333756"/>
                </a:lnTo>
                <a:lnTo>
                  <a:pt x="294132" y="338328"/>
                </a:lnTo>
                <a:lnTo>
                  <a:pt x="294132" y="342900"/>
                </a:lnTo>
                <a:lnTo>
                  <a:pt x="376428" y="342899"/>
                </a:lnTo>
                <a:lnTo>
                  <a:pt x="379476" y="341375"/>
                </a:lnTo>
                <a:lnTo>
                  <a:pt x="381000" y="338327"/>
                </a:lnTo>
                <a:close/>
              </a:path>
              <a:path w="440054" h="376554">
                <a:moveTo>
                  <a:pt x="439674" y="338327"/>
                </a:moveTo>
                <a:lnTo>
                  <a:pt x="363474" y="300228"/>
                </a:lnTo>
                <a:lnTo>
                  <a:pt x="363474" y="333756"/>
                </a:lnTo>
                <a:lnTo>
                  <a:pt x="376428" y="333755"/>
                </a:lnTo>
                <a:lnTo>
                  <a:pt x="379476" y="335279"/>
                </a:lnTo>
                <a:lnTo>
                  <a:pt x="381000" y="338327"/>
                </a:lnTo>
                <a:lnTo>
                  <a:pt x="381000" y="367664"/>
                </a:lnTo>
                <a:lnTo>
                  <a:pt x="439674" y="338327"/>
                </a:lnTo>
                <a:close/>
              </a:path>
              <a:path w="440054" h="376554">
                <a:moveTo>
                  <a:pt x="381000" y="367664"/>
                </a:moveTo>
                <a:lnTo>
                  <a:pt x="381000" y="338327"/>
                </a:lnTo>
                <a:lnTo>
                  <a:pt x="379476" y="341375"/>
                </a:lnTo>
                <a:lnTo>
                  <a:pt x="376428" y="342899"/>
                </a:lnTo>
                <a:lnTo>
                  <a:pt x="363474" y="342900"/>
                </a:lnTo>
                <a:lnTo>
                  <a:pt x="363474" y="376428"/>
                </a:lnTo>
                <a:lnTo>
                  <a:pt x="381000" y="367664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22483" y="5353050"/>
            <a:ext cx="440690" cy="696595"/>
          </a:xfrm>
          <a:custGeom>
            <a:avLst/>
            <a:gdLst/>
            <a:ahLst/>
            <a:cxnLst/>
            <a:rect l="l" t="t" r="r" b="b"/>
            <a:pathLst>
              <a:path w="440689" h="696595">
                <a:moveTo>
                  <a:pt x="182880" y="653796"/>
                </a:moveTo>
                <a:lnTo>
                  <a:pt x="182880" y="4571"/>
                </a:lnTo>
                <a:lnTo>
                  <a:pt x="181356" y="761"/>
                </a:lnTo>
                <a:lnTo>
                  <a:pt x="178308" y="0"/>
                </a:lnTo>
                <a:lnTo>
                  <a:pt x="5334" y="0"/>
                </a:lnTo>
                <a:lnTo>
                  <a:pt x="1524" y="762"/>
                </a:lnTo>
                <a:lnTo>
                  <a:pt x="0" y="4572"/>
                </a:lnTo>
                <a:lnTo>
                  <a:pt x="1524" y="7620"/>
                </a:lnTo>
                <a:lnTo>
                  <a:pt x="5334" y="9144"/>
                </a:lnTo>
                <a:lnTo>
                  <a:pt x="173736" y="9143"/>
                </a:lnTo>
                <a:lnTo>
                  <a:pt x="173736" y="4571"/>
                </a:lnTo>
                <a:lnTo>
                  <a:pt x="178308" y="9143"/>
                </a:lnTo>
                <a:lnTo>
                  <a:pt x="178308" y="653796"/>
                </a:lnTo>
                <a:lnTo>
                  <a:pt x="182880" y="653796"/>
                </a:lnTo>
                <a:close/>
              </a:path>
              <a:path w="440689" h="696595">
                <a:moveTo>
                  <a:pt x="178308" y="9143"/>
                </a:moveTo>
                <a:lnTo>
                  <a:pt x="173736" y="4571"/>
                </a:lnTo>
                <a:lnTo>
                  <a:pt x="173736" y="9143"/>
                </a:lnTo>
                <a:lnTo>
                  <a:pt x="178308" y="9143"/>
                </a:lnTo>
                <a:close/>
              </a:path>
              <a:path w="440689" h="696595">
                <a:moveTo>
                  <a:pt x="182880" y="662940"/>
                </a:moveTo>
                <a:lnTo>
                  <a:pt x="182880" y="658368"/>
                </a:lnTo>
                <a:lnTo>
                  <a:pt x="178308" y="653796"/>
                </a:lnTo>
                <a:lnTo>
                  <a:pt x="178308" y="9143"/>
                </a:lnTo>
                <a:lnTo>
                  <a:pt x="173736" y="9143"/>
                </a:lnTo>
                <a:lnTo>
                  <a:pt x="173736" y="658368"/>
                </a:lnTo>
                <a:lnTo>
                  <a:pt x="174498" y="662178"/>
                </a:lnTo>
                <a:lnTo>
                  <a:pt x="178308" y="662940"/>
                </a:lnTo>
                <a:lnTo>
                  <a:pt x="182880" y="662940"/>
                </a:lnTo>
                <a:close/>
              </a:path>
              <a:path w="440689" h="696595">
                <a:moveTo>
                  <a:pt x="381000" y="658368"/>
                </a:moveTo>
                <a:lnTo>
                  <a:pt x="380238" y="655320"/>
                </a:lnTo>
                <a:lnTo>
                  <a:pt x="376428" y="653796"/>
                </a:lnTo>
                <a:lnTo>
                  <a:pt x="178308" y="653796"/>
                </a:lnTo>
                <a:lnTo>
                  <a:pt x="182880" y="658368"/>
                </a:lnTo>
                <a:lnTo>
                  <a:pt x="182880" y="662940"/>
                </a:lnTo>
                <a:lnTo>
                  <a:pt x="376428" y="662940"/>
                </a:lnTo>
                <a:lnTo>
                  <a:pt x="380238" y="662178"/>
                </a:lnTo>
                <a:lnTo>
                  <a:pt x="381000" y="658368"/>
                </a:lnTo>
                <a:close/>
              </a:path>
              <a:path w="440689" h="696595">
                <a:moveTo>
                  <a:pt x="440436" y="658368"/>
                </a:moveTo>
                <a:lnTo>
                  <a:pt x="364236" y="620268"/>
                </a:lnTo>
                <a:lnTo>
                  <a:pt x="364236" y="653796"/>
                </a:lnTo>
                <a:lnTo>
                  <a:pt x="376428" y="653796"/>
                </a:lnTo>
                <a:lnTo>
                  <a:pt x="380238" y="655320"/>
                </a:lnTo>
                <a:lnTo>
                  <a:pt x="381000" y="658368"/>
                </a:lnTo>
                <a:lnTo>
                  <a:pt x="381000" y="688086"/>
                </a:lnTo>
                <a:lnTo>
                  <a:pt x="440436" y="658368"/>
                </a:lnTo>
                <a:close/>
              </a:path>
              <a:path w="440689" h="696595">
                <a:moveTo>
                  <a:pt x="381000" y="688086"/>
                </a:moveTo>
                <a:lnTo>
                  <a:pt x="381000" y="658368"/>
                </a:lnTo>
                <a:lnTo>
                  <a:pt x="380238" y="662178"/>
                </a:lnTo>
                <a:lnTo>
                  <a:pt x="376428" y="662940"/>
                </a:lnTo>
                <a:lnTo>
                  <a:pt x="364236" y="662940"/>
                </a:lnTo>
                <a:lnTo>
                  <a:pt x="364236" y="696468"/>
                </a:lnTo>
                <a:lnTo>
                  <a:pt x="381000" y="688086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43241" y="5754623"/>
            <a:ext cx="3111245" cy="10553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关系代数之基本操作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7403" y="787390"/>
            <a:ext cx="2183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(3)</a:t>
            </a:r>
            <a:r>
              <a:rPr sz="20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笛卡尔积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95890" y="1331154"/>
            <a:ext cx="8542020" cy="402209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349885">
              <a:lnSpc>
                <a:spcPct val="133000"/>
              </a:lnSpc>
              <a:spcBef>
                <a:spcPts val="25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285750" algn="l"/>
              </a:tabLst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-45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x 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中的每一个元组都</a:t>
            </a:r>
            <a:r>
              <a:rPr sz="2000" b="1" spc="5" dirty="0">
                <a:latin typeface="新宋体" panose="02010609030101010101" charset="-122"/>
                <a:cs typeface="新宋体" panose="02010609030101010101" charset="-122"/>
              </a:rPr>
              <a:t>和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中的所有元组进行串 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r>
              <a:rPr sz="2000" b="1" spc="-47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中的每一个元组都</a:t>
            </a:r>
            <a:r>
              <a:rPr sz="2000" b="1" spc="5" dirty="0">
                <a:latin typeface="新宋体" panose="02010609030101010101" charset="-122"/>
                <a:cs typeface="新宋体" panose="02010609030101010101" charset="-122"/>
              </a:rPr>
              <a:t>和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中的所有元组进行串接。结果是相同 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的。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84480" indent="-272415">
              <a:lnSpc>
                <a:spcPct val="100000"/>
              </a:lnSpc>
              <a:spcBef>
                <a:spcPts val="57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两个关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和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它们的属性个数分别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和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(R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度关系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度关系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则笛卡尔积</a:t>
            </a:r>
            <a:r>
              <a:rPr sz="2000" b="1" spc="-45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 x 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的属性个数</a:t>
            </a:r>
            <a:r>
              <a:rPr sz="2000" b="1" spc="-45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=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 marR="266065">
              <a:lnSpc>
                <a:spcPct val="130000"/>
              </a:lnSpc>
              <a:spcBef>
                <a:spcPts val="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sz="2000" b="1" spc="-3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。即元组的前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n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个分量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中元组的分量，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后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个分量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中元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组的分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量</a:t>
            </a:r>
            <a:r>
              <a:rPr sz="2000" b="1" spc="-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(R x</a:t>
            </a:r>
            <a:r>
              <a:rPr sz="2000" b="1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dirty="0">
                <a:solidFill>
                  <a:srgbClr val="7F7F7F"/>
                </a:solidFill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000" b="1" spc="-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n+m</a:t>
            </a:r>
            <a:r>
              <a:rPr sz="2000" b="1" spc="-5" dirty="0">
                <a:solidFill>
                  <a:srgbClr val="7F7F7F"/>
                </a:solidFill>
                <a:latin typeface="新宋体" panose="02010609030101010101" charset="-122"/>
                <a:cs typeface="新宋体" panose="02010609030101010101" charset="-122"/>
              </a:rPr>
              <a:t>度关系</a:t>
            </a:r>
            <a:r>
              <a:rPr sz="2000" b="1" spc="-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).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84480" indent="-272415">
              <a:lnSpc>
                <a:spcPct val="100000"/>
              </a:lnSpc>
              <a:spcBef>
                <a:spcPts val="132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两个关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和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它们的元组个数分别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和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y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关系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的基</a:t>
            </a:r>
            <a:r>
              <a:rPr sz="2000" b="1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数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x,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的基数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y)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则笛卡尔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积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x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的元组个数</a:t>
            </a:r>
            <a:r>
              <a:rPr sz="2000" b="1" spc="-45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=</a:t>
            </a:r>
            <a:r>
              <a:rPr sz="2000" spc="6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endParaRPr sz="2000" spc="60" dirty="0">
              <a:solidFill>
                <a:srgbClr val="7F7F7F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Wingdings" panose="05000000000000000000"/>
                <a:cs typeface="Wingdings" panose="05000000000000000000"/>
                <a:sym typeface="+mn-ea"/>
              </a:rPr>
              <a:t>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</a:t>
            </a:r>
            <a:r>
              <a:rPr sz="2000" b="1" spc="5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r>
              <a:rPr sz="2000" b="1" spc="-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(R</a:t>
            </a:r>
            <a:r>
              <a:rPr sz="2000" b="1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2000" b="1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solidFill>
                  <a:srgbClr val="7F7F7F"/>
                </a:solidFill>
                <a:latin typeface="新宋体" panose="02010609030101010101" charset="-122"/>
                <a:cs typeface="新宋体" panose="02010609030101010101" charset="-122"/>
              </a:rPr>
              <a:t>的基数是</a:t>
            </a:r>
            <a:r>
              <a:rPr sz="2000" b="1" spc="-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2000" b="1" spc="-15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7F7F7F"/>
                </a:solidFill>
                <a:latin typeface="Symbol" panose="05050102010706020507"/>
                <a:cs typeface="Symbol" panose="05050102010706020507"/>
              </a:rPr>
              <a:t></a:t>
            </a:r>
            <a:r>
              <a:rPr sz="2000" b="1" spc="50" dirty="0">
                <a:solidFill>
                  <a:srgbClr val="7F7F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7F7F7F"/>
                </a:solidFill>
                <a:latin typeface="Arial" panose="020B0604020202020204"/>
                <a:cs typeface="Arial" panose="020B0604020202020204"/>
              </a:rPr>
              <a:t>y).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432" y="422439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关系代数之基本操作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7432" y="787427"/>
            <a:ext cx="2183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(3)</a:t>
            </a:r>
            <a:r>
              <a:rPr sz="20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笛卡尔积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9511" y="1393952"/>
            <a:ext cx="8394065" cy="289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关系模型的三个要素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详细内容在后面讲述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55955" indent="-302895">
              <a:lnSpc>
                <a:spcPct val="100000"/>
              </a:lnSpc>
              <a:spcBef>
                <a:spcPts val="2055"/>
              </a:spcBef>
              <a:buFont typeface="Wingdings" panose="05000000000000000000"/>
              <a:buChar char=""/>
              <a:tabLst>
                <a:tab pos="656590" algn="l"/>
              </a:tabLst>
            </a:pP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基本结构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Relation/Table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333CC"/>
              </a:buClr>
              <a:buFont typeface="Wingdings" panose="05000000000000000000"/>
              <a:buChar char=""/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655955" indent="-302895">
              <a:lnSpc>
                <a:spcPct val="100000"/>
              </a:lnSpc>
              <a:buFont typeface="Wingdings" panose="05000000000000000000"/>
              <a:buChar char=""/>
              <a:tabLst>
                <a:tab pos="656590" algn="l"/>
              </a:tabLst>
            </a:pP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基本操作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Relation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Operator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810895" marR="5080" indent="-635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基本</a:t>
            </a:r>
            <a:r>
              <a:rPr sz="2000" b="1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9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4000" b="1" spc="-10" dirty="0">
                <a:latin typeface="Symbol" panose="05050102010706020507"/>
                <a:cs typeface="Symbol" panose="05050102010706020507"/>
              </a:rPr>
              <a:t>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并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UNION)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2000" b="1" spc="-45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4000" b="1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差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DIFFERENCE)</a:t>
            </a:r>
            <a:r>
              <a:rPr sz="2000" b="1" spc="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2000" b="1" spc="-459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4000" b="1" spc="-5" dirty="0">
                <a:latin typeface="Symbol" panose="05050102010706020507"/>
                <a:cs typeface="Symbol" panose="05050102010706020507"/>
              </a:rPr>
              <a:t>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广义积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 PRODUCT)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2000" b="1" spc="9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4000" b="1" spc="-15" dirty="0">
                <a:latin typeface="Symbol" panose="05050102010706020507"/>
                <a:cs typeface="Symbol" panose="05050102010706020507"/>
              </a:rPr>
              <a:t>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选择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SELECT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ION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4000" b="1" spc="-5" dirty="0">
                <a:latin typeface="Symbol" panose="05050102010706020507"/>
                <a:cs typeface="Symbol" panose="05050102010706020507"/>
              </a:rPr>
              <a:t>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投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影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ION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4614" y="4521200"/>
            <a:ext cx="16878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连接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7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JOIN)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、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0888" y="4266691"/>
            <a:ext cx="8151495" cy="1766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  <a:tabLst>
                <a:tab pos="1455420" algn="l"/>
              </a:tabLst>
            </a:pP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扩展</a:t>
            </a:r>
            <a:r>
              <a:rPr sz="2000" b="1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:	</a:t>
            </a:r>
            <a:r>
              <a:rPr sz="4000" b="1" spc="-10" dirty="0">
                <a:latin typeface="Symbol" panose="05050102010706020507"/>
                <a:cs typeface="Symbol" panose="05050102010706020507"/>
              </a:rPr>
              <a:t>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交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INTERSECT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ION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 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、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69265">
              <a:lnSpc>
                <a:spcPct val="100000"/>
              </a:lnSpc>
            </a:pPr>
            <a:r>
              <a:rPr sz="4000" b="1" spc="-5" dirty="0">
                <a:latin typeface="Symbol" panose="05050102010706020507"/>
                <a:cs typeface="Symbol" panose="05050102010706020507"/>
              </a:rPr>
              <a:t>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除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DIVISION)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运算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14960" indent="-302895">
              <a:lnSpc>
                <a:spcPct val="100000"/>
              </a:lnSpc>
              <a:spcBef>
                <a:spcPts val="1230"/>
              </a:spcBef>
              <a:buFont typeface="Wingdings" panose="05000000000000000000"/>
              <a:buChar char=""/>
              <a:tabLst>
                <a:tab pos="315595" algn="l"/>
              </a:tabLst>
            </a:pPr>
            <a:r>
              <a:rPr sz="20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完整性约</a:t>
            </a:r>
            <a:r>
              <a:rPr sz="20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束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400" b="1" spc="-15" dirty="0">
                <a:latin typeface="新宋体" panose="02010609030101010101" charset="-122"/>
                <a:cs typeface="新宋体" panose="02010609030101010101" charset="-122"/>
              </a:rPr>
              <a:t>实体完整性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2400" b="1" spc="-15" dirty="0">
                <a:latin typeface="新宋体" panose="02010609030101010101" charset="-122"/>
                <a:cs typeface="新宋体" panose="02010609030101010101" charset="-122"/>
              </a:rPr>
              <a:t>参照完整性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和</a:t>
            </a:r>
            <a:r>
              <a:rPr sz="2400" b="1" spc="-15" dirty="0">
                <a:latin typeface="新宋体" panose="02010609030101010101" charset="-122"/>
                <a:cs typeface="新宋体" panose="02010609030101010101" charset="-122"/>
              </a:rPr>
              <a:t>用户自定义的完整性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13817" y="4498847"/>
            <a:ext cx="471170" cy="349250"/>
          </a:xfrm>
          <a:custGeom>
            <a:avLst/>
            <a:gdLst/>
            <a:ahLst/>
            <a:cxnLst/>
            <a:rect l="l" t="t" r="r" b="b"/>
            <a:pathLst>
              <a:path w="471170" h="349250">
                <a:moveTo>
                  <a:pt x="0" y="348996"/>
                </a:moveTo>
                <a:lnTo>
                  <a:pt x="0" y="0"/>
                </a:lnTo>
                <a:lnTo>
                  <a:pt x="470916" y="348996"/>
                </a:lnTo>
                <a:lnTo>
                  <a:pt x="470916" y="0"/>
                </a:lnTo>
                <a:lnTo>
                  <a:pt x="0" y="34899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67035" y="361908"/>
            <a:ext cx="235458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关系模型简述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(3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)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关系模型的三要素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9435" y="1233169"/>
            <a:ext cx="8470265" cy="4723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选择(Select)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61595" marR="30480" algn="just">
              <a:lnSpc>
                <a:spcPct val="130000"/>
              </a:lnSpc>
              <a:spcBef>
                <a:spcPts val="760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334010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定义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：给定一个关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R,</a:t>
            </a:r>
            <a:r>
              <a:rPr sz="20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同时给定一个选择的条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件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condition(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简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记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con),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选 择运算结果也是一个关系，记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作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1950" b="1" spc="-7" baseline="-17000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con</a:t>
            </a:r>
            <a:r>
              <a:rPr sz="2000" b="1" spc="-5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(R)</a:t>
            </a:r>
            <a:r>
              <a:rPr sz="2000" b="1" spc="-70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它从关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中选择出满足给定条件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condition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的元组构成。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33375" indent="-272415">
              <a:lnSpc>
                <a:spcPct val="100000"/>
              </a:lnSpc>
              <a:spcBef>
                <a:spcPts val="925"/>
              </a:spcBef>
              <a:buFont typeface="Wingdings" panose="05000000000000000000"/>
              <a:buChar char=""/>
              <a:tabLst>
                <a:tab pos="334010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数学描述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-46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3150" b="1" baseline="-16000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con</a:t>
            </a:r>
            <a:r>
              <a:rPr sz="2800" b="1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(R)={t</a:t>
            </a:r>
            <a:r>
              <a:rPr sz="2800" b="1" spc="-5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|</a:t>
            </a:r>
            <a:r>
              <a:rPr sz="2800" b="1" spc="-5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2800" b="1" spc="5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800" b="1" spc="114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2800" b="1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800" b="1" spc="12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con(t)</a:t>
            </a:r>
            <a:r>
              <a:rPr sz="2800" b="1" spc="-5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=</a:t>
            </a:r>
            <a:r>
              <a:rPr sz="2800" b="1" spc="-5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b="1" spc="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‘</a:t>
            </a:r>
            <a:r>
              <a:rPr sz="2800" b="1" dirty="0">
                <a:solidFill>
                  <a:srgbClr val="FF0065"/>
                </a:solidFill>
                <a:latin typeface="华文新魏" panose="02010800040101010101" charset="-122"/>
                <a:cs typeface="华文新魏" panose="02010800040101010101" charset="-122"/>
              </a:rPr>
              <a:t>真</a:t>
            </a:r>
            <a:r>
              <a:rPr sz="28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800" b="1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}</a:t>
            </a:r>
            <a:r>
              <a:rPr sz="2800" b="1" spc="-280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518795" marR="2748280">
              <a:lnSpc>
                <a:spcPct val="130000"/>
              </a:lnSpc>
              <a:spcBef>
                <a:spcPts val="9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设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R(A</a:t>
            </a:r>
            <a:r>
              <a:rPr sz="1950" b="1" spc="-7" baseline="-17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950" b="1" spc="284" baseline="-17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,A</a:t>
            </a:r>
            <a:r>
              <a:rPr sz="1950" b="1" spc="-7" baseline="-17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2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…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,A</a:t>
            </a:r>
            <a:r>
              <a:rPr sz="1950" b="1" spc="-7" baseline="-17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),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的元组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的分量记 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t[A</a:t>
            </a:r>
            <a:r>
              <a:rPr sz="1950" b="1" spc="-7" baseline="-17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],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或简写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950" b="1" spc="-7" baseline="-17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</a:t>
            </a:r>
            <a:endParaRPr sz="1950" baseline="-17000">
              <a:latin typeface="Arial" panose="020B0604020202020204"/>
              <a:cs typeface="Arial" panose="020B0604020202020204"/>
            </a:endParaRPr>
          </a:p>
          <a:p>
            <a:pPr marL="518795">
              <a:lnSpc>
                <a:spcPct val="100000"/>
              </a:lnSpc>
              <a:spcBef>
                <a:spcPts val="730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5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条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件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con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由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逻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辑运算符连接比较表达式组成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518795">
              <a:lnSpc>
                <a:spcPct val="100000"/>
              </a:lnSpc>
              <a:spcBef>
                <a:spcPts val="750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5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逻辑运算符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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4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或写为</a:t>
            </a:r>
            <a:r>
              <a:rPr sz="2000" b="1" spc="-45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and ,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or,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not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18795" marR="2127250">
              <a:lnSpc>
                <a:spcPct val="125000"/>
              </a:lnSpc>
              <a:spcBef>
                <a:spcPts val="135"/>
              </a:spcBef>
              <a:tabLst>
                <a:tab pos="3160395" algn="l"/>
              </a:tabLst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比较表达式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5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Y,	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其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中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X,</a:t>
            </a:r>
            <a:r>
              <a:rPr sz="2000" b="1" spc="-4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b="1" spc="-5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的分量、常量或 简单函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数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是比较运算符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3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</a:t>
            </a:r>
            <a:r>
              <a:rPr sz="2000" b="1" spc="5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</a:t>
            </a:r>
            <a:r>
              <a:rPr sz="2000" b="1" spc="5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</a:t>
            </a:r>
            <a:r>
              <a:rPr sz="2000" b="1" spc="5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</a:t>
            </a:r>
            <a:r>
              <a:rPr sz="2000" b="1" spc="4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</a:t>
            </a:r>
            <a:r>
              <a:rPr sz="2000" b="1" spc="5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华文行楷" panose="02010800040101010101" charset="-122"/>
                <a:cs typeface="华文行楷" panose="02010800040101010101" charset="-122"/>
              </a:rPr>
              <a:t>≠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64475" y="4338827"/>
            <a:ext cx="1619250" cy="24856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30103" y="361908"/>
            <a:ext cx="229870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关系代数之基本操作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(4)</a:t>
            </a:r>
            <a:r>
              <a:rPr sz="2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选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择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964321" y="3467100"/>
            <a:ext cx="1609344" cy="15621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45215" y="3477767"/>
            <a:ext cx="1629155" cy="1286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8743" y="5179314"/>
            <a:ext cx="1638300" cy="981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63041" y="3460241"/>
            <a:ext cx="1771650" cy="129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关系代数之基本操作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7403" y="787390"/>
            <a:ext cx="16744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(4)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选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择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7270" y="1266190"/>
            <a:ext cx="5157470" cy="166624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14630" indent="-202565">
              <a:lnSpc>
                <a:spcPct val="100000"/>
              </a:lnSpc>
              <a:spcBef>
                <a:spcPts val="790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选择操作的示例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一</a:t>
            </a:r>
            <a:r>
              <a:rPr sz="24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抽象的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12165" lvl="1" indent="-342900">
              <a:lnSpc>
                <a:spcPct val="100000"/>
              </a:lnSpc>
              <a:spcBef>
                <a:spcPts val="690"/>
              </a:spcBef>
              <a:buSzPct val="95000"/>
              <a:buFont typeface="Wingdings" panose="05000000000000000000" charset="0"/>
              <a:buChar char="u"/>
              <a:tabLst>
                <a:tab pos="215265" algn="l"/>
              </a:tabLst>
            </a:pP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选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择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A3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值大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于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的元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组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?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12165" lvl="1" indent="-342900">
              <a:lnSpc>
                <a:spcPct val="100000"/>
              </a:lnSpc>
              <a:spcBef>
                <a:spcPts val="720"/>
              </a:spcBef>
              <a:buSzPct val="95000"/>
              <a:buFont typeface="Wingdings" panose="05000000000000000000" charset="0"/>
              <a:buChar char="u"/>
              <a:tabLst>
                <a:tab pos="215265" algn="l"/>
              </a:tabLst>
            </a:pP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选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择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A2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值为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或者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的元组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?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12165" lvl="1" indent="-342900">
              <a:lnSpc>
                <a:spcPct val="100000"/>
              </a:lnSpc>
              <a:spcBef>
                <a:spcPts val="725"/>
              </a:spcBef>
              <a:buSzPct val="95000"/>
              <a:buFont typeface="Wingdings" panose="05000000000000000000" charset="0"/>
              <a:buChar char="u"/>
              <a:tabLst>
                <a:tab pos="215265" algn="l"/>
              </a:tabLst>
            </a:pP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选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择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A3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大于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且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A1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等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于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A2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的元组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85156" y="2753531"/>
            <a:ext cx="2661920" cy="8737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查询所有男同学的信息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sz="4200" b="1" spc="-7" baseline="12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4200" b="1" spc="-517" baseline="12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b="1" dirty="0">
                <a:latin typeface="Arial" panose="020B0604020202020204"/>
                <a:cs typeface="Arial" panose="020B0604020202020204"/>
              </a:rPr>
              <a:t>Ssex</a:t>
            </a:r>
            <a:r>
              <a:rPr sz="13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300" b="1" spc="-5" dirty="0">
                <a:latin typeface="Arial" panose="020B0604020202020204"/>
                <a:cs typeface="Arial" panose="020B0604020202020204"/>
              </a:rPr>
              <a:t>=“</a:t>
            </a:r>
            <a:r>
              <a:rPr sz="1300" b="1" dirty="0">
                <a:latin typeface="新宋体" panose="02010609030101010101" charset="-122"/>
                <a:cs typeface="新宋体" panose="02010609030101010101" charset="-122"/>
              </a:rPr>
              <a:t>男</a:t>
            </a:r>
            <a:r>
              <a:rPr sz="1300" b="1" dirty="0">
                <a:latin typeface="Arial" panose="020B0604020202020204"/>
                <a:cs typeface="Arial" panose="020B0604020202020204"/>
              </a:rPr>
              <a:t>”</a:t>
            </a:r>
            <a:r>
              <a:rPr sz="1300" b="1" spc="355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baseline="17000" dirty="0">
                <a:latin typeface="Arial" panose="020B0604020202020204"/>
                <a:cs typeface="Arial" panose="020B0604020202020204"/>
              </a:rPr>
              <a:t>(R)</a:t>
            </a:r>
            <a:endParaRPr sz="3000" baseline="1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7352" y="4540838"/>
            <a:ext cx="3633470" cy="85851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查询所有年龄小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于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20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同学的信息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8100">
              <a:lnSpc>
                <a:spcPct val="100000"/>
              </a:lnSpc>
              <a:spcBef>
                <a:spcPts val="465"/>
              </a:spcBef>
            </a:pPr>
            <a:r>
              <a:rPr sz="4200" b="1" spc="-7" baseline="12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4200" b="1" spc="-7" baseline="12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b="1" dirty="0">
                <a:latin typeface="Arial" panose="020B0604020202020204"/>
                <a:cs typeface="Arial" panose="020B0604020202020204"/>
              </a:rPr>
              <a:t>Sage&lt;20</a:t>
            </a:r>
            <a:r>
              <a:rPr sz="1300" b="1" spc="15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7" baseline="17000" dirty="0">
                <a:latin typeface="Arial" panose="020B0604020202020204"/>
                <a:cs typeface="Arial" panose="020B0604020202020204"/>
              </a:rPr>
              <a:t>(R)</a:t>
            </a:r>
            <a:endParaRPr sz="3000" baseline="1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88037" y="3609594"/>
            <a:ext cx="3867150" cy="10477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77937" y="2368803"/>
            <a:ext cx="3867150" cy="1456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7937" y="5391150"/>
            <a:ext cx="386715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69915" y="5095757"/>
            <a:ext cx="3414395" cy="766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查询所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有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或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系的同学信息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4200" b="1" spc="-7" baseline="12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4200" b="1" spc="-7" baseline="12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b="1" dirty="0">
                <a:latin typeface="Arial" panose="020B0604020202020204"/>
                <a:cs typeface="Arial" panose="020B0604020202020204"/>
              </a:rPr>
              <a:t>D#=“03” </a:t>
            </a:r>
            <a:r>
              <a:rPr sz="2850" baseline="-6000" dirty="0">
                <a:latin typeface="宋体" panose="02010600030101010101" pitchFamily="2" charset="-122"/>
                <a:cs typeface="宋体" panose="02010600030101010101" pitchFamily="2" charset="-122"/>
              </a:rPr>
              <a:t>ν</a:t>
            </a:r>
            <a:r>
              <a:rPr sz="2850" spc="-1170" baseline="-60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300" b="1" dirty="0">
                <a:latin typeface="Arial" panose="020B0604020202020204"/>
                <a:cs typeface="Arial" panose="020B0604020202020204"/>
              </a:rPr>
              <a:t>D#=“05” </a:t>
            </a:r>
            <a:r>
              <a:rPr sz="3000" b="1" spc="-15" baseline="17000" dirty="0">
                <a:latin typeface="Arial" panose="020B0604020202020204"/>
                <a:cs typeface="Arial" panose="020B0604020202020204"/>
              </a:rPr>
              <a:t>(R)</a:t>
            </a:r>
            <a:endParaRPr sz="3000" baseline="1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75845" y="5845302"/>
            <a:ext cx="3867150" cy="1047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关系代数之基本操作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7270" y="787400"/>
            <a:ext cx="4424680" cy="158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(4)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选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择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 marL="297180" indent="-272415">
              <a:lnSpc>
                <a:spcPct val="100000"/>
              </a:lnSpc>
              <a:spcBef>
                <a:spcPts val="2250"/>
              </a:spcBef>
              <a:buFont typeface="Wingdings" panose="05000000000000000000"/>
              <a:buChar char=""/>
              <a:tabLst>
                <a:tab pos="297815" algn="l"/>
              </a:tabLst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选择操作的示例二</a:t>
            </a:r>
            <a:r>
              <a:rPr sz="24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语义</a:t>
            </a:r>
            <a:r>
              <a:rPr sz="24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201295">
              <a:lnSpc>
                <a:spcPct val="100000"/>
              </a:lnSpc>
            </a:pP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R(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学生表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4100" y="1404620"/>
            <a:ext cx="4085590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选择操作的示例三</a:t>
            </a:r>
            <a:r>
              <a:rPr sz="24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语义</a:t>
            </a:r>
            <a:r>
              <a:rPr sz="24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7389" y="3939034"/>
            <a:ext cx="11410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学生表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8756" y="4514786"/>
            <a:ext cx="4156710" cy="1023619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400" marR="17780">
              <a:lnSpc>
                <a:spcPts val="2540"/>
              </a:lnSpc>
              <a:spcBef>
                <a:spcPts val="205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查询不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在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年龄大于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系同学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要求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之内的所有其它同学的信息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1755">
              <a:lnSpc>
                <a:spcPts val="2670"/>
              </a:lnSpc>
            </a:pPr>
            <a:r>
              <a:rPr sz="4200" b="1" spc="-7" baseline="12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4200" b="1" spc="-509" baseline="12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b="1" spc="-5" dirty="0">
                <a:latin typeface="Arial" panose="020B0604020202020204"/>
                <a:cs typeface="Arial" panose="020B0604020202020204"/>
              </a:rPr>
              <a:t>¬(Sage&gt;20 </a:t>
            </a:r>
            <a:r>
              <a:rPr sz="2850" b="1" baseline="-3000" dirty="0">
                <a:latin typeface="Symbol" panose="05050102010706020507"/>
                <a:cs typeface="Symbol" panose="05050102010706020507"/>
              </a:rPr>
              <a:t></a:t>
            </a:r>
            <a:r>
              <a:rPr sz="1950" b="1" baseline="4000" dirty="0">
                <a:latin typeface="Arial" panose="020B0604020202020204"/>
                <a:cs typeface="Arial" panose="020B0604020202020204"/>
              </a:rPr>
              <a:t>D#=“03” ) </a:t>
            </a:r>
            <a:r>
              <a:rPr sz="3000" b="1" spc="-7" baseline="17000" dirty="0">
                <a:latin typeface="Arial" panose="020B0604020202020204"/>
                <a:cs typeface="Arial" panose="020B0604020202020204"/>
              </a:rPr>
              <a:t>(R)</a:t>
            </a:r>
            <a:endParaRPr sz="3000" baseline="1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0391" y="4293870"/>
            <a:ext cx="3867150" cy="14569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73497" y="2873718"/>
            <a:ext cx="4279265" cy="836294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355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查询所有年龄大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于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20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系同学的信息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8100">
              <a:lnSpc>
                <a:spcPct val="100000"/>
              </a:lnSpc>
              <a:spcBef>
                <a:spcPts val="365"/>
              </a:spcBef>
            </a:pPr>
            <a:r>
              <a:rPr sz="4200" b="1" spc="-7" baseline="10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4200" b="1" spc="-525" baseline="10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b="1" baseline="-4000" dirty="0">
                <a:latin typeface="Arial" panose="020B0604020202020204"/>
                <a:cs typeface="Arial" panose="020B0604020202020204"/>
              </a:rPr>
              <a:t>Sage&gt;20 </a:t>
            </a:r>
            <a:r>
              <a:rPr sz="2850" b="1" baseline="-6000" dirty="0">
                <a:latin typeface="Symbol" panose="05050102010706020507"/>
                <a:cs typeface="Symbol" panose="05050102010706020507"/>
              </a:rPr>
              <a:t></a:t>
            </a:r>
            <a:r>
              <a:rPr sz="1300" b="1" dirty="0">
                <a:latin typeface="Arial" panose="020B0604020202020204"/>
                <a:cs typeface="Arial" panose="020B0604020202020204"/>
              </a:rPr>
              <a:t>D#=“03” </a:t>
            </a:r>
            <a:r>
              <a:rPr sz="3000" b="1" spc="-15" baseline="14000" dirty="0">
                <a:latin typeface="Arial" panose="020B0604020202020204"/>
                <a:cs typeface="Arial" panose="020B0604020202020204"/>
              </a:rPr>
              <a:t>(R)</a:t>
            </a:r>
            <a:endParaRPr sz="3000" baseline="1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71045" y="3749802"/>
            <a:ext cx="3867149" cy="438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34291" y="5612891"/>
            <a:ext cx="3867150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关系代数之基本操作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7403" y="787390"/>
            <a:ext cx="16744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(4)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选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择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28833" y="1325058"/>
            <a:ext cx="8425180" cy="367982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82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选择操作的示例四</a:t>
            </a:r>
            <a:r>
              <a:rPr sz="24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语义</a:t>
            </a:r>
            <a:r>
              <a:rPr sz="24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12165" lvl="1" indent="-342900">
              <a:lnSpc>
                <a:spcPct val="100000"/>
              </a:lnSpc>
              <a:spcBef>
                <a:spcPts val="725"/>
              </a:spcBef>
              <a:buClr>
                <a:srgbClr val="000000"/>
              </a:buClr>
              <a:buFont typeface="Wingdings" panose="05000000000000000000" charset="0"/>
              <a:buChar char="u"/>
              <a:tabLst>
                <a:tab pos="285115" algn="l"/>
              </a:tabLst>
            </a:pPr>
            <a:r>
              <a:rPr sz="2000" b="1" spc="-10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选择操作从给定的关系中选出满足条件的行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812800" marR="5080" lvl="1" indent="-342900">
              <a:lnSpc>
                <a:spcPts val="3150"/>
              </a:lnSpc>
              <a:spcBef>
                <a:spcPts val="205"/>
              </a:spcBef>
              <a:buFont typeface="Wingdings" panose="05000000000000000000" charset="0"/>
              <a:buChar char="u"/>
              <a:tabLst>
                <a:tab pos="285115" algn="l"/>
                <a:tab pos="5786120" algn="l"/>
              </a:tabLst>
            </a:pPr>
            <a:r>
              <a:rPr sz="2000" b="1" spc="-10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条件的书写很重要，尤其是当不同运算</a:t>
            </a:r>
            <a:r>
              <a:rPr sz="2000" b="1" spc="-5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符</a:t>
            </a:r>
            <a:r>
              <a:rPr sz="2000" b="1" spc="-10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在一起时，要注意运算符的优先 次序，优先次序自高至低为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{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括弧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2000" b="1" spc="-10" dirty="0">
                <a:latin typeface="Symbol" panose="05050102010706020507"/>
                <a:cs typeface="Symbol" panose="05050102010706020507"/>
              </a:rPr>
              <a:t></a:t>
            </a:r>
            <a:r>
              <a:rPr sz="200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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812165" lvl="1" indent="-342900">
              <a:lnSpc>
                <a:spcPct val="100000"/>
              </a:lnSpc>
              <a:spcBef>
                <a:spcPts val="470"/>
              </a:spcBef>
              <a:buFont typeface="Wingdings" panose="05000000000000000000" charset="0"/>
              <a:buChar char="u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例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如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: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69365" lvl="1" indent="-342900">
              <a:lnSpc>
                <a:spcPct val="100000"/>
              </a:lnSpc>
              <a:spcBef>
                <a:spcPts val="750"/>
              </a:spcBef>
              <a:buFont typeface="Wingdings" panose="05000000000000000000" charset="0"/>
              <a:buChar char="u"/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Sage&lt;20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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Sage&gt;18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D# =</a:t>
            </a:r>
            <a:r>
              <a:rPr sz="2000" b="1" spc="1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“03”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00" lvl="1" indent="-342900">
              <a:lnSpc>
                <a:spcPct val="100000"/>
              </a:lnSpc>
              <a:spcBef>
                <a:spcPts val="850"/>
              </a:spcBef>
              <a:buFont typeface="Wingdings" panose="05000000000000000000" charset="0"/>
              <a:buChar char="u"/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与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270000" lvl="1" indent="-342900">
              <a:lnSpc>
                <a:spcPct val="100000"/>
              </a:lnSpc>
              <a:spcBef>
                <a:spcPts val="600"/>
              </a:spcBef>
              <a:buFont typeface="Wingdings" panose="05000000000000000000" charset="0"/>
              <a:buChar char="u"/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(Sage&lt;20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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Sage&gt;18)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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D# =</a:t>
            </a:r>
            <a:r>
              <a:rPr sz="2000" b="1" spc="1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“03”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812165" lvl="1" indent="-342900">
              <a:lnSpc>
                <a:spcPct val="100000"/>
              </a:lnSpc>
              <a:spcBef>
                <a:spcPts val="700"/>
              </a:spcBef>
              <a:buFont typeface="Wingdings" panose="05000000000000000000" charset="0"/>
              <a:buChar char="u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同学可举出更多的示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例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440" y="422432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关系代数之基本操作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7440" y="787421"/>
            <a:ext cx="16744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(4)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选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择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72451" y="3219450"/>
            <a:ext cx="1619250" cy="24856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8353" y="1347469"/>
            <a:ext cx="8327390" cy="5015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投影(Project)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67945" marR="43180">
              <a:lnSpc>
                <a:spcPct val="129000"/>
              </a:lnSpc>
              <a:spcBef>
                <a:spcPts val="895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340995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定义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：给定一个关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R,</a:t>
            </a:r>
            <a:r>
              <a:rPr sz="20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投影运算结果也是一个关系，记作</a:t>
            </a:r>
            <a:r>
              <a:rPr sz="2000" b="1" spc="-47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</a:t>
            </a:r>
            <a:r>
              <a:rPr sz="1950" b="1" spc="-7" baseline="-13000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5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(R)</a:t>
            </a:r>
            <a:r>
              <a:rPr sz="2000" b="1" spc="-55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它从 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中选出属性包含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在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中的列构成。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39725" indent="-272415">
              <a:lnSpc>
                <a:spcPct val="100000"/>
              </a:lnSpc>
              <a:spcBef>
                <a:spcPts val="865"/>
              </a:spcBef>
              <a:buFont typeface="Wingdings" panose="05000000000000000000"/>
              <a:buChar char=""/>
              <a:tabLst>
                <a:tab pos="340360" algn="l"/>
                <a:tab pos="7067550" algn="l"/>
                <a:tab pos="7279005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数学描述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-44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</a:t>
            </a:r>
            <a:r>
              <a:rPr sz="2400" b="1" spc="-7" baseline="-10000" dirty="0">
                <a:latin typeface="Arial" panose="020B0604020202020204"/>
                <a:cs typeface="Arial" panose="020B0604020202020204"/>
              </a:rPr>
              <a:t>A</a:t>
            </a:r>
            <a:r>
              <a:rPr sz="2400" b="1" spc="-7" baseline="-35000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i1</a:t>
            </a:r>
            <a:r>
              <a:rPr sz="2400" b="1" spc="-7" baseline="-10000" dirty="0">
                <a:latin typeface="Arial" panose="020B0604020202020204"/>
                <a:cs typeface="Arial" panose="020B0604020202020204"/>
              </a:rPr>
              <a:t>,</a:t>
            </a:r>
            <a:r>
              <a:rPr sz="2400" b="1" spc="30" baseline="-1000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7" baseline="-10000" dirty="0">
                <a:latin typeface="Arial" panose="020B0604020202020204"/>
                <a:cs typeface="Arial" panose="020B0604020202020204"/>
              </a:rPr>
              <a:t>A</a:t>
            </a:r>
            <a:r>
              <a:rPr sz="2400" b="1" spc="-7" baseline="-35000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i2</a:t>
            </a:r>
            <a:r>
              <a:rPr sz="2400" b="1" spc="-7" baseline="-10000" dirty="0">
                <a:latin typeface="Arial" panose="020B0604020202020204"/>
                <a:cs typeface="Arial" panose="020B0604020202020204"/>
              </a:rPr>
              <a:t>,</a:t>
            </a:r>
            <a:r>
              <a:rPr sz="2400" b="1" spc="7" baseline="-1000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baseline="-10000" dirty="0">
                <a:latin typeface="Arial" panose="020B0604020202020204"/>
                <a:cs typeface="Arial" panose="020B0604020202020204"/>
              </a:rPr>
              <a:t>…</a:t>
            </a:r>
            <a:r>
              <a:rPr sz="2400" b="1" spc="22" baseline="-1000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7" baseline="-10000" dirty="0">
                <a:latin typeface="Arial" panose="020B0604020202020204"/>
                <a:cs typeface="Arial" panose="020B0604020202020204"/>
              </a:rPr>
              <a:t>,A</a:t>
            </a:r>
            <a:r>
              <a:rPr sz="2400" b="1" spc="-7" baseline="-35000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ik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(R)</a:t>
            </a:r>
            <a:r>
              <a:rPr sz="2400" b="1" spc="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4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000" b="1" spc="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&lt;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t[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950" b="1" spc="-7" baseline="-17000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i1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]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,</a:t>
            </a:r>
            <a:r>
              <a:rPr sz="2000" dirty="0">
                <a:solidFill>
                  <a:srgbClr val="FF006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t[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950" b="1" spc="-7" baseline="-17000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i2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]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,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…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,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t[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950" b="1" spc="-7" baseline="-17000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ik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]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&gt;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25145">
              <a:lnSpc>
                <a:spcPct val="100000"/>
              </a:lnSpc>
              <a:spcBef>
                <a:spcPts val="1580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设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R(A</a:t>
            </a:r>
            <a:r>
              <a:rPr sz="1950" b="1" spc="-7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950" b="1" spc="284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,A</a:t>
            </a:r>
            <a:r>
              <a:rPr sz="1950" b="1" spc="-7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950" b="1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… ,A</a:t>
            </a:r>
            <a:r>
              <a:rPr sz="1950" b="1" spc="-7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25145">
              <a:lnSpc>
                <a:spcPct val="100000"/>
              </a:lnSpc>
              <a:spcBef>
                <a:spcPts val="615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{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2400" b="1" spc="-7" baseline="-17000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i1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, A</a:t>
            </a:r>
            <a:r>
              <a:rPr sz="2400" b="1" spc="-7" baseline="-17000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i2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, … ,A</a:t>
            </a:r>
            <a:r>
              <a:rPr sz="2400" b="1" spc="-7" baseline="-17000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ik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} </a:t>
            </a:r>
            <a:r>
              <a:rPr sz="2000" spc="-5" dirty="0">
                <a:latin typeface="Symbol" panose="05050102010706020507"/>
                <a:cs typeface="Symbol" panose="05050102010706020507"/>
              </a:rPr>
              <a:t>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{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950" b="1" spc="-7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,A</a:t>
            </a:r>
            <a:r>
              <a:rPr sz="1950" b="1" spc="-7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… ,A</a:t>
            </a:r>
            <a:r>
              <a:rPr sz="1950" b="1" spc="-7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50" b="1" spc="75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25145">
              <a:lnSpc>
                <a:spcPct val="100000"/>
              </a:lnSpc>
              <a:spcBef>
                <a:spcPts val="835"/>
              </a:spcBef>
            </a:pPr>
            <a:r>
              <a:rPr sz="2000" spc="-5" dirty="0">
                <a:solidFill>
                  <a:srgbClr val="FF3300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50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t[A</a:t>
            </a:r>
            <a:r>
              <a:rPr sz="1950" b="1" spc="-7" baseline="-17000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5" dirty="0">
                <a:solidFill>
                  <a:srgbClr val="FF3300"/>
                </a:solidFill>
                <a:latin typeface="Arial" panose="020B0604020202020204"/>
                <a:cs typeface="Arial" panose="020B0604020202020204"/>
              </a:rPr>
              <a:t>]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表示元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组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中相应于属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性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A</a:t>
            </a:r>
            <a:r>
              <a:rPr sz="1950" b="1" spc="-15" baseline="-17000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的分量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525145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投影运算可以对原关系的列在投影后重新排列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117475" marR="2186305">
              <a:lnSpc>
                <a:spcPct val="130000"/>
              </a:lnSpc>
              <a:buFont typeface="Wingdings" panose="05000000000000000000"/>
              <a:buChar char=""/>
              <a:tabLst>
                <a:tab pos="395605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投影操作从给定关系中选出某些列组成新的关系,</a:t>
            </a:r>
            <a:r>
              <a:rPr sz="2000" b="1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而 选择操作是从给定关系中选出某些行组成新的关系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0113" y="361920"/>
            <a:ext cx="229870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关系代数之基本操作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(5)</a:t>
            </a:r>
            <a:r>
              <a:rPr sz="2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投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影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5370" y="1311910"/>
            <a:ext cx="4497705" cy="123126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14630" indent="-202565">
              <a:lnSpc>
                <a:spcPct val="100000"/>
              </a:lnSpc>
              <a:spcBef>
                <a:spcPts val="650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投影操作的示例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一</a:t>
            </a:r>
            <a:r>
              <a:rPr sz="24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抽象的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12165" lvl="1" indent="-342900">
              <a:lnSpc>
                <a:spcPct val="100000"/>
              </a:lnSpc>
              <a:spcBef>
                <a:spcPts val="555"/>
              </a:spcBef>
              <a:buSzPct val="95000"/>
              <a:buFont typeface="Wingdings" panose="05000000000000000000" charset="0"/>
              <a:buChar char="u"/>
              <a:tabLst>
                <a:tab pos="2152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投影出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A3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列的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元组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?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12165" lvl="1" indent="-342900">
              <a:lnSpc>
                <a:spcPct val="100000"/>
              </a:lnSpc>
              <a:spcBef>
                <a:spcPts val="725"/>
              </a:spcBef>
              <a:buSzPct val="95000"/>
              <a:buFont typeface="Wingdings" panose="05000000000000000000" charset="0"/>
              <a:buChar char="u"/>
              <a:tabLst>
                <a:tab pos="2152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投影出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A3,A1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两列的元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组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?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3817" y="3089148"/>
            <a:ext cx="1619250" cy="15621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02525" y="3019044"/>
            <a:ext cx="1095755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53341" y="3044951"/>
            <a:ext cx="829055" cy="160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关系代数之基本操作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7403" y="787390"/>
            <a:ext cx="16744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(5)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投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影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08122" y="4848087"/>
            <a:ext cx="41071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如果投影后有重复元组，则应去掉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09913" y="5441441"/>
            <a:ext cx="1619250" cy="156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21337" y="5426964"/>
            <a:ext cx="1133855" cy="1286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9810" y="1392555"/>
            <a:ext cx="4014470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投影操作的示例二</a:t>
            </a:r>
            <a:r>
              <a:rPr sz="24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语义</a:t>
            </a:r>
            <a:r>
              <a:rPr sz="24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694" y="3811769"/>
            <a:ext cx="11410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学生表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529" y="2006305"/>
            <a:ext cx="3124200" cy="89916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35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查询所有学生的姓名和年龄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8100">
              <a:lnSpc>
                <a:spcPct val="100000"/>
              </a:lnSpc>
              <a:spcBef>
                <a:spcPts val="1040"/>
              </a:spcBef>
            </a:pPr>
            <a:r>
              <a:rPr sz="3000" b="1" spc="-7" baseline="17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</a:t>
            </a:r>
            <a:r>
              <a:rPr sz="1300" b="1" spc="-5" dirty="0">
                <a:latin typeface="Arial" panose="020B0604020202020204"/>
                <a:cs typeface="Arial" panose="020B0604020202020204"/>
              </a:rPr>
              <a:t>Sname, Sage </a:t>
            </a:r>
            <a:r>
              <a:rPr sz="3000" b="1" spc="-15" baseline="17000" dirty="0">
                <a:latin typeface="Arial" panose="020B0604020202020204"/>
                <a:cs typeface="Arial" panose="020B0604020202020204"/>
              </a:rPr>
              <a:t>(R)</a:t>
            </a:r>
            <a:endParaRPr sz="3000" baseline="1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3475" y="4666423"/>
            <a:ext cx="3886200" cy="82423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45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查询所有学生的姓名及其所在的系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02870">
              <a:lnSpc>
                <a:spcPct val="100000"/>
              </a:lnSpc>
              <a:spcBef>
                <a:spcPts val="740"/>
              </a:spcBef>
            </a:pPr>
            <a:r>
              <a:rPr sz="3000" b="1" spc="-7" baseline="17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</a:t>
            </a:r>
            <a:r>
              <a:rPr sz="3000" b="1" spc="-7" baseline="17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b="1" spc="-5" dirty="0">
                <a:latin typeface="Arial" panose="020B0604020202020204"/>
                <a:cs typeface="Arial" panose="020B0604020202020204"/>
              </a:rPr>
              <a:t>Sname, D</a:t>
            </a:r>
            <a:r>
              <a:rPr sz="1300" b="1" spc="-5" dirty="0">
                <a:latin typeface="新宋体" panose="02010609030101010101" charset="-122"/>
                <a:cs typeface="新宋体" panose="02010609030101010101" charset="-122"/>
              </a:rPr>
              <a:t>＃</a:t>
            </a:r>
            <a:r>
              <a:rPr sz="1300" b="1" spc="-7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3000" b="1" spc="-15" baseline="17000" dirty="0">
                <a:latin typeface="Arial" panose="020B0604020202020204"/>
                <a:cs typeface="Arial" panose="020B0604020202020204"/>
              </a:rPr>
              <a:t>(R)</a:t>
            </a:r>
            <a:endParaRPr sz="3000" baseline="1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9545" y="4179570"/>
            <a:ext cx="3867150" cy="14569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42545" y="2900172"/>
            <a:ext cx="1352549" cy="1456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31115" y="5436870"/>
            <a:ext cx="1248155" cy="1456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关系代数之基本操作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7403" y="787390"/>
            <a:ext cx="16744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(5)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投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影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40508" y="3020831"/>
            <a:ext cx="2203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</a:t>
            </a:r>
            <a:endParaRPr sz="2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1299" y="3172460"/>
            <a:ext cx="86106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Arial" panose="020B0604020202020204"/>
                <a:cs typeface="Arial" panose="020B0604020202020204"/>
              </a:rPr>
              <a:t>S#,</a:t>
            </a:r>
            <a:r>
              <a:rPr sz="13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300" b="1" spc="-5" dirty="0">
                <a:latin typeface="Arial" panose="020B0604020202020204"/>
                <a:cs typeface="Arial" panose="020B0604020202020204"/>
              </a:rPr>
              <a:t>Sname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7213" y="2918713"/>
            <a:ext cx="3238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latin typeface="Arial" panose="020B0604020202020204"/>
                <a:cs typeface="Arial" panose="020B0604020202020204"/>
              </a:rPr>
              <a:t>(</a:t>
            </a:r>
            <a:r>
              <a:rPr sz="28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endParaRPr sz="28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5259" y="3109213"/>
            <a:ext cx="150558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latin typeface="Arial" panose="020B0604020202020204"/>
                <a:cs typeface="Arial" panose="020B0604020202020204"/>
              </a:rPr>
              <a:t>D#=“03</a:t>
            </a:r>
            <a:r>
              <a:rPr sz="1300" b="1" spc="-5" dirty="0">
                <a:latin typeface="Arial" panose="020B0604020202020204"/>
                <a:cs typeface="Arial" panose="020B0604020202020204"/>
              </a:rPr>
              <a:t>”</a:t>
            </a:r>
            <a:r>
              <a:rPr sz="2850" b="1" spc="-7" baseline="-3000" dirty="0">
                <a:latin typeface="Symbol" panose="05050102010706020507"/>
                <a:cs typeface="Symbol" panose="05050102010706020507"/>
              </a:rPr>
              <a:t></a:t>
            </a:r>
            <a:r>
              <a:rPr sz="1300" b="1" dirty="0">
                <a:latin typeface="Arial" panose="020B0604020202020204"/>
                <a:cs typeface="Arial" panose="020B0604020202020204"/>
              </a:rPr>
              <a:t>Sage&gt;19</a:t>
            </a:r>
            <a:endParaRPr sz="1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6503" y="3020822"/>
            <a:ext cx="462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(R))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3311" y="1406144"/>
            <a:ext cx="8488680" cy="158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投影与选择操作一起使用的示例</a:t>
            </a:r>
            <a:r>
              <a:rPr sz="24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语义</a:t>
            </a:r>
            <a:r>
              <a:rPr sz="24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5046345" marR="5080">
              <a:lnSpc>
                <a:spcPct val="100000"/>
              </a:lnSpc>
              <a:spcBef>
                <a:spcPts val="1925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查询所有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在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系就读的且年龄大 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于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19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的学生的学号和姓名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8854" y="2854719"/>
            <a:ext cx="11410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学生表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58887" y="3273552"/>
            <a:ext cx="3867150" cy="14569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149987" y="3438144"/>
            <a:ext cx="1466850" cy="631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985399" y="5179567"/>
            <a:ext cx="359282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spc="-7" baseline="17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</a:t>
            </a:r>
            <a:r>
              <a:rPr sz="3000" spc="-209" baseline="17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b="1" baseline="4000" dirty="0">
                <a:latin typeface="Arial" panose="020B0604020202020204"/>
                <a:cs typeface="Arial" panose="020B0604020202020204"/>
              </a:rPr>
              <a:t>S#,</a:t>
            </a:r>
            <a:r>
              <a:rPr sz="1950" b="1" spc="-7" baseline="4000" dirty="0">
                <a:latin typeface="Arial" panose="020B0604020202020204"/>
                <a:cs typeface="Arial" panose="020B0604020202020204"/>
              </a:rPr>
              <a:t> </a:t>
            </a:r>
            <a:r>
              <a:rPr sz="1950" b="1" baseline="4000" dirty="0">
                <a:latin typeface="Arial" panose="020B0604020202020204"/>
                <a:cs typeface="Arial" panose="020B0604020202020204"/>
              </a:rPr>
              <a:t>Sna</a:t>
            </a:r>
            <a:r>
              <a:rPr sz="1950" b="1" spc="-15" baseline="4000" dirty="0">
                <a:latin typeface="Arial" panose="020B0604020202020204"/>
                <a:cs typeface="Arial" panose="020B0604020202020204"/>
              </a:rPr>
              <a:t>m</a:t>
            </a:r>
            <a:r>
              <a:rPr sz="1950" b="1" baseline="4000" dirty="0">
                <a:latin typeface="Arial" panose="020B0604020202020204"/>
                <a:cs typeface="Arial" panose="020B0604020202020204"/>
              </a:rPr>
              <a:t>e</a:t>
            </a:r>
            <a:r>
              <a:rPr sz="3000" b="1" spc="-22" baseline="17000" dirty="0">
                <a:latin typeface="Arial" panose="020B0604020202020204"/>
                <a:cs typeface="Arial" panose="020B0604020202020204"/>
              </a:rPr>
              <a:t>(</a:t>
            </a:r>
            <a:r>
              <a:rPr sz="4200" b="1" spc="-7" baseline="1200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</a:t>
            </a:r>
            <a:r>
              <a:rPr sz="4200" spc="-232" baseline="1200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b="1" dirty="0">
                <a:latin typeface="Arial" panose="020B0604020202020204"/>
                <a:cs typeface="Arial" panose="020B0604020202020204"/>
              </a:rPr>
              <a:t>D#=“04</a:t>
            </a:r>
            <a:r>
              <a:rPr sz="1300" b="1" spc="-5" dirty="0">
                <a:latin typeface="Arial" panose="020B0604020202020204"/>
                <a:cs typeface="Arial" panose="020B0604020202020204"/>
              </a:rPr>
              <a:t>”</a:t>
            </a:r>
            <a:r>
              <a:rPr sz="2850" b="1" spc="-7" baseline="-3000" dirty="0">
                <a:latin typeface="Symbol" panose="05050102010706020507"/>
                <a:cs typeface="Symbol" panose="05050102010706020507"/>
              </a:rPr>
              <a:t></a:t>
            </a:r>
            <a:r>
              <a:rPr sz="1300" b="1" dirty="0">
                <a:latin typeface="Arial" panose="020B0604020202020204"/>
                <a:cs typeface="Arial" panose="020B0604020202020204"/>
              </a:rPr>
              <a:t>Ssex=</a:t>
            </a:r>
            <a:r>
              <a:rPr sz="1300" b="1" spc="-10" dirty="0">
                <a:latin typeface="Arial" panose="020B0604020202020204"/>
                <a:cs typeface="Arial" panose="020B0604020202020204"/>
              </a:rPr>
              <a:t>‘</a:t>
            </a:r>
            <a:r>
              <a:rPr sz="1300" b="1" dirty="0">
                <a:latin typeface="新宋体" panose="02010609030101010101" charset="-122"/>
                <a:cs typeface="新宋体" panose="02010609030101010101" charset="-122"/>
              </a:rPr>
              <a:t>男</a:t>
            </a:r>
            <a:r>
              <a:rPr sz="1300" b="1" dirty="0">
                <a:latin typeface="Arial" panose="020B0604020202020204"/>
                <a:cs typeface="Arial" panose="020B0604020202020204"/>
              </a:rPr>
              <a:t>’</a:t>
            </a:r>
            <a:r>
              <a:rPr sz="1300" b="1" dirty="0">
                <a:latin typeface="Arial" panose="020B0604020202020204"/>
                <a:cs typeface="Arial" panose="020B0604020202020204"/>
              </a:rPr>
              <a:t> </a:t>
            </a:r>
            <a:r>
              <a:rPr sz="13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baseline="17000" dirty="0">
                <a:latin typeface="Arial" panose="020B0604020202020204"/>
                <a:cs typeface="Arial" panose="020B0604020202020204"/>
              </a:rPr>
              <a:t>(R))</a:t>
            </a:r>
            <a:endParaRPr sz="3000" baseline="17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7077" y="4481259"/>
            <a:ext cx="3455035" cy="67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查询所有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在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系就读的且男同学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的学号和姓名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4258" y="5253941"/>
            <a:ext cx="4343400" cy="81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用户可以根据需要通过投影、选择操作 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查询他所关心的数据信息。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17407" y="422414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关系代数之基本操作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7407" y="787402"/>
            <a:ext cx="16744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(5)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投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影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49987" y="5622797"/>
            <a:ext cx="1466849" cy="631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999617" y="5864352"/>
            <a:ext cx="524255" cy="361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99517" y="5859779"/>
            <a:ext cx="694944" cy="3520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422283" y="1366266"/>
            <a:ext cx="1426210" cy="1096010"/>
          </a:xfrm>
          <a:custGeom>
            <a:avLst/>
            <a:gdLst/>
            <a:ahLst/>
            <a:cxnLst/>
            <a:rect l="l" t="t" r="r" b="b"/>
            <a:pathLst>
              <a:path w="1426210" h="1096010">
                <a:moveTo>
                  <a:pt x="1425702" y="547877"/>
                </a:moveTo>
                <a:lnTo>
                  <a:pt x="1423750" y="506998"/>
                </a:lnTo>
                <a:lnTo>
                  <a:pt x="1417987" y="466932"/>
                </a:lnTo>
                <a:lnTo>
                  <a:pt x="1408549" y="427787"/>
                </a:lnTo>
                <a:lnTo>
                  <a:pt x="1395574" y="389669"/>
                </a:lnTo>
                <a:lnTo>
                  <a:pt x="1379198" y="352683"/>
                </a:lnTo>
                <a:lnTo>
                  <a:pt x="1359559" y="316937"/>
                </a:lnTo>
                <a:lnTo>
                  <a:pt x="1336792" y="282535"/>
                </a:lnTo>
                <a:lnTo>
                  <a:pt x="1311036" y="249583"/>
                </a:lnTo>
                <a:lnTo>
                  <a:pt x="1282427" y="218189"/>
                </a:lnTo>
                <a:lnTo>
                  <a:pt x="1251103" y="188458"/>
                </a:lnTo>
                <a:lnTo>
                  <a:pt x="1217199" y="160496"/>
                </a:lnTo>
                <a:lnTo>
                  <a:pt x="1180854" y="134409"/>
                </a:lnTo>
                <a:lnTo>
                  <a:pt x="1142204" y="110303"/>
                </a:lnTo>
                <a:lnTo>
                  <a:pt x="1101385" y="88284"/>
                </a:lnTo>
                <a:lnTo>
                  <a:pt x="1058536" y="68458"/>
                </a:lnTo>
                <a:lnTo>
                  <a:pt x="1013793" y="50932"/>
                </a:lnTo>
                <a:lnTo>
                  <a:pt x="967293" y="35811"/>
                </a:lnTo>
                <a:lnTo>
                  <a:pt x="919173" y="23202"/>
                </a:lnTo>
                <a:lnTo>
                  <a:pt x="869570" y="13210"/>
                </a:lnTo>
                <a:lnTo>
                  <a:pt x="818621" y="5941"/>
                </a:lnTo>
                <a:lnTo>
                  <a:pt x="766462" y="1503"/>
                </a:lnTo>
                <a:lnTo>
                  <a:pt x="713232" y="0"/>
                </a:lnTo>
                <a:lnTo>
                  <a:pt x="659856" y="1515"/>
                </a:lnTo>
                <a:lnTo>
                  <a:pt x="607816" y="5943"/>
                </a:lnTo>
                <a:lnTo>
                  <a:pt x="556855" y="13210"/>
                </a:lnTo>
                <a:lnTo>
                  <a:pt x="507224" y="23202"/>
                </a:lnTo>
                <a:lnTo>
                  <a:pt x="459070" y="35811"/>
                </a:lnTo>
                <a:lnTo>
                  <a:pt x="412531" y="50932"/>
                </a:lnTo>
                <a:lnTo>
                  <a:pt x="367744" y="68458"/>
                </a:lnTo>
                <a:lnTo>
                  <a:pt x="324849" y="88284"/>
                </a:lnTo>
                <a:lnTo>
                  <a:pt x="283981" y="110303"/>
                </a:lnTo>
                <a:lnTo>
                  <a:pt x="245280" y="134409"/>
                </a:lnTo>
                <a:lnTo>
                  <a:pt x="208883" y="160496"/>
                </a:lnTo>
                <a:lnTo>
                  <a:pt x="174927" y="188458"/>
                </a:lnTo>
                <a:lnTo>
                  <a:pt x="143552" y="218189"/>
                </a:lnTo>
                <a:lnTo>
                  <a:pt x="114894" y="249583"/>
                </a:lnTo>
                <a:lnTo>
                  <a:pt x="89091" y="282535"/>
                </a:lnTo>
                <a:lnTo>
                  <a:pt x="66281" y="316937"/>
                </a:lnTo>
                <a:lnTo>
                  <a:pt x="46603" y="352683"/>
                </a:lnTo>
                <a:lnTo>
                  <a:pt x="30193" y="389669"/>
                </a:lnTo>
                <a:lnTo>
                  <a:pt x="17190" y="427787"/>
                </a:lnTo>
                <a:lnTo>
                  <a:pt x="7732" y="466932"/>
                </a:lnTo>
                <a:lnTo>
                  <a:pt x="1956" y="506998"/>
                </a:lnTo>
                <a:lnTo>
                  <a:pt x="0" y="547877"/>
                </a:lnTo>
                <a:lnTo>
                  <a:pt x="1956" y="588757"/>
                </a:lnTo>
                <a:lnTo>
                  <a:pt x="7732" y="628823"/>
                </a:lnTo>
                <a:lnTo>
                  <a:pt x="17190" y="667968"/>
                </a:lnTo>
                <a:lnTo>
                  <a:pt x="30193" y="706086"/>
                </a:lnTo>
                <a:lnTo>
                  <a:pt x="46603" y="743072"/>
                </a:lnTo>
                <a:lnTo>
                  <a:pt x="66281" y="778818"/>
                </a:lnTo>
                <a:lnTo>
                  <a:pt x="89091" y="813220"/>
                </a:lnTo>
                <a:lnTo>
                  <a:pt x="114894" y="846172"/>
                </a:lnTo>
                <a:lnTo>
                  <a:pt x="126492" y="858877"/>
                </a:lnTo>
                <a:lnTo>
                  <a:pt x="126492" y="547877"/>
                </a:lnTo>
                <a:lnTo>
                  <a:pt x="128891" y="506933"/>
                </a:lnTo>
                <a:lnTo>
                  <a:pt x="135951" y="467008"/>
                </a:lnTo>
                <a:lnTo>
                  <a:pt x="147464" y="428265"/>
                </a:lnTo>
                <a:lnTo>
                  <a:pt x="163222" y="390862"/>
                </a:lnTo>
                <a:lnTo>
                  <a:pt x="183018" y="354959"/>
                </a:lnTo>
                <a:lnTo>
                  <a:pt x="206643" y="320717"/>
                </a:lnTo>
                <a:lnTo>
                  <a:pt x="233889" y="288295"/>
                </a:lnTo>
                <a:lnTo>
                  <a:pt x="264550" y="257853"/>
                </a:lnTo>
                <a:lnTo>
                  <a:pt x="298418" y="229552"/>
                </a:lnTo>
                <a:lnTo>
                  <a:pt x="335284" y="203551"/>
                </a:lnTo>
                <a:lnTo>
                  <a:pt x="374940" y="180009"/>
                </a:lnTo>
                <a:lnTo>
                  <a:pt x="417180" y="159088"/>
                </a:lnTo>
                <a:lnTo>
                  <a:pt x="461796" y="140947"/>
                </a:lnTo>
                <a:lnTo>
                  <a:pt x="508579" y="125745"/>
                </a:lnTo>
                <a:lnTo>
                  <a:pt x="557321" y="113643"/>
                </a:lnTo>
                <a:lnTo>
                  <a:pt x="607825" y="104800"/>
                </a:lnTo>
                <a:lnTo>
                  <a:pt x="659996" y="99374"/>
                </a:lnTo>
                <a:lnTo>
                  <a:pt x="713232" y="97535"/>
                </a:lnTo>
                <a:lnTo>
                  <a:pt x="766607" y="99379"/>
                </a:lnTo>
                <a:lnTo>
                  <a:pt x="818647" y="104801"/>
                </a:lnTo>
                <a:lnTo>
                  <a:pt x="869142" y="113643"/>
                </a:lnTo>
                <a:lnTo>
                  <a:pt x="917884" y="125745"/>
                </a:lnTo>
                <a:lnTo>
                  <a:pt x="964667" y="140947"/>
                </a:lnTo>
                <a:lnTo>
                  <a:pt x="1009283" y="159088"/>
                </a:lnTo>
                <a:lnTo>
                  <a:pt x="1051523" y="180009"/>
                </a:lnTo>
                <a:lnTo>
                  <a:pt x="1091179" y="203551"/>
                </a:lnTo>
                <a:lnTo>
                  <a:pt x="1128045" y="229552"/>
                </a:lnTo>
                <a:lnTo>
                  <a:pt x="1161913" y="257853"/>
                </a:lnTo>
                <a:lnTo>
                  <a:pt x="1192574" y="288295"/>
                </a:lnTo>
                <a:lnTo>
                  <a:pt x="1219820" y="320717"/>
                </a:lnTo>
                <a:lnTo>
                  <a:pt x="1243445" y="354959"/>
                </a:lnTo>
                <a:lnTo>
                  <a:pt x="1263241" y="390862"/>
                </a:lnTo>
                <a:lnTo>
                  <a:pt x="1278999" y="428265"/>
                </a:lnTo>
                <a:lnTo>
                  <a:pt x="1290512" y="467008"/>
                </a:lnTo>
                <a:lnTo>
                  <a:pt x="1297572" y="506933"/>
                </a:lnTo>
                <a:lnTo>
                  <a:pt x="1299972" y="547877"/>
                </a:lnTo>
                <a:lnTo>
                  <a:pt x="1299972" y="858314"/>
                </a:lnTo>
                <a:lnTo>
                  <a:pt x="1311036" y="846172"/>
                </a:lnTo>
                <a:lnTo>
                  <a:pt x="1336792" y="813220"/>
                </a:lnTo>
                <a:lnTo>
                  <a:pt x="1359559" y="778818"/>
                </a:lnTo>
                <a:lnTo>
                  <a:pt x="1379198" y="743072"/>
                </a:lnTo>
                <a:lnTo>
                  <a:pt x="1395574" y="706086"/>
                </a:lnTo>
                <a:lnTo>
                  <a:pt x="1408549" y="667968"/>
                </a:lnTo>
                <a:lnTo>
                  <a:pt x="1417987" y="628823"/>
                </a:lnTo>
                <a:lnTo>
                  <a:pt x="1423750" y="588757"/>
                </a:lnTo>
                <a:lnTo>
                  <a:pt x="1425702" y="547877"/>
                </a:lnTo>
                <a:close/>
              </a:path>
              <a:path w="1426210" h="1096010">
                <a:moveTo>
                  <a:pt x="1299972" y="858314"/>
                </a:moveTo>
                <a:lnTo>
                  <a:pt x="1299972" y="547877"/>
                </a:lnTo>
                <a:lnTo>
                  <a:pt x="1297572" y="588943"/>
                </a:lnTo>
                <a:lnTo>
                  <a:pt x="1290512" y="628974"/>
                </a:lnTo>
                <a:lnTo>
                  <a:pt x="1278999" y="667811"/>
                </a:lnTo>
                <a:lnTo>
                  <a:pt x="1263241" y="705297"/>
                </a:lnTo>
                <a:lnTo>
                  <a:pt x="1243445" y="741271"/>
                </a:lnTo>
                <a:lnTo>
                  <a:pt x="1219820" y="775574"/>
                </a:lnTo>
                <a:lnTo>
                  <a:pt x="1192574" y="808048"/>
                </a:lnTo>
                <a:lnTo>
                  <a:pt x="1161913" y="838533"/>
                </a:lnTo>
                <a:lnTo>
                  <a:pt x="1128045" y="866870"/>
                </a:lnTo>
                <a:lnTo>
                  <a:pt x="1091179" y="892899"/>
                </a:lnTo>
                <a:lnTo>
                  <a:pt x="1051523" y="916463"/>
                </a:lnTo>
                <a:lnTo>
                  <a:pt x="1009283" y="937401"/>
                </a:lnTo>
                <a:lnTo>
                  <a:pt x="964667" y="955554"/>
                </a:lnTo>
                <a:lnTo>
                  <a:pt x="917884" y="970763"/>
                </a:lnTo>
                <a:lnTo>
                  <a:pt x="869142" y="982870"/>
                </a:lnTo>
                <a:lnTo>
                  <a:pt x="818621" y="991718"/>
                </a:lnTo>
                <a:lnTo>
                  <a:pt x="766462" y="997143"/>
                </a:lnTo>
                <a:lnTo>
                  <a:pt x="713232" y="998982"/>
                </a:lnTo>
                <a:lnTo>
                  <a:pt x="659856" y="997138"/>
                </a:lnTo>
                <a:lnTo>
                  <a:pt x="607816" y="991715"/>
                </a:lnTo>
                <a:lnTo>
                  <a:pt x="557321" y="982870"/>
                </a:lnTo>
                <a:lnTo>
                  <a:pt x="508579" y="970763"/>
                </a:lnTo>
                <a:lnTo>
                  <a:pt x="461796" y="955554"/>
                </a:lnTo>
                <a:lnTo>
                  <a:pt x="417180" y="937401"/>
                </a:lnTo>
                <a:lnTo>
                  <a:pt x="374940" y="916463"/>
                </a:lnTo>
                <a:lnTo>
                  <a:pt x="335284" y="892899"/>
                </a:lnTo>
                <a:lnTo>
                  <a:pt x="298418" y="866870"/>
                </a:lnTo>
                <a:lnTo>
                  <a:pt x="264550" y="838533"/>
                </a:lnTo>
                <a:lnTo>
                  <a:pt x="233889" y="808048"/>
                </a:lnTo>
                <a:lnTo>
                  <a:pt x="206643" y="775574"/>
                </a:lnTo>
                <a:lnTo>
                  <a:pt x="183018" y="741271"/>
                </a:lnTo>
                <a:lnTo>
                  <a:pt x="163222" y="705297"/>
                </a:lnTo>
                <a:lnTo>
                  <a:pt x="147464" y="667811"/>
                </a:lnTo>
                <a:lnTo>
                  <a:pt x="135951" y="628974"/>
                </a:lnTo>
                <a:lnTo>
                  <a:pt x="128891" y="588943"/>
                </a:lnTo>
                <a:lnTo>
                  <a:pt x="126492" y="547877"/>
                </a:lnTo>
                <a:lnTo>
                  <a:pt x="126492" y="858877"/>
                </a:lnTo>
                <a:lnTo>
                  <a:pt x="174927" y="907297"/>
                </a:lnTo>
                <a:lnTo>
                  <a:pt x="208883" y="935259"/>
                </a:lnTo>
                <a:lnTo>
                  <a:pt x="245280" y="961346"/>
                </a:lnTo>
                <a:lnTo>
                  <a:pt x="283981" y="985452"/>
                </a:lnTo>
                <a:lnTo>
                  <a:pt x="324849" y="1007471"/>
                </a:lnTo>
                <a:lnTo>
                  <a:pt x="367744" y="1027297"/>
                </a:lnTo>
                <a:lnTo>
                  <a:pt x="412531" y="1044823"/>
                </a:lnTo>
                <a:lnTo>
                  <a:pt x="459070" y="1059944"/>
                </a:lnTo>
                <a:lnTo>
                  <a:pt x="507224" y="1072553"/>
                </a:lnTo>
                <a:lnTo>
                  <a:pt x="556855" y="1082545"/>
                </a:lnTo>
                <a:lnTo>
                  <a:pt x="607825" y="1089814"/>
                </a:lnTo>
                <a:lnTo>
                  <a:pt x="659996" y="1094252"/>
                </a:lnTo>
                <a:lnTo>
                  <a:pt x="713232" y="1095755"/>
                </a:lnTo>
                <a:lnTo>
                  <a:pt x="766607" y="1094240"/>
                </a:lnTo>
                <a:lnTo>
                  <a:pt x="818647" y="1089810"/>
                </a:lnTo>
                <a:lnTo>
                  <a:pt x="869570" y="1082545"/>
                </a:lnTo>
                <a:lnTo>
                  <a:pt x="919173" y="1072553"/>
                </a:lnTo>
                <a:lnTo>
                  <a:pt x="967293" y="1059944"/>
                </a:lnTo>
                <a:lnTo>
                  <a:pt x="1013793" y="1044823"/>
                </a:lnTo>
                <a:lnTo>
                  <a:pt x="1058536" y="1027297"/>
                </a:lnTo>
                <a:lnTo>
                  <a:pt x="1101385" y="1007471"/>
                </a:lnTo>
                <a:lnTo>
                  <a:pt x="1142204" y="985452"/>
                </a:lnTo>
                <a:lnTo>
                  <a:pt x="1180854" y="961346"/>
                </a:lnTo>
                <a:lnTo>
                  <a:pt x="1217199" y="935259"/>
                </a:lnTo>
                <a:lnTo>
                  <a:pt x="1251103" y="907297"/>
                </a:lnTo>
                <a:lnTo>
                  <a:pt x="1282427" y="877566"/>
                </a:lnTo>
                <a:lnTo>
                  <a:pt x="1299972" y="858314"/>
                </a:lnTo>
                <a:close/>
              </a:path>
            </a:pathLst>
          </a:custGeom>
          <a:solidFill>
            <a:srgbClr val="B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40393" y="1455419"/>
            <a:ext cx="1190625" cy="916305"/>
          </a:xfrm>
          <a:custGeom>
            <a:avLst/>
            <a:gdLst/>
            <a:ahLst/>
            <a:cxnLst/>
            <a:rect l="l" t="t" r="r" b="b"/>
            <a:pathLst>
              <a:path w="1190625" h="916305">
                <a:moveTo>
                  <a:pt x="1190243" y="457962"/>
                </a:moveTo>
                <a:lnTo>
                  <a:pt x="1187809" y="416269"/>
                </a:lnTo>
                <a:lnTo>
                  <a:pt x="1180647" y="375627"/>
                </a:lnTo>
                <a:lnTo>
                  <a:pt x="1168967" y="336197"/>
                </a:lnTo>
                <a:lnTo>
                  <a:pt x="1152982" y="298140"/>
                </a:lnTo>
                <a:lnTo>
                  <a:pt x="1132901" y="261618"/>
                </a:lnTo>
                <a:lnTo>
                  <a:pt x="1108935" y="226793"/>
                </a:lnTo>
                <a:lnTo>
                  <a:pt x="1081296" y="193826"/>
                </a:lnTo>
                <a:lnTo>
                  <a:pt x="1050194" y="162878"/>
                </a:lnTo>
                <a:lnTo>
                  <a:pt x="1015841" y="134112"/>
                </a:lnTo>
                <a:lnTo>
                  <a:pt x="978446" y="107687"/>
                </a:lnTo>
                <a:lnTo>
                  <a:pt x="938222" y="83767"/>
                </a:lnTo>
                <a:lnTo>
                  <a:pt x="895378" y="62512"/>
                </a:lnTo>
                <a:lnTo>
                  <a:pt x="850126" y="44084"/>
                </a:lnTo>
                <a:lnTo>
                  <a:pt x="802676" y="28644"/>
                </a:lnTo>
                <a:lnTo>
                  <a:pt x="753240" y="16354"/>
                </a:lnTo>
                <a:lnTo>
                  <a:pt x="702028" y="7376"/>
                </a:lnTo>
                <a:lnTo>
                  <a:pt x="649252" y="1871"/>
                </a:lnTo>
                <a:lnTo>
                  <a:pt x="595121" y="0"/>
                </a:lnTo>
                <a:lnTo>
                  <a:pt x="540878" y="1871"/>
                </a:lnTo>
                <a:lnTo>
                  <a:pt x="488014" y="7376"/>
                </a:lnTo>
                <a:lnTo>
                  <a:pt x="436738" y="16354"/>
                </a:lnTo>
                <a:lnTo>
                  <a:pt x="387260" y="28644"/>
                </a:lnTo>
                <a:lnTo>
                  <a:pt x="339786" y="44084"/>
                </a:lnTo>
                <a:lnTo>
                  <a:pt x="294527" y="62512"/>
                </a:lnTo>
                <a:lnTo>
                  <a:pt x="251689" y="83767"/>
                </a:lnTo>
                <a:lnTo>
                  <a:pt x="211483" y="107687"/>
                </a:lnTo>
                <a:lnTo>
                  <a:pt x="174116" y="134112"/>
                </a:lnTo>
                <a:lnTo>
                  <a:pt x="139798" y="162878"/>
                </a:lnTo>
                <a:lnTo>
                  <a:pt x="108736" y="193826"/>
                </a:lnTo>
                <a:lnTo>
                  <a:pt x="81138" y="226793"/>
                </a:lnTo>
                <a:lnTo>
                  <a:pt x="57215" y="261618"/>
                </a:lnTo>
                <a:lnTo>
                  <a:pt x="37173" y="298140"/>
                </a:lnTo>
                <a:lnTo>
                  <a:pt x="21223" y="336197"/>
                </a:lnTo>
                <a:lnTo>
                  <a:pt x="9571" y="375627"/>
                </a:lnTo>
                <a:lnTo>
                  <a:pt x="2427" y="416269"/>
                </a:lnTo>
                <a:lnTo>
                  <a:pt x="0" y="457962"/>
                </a:lnTo>
                <a:lnTo>
                  <a:pt x="2427" y="499654"/>
                </a:lnTo>
                <a:lnTo>
                  <a:pt x="9571" y="540296"/>
                </a:lnTo>
                <a:lnTo>
                  <a:pt x="21223" y="579726"/>
                </a:lnTo>
                <a:lnTo>
                  <a:pt x="37173" y="617783"/>
                </a:lnTo>
                <a:lnTo>
                  <a:pt x="57215" y="654305"/>
                </a:lnTo>
                <a:lnTo>
                  <a:pt x="81138" y="689130"/>
                </a:lnTo>
                <a:lnTo>
                  <a:pt x="108736" y="722097"/>
                </a:lnTo>
                <a:lnTo>
                  <a:pt x="139798" y="753045"/>
                </a:lnTo>
                <a:lnTo>
                  <a:pt x="174116" y="781812"/>
                </a:lnTo>
                <a:lnTo>
                  <a:pt x="211483" y="808236"/>
                </a:lnTo>
                <a:lnTo>
                  <a:pt x="251689" y="832156"/>
                </a:lnTo>
                <a:lnTo>
                  <a:pt x="294527" y="853411"/>
                </a:lnTo>
                <a:lnTo>
                  <a:pt x="339786" y="871839"/>
                </a:lnTo>
                <a:lnTo>
                  <a:pt x="387260" y="887279"/>
                </a:lnTo>
                <a:lnTo>
                  <a:pt x="436738" y="899569"/>
                </a:lnTo>
                <a:lnTo>
                  <a:pt x="488014" y="908547"/>
                </a:lnTo>
                <a:lnTo>
                  <a:pt x="540878" y="914052"/>
                </a:lnTo>
                <a:lnTo>
                  <a:pt x="595121" y="915924"/>
                </a:lnTo>
                <a:lnTo>
                  <a:pt x="649252" y="914052"/>
                </a:lnTo>
                <a:lnTo>
                  <a:pt x="702028" y="908547"/>
                </a:lnTo>
                <a:lnTo>
                  <a:pt x="753240" y="899569"/>
                </a:lnTo>
                <a:lnTo>
                  <a:pt x="802676" y="887279"/>
                </a:lnTo>
                <a:lnTo>
                  <a:pt x="850126" y="871839"/>
                </a:lnTo>
                <a:lnTo>
                  <a:pt x="895378" y="853411"/>
                </a:lnTo>
                <a:lnTo>
                  <a:pt x="938222" y="832156"/>
                </a:lnTo>
                <a:lnTo>
                  <a:pt x="978446" y="808236"/>
                </a:lnTo>
                <a:lnTo>
                  <a:pt x="1015841" y="781812"/>
                </a:lnTo>
                <a:lnTo>
                  <a:pt x="1050194" y="753045"/>
                </a:lnTo>
                <a:lnTo>
                  <a:pt x="1081296" y="722097"/>
                </a:lnTo>
                <a:lnTo>
                  <a:pt x="1108935" y="689130"/>
                </a:lnTo>
                <a:lnTo>
                  <a:pt x="1132901" y="654305"/>
                </a:lnTo>
                <a:lnTo>
                  <a:pt x="1152982" y="617783"/>
                </a:lnTo>
                <a:lnTo>
                  <a:pt x="1168967" y="579726"/>
                </a:lnTo>
                <a:lnTo>
                  <a:pt x="1180647" y="540296"/>
                </a:lnTo>
                <a:lnTo>
                  <a:pt x="1187809" y="499654"/>
                </a:lnTo>
                <a:lnTo>
                  <a:pt x="1190243" y="45796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0393" y="1455419"/>
            <a:ext cx="1190625" cy="916305"/>
          </a:xfrm>
          <a:custGeom>
            <a:avLst/>
            <a:gdLst/>
            <a:ahLst/>
            <a:cxnLst/>
            <a:rect l="l" t="t" r="r" b="b"/>
            <a:pathLst>
              <a:path w="1190625" h="916305">
                <a:moveTo>
                  <a:pt x="595121" y="0"/>
                </a:moveTo>
                <a:lnTo>
                  <a:pt x="540878" y="1871"/>
                </a:lnTo>
                <a:lnTo>
                  <a:pt x="488014" y="7376"/>
                </a:lnTo>
                <a:lnTo>
                  <a:pt x="436738" y="16354"/>
                </a:lnTo>
                <a:lnTo>
                  <a:pt x="387260" y="28644"/>
                </a:lnTo>
                <a:lnTo>
                  <a:pt x="339786" y="44084"/>
                </a:lnTo>
                <a:lnTo>
                  <a:pt x="294527" y="62512"/>
                </a:lnTo>
                <a:lnTo>
                  <a:pt x="251689" y="83767"/>
                </a:lnTo>
                <a:lnTo>
                  <a:pt x="211483" y="107687"/>
                </a:lnTo>
                <a:lnTo>
                  <a:pt x="174116" y="134112"/>
                </a:lnTo>
                <a:lnTo>
                  <a:pt x="139798" y="162878"/>
                </a:lnTo>
                <a:lnTo>
                  <a:pt x="108736" y="193826"/>
                </a:lnTo>
                <a:lnTo>
                  <a:pt x="81138" y="226793"/>
                </a:lnTo>
                <a:lnTo>
                  <a:pt x="57215" y="261618"/>
                </a:lnTo>
                <a:lnTo>
                  <a:pt x="37173" y="298140"/>
                </a:lnTo>
                <a:lnTo>
                  <a:pt x="21223" y="336197"/>
                </a:lnTo>
                <a:lnTo>
                  <a:pt x="9571" y="375627"/>
                </a:lnTo>
                <a:lnTo>
                  <a:pt x="2427" y="416269"/>
                </a:lnTo>
                <a:lnTo>
                  <a:pt x="0" y="457962"/>
                </a:lnTo>
                <a:lnTo>
                  <a:pt x="2427" y="499654"/>
                </a:lnTo>
                <a:lnTo>
                  <a:pt x="9571" y="540296"/>
                </a:lnTo>
                <a:lnTo>
                  <a:pt x="21223" y="579726"/>
                </a:lnTo>
                <a:lnTo>
                  <a:pt x="37173" y="617783"/>
                </a:lnTo>
                <a:lnTo>
                  <a:pt x="57215" y="654305"/>
                </a:lnTo>
                <a:lnTo>
                  <a:pt x="81138" y="689130"/>
                </a:lnTo>
                <a:lnTo>
                  <a:pt x="108736" y="722097"/>
                </a:lnTo>
                <a:lnTo>
                  <a:pt x="139798" y="753045"/>
                </a:lnTo>
                <a:lnTo>
                  <a:pt x="174116" y="781812"/>
                </a:lnTo>
                <a:lnTo>
                  <a:pt x="211483" y="808236"/>
                </a:lnTo>
                <a:lnTo>
                  <a:pt x="251689" y="832156"/>
                </a:lnTo>
                <a:lnTo>
                  <a:pt x="294527" y="853411"/>
                </a:lnTo>
                <a:lnTo>
                  <a:pt x="339786" y="871839"/>
                </a:lnTo>
                <a:lnTo>
                  <a:pt x="387260" y="887279"/>
                </a:lnTo>
                <a:lnTo>
                  <a:pt x="436738" y="899569"/>
                </a:lnTo>
                <a:lnTo>
                  <a:pt x="488014" y="908547"/>
                </a:lnTo>
                <a:lnTo>
                  <a:pt x="540878" y="914052"/>
                </a:lnTo>
                <a:lnTo>
                  <a:pt x="595121" y="915924"/>
                </a:lnTo>
                <a:lnTo>
                  <a:pt x="649252" y="914052"/>
                </a:lnTo>
                <a:lnTo>
                  <a:pt x="702028" y="908547"/>
                </a:lnTo>
                <a:lnTo>
                  <a:pt x="753240" y="899569"/>
                </a:lnTo>
                <a:lnTo>
                  <a:pt x="802676" y="887279"/>
                </a:lnTo>
                <a:lnTo>
                  <a:pt x="850126" y="871839"/>
                </a:lnTo>
                <a:lnTo>
                  <a:pt x="895378" y="853411"/>
                </a:lnTo>
                <a:lnTo>
                  <a:pt x="938222" y="832156"/>
                </a:lnTo>
                <a:lnTo>
                  <a:pt x="978446" y="808236"/>
                </a:lnTo>
                <a:lnTo>
                  <a:pt x="1015841" y="781812"/>
                </a:lnTo>
                <a:lnTo>
                  <a:pt x="1050194" y="753045"/>
                </a:lnTo>
                <a:lnTo>
                  <a:pt x="1081296" y="722097"/>
                </a:lnTo>
                <a:lnTo>
                  <a:pt x="1108935" y="689130"/>
                </a:lnTo>
                <a:lnTo>
                  <a:pt x="1132901" y="654305"/>
                </a:lnTo>
                <a:lnTo>
                  <a:pt x="1152982" y="617783"/>
                </a:lnTo>
                <a:lnTo>
                  <a:pt x="1168967" y="579726"/>
                </a:lnTo>
                <a:lnTo>
                  <a:pt x="1180647" y="540296"/>
                </a:lnTo>
                <a:lnTo>
                  <a:pt x="1187809" y="499654"/>
                </a:lnTo>
                <a:lnTo>
                  <a:pt x="1190243" y="457962"/>
                </a:lnTo>
                <a:lnTo>
                  <a:pt x="1187809" y="416269"/>
                </a:lnTo>
                <a:lnTo>
                  <a:pt x="1180647" y="375627"/>
                </a:lnTo>
                <a:lnTo>
                  <a:pt x="1168967" y="336197"/>
                </a:lnTo>
                <a:lnTo>
                  <a:pt x="1152982" y="298140"/>
                </a:lnTo>
                <a:lnTo>
                  <a:pt x="1132901" y="261618"/>
                </a:lnTo>
                <a:lnTo>
                  <a:pt x="1108935" y="226793"/>
                </a:lnTo>
                <a:lnTo>
                  <a:pt x="1081296" y="193826"/>
                </a:lnTo>
                <a:lnTo>
                  <a:pt x="1050194" y="162878"/>
                </a:lnTo>
                <a:lnTo>
                  <a:pt x="1015841" y="134112"/>
                </a:lnTo>
                <a:lnTo>
                  <a:pt x="978446" y="107687"/>
                </a:lnTo>
                <a:lnTo>
                  <a:pt x="938222" y="83767"/>
                </a:lnTo>
                <a:lnTo>
                  <a:pt x="895378" y="62512"/>
                </a:lnTo>
                <a:lnTo>
                  <a:pt x="850126" y="44084"/>
                </a:lnTo>
                <a:lnTo>
                  <a:pt x="802676" y="28644"/>
                </a:lnTo>
                <a:lnTo>
                  <a:pt x="753240" y="16354"/>
                </a:lnTo>
                <a:lnTo>
                  <a:pt x="702028" y="7376"/>
                </a:lnTo>
                <a:lnTo>
                  <a:pt x="649252" y="1871"/>
                </a:lnTo>
                <a:lnTo>
                  <a:pt x="595121" y="0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70239" y="2452116"/>
            <a:ext cx="2035810" cy="323850"/>
          </a:xfrm>
          <a:custGeom>
            <a:avLst/>
            <a:gdLst/>
            <a:ahLst/>
            <a:cxnLst/>
            <a:rect l="l" t="t" r="r" b="b"/>
            <a:pathLst>
              <a:path w="2035810" h="323850">
                <a:moveTo>
                  <a:pt x="2035302" y="323850"/>
                </a:moveTo>
                <a:lnTo>
                  <a:pt x="2029223" y="280927"/>
                </a:lnTo>
                <a:lnTo>
                  <a:pt x="2012075" y="242344"/>
                </a:lnTo>
                <a:lnTo>
                  <a:pt x="1985486" y="209645"/>
                </a:lnTo>
                <a:lnTo>
                  <a:pt x="1951086" y="184375"/>
                </a:lnTo>
                <a:lnTo>
                  <a:pt x="1910506" y="168080"/>
                </a:lnTo>
                <a:lnTo>
                  <a:pt x="1865376" y="162306"/>
                </a:lnTo>
                <a:lnTo>
                  <a:pt x="1229867" y="162306"/>
                </a:lnTo>
                <a:lnTo>
                  <a:pt x="1184793" y="156527"/>
                </a:lnTo>
                <a:lnTo>
                  <a:pt x="1144354" y="140208"/>
                </a:lnTo>
                <a:lnTo>
                  <a:pt x="1110138" y="114871"/>
                </a:lnTo>
                <a:lnTo>
                  <a:pt x="1083733" y="82042"/>
                </a:lnTo>
                <a:lnTo>
                  <a:pt x="1066725" y="43243"/>
                </a:lnTo>
                <a:lnTo>
                  <a:pt x="1060704" y="0"/>
                </a:lnTo>
                <a:lnTo>
                  <a:pt x="1054625" y="43243"/>
                </a:lnTo>
                <a:lnTo>
                  <a:pt x="1037477" y="82042"/>
                </a:lnTo>
                <a:lnTo>
                  <a:pt x="1010888" y="114871"/>
                </a:lnTo>
                <a:lnTo>
                  <a:pt x="976488" y="140208"/>
                </a:lnTo>
                <a:lnTo>
                  <a:pt x="935908" y="156527"/>
                </a:lnTo>
                <a:lnTo>
                  <a:pt x="890777" y="162306"/>
                </a:lnTo>
                <a:lnTo>
                  <a:pt x="169925" y="162306"/>
                </a:lnTo>
                <a:lnTo>
                  <a:pt x="124795" y="168080"/>
                </a:lnTo>
                <a:lnTo>
                  <a:pt x="84215" y="184375"/>
                </a:lnTo>
                <a:lnTo>
                  <a:pt x="49815" y="209645"/>
                </a:lnTo>
                <a:lnTo>
                  <a:pt x="23226" y="242344"/>
                </a:lnTo>
                <a:lnTo>
                  <a:pt x="6078" y="280927"/>
                </a:lnTo>
                <a:lnTo>
                  <a:pt x="0" y="32385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65389" y="2844545"/>
            <a:ext cx="3544824" cy="17983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关系代数之基本操作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7403" y="787390"/>
            <a:ext cx="91249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(6)</a:t>
            </a:r>
            <a:r>
              <a:rPr sz="2000" b="1" spc="-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小结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4435" y="3920744"/>
            <a:ext cx="3587115" cy="2927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3085">
              <a:lnSpc>
                <a:spcPct val="100000"/>
              </a:lnSpc>
              <a:spcBef>
                <a:spcPts val="100"/>
              </a:spcBef>
              <a:tabLst>
                <a:tab pos="1769745" algn="l"/>
              </a:tabLst>
            </a:pPr>
            <a:r>
              <a:rPr sz="28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选择	投影</a:t>
            </a:r>
            <a:endParaRPr sz="28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关系代数的基本书写思路：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02565" indent="-190500">
              <a:lnSpc>
                <a:spcPct val="100000"/>
              </a:lnSpc>
              <a:spcBef>
                <a:spcPts val="540"/>
              </a:spcBef>
              <a:buSzPct val="95000"/>
              <a:buFont typeface="Wingdings" panose="05000000000000000000"/>
              <a:buChar char=""/>
              <a:tabLst>
                <a:tab pos="20320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选出将用到的关</a:t>
            </a:r>
            <a:r>
              <a:rPr sz="2000" b="1" spc="-15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表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02565" indent="-190500">
              <a:lnSpc>
                <a:spcPct val="100000"/>
              </a:lnSpc>
              <a:spcBef>
                <a:spcPts val="720"/>
              </a:spcBef>
              <a:buSzPct val="95000"/>
              <a:buFont typeface="Wingdings" panose="05000000000000000000"/>
              <a:buChar char=""/>
              <a:tabLst>
                <a:tab pos="203200" algn="l"/>
              </a:tabLst>
            </a:pP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做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积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”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运算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02565" indent="-190500">
              <a:lnSpc>
                <a:spcPct val="100000"/>
              </a:lnSpc>
              <a:spcBef>
                <a:spcPts val="730"/>
              </a:spcBef>
              <a:buSzPct val="95000"/>
              <a:buFont typeface="Wingdings" panose="05000000000000000000"/>
              <a:buChar char=""/>
              <a:tabLst>
                <a:tab pos="20320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做选择运算保留所需的行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元组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02565" indent="-190500">
              <a:lnSpc>
                <a:spcPct val="100000"/>
              </a:lnSpc>
              <a:spcBef>
                <a:spcPts val="725"/>
              </a:spcBef>
              <a:buSzPct val="95000"/>
              <a:buFont typeface="Wingdings" panose="05000000000000000000"/>
              <a:buChar char=""/>
              <a:tabLst>
                <a:tab pos="20320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做投影运算保留所需的列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属性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2766188" y="1461764"/>
            <a:ext cx="73723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3333CC"/>
                </a:solidFill>
                <a:latin typeface="华文中宋" panose="02010600040101010101" charset="-122"/>
                <a:cs typeface="华文中宋" panose="02010600040101010101" charset="-122"/>
              </a:rPr>
              <a:t>关系 代数</a:t>
            </a:r>
            <a:endParaRPr sz="28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3" name="object 9"/>
          <p:cNvSpPr txBox="1"/>
          <p:nvPr/>
        </p:nvSpPr>
        <p:spPr>
          <a:xfrm>
            <a:off x="1569853" y="3090925"/>
            <a:ext cx="31343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3165" algn="l"/>
                <a:tab pos="2409825" algn="l"/>
              </a:tabLst>
            </a:pPr>
            <a:r>
              <a:rPr sz="2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8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并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8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差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8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8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积</a:t>
            </a:r>
            <a:r>
              <a:rPr sz="28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0358" y="1272490"/>
            <a:ext cx="8351520" cy="177546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14630" indent="-202565">
              <a:lnSpc>
                <a:spcPct val="100000"/>
              </a:lnSpc>
              <a:spcBef>
                <a:spcPts val="1300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关系运算：关系代数和关系演算；关系演算：元组演算和域演算。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14630" indent="-202565">
              <a:lnSpc>
                <a:spcPct val="100000"/>
              </a:lnSpc>
              <a:spcBef>
                <a:spcPts val="1200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关系代数示例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基于集合的运算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2700" marR="5080">
              <a:lnSpc>
                <a:spcPct val="130000"/>
              </a:lnSpc>
              <a:spcBef>
                <a:spcPts val="32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即：操作的对象及结果都是集合，是一次一集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合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(Set-at-a-time)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的操作。 而非关系型的数据操作通常是一次一记录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(Record-at-a-time)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的操作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67013" y="3339084"/>
            <a:ext cx="5792723" cy="6187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9031" y="4326594"/>
            <a:ext cx="8310880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36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基于关系代数设计的数据库语言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(ISBL):</a:t>
            </a:r>
            <a:r>
              <a:rPr sz="20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用计算机可识别的符号表征关系 代数的运算符号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983615">
              <a:lnSpc>
                <a:spcPct val="100000"/>
              </a:lnSpc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((R*S):</a:t>
            </a: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课程</a:t>
            </a:r>
            <a:r>
              <a:rPr sz="2400" b="1" spc="-15" dirty="0">
                <a:latin typeface="新宋体" panose="02010609030101010101" charset="-122"/>
                <a:cs typeface="新宋体" panose="02010609030101010101" charset="-122"/>
              </a:rPr>
              <a:t>号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=c2)%</a:t>
            </a: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姓名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,</a:t>
            </a: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课程名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3830320">
              <a:lnSpc>
                <a:spcPct val="100000"/>
              </a:lnSpc>
              <a:spcBef>
                <a:spcPts val="585"/>
              </a:spcBef>
            </a:pPr>
            <a:r>
              <a:rPr sz="1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R:F</a:t>
            </a:r>
            <a:r>
              <a:rPr sz="1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表示选择运算，</a:t>
            </a:r>
            <a:r>
              <a:rPr sz="1400" b="1" spc="-31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4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R%</a:t>
            </a:r>
            <a:r>
              <a:rPr sz="1400" b="1" spc="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表</a:t>
            </a:r>
            <a:r>
              <a:rPr sz="14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示</a:t>
            </a:r>
            <a:r>
              <a:rPr sz="1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投影运算</a:t>
            </a:r>
            <a:endParaRPr sz="14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67067" y="361889"/>
            <a:ext cx="413321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关系模型简述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(4)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关系模型与关系数据库语言的关系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0147" y="3407536"/>
            <a:ext cx="414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关系代数之扩展操作</a:t>
            </a:r>
            <a:endParaRPr spc="-15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19135" y="4825746"/>
            <a:ext cx="3695700" cy="2124710"/>
          </a:xfrm>
          <a:custGeom>
            <a:avLst/>
            <a:gdLst/>
            <a:ahLst/>
            <a:cxnLst/>
            <a:rect l="l" t="t" r="r" b="b"/>
            <a:pathLst>
              <a:path w="3695700" h="2124709">
                <a:moveTo>
                  <a:pt x="0" y="0"/>
                </a:moveTo>
                <a:lnTo>
                  <a:pt x="0" y="2124455"/>
                </a:lnTo>
                <a:lnTo>
                  <a:pt x="3695700" y="2124455"/>
                </a:lnTo>
                <a:lnTo>
                  <a:pt x="36956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73026" y="1326895"/>
            <a:ext cx="8371205" cy="3234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交(Intersection)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30000"/>
              </a:lnSpc>
              <a:spcBef>
                <a:spcPts val="1760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定义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：假设关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和关系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是并相容的，则关</a:t>
            </a:r>
            <a:r>
              <a:rPr sz="2000" b="1" spc="5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与关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的交运算结果也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是一个关系，记作：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∩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S,</a:t>
            </a:r>
            <a:r>
              <a:rPr sz="20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它由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同时出现在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和关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中的元组构成。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14630" indent="-202565">
              <a:lnSpc>
                <a:spcPct val="100000"/>
              </a:lnSpc>
              <a:spcBef>
                <a:spcPts val="975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数学描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述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b="1" spc="-47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8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</a:t>
            </a:r>
            <a:r>
              <a:rPr sz="2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 ={</a:t>
            </a:r>
            <a:r>
              <a:rPr sz="2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|</a:t>
            </a:r>
            <a:r>
              <a:rPr sz="2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8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 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</a:t>
            </a:r>
            <a:r>
              <a:rPr sz="2800" b="1" spc="7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800" b="1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8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}</a:t>
            </a:r>
            <a:r>
              <a:rPr sz="2800" b="1" spc="-23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，其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中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是元组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85115" indent="-273050">
              <a:lnSpc>
                <a:spcPct val="100000"/>
              </a:lnSpc>
              <a:spcBef>
                <a:spcPts val="765"/>
              </a:spcBef>
              <a:buFont typeface="Wingdings" panose="05000000000000000000"/>
              <a:buChar char=""/>
              <a:tabLst>
                <a:tab pos="285750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∩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和</a:t>
            </a:r>
            <a:r>
              <a:rPr sz="2000" b="1" spc="-44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∩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运算的结果是同一个关系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14630" indent="-202565">
              <a:lnSpc>
                <a:spcPct val="100000"/>
              </a:lnSpc>
              <a:spcBef>
                <a:spcPts val="725"/>
              </a:spcBef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交运算可以通过差运算来实现：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780415">
              <a:lnSpc>
                <a:spcPct val="100000"/>
              </a:lnSpc>
              <a:spcBef>
                <a:spcPts val="390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R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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 = R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(R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S) = S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(S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2000" b="1" spc="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R)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4465" y="5092446"/>
            <a:ext cx="1447800" cy="11049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54465" y="5092446"/>
            <a:ext cx="1447800" cy="1104900"/>
          </a:xfrm>
          <a:custGeom>
            <a:avLst/>
            <a:gdLst/>
            <a:ahLst/>
            <a:cxnLst/>
            <a:rect l="l" t="t" r="r" b="b"/>
            <a:pathLst>
              <a:path w="1447800" h="1104900">
                <a:moveTo>
                  <a:pt x="723900" y="0"/>
                </a:moveTo>
                <a:lnTo>
                  <a:pt x="669843" y="1517"/>
                </a:lnTo>
                <a:lnTo>
                  <a:pt x="616870" y="5996"/>
                </a:lnTo>
                <a:lnTo>
                  <a:pt x="565121" y="13332"/>
                </a:lnTo>
                <a:lnTo>
                  <a:pt x="514736" y="23415"/>
                </a:lnTo>
                <a:lnTo>
                  <a:pt x="465853" y="36139"/>
                </a:lnTo>
                <a:lnTo>
                  <a:pt x="418613" y="51396"/>
                </a:lnTo>
                <a:lnTo>
                  <a:pt x="373154" y="69079"/>
                </a:lnTo>
                <a:lnTo>
                  <a:pt x="329617" y="89081"/>
                </a:lnTo>
                <a:lnTo>
                  <a:pt x="288141" y="111294"/>
                </a:lnTo>
                <a:lnTo>
                  <a:pt x="248866" y="135611"/>
                </a:lnTo>
                <a:lnTo>
                  <a:pt x="211931" y="161924"/>
                </a:lnTo>
                <a:lnTo>
                  <a:pt x="177475" y="190127"/>
                </a:lnTo>
                <a:lnTo>
                  <a:pt x="145639" y="220112"/>
                </a:lnTo>
                <a:lnTo>
                  <a:pt x="116561" y="251772"/>
                </a:lnTo>
                <a:lnTo>
                  <a:pt x="90381" y="284998"/>
                </a:lnTo>
                <a:lnTo>
                  <a:pt x="67240" y="319685"/>
                </a:lnTo>
                <a:lnTo>
                  <a:pt x="47276" y="355724"/>
                </a:lnTo>
                <a:lnTo>
                  <a:pt x="30628" y="393008"/>
                </a:lnTo>
                <a:lnTo>
                  <a:pt x="17438" y="431430"/>
                </a:lnTo>
                <a:lnTo>
                  <a:pt x="7843" y="470882"/>
                </a:lnTo>
                <a:lnTo>
                  <a:pt x="1984" y="511258"/>
                </a:lnTo>
                <a:lnTo>
                  <a:pt x="0" y="552450"/>
                </a:lnTo>
                <a:lnTo>
                  <a:pt x="1984" y="593641"/>
                </a:lnTo>
                <a:lnTo>
                  <a:pt x="7843" y="634017"/>
                </a:lnTo>
                <a:lnTo>
                  <a:pt x="17438" y="673469"/>
                </a:lnTo>
                <a:lnTo>
                  <a:pt x="30628" y="711891"/>
                </a:lnTo>
                <a:lnTo>
                  <a:pt x="47276" y="749175"/>
                </a:lnTo>
                <a:lnTo>
                  <a:pt x="67240" y="785214"/>
                </a:lnTo>
                <a:lnTo>
                  <a:pt x="90381" y="819901"/>
                </a:lnTo>
                <a:lnTo>
                  <a:pt x="116561" y="853127"/>
                </a:lnTo>
                <a:lnTo>
                  <a:pt x="145639" y="884787"/>
                </a:lnTo>
                <a:lnTo>
                  <a:pt x="177475" y="914772"/>
                </a:lnTo>
                <a:lnTo>
                  <a:pt x="211931" y="942975"/>
                </a:lnTo>
                <a:lnTo>
                  <a:pt x="248866" y="969288"/>
                </a:lnTo>
                <a:lnTo>
                  <a:pt x="288141" y="993605"/>
                </a:lnTo>
                <a:lnTo>
                  <a:pt x="329617" y="1015818"/>
                </a:lnTo>
                <a:lnTo>
                  <a:pt x="373154" y="1035820"/>
                </a:lnTo>
                <a:lnTo>
                  <a:pt x="418613" y="1053503"/>
                </a:lnTo>
                <a:lnTo>
                  <a:pt x="465853" y="1068760"/>
                </a:lnTo>
                <a:lnTo>
                  <a:pt x="514736" y="1081484"/>
                </a:lnTo>
                <a:lnTo>
                  <a:pt x="565121" y="1091567"/>
                </a:lnTo>
                <a:lnTo>
                  <a:pt x="616870" y="1098903"/>
                </a:lnTo>
                <a:lnTo>
                  <a:pt x="669843" y="1103382"/>
                </a:lnTo>
                <a:lnTo>
                  <a:pt x="723900" y="1104900"/>
                </a:lnTo>
                <a:lnTo>
                  <a:pt x="777956" y="1103382"/>
                </a:lnTo>
                <a:lnTo>
                  <a:pt x="830929" y="1098903"/>
                </a:lnTo>
                <a:lnTo>
                  <a:pt x="882678" y="1091567"/>
                </a:lnTo>
                <a:lnTo>
                  <a:pt x="933063" y="1081484"/>
                </a:lnTo>
                <a:lnTo>
                  <a:pt x="981946" y="1068760"/>
                </a:lnTo>
                <a:lnTo>
                  <a:pt x="1029186" y="1053503"/>
                </a:lnTo>
                <a:lnTo>
                  <a:pt x="1074645" y="1035820"/>
                </a:lnTo>
                <a:lnTo>
                  <a:pt x="1118182" y="1015818"/>
                </a:lnTo>
                <a:lnTo>
                  <a:pt x="1159658" y="993605"/>
                </a:lnTo>
                <a:lnTo>
                  <a:pt x="1198933" y="969288"/>
                </a:lnTo>
                <a:lnTo>
                  <a:pt x="1235868" y="942974"/>
                </a:lnTo>
                <a:lnTo>
                  <a:pt x="1270324" y="914772"/>
                </a:lnTo>
                <a:lnTo>
                  <a:pt x="1302160" y="884787"/>
                </a:lnTo>
                <a:lnTo>
                  <a:pt x="1331238" y="853127"/>
                </a:lnTo>
                <a:lnTo>
                  <a:pt x="1357418" y="819901"/>
                </a:lnTo>
                <a:lnTo>
                  <a:pt x="1380559" y="785214"/>
                </a:lnTo>
                <a:lnTo>
                  <a:pt x="1400523" y="749175"/>
                </a:lnTo>
                <a:lnTo>
                  <a:pt x="1417171" y="711891"/>
                </a:lnTo>
                <a:lnTo>
                  <a:pt x="1430361" y="673469"/>
                </a:lnTo>
                <a:lnTo>
                  <a:pt x="1439956" y="634017"/>
                </a:lnTo>
                <a:lnTo>
                  <a:pt x="1445815" y="593641"/>
                </a:lnTo>
                <a:lnTo>
                  <a:pt x="1447800" y="552450"/>
                </a:lnTo>
                <a:lnTo>
                  <a:pt x="1445815" y="511258"/>
                </a:lnTo>
                <a:lnTo>
                  <a:pt x="1439956" y="470882"/>
                </a:lnTo>
                <a:lnTo>
                  <a:pt x="1430361" y="431430"/>
                </a:lnTo>
                <a:lnTo>
                  <a:pt x="1417171" y="393008"/>
                </a:lnTo>
                <a:lnTo>
                  <a:pt x="1400523" y="355724"/>
                </a:lnTo>
                <a:lnTo>
                  <a:pt x="1380559" y="319685"/>
                </a:lnTo>
                <a:lnTo>
                  <a:pt x="1357418" y="284998"/>
                </a:lnTo>
                <a:lnTo>
                  <a:pt x="1331238" y="251772"/>
                </a:lnTo>
                <a:lnTo>
                  <a:pt x="1302160" y="220112"/>
                </a:lnTo>
                <a:lnTo>
                  <a:pt x="1270324" y="190127"/>
                </a:lnTo>
                <a:lnTo>
                  <a:pt x="1235868" y="161924"/>
                </a:lnTo>
                <a:lnTo>
                  <a:pt x="1198933" y="135611"/>
                </a:lnTo>
                <a:lnTo>
                  <a:pt x="1159658" y="111294"/>
                </a:lnTo>
                <a:lnTo>
                  <a:pt x="1118182" y="89081"/>
                </a:lnTo>
                <a:lnTo>
                  <a:pt x="1074645" y="69079"/>
                </a:lnTo>
                <a:lnTo>
                  <a:pt x="1029186" y="51396"/>
                </a:lnTo>
                <a:lnTo>
                  <a:pt x="981946" y="36139"/>
                </a:lnTo>
                <a:lnTo>
                  <a:pt x="933063" y="23415"/>
                </a:lnTo>
                <a:lnTo>
                  <a:pt x="882678" y="13332"/>
                </a:lnTo>
                <a:lnTo>
                  <a:pt x="830929" y="5996"/>
                </a:lnTo>
                <a:lnTo>
                  <a:pt x="777956" y="1517"/>
                </a:lnTo>
                <a:lnTo>
                  <a:pt x="7239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04935" y="5082540"/>
            <a:ext cx="868680" cy="1115060"/>
          </a:xfrm>
          <a:custGeom>
            <a:avLst/>
            <a:gdLst/>
            <a:ahLst/>
            <a:cxnLst/>
            <a:rect l="l" t="t" r="r" b="b"/>
            <a:pathLst>
              <a:path w="868680" h="1115060">
                <a:moveTo>
                  <a:pt x="868680" y="1114806"/>
                </a:moveTo>
                <a:lnTo>
                  <a:pt x="868680" y="19050"/>
                </a:lnTo>
                <a:lnTo>
                  <a:pt x="514350" y="0"/>
                </a:lnTo>
                <a:lnTo>
                  <a:pt x="0" y="295656"/>
                </a:lnTo>
                <a:lnTo>
                  <a:pt x="39624" y="790956"/>
                </a:lnTo>
                <a:lnTo>
                  <a:pt x="297180" y="1038606"/>
                </a:lnTo>
                <a:lnTo>
                  <a:pt x="515874" y="1114806"/>
                </a:lnTo>
                <a:lnTo>
                  <a:pt x="868680" y="11148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04935" y="5082540"/>
            <a:ext cx="868680" cy="1115060"/>
          </a:xfrm>
          <a:custGeom>
            <a:avLst/>
            <a:gdLst/>
            <a:ahLst/>
            <a:cxnLst/>
            <a:rect l="l" t="t" r="r" b="b"/>
            <a:pathLst>
              <a:path w="868680" h="1115060">
                <a:moveTo>
                  <a:pt x="868680" y="19050"/>
                </a:moveTo>
                <a:lnTo>
                  <a:pt x="514350" y="0"/>
                </a:lnTo>
                <a:lnTo>
                  <a:pt x="0" y="295656"/>
                </a:lnTo>
                <a:lnTo>
                  <a:pt x="39624" y="790956"/>
                </a:lnTo>
                <a:lnTo>
                  <a:pt x="297180" y="1038606"/>
                </a:lnTo>
                <a:lnTo>
                  <a:pt x="515874" y="1114806"/>
                </a:lnTo>
                <a:lnTo>
                  <a:pt x="868680" y="1114806"/>
                </a:lnTo>
                <a:lnTo>
                  <a:pt x="868680" y="1905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73615" y="4965191"/>
            <a:ext cx="1752600" cy="1358265"/>
          </a:xfrm>
          <a:custGeom>
            <a:avLst/>
            <a:gdLst/>
            <a:ahLst/>
            <a:cxnLst/>
            <a:rect l="l" t="t" r="r" b="b"/>
            <a:pathLst>
              <a:path w="1752600" h="1358264">
                <a:moveTo>
                  <a:pt x="0" y="0"/>
                </a:moveTo>
                <a:lnTo>
                  <a:pt x="0" y="1357884"/>
                </a:lnTo>
                <a:lnTo>
                  <a:pt x="1752600" y="1357884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52713" y="5076444"/>
            <a:ext cx="1752600" cy="1143000"/>
          </a:xfrm>
          <a:custGeom>
            <a:avLst/>
            <a:gdLst/>
            <a:ahLst/>
            <a:cxnLst/>
            <a:rect l="l" t="t" r="r" b="b"/>
            <a:pathLst>
              <a:path w="1752600" h="1143000">
                <a:moveTo>
                  <a:pt x="876300" y="0"/>
                </a:moveTo>
                <a:lnTo>
                  <a:pt x="818693" y="1216"/>
                </a:lnTo>
                <a:lnTo>
                  <a:pt x="762080" y="4815"/>
                </a:lnTo>
                <a:lnTo>
                  <a:pt x="706577" y="10720"/>
                </a:lnTo>
                <a:lnTo>
                  <a:pt x="652297" y="18858"/>
                </a:lnTo>
                <a:lnTo>
                  <a:pt x="599358" y="29151"/>
                </a:lnTo>
                <a:lnTo>
                  <a:pt x="547875" y="41524"/>
                </a:lnTo>
                <a:lnTo>
                  <a:pt x="497963" y="55903"/>
                </a:lnTo>
                <a:lnTo>
                  <a:pt x="449738" y="72210"/>
                </a:lnTo>
                <a:lnTo>
                  <a:pt x="403315" y="90372"/>
                </a:lnTo>
                <a:lnTo>
                  <a:pt x="358810" y="110313"/>
                </a:lnTo>
                <a:lnTo>
                  <a:pt x="316339" y="131956"/>
                </a:lnTo>
                <a:lnTo>
                  <a:pt x="276017" y="155227"/>
                </a:lnTo>
                <a:lnTo>
                  <a:pt x="237960" y="180050"/>
                </a:lnTo>
                <a:lnTo>
                  <a:pt x="202283" y="206349"/>
                </a:lnTo>
                <a:lnTo>
                  <a:pt x="169103" y="234049"/>
                </a:lnTo>
                <a:lnTo>
                  <a:pt x="138533" y="263075"/>
                </a:lnTo>
                <a:lnTo>
                  <a:pt x="110691" y="293351"/>
                </a:lnTo>
                <a:lnTo>
                  <a:pt x="85692" y="324801"/>
                </a:lnTo>
                <a:lnTo>
                  <a:pt x="63651" y="357351"/>
                </a:lnTo>
                <a:lnTo>
                  <a:pt x="44683" y="390924"/>
                </a:lnTo>
                <a:lnTo>
                  <a:pt x="16432" y="460838"/>
                </a:lnTo>
                <a:lnTo>
                  <a:pt x="1864" y="533941"/>
                </a:lnTo>
                <a:lnTo>
                  <a:pt x="0" y="571500"/>
                </a:lnTo>
                <a:lnTo>
                  <a:pt x="1864" y="609058"/>
                </a:lnTo>
                <a:lnTo>
                  <a:pt x="16432" y="682161"/>
                </a:lnTo>
                <a:lnTo>
                  <a:pt x="44683" y="752075"/>
                </a:lnTo>
                <a:lnTo>
                  <a:pt x="63651" y="785648"/>
                </a:lnTo>
                <a:lnTo>
                  <a:pt x="85692" y="818198"/>
                </a:lnTo>
                <a:lnTo>
                  <a:pt x="110691" y="849648"/>
                </a:lnTo>
                <a:lnTo>
                  <a:pt x="138533" y="879924"/>
                </a:lnTo>
                <a:lnTo>
                  <a:pt x="169103" y="908950"/>
                </a:lnTo>
                <a:lnTo>
                  <a:pt x="202283" y="936650"/>
                </a:lnTo>
                <a:lnTo>
                  <a:pt x="237960" y="962949"/>
                </a:lnTo>
                <a:lnTo>
                  <a:pt x="276017" y="987772"/>
                </a:lnTo>
                <a:lnTo>
                  <a:pt x="316339" y="1011043"/>
                </a:lnTo>
                <a:lnTo>
                  <a:pt x="358810" y="1032686"/>
                </a:lnTo>
                <a:lnTo>
                  <a:pt x="403315" y="1052627"/>
                </a:lnTo>
                <a:lnTo>
                  <a:pt x="449738" y="1070789"/>
                </a:lnTo>
                <a:lnTo>
                  <a:pt x="497963" y="1087096"/>
                </a:lnTo>
                <a:lnTo>
                  <a:pt x="547875" y="1101475"/>
                </a:lnTo>
                <a:lnTo>
                  <a:pt x="599358" y="1113848"/>
                </a:lnTo>
                <a:lnTo>
                  <a:pt x="652297" y="1124141"/>
                </a:lnTo>
                <a:lnTo>
                  <a:pt x="706577" y="1132279"/>
                </a:lnTo>
                <a:lnTo>
                  <a:pt x="762080" y="1138184"/>
                </a:lnTo>
                <a:lnTo>
                  <a:pt x="818693" y="1141783"/>
                </a:lnTo>
                <a:lnTo>
                  <a:pt x="876300" y="1143000"/>
                </a:lnTo>
                <a:lnTo>
                  <a:pt x="933906" y="1141783"/>
                </a:lnTo>
                <a:lnTo>
                  <a:pt x="990519" y="1138184"/>
                </a:lnTo>
                <a:lnTo>
                  <a:pt x="1046022" y="1132279"/>
                </a:lnTo>
                <a:lnTo>
                  <a:pt x="1100302" y="1124141"/>
                </a:lnTo>
                <a:lnTo>
                  <a:pt x="1153241" y="1113848"/>
                </a:lnTo>
                <a:lnTo>
                  <a:pt x="1204724" y="1101475"/>
                </a:lnTo>
                <a:lnTo>
                  <a:pt x="1254636" y="1087096"/>
                </a:lnTo>
                <a:lnTo>
                  <a:pt x="1302861" y="1070789"/>
                </a:lnTo>
                <a:lnTo>
                  <a:pt x="1349284" y="1052627"/>
                </a:lnTo>
                <a:lnTo>
                  <a:pt x="1393789" y="1032686"/>
                </a:lnTo>
                <a:lnTo>
                  <a:pt x="1436260" y="1011043"/>
                </a:lnTo>
                <a:lnTo>
                  <a:pt x="1476582" y="987772"/>
                </a:lnTo>
                <a:lnTo>
                  <a:pt x="1514639" y="962949"/>
                </a:lnTo>
                <a:lnTo>
                  <a:pt x="1550316" y="936650"/>
                </a:lnTo>
                <a:lnTo>
                  <a:pt x="1583496" y="908950"/>
                </a:lnTo>
                <a:lnTo>
                  <a:pt x="1614066" y="879924"/>
                </a:lnTo>
                <a:lnTo>
                  <a:pt x="1641908" y="849648"/>
                </a:lnTo>
                <a:lnTo>
                  <a:pt x="1666907" y="818198"/>
                </a:lnTo>
                <a:lnTo>
                  <a:pt x="1688948" y="785648"/>
                </a:lnTo>
                <a:lnTo>
                  <a:pt x="1707916" y="752075"/>
                </a:lnTo>
                <a:lnTo>
                  <a:pt x="1736167" y="682161"/>
                </a:lnTo>
                <a:lnTo>
                  <a:pt x="1750735" y="609058"/>
                </a:lnTo>
                <a:lnTo>
                  <a:pt x="1752600" y="571499"/>
                </a:lnTo>
                <a:lnTo>
                  <a:pt x="1750735" y="533941"/>
                </a:lnTo>
                <a:lnTo>
                  <a:pt x="1736167" y="460838"/>
                </a:lnTo>
                <a:lnTo>
                  <a:pt x="1707916" y="390924"/>
                </a:lnTo>
                <a:lnTo>
                  <a:pt x="1688948" y="357351"/>
                </a:lnTo>
                <a:lnTo>
                  <a:pt x="1666907" y="324801"/>
                </a:lnTo>
                <a:lnTo>
                  <a:pt x="1641908" y="293351"/>
                </a:lnTo>
                <a:lnTo>
                  <a:pt x="1614066" y="263075"/>
                </a:lnTo>
                <a:lnTo>
                  <a:pt x="1583496" y="234049"/>
                </a:lnTo>
                <a:lnTo>
                  <a:pt x="1550316" y="206349"/>
                </a:lnTo>
                <a:lnTo>
                  <a:pt x="1514639" y="180050"/>
                </a:lnTo>
                <a:lnTo>
                  <a:pt x="1476582" y="155227"/>
                </a:lnTo>
                <a:lnTo>
                  <a:pt x="1436260" y="131956"/>
                </a:lnTo>
                <a:lnTo>
                  <a:pt x="1393789" y="110313"/>
                </a:lnTo>
                <a:lnTo>
                  <a:pt x="1349284" y="90372"/>
                </a:lnTo>
                <a:lnTo>
                  <a:pt x="1302861" y="72210"/>
                </a:lnTo>
                <a:lnTo>
                  <a:pt x="1254636" y="55903"/>
                </a:lnTo>
                <a:lnTo>
                  <a:pt x="1204724" y="41524"/>
                </a:lnTo>
                <a:lnTo>
                  <a:pt x="1153241" y="29151"/>
                </a:lnTo>
                <a:lnTo>
                  <a:pt x="1100302" y="18858"/>
                </a:lnTo>
                <a:lnTo>
                  <a:pt x="1046022" y="10720"/>
                </a:lnTo>
                <a:lnTo>
                  <a:pt x="990519" y="4815"/>
                </a:lnTo>
                <a:lnTo>
                  <a:pt x="933906" y="1216"/>
                </a:lnTo>
                <a:lnTo>
                  <a:pt x="8763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73615" y="4965191"/>
            <a:ext cx="1752600" cy="1355725"/>
          </a:xfrm>
          <a:custGeom>
            <a:avLst/>
            <a:gdLst/>
            <a:ahLst/>
            <a:cxnLst/>
            <a:rect l="l" t="t" r="r" b="b"/>
            <a:pathLst>
              <a:path w="1752600" h="1355725">
                <a:moveTo>
                  <a:pt x="0" y="0"/>
                </a:moveTo>
                <a:lnTo>
                  <a:pt x="0" y="1355598"/>
                </a:lnTo>
                <a:lnTo>
                  <a:pt x="1752600" y="1355598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19135" y="4963922"/>
            <a:ext cx="3695700" cy="18923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911475">
              <a:lnSpc>
                <a:spcPct val="100000"/>
              </a:lnSpc>
              <a:spcBef>
                <a:spcPts val="46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612775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R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00">
              <a:latin typeface="Times New Roman" panose="02020603050405020304"/>
              <a:cs typeface="Times New Roman" panose="02020603050405020304"/>
            </a:endParaRPr>
          </a:p>
          <a:p>
            <a:pPr marR="63500" algn="ctr">
              <a:lnSpc>
                <a:spcPct val="100000"/>
              </a:lnSpc>
            </a:pP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200" b="1" spc="-5" dirty="0">
                <a:latin typeface="Symbol" panose="05050102010706020507"/>
                <a:cs typeface="Symbol" panose="05050102010706020507"/>
              </a:rPr>
              <a:t>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S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0103" y="361908"/>
            <a:ext cx="2298700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交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70967" y="4799076"/>
            <a:ext cx="2830195" cy="1520190"/>
          </a:xfrm>
          <a:custGeom>
            <a:avLst/>
            <a:gdLst/>
            <a:ahLst/>
            <a:cxnLst/>
            <a:rect l="l" t="t" r="r" b="b"/>
            <a:pathLst>
              <a:path w="2830195" h="1520189">
                <a:moveTo>
                  <a:pt x="0" y="0"/>
                </a:moveTo>
                <a:lnTo>
                  <a:pt x="0" y="1520189"/>
                </a:lnTo>
                <a:lnTo>
                  <a:pt x="2830067" y="1520189"/>
                </a:lnTo>
                <a:lnTo>
                  <a:pt x="2830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370967" y="4799076"/>
            <a:ext cx="2830195" cy="152019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68580" algn="ctr">
              <a:lnSpc>
                <a:spcPct val="100000"/>
              </a:lnSpc>
              <a:spcBef>
                <a:spcPts val="44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R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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 = R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(R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2000" b="1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836930" algn="ctr">
              <a:lnSpc>
                <a:spcPct val="100000"/>
              </a:lnSpc>
              <a:spcBef>
                <a:spcPts val="47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= R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 + S =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= S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(S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2000" b="1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R)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= S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 + R =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91541" y="4805171"/>
            <a:ext cx="2816860" cy="1510030"/>
          </a:xfrm>
          <a:custGeom>
            <a:avLst/>
            <a:gdLst/>
            <a:ahLst/>
            <a:cxnLst/>
            <a:rect l="l" t="t" r="r" b="b"/>
            <a:pathLst>
              <a:path w="2816859" h="1510029">
                <a:moveTo>
                  <a:pt x="0" y="1509522"/>
                </a:moveTo>
                <a:lnTo>
                  <a:pt x="2816351" y="0"/>
                </a:lnTo>
              </a:path>
            </a:pathLst>
          </a:custGeom>
          <a:ln w="38099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48857" y="4819650"/>
            <a:ext cx="2817495" cy="1495425"/>
          </a:xfrm>
          <a:custGeom>
            <a:avLst/>
            <a:gdLst/>
            <a:ahLst/>
            <a:cxnLst/>
            <a:rect l="l" t="t" r="r" b="b"/>
            <a:pathLst>
              <a:path w="2817495" h="1495425">
                <a:moveTo>
                  <a:pt x="0" y="0"/>
                </a:moveTo>
                <a:lnTo>
                  <a:pt x="2817114" y="1495044"/>
                </a:lnTo>
              </a:path>
            </a:pathLst>
          </a:custGeom>
          <a:ln w="38100">
            <a:solidFill>
              <a:srgbClr val="CC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374263" y="6422390"/>
            <a:ext cx="1276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错在哪里呢?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21080" y="1210945"/>
            <a:ext cx="5754370" cy="100139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32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交操作的示例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一</a:t>
            </a:r>
            <a:r>
              <a:rPr sz="24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抽象的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12165" lvl="1" indent="-342900">
              <a:lnSpc>
                <a:spcPct val="100000"/>
              </a:lnSpc>
              <a:spcBef>
                <a:spcPts val="1220"/>
              </a:spcBef>
              <a:buFont typeface="Wingdings" panose="05000000000000000000" charset="0"/>
              <a:buChar char="u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假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设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与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是并相容的两个关系，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</a:t>
            </a:r>
            <a:r>
              <a:rPr sz="20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3395" y="3949446"/>
            <a:ext cx="1619250" cy="15621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21087" y="3911346"/>
            <a:ext cx="1619250" cy="186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80683" y="3924300"/>
            <a:ext cx="1619249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7403" y="787390"/>
            <a:ext cx="1421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交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0600" y="1269365"/>
            <a:ext cx="7346950" cy="86550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79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交操作的示例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二</a:t>
            </a:r>
            <a:r>
              <a:rPr sz="24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语义的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12165" lvl="1" indent="-342900">
              <a:lnSpc>
                <a:spcPct val="100000"/>
              </a:lnSpc>
              <a:spcBef>
                <a:spcPts val="690"/>
              </a:spcBef>
              <a:buFont typeface="Wingdings" panose="05000000000000000000" charset="0"/>
              <a:buChar char="u"/>
              <a:tabLst>
                <a:tab pos="27813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查询既参加体育队又参加文艺队的学生信息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2164" y="3154151"/>
            <a:ext cx="24104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参加体育队的学生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2164" y="5085057"/>
            <a:ext cx="2367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S(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参加文艺队的学生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6591" y="3519677"/>
            <a:ext cx="3867150" cy="14569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27645" y="5424677"/>
            <a:ext cx="3867150" cy="1456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50313" y="3967225"/>
            <a:ext cx="45840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∩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S(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既参加体育队又参加文艺队的学生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02465" y="4362450"/>
            <a:ext cx="3877055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7403" y="787390"/>
            <a:ext cx="1421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交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2035" y="1325245"/>
            <a:ext cx="7641590" cy="389445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82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交操作的示例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三</a:t>
            </a:r>
            <a:r>
              <a:rPr sz="24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语义的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00100" marR="992505" lvl="1" indent="-342900">
              <a:lnSpc>
                <a:spcPts val="3150"/>
              </a:lnSpc>
              <a:spcBef>
                <a:spcPts val="205"/>
              </a:spcBef>
              <a:buClr>
                <a:srgbClr val="000000"/>
              </a:buClr>
              <a:buFont typeface="Wingdings" panose="05000000000000000000" charset="0"/>
              <a:buChar char="u"/>
              <a:tabLst>
                <a:tab pos="285115" algn="l"/>
              </a:tabLst>
            </a:pPr>
            <a:r>
              <a:rPr sz="2000" b="1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若</a:t>
            </a:r>
            <a:r>
              <a:rPr sz="2000" b="1" spc="-15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为年龄小</a:t>
            </a:r>
            <a:r>
              <a:rPr sz="2000" b="1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于</a:t>
            </a:r>
            <a:r>
              <a:rPr sz="2000" b="1" spc="-10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20</a:t>
            </a:r>
            <a:r>
              <a:rPr sz="2000" b="1" spc="-10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岁的学生，</a:t>
            </a:r>
            <a:r>
              <a:rPr sz="2000" b="1" spc="-10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为计算机学院的学生，</a:t>
            </a:r>
            <a:r>
              <a:rPr sz="2000" b="1" spc="-530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2000" b="1" spc="-5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   R</a:t>
            </a:r>
            <a:r>
              <a:rPr sz="2000" b="1" spc="-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</a:t>
            </a:r>
            <a:r>
              <a:rPr sz="2000" b="1" spc="4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为计算机学院并且年龄小于</a:t>
            </a:r>
            <a:r>
              <a:rPr sz="2000" b="1" spc="-10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20</a:t>
            </a:r>
            <a:r>
              <a:rPr sz="2000" b="1" spc="-10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岁的所有学生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812165" lvl="1" indent="-342900">
              <a:lnSpc>
                <a:spcPct val="100000"/>
              </a:lnSpc>
              <a:spcBef>
                <a:spcPts val="475"/>
              </a:spcBef>
              <a:buFont typeface="Wingdings" panose="05000000000000000000" charset="0"/>
              <a:buChar char="u"/>
              <a:tabLst>
                <a:tab pos="285115" algn="l"/>
              </a:tabLst>
            </a:pPr>
            <a:r>
              <a:rPr sz="2000" b="1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若</a:t>
            </a:r>
            <a:r>
              <a:rPr sz="2000" b="1" spc="-15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为学过数据库课程的学生，</a:t>
            </a:r>
            <a:r>
              <a:rPr sz="2000" b="1" spc="-10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为学过自控理论课程的学生，</a:t>
            </a:r>
            <a:r>
              <a:rPr sz="2000" b="1" spc="-525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2000" b="1" spc="-5" dirty="0">
                <a:solidFill>
                  <a:srgbClr val="6565FF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726565" lvl="1" indent="-342900">
              <a:lnSpc>
                <a:spcPct val="100000"/>
              </a:lnSpc>
              <a:spcBef>
                <a:spcPts val="740"/>
              </a:spcBef>
              <a:buFont typeface="Wingdings" panose="05000000000000000000" charset="0"/>
              <a:buChar char="u"/>
            </a:pP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</a:t>
            </a:r>
            <a:r>
              <a:rPr sz="2000" b="1" spc="4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solidFill>
                  <a:srgbClr val="6565FF"/>
                </a:solidFill>
                <a:latin typeface="新宋体" panose="02010609030101010101" charset="-122"/>
                <a:cs typeface="新宋体" panose="02010609030101010101" charset="-122"/>
              </a:rPr>
              <a:t>为既学过数据库课程又学过自控理论课程的所有学生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812165" lvl="1" indent="-342900">
              <a:lnSpc>
                <a:spcPct val="100000"/>
              </a:lnSpc>
              <a:spcBef>
                <a:spcPts val="705"/>
              </a:spcBef>
              <a:buFont typeface="Wingdings" panose="05000000000000000000" charset="0"/>
              <a:buChar char="u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汉语中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既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…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又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…”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“…,</a:t>
            </a:r>
            <a:r>
              <a:rPr sz="20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并</a:t>
            </a:r>
            <a:r>
              <a:rPr sz="2000" b="1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且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…”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通常意义是交运算的要求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812165" lvl="1" indent="-342900">
              <a:lnSpc>
                <a:spcPct val="100000"/>
              </a:lnSpc>
              <a:spcBef>
                <a:spcPts val="875"/>
              </a:spcBef>
              <a:buSzPct val="95000"/>
              <a:buFont typeface="Wingdings" panose="05000000000000000000" charset="0"/>
              <a:buChar char="u"/>
              <a:tabLst>
                <a:tab pos="215265" algn="l"/>
              </a:tabLst>
            </a:pPr>
            <a:r>
              <a:rPr sz="2000" b="1" u="sng" spc="-10" dirty="0">
                <a:solidFill>
                  <a:srgbClr val="FF0065"/>
                </a:solidFill>
                <a:uFill>
                  <a:solidFill>
                    <a:srgbClr val="FF0065"/>
                  </a:solidFill>
                </a:uFill>
                <a:latin typeface="新宋体" panose="02010609030101010101" charset="-122"/>
                <a:cs typeface="新宋体" panose="02010609030101010101" charset="-122"/>
              </a:rPr>
              <a:t>首先要准确理解汉语的查询要求，然后再找到正确的操作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812165" lvl="1" indent="-342900">
              <a:lnSpc>
                <a:spcPct val="100000"/>
              </a:lnSpc>
              <a:spcBef>
                <a:spcPts val="575"/>
              </a:spcBef>
              <a:buFont typeface="Wingdings" panose="05000000000000000000" charset="0"/>
              <a:buChar char="u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同学可举出更多的示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例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…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402" y="422394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7402" y="787382"/>
            <a:ext cx="1421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(1)</a:t>
            </a:r>
            <a:r>
              <a:rPr sz="2000" b="1" spc="-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交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5185" y="1395475"/>
            <a:ext cx="8792210" cy="1841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latin typeface="Symbol" panose="05050102010706020507"/>
                <a:cs typeface="Symbol" panose="05050102010706020507"/>
              </a:rPr>
              <a:t></a:t>
            </a:r>
            <a:r>
              <a:rPr sz="3200" b="1" dirty="0"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连接</a:t>
            </a:r>
            <a:r>
              <a:rPr sz="3200" b="1" dirty="0"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3200" b="1" dirty="0">
                <a:latin typeface="Symbol" panose="05050102010706020507"/>
                <a:cs typeface="Symbol" panose="05050102010706020507"/>
              </a:rPr>
              <a:t></a:t>
            </a:r>
            <a:r>
              <a:rPr sz="3200" b="1" dirty="0">
                <a:latin typeface="微软雅黑" panose="020B0503020204020204" charset="-122"/>
                <a:cs typeface="微软雅黑" panose="020B0503020204020204" charset="-122"/>
              </a:rPr>
              <a:t>-Join, </a:t>
            </a: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theta-Join)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62865">
              <a:lnSpc>
                <a:spcPct val="131000"/>
              </a:lnSpc>
              <a:spcBef>
                <a:spcPts val="107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投影与选择操作只是对单个关系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表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)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进行操作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而实际应用中往往涉及多个表 之间的操作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这就需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要</a:t>
            </a:r>
            <a:r>
              <a:rPr sz="2000" b="1" spc="-10" dirty="0"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-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连接操作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84480" indent="-272415">
              <a:lnSpc>
                <a:spcPct val="100000"/>
              </a:lnSpc>
              <a:spcBef>
                <a:spcPts val="70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比如：查询数据结构成绩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在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90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分以上的学生姓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名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涉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及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Student,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Course,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SC)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0991" y="4074414"/>
            <a:ext cx="3257550" cy="13639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05519" y="5543550"/>
            <a:ext cx="2863595" cy="1187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64871" y="4470653"/>
            <a:ext cx="1812798" cy="2045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7403" y="791983"/>
            <a:ext cx="189166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F8F8F8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连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接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47863" y="1912620"/>
            <a:ext cx="742950" cy="4236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27489" y="2898648"/>
            <a:ext cx="4575047" cy="662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29087" y="1400517"/>
            <a:ext cx="7947659" cy="48431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 marR="17780" algn="just">
              <a:lnSpc>
                <a:spcPct val="130000"/>
              </a:lnSpc>
              <a:spcBef>
                <a:spcPts val="70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297815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定义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：给定关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和关系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S,</a:t>
            </a:r>
            <a:r>
              <a:rPr sz="20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与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000" b="1" spc="-10" dirty="0"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连接运算结果也是一个关系，记 作</a:t>
            </a:r>
            <a:r>
              <a:rPr sz="2000" b="1" spc="98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，  它由关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和关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的笛卡尔积中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选取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中属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性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与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中属性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B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之间满足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条件的元组构成。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"/>
            </a:pPr>
            <a:endParaRPr sz="3300">
              <a:latin typeface="Times New Roman" panose="02020603050405020304"/>
              <a:cs typeface="Times New Roman" panose="02020603050405020304"/>
            </a:endParaRPr>
          </a:p>
          <a:p>
            <a:pPr marL="297180" indent="-272415" algn="just">
              <a:lnSpc>
                <a:spcPct val="100000"/>
              </a:lnSpc>
              <a:buFont typeface="Wingdings" panose="05000000000000000000"/>
              <a:buChar char=""/>
              <a:tabLst>
                <a:tab pos="297815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数学描述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 panose="02020603050405020304"/>
              <a:cs typeface="Times New Roman" panose="02020603050405020304"/>
            </a:endParaRPr>
          </a:p>
          <a:p>
            <a:pPr marL="481965">
              <a:lnSpc>
                <a:spcPct val="100000"/>
              </a:lnSpc>
            </a:pPr>
            <a:r>
              <a:rPr sz="2000" spc="-5" dirty="0"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设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R(A</a:t>
            </a:r>
            <a:r>
              <a:rPr sz="1950" b="1" spc="-7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950" b="1" spc="292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,A</a:t>
            </a:r>
            <a:r>
              <a:rPr sz="1950" b="1" spc="-7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950" b="1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…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,A</a:t>
            </a:r>
            <a:r>
              <a:rPr sz="1950" b="1" spc="-7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),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5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{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950" b="1" spc="-7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950" b="1" spc="284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,A</a:t>
            </a:r>
            <a:r>
              <a:rPr sz="1950" b="1" spc="-7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950" b="1" spc="7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…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,A</a:t>
            </a:r>
            <a:r>
              <a:rPr sz="1950" b="1" spc="-7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50" b="1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81965">
              <a:lnSpc>
                <a:spcPct val="100000"/>
              </a:lnSpc>
              <a:spcBef>
                <a:spcPts val="590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S(B</a:t>
            </a:r>
            <a:r>
              <a:rPr sz="1950" b="1" spc="-7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 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,B</a:t>
            </a:r>
            <a:r>
              <a:rPr sz="1950" b="1" spc="-7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… ,B</a:t>
            </a:r>
            <a:r>
              <a:rPr sz="1950" b="1" spc="-7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),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{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950" b="1" spc="-7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 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,B</a:t>
            </a:r>
            <a:r>
              <a:rPr sz="1950" b="1" spc="-7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 … ,B</a:t>
            </a:r>
            <a:r>
              <a:rPr sz="1950" b="1" spc="-7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950" b="1" spc="-337" baseline="-17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81965">
              <a:lnSpc>
                <a:spcPct val="100000"/>
              </a:lnSpc>
              <a:spcBef>
                <a:spcPts val="840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-2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是关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中的元组，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是关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中的元组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81965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5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属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性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和属性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具有可比性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81965">
              <a:lnSpc>
                <a:spcPct val="100000"/>
              </a:lnSpc>
              <a:spcBef>
                <a:spcPts val="610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5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是比较运算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符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4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{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</a:t>
            </a:r>
            <a:r>
              <a:rPr sz="2000" b="1" spc="5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</a:t>
            </a:r>
            <a:r>
              <a:rPr sz="2000" b="1" spc="4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</a:t>
            </a:r>
            <a:r>
              <a:rPr sz="2000" b="1" spc="5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</a:t>
            </a:r>
            <a:r>
              <a:rPr sz="2000" b="1" spc="4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</a:t>
            </a:r>
            <a:r>
              <a:rPr sz="2000" b="1" spc="5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华文行楷" panose="02010800040101010101" charset="-122"/>
                <a:cs typeface="华文行楷" panose="02010800040101010101" charset="-122"/>
              </a:rPr>
              <a:t>≠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}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96875" indent="-272415" algn="just">
              <a:lnSpc>
                <a:spcPct val="100000"/>
              </a:lnSpc>
              <a:spcBef>
                <a:spcPts val="1235"/>
              </a:spcBef>
              <a:buFont typeface="Wingdings" panose="05000000000000000000"/>
              <a:buChar char=""/>
              <a:tabLst>
                <a:tab pos="397510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在实际应用中，</a:t>
            </a:r>
            <a:r>
              <a:rPr sz="2000" b="1" spc="-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连接操作经常与投影、选择操作一起使用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7400" y="422391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7400" y="791972"/>
            <a:ext cx="189166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F8F8F8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连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接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0605" y="1400175"/>
            <a:ext cx="5786755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400" b="1" spc="-10" dirty="0">
                <a:latin typeface="Symbol" panose="05050102010706020507"/>
                <a:cs typeface="Symbol" panose="05050102010706020507"/>
              </a:rPr>
              <a:t>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-</a:t>
            </a: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连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latin typeface="Symbol" panose="05050102010706020507"/>
                <a:cs typeface="Symbol" panose="05050102010706020507"/>
              </a:rPr>
              <a:t>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-Join)</a:t>
            </a: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操作的示例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一</a:t>
            </a:r>
            <a:r>
              <a:rPr sz="24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抽象的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 b="1" spc="-5" dirty="0">
              <a:solidFill>
                <a:srgbClr val="FF006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5013" y="2498598"/>
            <a:ext cx="1075944" cy="12573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54537" y="3389376"/>
            <a:ext cx="2114549" cy="2523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41967" y="2498598"/>
            <a:ext cx="1075944" cy="156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45093" y="3177539"/>
            <a:ext cx="342900" cy="216535"/>
          </a:xfrm>
          <a:custGeom>
            <a:avLst/>
            <a:gdLst/>
            <a:ahLst/>
            <a:cxnLst/>
            <a:rect l="l" t="t" r="r" b="b"/>
            <a:pathLst>
              <a:path w="342900" h="216535">
                <a:moveTo>
                  <a:pt x="171450" y="0"/>
                </a:moveTo>
                <a:lnTo>
                  <a:pt x="117043" y="5547"/>
                </a:lnTo>
                <a:lnTo>
                  <a:pt x="69951" y="20970"/>
                </a:lnTo>
                <a:lnTo>
                  <a:pt x="32918" y="44439"/>
                </a:lnTo>
                <a:lnTo>
                  <a:pt x="8686" y="74127"/>
                </a:lnTo>
                <a:lnTo>
                  <a:pt x="0" y="108204"/>
                </a:lnTo>
                <a:lnTo>
                  <a:pt x="8686" y="142280"/>
                </a:lnTo>
                <a:lnTo>
                  <a:pt x="32918" y="171968"/>
                </a:lnTo>
                <a:lnTo>
                  <a:pt x="69951" y="195437"/>
                </a:lnTo>
                <a:lnTo>
                  <a:pt x="117043" y="210860"/>
                </a:lnTo>
                <a:lnTo>
                  <a:pt x="171450" y="216408"/>
                </a:lnTo>
                <a:lnTo>
                  <a:pt x="225564" y="210860"/>
                </a:lnTo>
                <a:lnTo>
                  <a:pt x="272619" y="195437"/>
                </a:lnTo>
                <a:lnTo>
                  <a:pt x="309762" y="171968"/>
                </a:lnTo>
                <a:lnTo>
                  <a:pt x="334140" y="142280"/>
                </a:lnTo>
                <a:lnTo>
                  <a:pt x="342900" y="108204"/>
                </a:lnTo>
                <a:lnTo>
                  <a:pt x="334140" y="74127"/>
                </a:lnTo>
                <a:lnTo>
                  <a:pt x="309762" y="44439"/>
                </a:lnTo>
                <a:lnTo>
                  <a:pt x="272619" y="20970"/>
                </a:lnTo>
                <a:lnTo>
                  <a:pt x="225564" y="5547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45093" y="3495294"/>
            <a:ext cx="342900" cy="215900"/>
          </a:xfrm>
          <a:custGeom>
            <a:avLst/>
            <a:gdLst/>
            <a:ahLst/>
            <a:cxnLst/>
            <a:rect l="l" t="t" r="r" b="b"/>
            <a:pathLst>
              <a:path w="342900" h="215900">
                <a:moveTo>
                  <a:pt x="171450" y="0"/>
                </a:moveTo>
                <a:lnTo>
                  <a:pt x="117043" y="5547"/>
                </a:lnTo>
                <a:lnTo>
                  <a:pt x="69951" y="20970"/>
                </a:lnTo>
                <a:lnTo>
                  <a:pt x="32918" y="44439"/>
                </a:lnTo>
                <a:lnTo>
                  <a:pt x="8686" y="74127"/>
                </a:lnTo>
                <a:lnTo>
                  <a:pt x="0" y="108203"/>
                </a:lnTo>
                <a:lnTo>
                  <a:pt x="8686" y="142201"/>
                </a:lnTo>
                <a:lnTo>
                  <a:pt x="32918" y="171699"/>
                </a:lnTo>
                <a:lnTo>
                  <a:pt x="69951" y="194943"/>
                </a:lnTo>
                <a:lnTo>
                  <a:pt x="117043" y="210177"/>
                </a:lnTo>
                <a:lnTo>
                  <a:pt x="171450" y="215645"/>
                </a:lnTo>
                <a:lnTo>
                  <a:pt x="225564" y="210177"/>
                </a:lnTo>
                <a:lnTo>
                  <a:pt x="272619" y="194943"/>
                </a:lnTo>
                <a:lnTo>
                  <a:pt x="309762" y="171699"/>
                </a:lnTo>
                <a:lnTo>
                  <a:pt x="334140" y="142201"/>
                </a:lnTo>
                <a:lnTo>
                  <a:pt x="342900" y="108203"/>
                </a:lnTo>
                <a:lnTo>
                  <a:pt x="334140" y="74127"/>
                </a:lnTo>
                <a:lnTo>
                  <a:pt x="309762" y="44439"/>
                </a:lnTo>
                <a:lnTo>
                  <a:pt x="272619" y="20970"/>
                </a:lnTo>
                <a:lnTo>
                  <a:pt x="225564" y="5547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47885" y="3165348"/>
            <a:ext cx="342900" cy="215900"/>
          </a:xfrm>
          <a:custGeom>
            <a:avLst/>
            <a:gdLst/>
            <a:ahLst/>
            <a:cxnLst/>
            <a:rect l="l" t="t" r="r" b="b"/>
            <a:pathLst>
              <a:path w="342900" h="215900">
                <a:moveTo>
                  <a:pt x="171450" y="0"/>
                </a:moveTo>
                <a:lnTo>
                  <a:pt x="117335" y="5468"/>
                </a:lnTo>
                <a:lnTo>
                  <a:pt x="70280" y="20702"/>
                </a:lnTo>
                <a:lnTo>
                  <a:pt x="33137" y="43946"/>
                </a:lnTo>
                <a:lnTo>
                  <a:pt x="8759" y="73444"/>
                </a:lnTo>
                <a:lnTo>
                  <a:pt x="0" y="107441"/>
                </a:lnTo>
                <a:lnTo>
                  <a:pt x="8759" y="141811"/>
                </a:lnTo>
                <a:lnTo>
                  <a:pt x="33137" y="171535"/>
                </a:lnTo>
                <a:lnTo>
                  <a:pt x="70280" y="194895"/>
                </a:lnTo>
                <a:lnTo>
                  <a:pt x="117335" y="210171"/>
                </a:lnTo>
                <a:lnTo>
                  <a:pt x="171450" y="215646"/>
                </a:lnTo>
                <a:lnTo>
                  <a:pt x="225856" y="210171"/>
                </a:lnTo>
                <a:lnTo>
                  <a:pt x="272948" y="194895"/>
                </a:lnTo>
                <a:lnTo>
                  <a:pt x="309981" y="171535"/>
                </a:lnTo>
                <a:lnTo>
                  <a:pt x="334213" y="141811"/>
                </a:lnTo>
                <a:lnTo>
                  <a:pt x="342899" y="107441"/>
                </a:lnTo>
                <a:lnTo>
                  <a:pt x="334213" y="73444"/>
                </a:lnTo>
                <a:lnTo>
                  <a:pt x="309981" y="43946"/>
                </a:lnTo>
                <a:lnTo>
                  <a:pt x="272948" y="20702"/>
                </a:lnTo>
                <a:lnTo>
                  <a:pt x="225856" y="5468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60839" y="3470147"/>
            <a:ext cx="342900" cy="215900"/>
          </a:xfrm>
          <a:custGeom>
            <a:avLst/>
            <a:gdLst/>
            <a:ahLst/>
            <a:cxnLst/>
            <a:rect l="l" t="t" r="r" b="b"/>
            <a:pathLst>
              <a:path w="342900" h="215900">
                <a:moveTo>
                  <a:pt x="171450" y="0"/>
                </a:moveTo>
                <a:lnTo>
                  <a:pt x="117335" y="5468"/>
                </a:lnTo>
                <a:lnTo>
                  <a:pt x="70280" y="20702"/>
                </a:lnTo>
                <a:lnTo>
                  <a:pt x="33137" y="43946"/>
                </a:lnTo>
                <a:lnTo>
                  <a:pt x="8759" y="73444"/>
                </a:lnTo>
                <a:lnTo>
                  <a:pt x="0" y="107441"/>
                </a:lnTo>
                <a:lnTo>
                  <a:pt x="8759" y="141811"/>
                </a:lnTo>
                <a:lnTo>
                  <a:pt x="33137" y="171535"/>
                </a:lnTo>
                <a:lnTo>
                  <a:pt x="70280" y="194895"/>
                </a:lnTo>
                <a:lnTo>
                  <a:pt x="117335" y="210171"/>
                </a:lnTo>
                <a:lnTo>
                  <a:pt x="171450" y="215646"/>
                </a:lnTo>
                <a:lnTo>
                  <a:pt x="225564" y="210171"/>
                </a:lnTo>
                <a:lnTo>
                  <a:pt x="272619" y="194895"/>
                </a:lnTo>
                <a:lnTo>
                  <a:pt x="309762" y="171535"/>
                </a:lnTo>
                <a:lnTo>
                  <a:pt x="334140" y="141811"/>
                </a:lnTo>
                <a:lnTo>
                  <a:pt x="342900" y="107441"/>
                </a:lnTo>
                <a:lnTo>
                  <a:pt x="334140" y="73444"/>
                </a:lnTo>
                <a:lnTo>
                  <a:pt x="309762" y="43946"/>
                </a:lnTo>
                <a:lnTo>
                  <a:pt x="272619" y="20702"/>
                </a:lnTo>
                <a:lnTo>
                  <a:pt x="225564" y="5468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47885" y="3774947"/>
            <a:ext cx="342900" cy="215900"/>
          </a:xfrm>
          <a:custGeom>
            <a:avLst/>
            <a:gdLst/>
            <a:ahLst/>
            <a:cxnLst/>
            <a:rect l="l" t="t" r="r" b="b"/>
            <a:pathLst>
              <a:path w="342900" h="215900">
                <a:moveTo>
                  <a:pt x="171450" y="0"/>
                </a:moveTo>
                <a:lnTo>
                  <a:pt x="117335" y="5468"/>
                </a:lnTo>
                <a:lnTo>
                  <a:pt x="70280" y="20702"/>
                </a:lnTo>
                <a:lnTo>
                  <a:pt x="33137" y="43946"/>
                </a:lnTo>
                <a:lnTo>
                  <a:pt x="8759" y="73444"/>
                </a:lnTo>
                <a:lnTo>
                  <a:pt x="0" y="107441"/>
                </a:lnTo>
                <a:lnTo>
                  <a:pt x="8759" y="141811"/>
                </a:lnTo>
                <a:lnTo>
                  <a:pt x="33137" y="171535"/>
                </a:lnTo>
                <a:lnTo>
                  <a:pt x="70280" y="194895"/>
                </a:lnTo>
                <a:lnTo>
                  <a:pt x="117335" y="210171"/>
                </a:lnTo>
                <a:lnTo>
                  <a:pt x="171450" y="215646"/>
                </a:lnTo>
                <a:lnTo>
                  <a:pt x="225856" y="210171"/>
                </a:lnTo>
                <a:lnTo>
                  <a:pt x="272948" y="194895"/>
                </a:lnTo>
                <a:lnTo>
                  <a:pt x="309981" y="171535"/>
                </a:lnTo>
                <a:lnTo>
                  <a:pt x="334213" y="141811"/>
                </a:lnTo>
                <a:lnTo>
                  <a:pt x="342899" y="107441"/>
                </a:lnTo>
                <a:lnTo>
                  <a:pt x="334213" y="73444"/>
                </a:lnTo>
                <a:lnTo>
                  <a:pt x="309981" y="43946"/>
                </a:lnTo>
                <a:lnTo>
                  <a:pt x="272948" y="20702"/>
                </a:lnTo>
                <a:lnTo>
                  <a:pt x="225856" y="5468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13139" y="3291840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746" y="0"/>
                </a:lnTo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13139" y="3291840"/>
            <a:ext cx="647700" cy="292735"/>
          </a:xfrm>
          <a:custGeom>
            <a:avLst/>
            <a:gdLst/>
            <a:ahLst/>
            <a:cxnLst/>
            <a:rect l="l" t="t" r="r" b="b"/>
            <a:pathLst>
              <a:path w="647700" h="292735">
                <a:moveTo>
                  <a:pt x="0" y="0"/>
                </a:moveTo>
                <a:lnTo>
                  <a:pt x="647700" y="292608"/>
                </a:lnTo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75039" y="3634740"/>
            <a:ext cx="673100" cy="280035"/>
          </a:xfrm>
          <a:custGeom>
            <a:avLst/>
            <a:gdLst/>
            <a:ahLst/>
            <a:cxnLst/>
            <a:rect l="l" t="t" r="r" b="b"/>
            <a:pathLst>
              <a:path w="673100" h="280035">
                <a:moveTo>
                  <a:pt x="0" y="0"/>
                </a:moveTo>
                <a:lnTo>
                  <a:pt x="672846" y="279654"/>
                </a:lnTo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84183" y="3298697"/>
            <a:ext cx="695960" cy="542925"/>
          </a:xfrm>
          <a:custGeom>
            <a:avLst/>
            <a:gdLst/>
            <a:ahLst/>
            <a:cxnLst/>
            <a:rect l="l" t="t" r="r" b="b"/>
            <a:pathLst>
              <a:path w="695960" h="542925">
                <a:moveTo>
                  <a:pt x="0" y="0"/>
                </a:moveTo>
                <a:lnTo>
                  <a:pt x="695706" y="542543"/>
                </a:lnTo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90117" y="2484120"/>
            <a:ext cx="2142744" cy="1933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7403" y="791983"/>
            <a:ext cx="189166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F8F8F8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连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接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51660" y="3121025"/>
            <a:ext cx="6413500" cy="1151890"/>
            <a:chOff x="2916" y="4915"/>
            <a:chExt cx="10100" cy="1814"/>
          </a:xfrm>
        </p:grpSpPr>
        <p:sp>
          <p:nvSpPr>
            <p:cNvPr id="3" name="object 3"/>
            <p:cNvSpPr/>
            <p:nvPr/>
          </p:nvSpPr>
          <p:spPr>
            <a:xfrm>
              <a:off x="2916" y="4922"/>
              <a:ext cx="5820" cy="1805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062" y="4915"/>
              <a:ext cx="3955" cy="18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7403" y="791983"/>
            <a:ext cx="189166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F8F8F8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连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接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700" y="1347470"/>
            <a:ext cx="8091170" cy="372364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285115" algn="l"/>
              </a:tabLst>
            </a:pPr>
            <a:r>
              <a:rPr sz="2400" b="1" spc="-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连</a:t>
            </a:r>
            <a:r>
              <a:rPr sz="24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操作的示例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二</a:t>
            </a:r>
            <a:r>
              <a:rPr sz="24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语义</a:t>
            </a:r>
            <a:r>
              <a:rPr sz="24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12165" lvl="1" indent="-342900">
              <a:lnSpc>
                <a:spcPct val="100000"/>
              </a:lnSpc>
              <a:spcBef>
                <a:spcPts val="705"/>
              </a:spcBef>
              <a:buFont typeface="Wingdings" panose="05000000000000000000" charset="0"/>
              <a:buChar char="u"/>
              <a:tabLst>
                <a:tab pos="2152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员工表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Worker(W#,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Wname,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Wsex,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Wage,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Degree)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021715" lvl="1" indent="-342900">
              <a:lnSpc>
                <a:spcPct val="100000"/>
              </a:lnSpc>
              <a:spcBef>
                <a:spcPts val="725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职位限定表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Position(Type,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Limited_Degree)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78815" lvl="1">
              <a:lnSpc>
                <a:spcPct val="100000"/>
              </a:lnSpc>
              <a:spcBef>
                <a:spcPts val="720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竞聘的岗位必须由不低于其最低学历要求的人员担任，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R="5080" lvl="1" algn="r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1:</a:t>
            </a:r>
            <a:r>
              <a:rPr sz="1600" b="1" spc="-9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本科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R="5080" lvl="1" algn="r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2:</a:t>
            </a:r>
            <a:r>
              <a:rPr sz="1600" b="1" spc="-9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硕士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R="5080" lvl="1" algn="r">
              <a:lnSpc>
                <a:spcPct val="100000"/>
              </a:lnSpc>
              <a:spcBef>
                <a:spcPts val="575"/>
              </a:spcBef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3:</a:t>
            </a:r>
            <a:r>
              <a:rPr sz="1600" b="1" spc="-9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博士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</a:pPr>
            <a:endParaRPr sz="2950">
              <a:latin typeface="Times New Roman" panose="02020603050405020304"/>
              <a:cs typeface="Times New Roman" panose="02020603050405020304"/>
            </a:endParaRPr>
          </a:p>
          <a:p>
            <a:pPr marL="840740" lvl="1" indent="-342900">
              <a:lnSpc>
                <a:spcPct val="100000"/>
              </a:lnSpc>
              <a:buFont typeface="Wingdings" panose="05000000000000000000" charset="0"/>
              <a:buChar char="u"/>
              <a:tabLst>
                <a:tab pos="24447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找出所有员工的姓名及其可能竞聘职位的名称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286635" y="5227320"/>
            <a:ext cx="3901440" cy="487680"/>
            <a:chOff x="3601" y="8232"/>
            <a:chExt cx="6144" cy="768"/>
          </a:xfrm>
        </p:grpSpPr>
        <p:sp>
          <p:nvSpPr>
            <p:cNvPr id="8" name="object 8"/>
            <p:cNvSpPr txBox="1"/>
            <p:nvPr/>
          </p:nvSpPr>
          <p:spPr>
            <a:xfrm>
              <a:off x="3601" y="8252"/>
              <a:ext cx="3436" cy="61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3600" b="1" spc="-15" baseline="12000" dirty="0">
                  <a:solidFill>
                    <a:srgbClr val="FF0065"/>
                  </a:solidFill>
                  <a:latin typeface="Microsoft JhengHei" panose="020B0604030504040204" charset="-120"/>
                  <a:cs typeface="Microsoft JhengHei" panose="020B0604030504040204" charset="-120"/>
                </a:rPr>
                <a:t>π</a:t>
              </a:r>
              <a:r>
                <a:rPr sz="1200" b="1" spc="-10" dirty="0">
                  <a:latin typeface="Arial" panose="020B0604020202020204"/>
                  <a:cs typeface="Arial" panose="020B0604020202020204"/>
                </a:rPr>
                <a:t>Wname,</a:t>
              </a:r>
              <a:r>
                <a:rPr sz="1200" b="1" spc="-15" dirty="0">
                  <a:latin typeface="Arial" panose="020B0604020202020204"/>
                  <a:cs typeface="Arial" panose="020B0604020202020204"/>
                </a:rPr>
                <a:t> </a:t>
              </a:r>
              <a:r>
                <a:rPr sz="1200" b="1" spc="-10" dirty="0">
                  <a:latin typeface="Arial" panose="020B0604020202020204"/>
                  <a:cs typeface="Arial" panose="020B0604020202020204"/>
                </a:rPr>
                <a:t>Type</a:t>
              </a:r>
              <a:r>
                <a:rPr sz="3000" b="1" spc="-15" baseline="14000" dirty="0">
                  <a:latin typeface="Arial" panose="020B0604020202020204"/>
                  <a:cs typeface="Arial" panose="020B0604020202020204"/>
                </a:rPr>
                <a:t>(worker</a:t>
              </a:r>
              <a:endParaRPr sz="3000" baseline="14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8019" y="8232"/>
              <a:ext cx="1727" cy="5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000" b="1" spc="-10" dirty="0">
                  <a:latin typeface="Arial" panose="020B0604020202020204"/>
                  <a:cs typeface="Arial" panose="020B0604020202020204"/>
                </a:rPr>
                <a:t>position)</a:t>
              </a:r>
              <a:endParaRPr sz="20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082" y="8672"/>
              <a:ext cx="2935" cy="32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b="1" spc="-5" dirty="0">
                  <a:solidFill>
                    <a:srgbClr val="FF0065"/>
                  </a:solidFill>
                  <a:latin typeface="Arial" panose="020B0604020202020204"/>
                  <a:cs typeface="Arial" panose="020B0604020202020204"/>
                </a:rPr>
                <a:t>degree </a:t>
              </a:r>
              <a:r>
                <a:rPr sz="1200" b="1" dirty="0">
                  <a:solidFill>
                    <a:srgbClr val="FF0065"/>
                  </a:solidFill>
                  <a:latin typeface="Arial" panose="020B0604020202020204"/>
                  <a:cs typeface="Arial" panose="020B0604020202020204"/>
                </a:rPr>
                <a:t>&gt;=</a:t>
              </a:r>
              <a:r>
                <a:rPr sz="1200" b="1" spc="-65" dirty="0">
                  <a:solidFill>
                    <a:srgbClr val="FF0065"/>
                  </a:solidFill>
                  <a:latin typeface="Arial" panose="020B0604020202020204"/>
                  <a:cs typeface="Arial" panose="020B0604020202020204"/>
                </a:rPr>
                <a:t> </a:t>
              </a:r>
              <a:r>
                <a:rPr sz="1200" b="1" dirty="0">
                  <a:solidFill>
                    <a:srgbClr val="FF0065"/>
                  </a:solidFill>
                  <a:latin typeface="Arial" panose="020B0604020202020204"/>
                  <a:cs typeface="Arial" panose="020B0604020202020204"/>
                </a:rPr>
                <a:t>limited_degree</a:t>
              </a:r>
              <a:endParaRPr sz="12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253" y="8412"/>
              <a:ext cx="552" cy="213"/>
            </a:xfrm>
            <a:custGeom>
              <a:avLst/>
              <a:gdLst/>
              <a:ahLst/>
              <a:cxnLst/>
              <a:rect l="l" t="t" r="r" b="b"/>
              <a:pathLst>
                <a:path w="350520" h="135254">
                  <a:moveTo>
                    <a:pt x="0" y="134874"/>
                  </a:moveTo>
                  <a:lnTo>
                    <a:pt x="0" y="0"/>
                  </a:lnTo>
                  <a:lnTo>
                    <a:pt x="350520" y="134874"/>
                  </a:lnTo>
                  <a:lnTo>
                    <a:pt x="350520" y="0"/>
                  </a:lnTo>
                  <a:lnTo>
                    <a:pt x="0" y="13487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62847" y="4481321"/>
            <a:ext cx="5266944" cy="16192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7403" y="791983"/>
            <a:ext cx="189166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F8F8F8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连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接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57513" y="2114550"/>
            <a:ext cx="5276850" cy="224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81135" y="2730245"/>
            <a:ext cx="5238750" cy="179070"/>
          </a:xfrm>
          <a:custGeom>
            <a:avLst/>
            <a:gdLst/>
            <a:ahLst/>
            <a:cxnLst/>
            <a:rect l="l" t="t" r="r" b="b"/>
            <a:pathLst>
              <a:path w="5238750" h="179069">
                <a:moveTo>
                  <a:pt x="2619756" y="0"/>
                </a:moveTo>
                <a:lnTo>
                  <a:pt x="2538147" y="42"/>
                </a:lnTo>
                <a:lnTo>
                  <a:pt x="2457160" y="170"/>
                </a:lnTo>
                <a:lnTo>
                  <a:pt x="2376832" y="382"/>
                </a:lnTo>
                <a:lnTo>
                  <a:pt x="2297198" y="676"/>
                </a:lnTo>
                <a:lnTo>
                  <a:pt x="2218295" y="1052"/>
                </a:lnTo>
                <a:lnTo>
                  <a:pt x="2140159" y="1507"/>
                </a:lnTo>
                <a:lnTo>
                  <a:pt x="2062826" y="2041"/>
                </a:lnTo>
                <a:lnTo>
                  <a:pt x="1986333" y="2653"/>
                </a:lnTo>
                <a:lnTo>
                  <a:pt x="1910715" y="3340"/>
                </a:lnTo>
                <a:lnTo>
                  <a:pt x="1836009" y="4103"/>
                </a:lnTo>
                <a:lnTo>
                  <a:pt x="1762251" y="4939"/>
                </a:lnTo>
                <a:lnTo>
                  <a:pt x="1689477" y="5848"/>
                </a:lnTo>
                <a:lnTo>
                  <a:pt x="1617724" y="6828"/>
                </a:lnTo>
                <a:lnTo>
                  <a:pt x="1547027" y="7878"/>
                </a:lnTo>
                <a:lnTo>
                  <a:pt x="1477424" y="8996"/>
                </a:lnTo>
                <a:lnTo>
                  <a:pt x="1408949" y="10182"/>
                </a:lnTo>
                <a:lnTo>
                  <a:pt x="1341639" y="11434"/>
                </a:lnTo>
                <a:lnTo>
                  <a:pt x="1275531" y="12750"/>
                </a:lnTo>
                <a:lnTo>
                  <a:pt x="1210661" y="14131"/>
                </a:lnTo>
                <a:lnTo>
                  <a:pt x="1147064" y="15574"/>
                </a:lnTo>
                <a:lnTo>
                  <a:pt x="1084778" y="17077"/>
                </a:lnTo>
                <a:lnTo>
                  <a:pt x="1023838" y="18641"/>
                </a:lnTo>
                <a:lnTo>
                  <a:pt x="964280" y="20263"/>
                </a:lnTo>
                <a:lnTo>
                  <a:pt x="906141" y="21943"/>
                </a:lnTo>
                <a:lnTo>
                  <a:pt x="849457" y="23678"/>
                </a:lnTo>
                <a:lnTo>
                  <a:pt x="794264" y="25468"/>
                </a:lnTo>
                <a:lnTo>
                  <a:pt x="740599" y="27312"/>
                </a:lnTo>
                <a:lnTo>
                  <a:pt x="688497" y="29208"/>
                </a:lnTo>
                <a:lnTo>
                  <a:pt x="637994" y="31156"/>
                </a:lnTo>
                <a:lnTo>
                  <a:pt x="589128" y="33152"/>
                </a:lnTo>
                <a:lnTo>
                  <a:pt x="541934" y="35198"/>
                </a:lnTo>
                <a:lnTo>
                  <a:pt x="496448" y="37290"/>
                </a:lnTo>
                <a:lnTo>
                  <a:pt x="452707" y="39429"/>
                </a:lnTo>
                <a:lnTo>
                  <a:pt x="410746" y="41612"/>
                </a:lnTo>
                <a:lnTo>
                  <a:pt x="370603" y="43839"/>
                </a:lnTo>
                <a:lnTo>
                  <a:pt x="332312" y="46108"/>
                </a:lnTo>
                <a:lnTo>
                  <a:pt x="261436" y="50767"/>
                </a:lnTo>
                <a:lnTo>
                  <a:pt x="198407" y="55580"/>
                </a:lnTo>
                <a:lnTo>
                  <a:pt x="143515" y="60537"/>
                </a:lnTo>
                <a:lnTo>
                  <a:pt x="97049" y="65627"/>
                </a:lnTo>
                <a:lnTo>
                  <a:pt x="59300" y="70841"/>
                </a:lnTo>
                <a:lnTo>
                  <a:pt x="19653" y="78871"/>
                </a:lnTo>
                <a:lnTo>
                  <a:pt x="0" y="89916"/>
                </a:lnTo>
                <a:lnTo>
                  <a:pt x="1246" y="92708"/>
                </a:lnTo>
                <a:lnTo>
                  <a:pt x="43785" y="106313"/>
                </a:lnTo>
                <a:lnTo>
                  <a:pt x="97049" y="114145"/>
                </a:lnTo>
                <a:lnTo>
                  <a:pt x="143515" y="119209"/>
                </a:lnTo>
                <a:lnTo>
                  <a:pt x="198407" y="124136"/>
                </a:lnTo>
                <a:lnTo>
                  <a:pt x="261436" y="128915"/>
                </a:lnTo>
                <a:lnTo>
                  <a:pt x="332312" y="133538"/>
                </a:lnTo>
                <a:lnTo>
                  <a:pt x="370603" y="135788"/>
                </a:lnTo>
                <a:lnTo>
                  <a:pt x="410746" y="137995"/>
                </a:lnTo>
                <a:lnTo>
                  <a:pt x="452707" y="140158"/>
                </a:lnTo>
                <a:lnTo>
                  <a:pt x="496448" y="142277"/>
                </a:lnTo>
                <a:lnTo>
                  <a:pt x="541934" y="144348"/>
                </a:lnTo>
                <a:lnTo>
                  <a:pt x="589128" y="146373"/>
                </a:lnTo>
                <a:lnTo>
                  <a:pt x="637994" y="148348"/>
                </a:lnTo>
                <a:lnTo>
                  <a:pt x="688497" y="150274"/>
                </a:lnTo>
                <a:lnTo>
                  <a:pt x="740599" y="152148"/>
                </a:lnTo>
                <a:lnTo>
                  <a:pt x="794264" y="153971"/>
                </a:lnTo>
                <a:lnTo>
                  <a:pt x="849457" y="155740"/>
                </a:lnTo>
                <a:lnTo>
                  <a:pt x="906141" y="157454"/>
                </a:lnTo>
                <a:lnTo>
                  <a:pt x="964280" y="159112"/>
                </a:lnTo>
                <a:lnTo>
                  <a:pt x="1023838" y="160713"/>
                </a:lnTo>
                <a:lnTo>
                  <a:pt x="1084778" y="162256"/>
                </a:lnTo>
                <a:lnTo>
                  <a:pt x="1147064" y="163739"/>
                </a:lnTo>
                <a:lnTo>
                  <a:pt x="1210661" y="165162"/>
                </a:lnTo>
                <a:lnTo>
                  <a:pt x="1275531" y="166523"/>
                </a:lnTo>
                <a:lnTo>
                  <a:pt x="1341639" y="167820"/>
                </a:lnTo>
                <a:lnTo>
                  <a:pt x="1408949" y="169054"/>
                </a:lnTo>
                <a:lnTo>
                  <a:pt x="1477424" y="170222"/>
                </a:lnTo>
                <a:lnTo>
                  <a:pt x="1547027" y="171323"/>
                </a:lnTo>
                <a:lnTo>
                  <a:pt x="1617724" y="172356"/>
                </a:lnTo>
                <a:lnTo>
                  <a:pt x="1689477" y="173321"/>
                </a:lnTo>
                <a:lnTo>
                  <a:pt x="1762251" y="174215"/>
                </a:lnTo>
                <a:lnTo>
                  <a:pt x="1836009" y="175037"/>
                </a:lnTo>
                <a:lnTo>
                  <a:pt x="1910715" y="175787"/>
                </a:lnTo>
                <a:lnTo>
                  <a:pt x="1986333" y="176463"/>
                </a:lnTo>
                <a:lnTo>
                  <a:pt x="2062826" y="177064"/>
                </a:lnTo>
                <a:lnTo>
                  <a:pt x="2140159" y="177589"/>
                </a:lnTo>
                <a:lnTo>
                  <a:pt x="2218295" y="178036"/>
                </a:lnTo>
                <a:lnTo>
                  <a:pt x="2297198" y="178405"/>
                </a:lnTo>
                <a:lnTo>
                  <a:pt x="2376832" y="178694"/>
                </a:lnTo>
                <a:lnTo>
                  <a:pt x="2457160" y="178902"/>
                </a:lnTo>
                <a:lnTo>
                  <a:pt x="2538147" y="179027"/>
                </a:lnTo>
                <a:lnTo>
                  <a:pt x="2619756" y="179070"/>
                </a:lnTo>
                <a:lnTo>
                  <a:pt x="2701322" y="179027"/>
                </a:lnTo>
                <a:lnTo>
                  <a:pt x="2782268" y="178902"/>
                </a:lnTo>
                <a:lnTo>
                  <a:pt x="2862557" y="178694"/>
                </a:lnTo>
                <a:lnTo>
                  <a:pt x="2942153" y="178405"/>
                </a:lnTo>
                <a:lnTo>
                  <a:pt x="3021020" y="178036"/>
                </a:lnTo>
                <a:lnTo>
                  <a:pt x="3099121" y="177589"/>
                </a:lnTo>
                <a:lnTo>
                  <a:pt x="3176420" y="177064"/>
                </a:lnTo>
                <a:lnTo>
                  <a:pt x="3252882" y="176463"/>
                </a:lnTo>
                <a:lnTo>
                  <a:pt x="3328469" y="175787"/>
                </a:lnTo>
                <a:lnTo>
                  <a:pt x="3403146" y="175037"/>
                </a:lnTo>
                <a:lnTo>
                  <a:pt x="3476876" y="174215"/>
                </a:lnTo>
                <a:lnTo>
                  <a:pt x="3549623" y="173321"/>
                </a:lnTo>
                <a:lnTo>
                  <a:pt x="3621351" y="172356"/>
                </a:lnTo>
                <a:lnTo>
                  <a:pt x="3692023" y="171323"/>
                </a:lnTo>
                <a:lnTo>
                  <a:pt x="3761604" y="170222"/>
                </a:lnTo>
                <a:lnTo>
                  <a:pt x="3830057" y="169054"/>
                </a:lnTo>
                <a:lnTo>
                  <a:pt x="3897345" y="167820"/>
                </a:lnTo>
                <a:lnTo>
                  <a:pt x="3963434" y="166523"/>
                </a:lnTo>
                <a:lnTo>
                  <a:pt x="4028286" y="165162"/>
                </a:lnTo>
                <a:lnTo>
                  <a:pt x="4091865" y="163739"/>
                </a:lnTo>
                <a:lnTo>
                  <a:pt x="4154134" y="162256"/>
                </a:lnTo>
                <a:lnTo>
                  <a:pt x="4215059" y="160713"/>
                </a:lnTo>
                <a:lnTo>
                  <a:pt x="4274602" y="159112"/>
                </a:lnTo>
                <a:lnTo>
                  <a:pt x="4332727" y="157454"/>
                </a:lnTo>
                <a:lnTo>
                  <a:pt x="4389398" y="155740"/>
                </a:lnTo>
                <a:lnTo>
                  <a:pt x="4444579" y="153971"/>
                </a:lnTo>
                <a:lnTo>
                  <a:pt x="4498234" y="152148"/>
                </a:lnTo>
                <a:lnTo>
                  <a:pt x="4550325" y="150274"/>
                </a:lnTo>
                <a:lnTo>
                  <a:pt x="4600818" y="148348"/>
                </a:lnTo>
                <a:lnTo>
                  <a:pt x="4649676" y="146373"/>
                </a:lnTo>
                <a:lnTo>
                  <a:pt x="4696862" y="144348"/>
                </a:lnTo>
                <a:lnTo>
                  <a:pt x="4742340" y="142277"/>
                </a:lnTo>
                <a:lnTo>
                  <a:pt x="4786075" y="140158"/>
                </a:lnTo>
                <a:lnTo>
                  <a:pt x="4828029" y="137995"/>
                </a:lnTo>
                <a:lnTo>
                  <a:pt x="4868167" y="135788"/>
                </a:lnTo>
                <a:lnTo>
                  <a:pt x="4906452" y="133538"/>
                </a:lnTo>
                <a:lnTo>
                  <a:pt x="4977320" y="128915"/>
                </a:lnTo>
                <a:lnTo>
                  <a:pt x="5040342" y="124136"/>
                </a:lnTo>
                <a:lnTo>
                  <a:pt x="5095230" y="119209"/>
                </a:lnTo>
                <a:lnTo>
                  <a:pt x="5141692" y="114145"/>
                </a:lnTo>
                <a:lnTo>
                  <a:pt x="5179439" y="108954"/>
                </a:lnTo>
                <a:lnTo>
                  <a:pt x="5219084" y="100948"/>
                </a:lnTo>
                <a:lnTo>
                  <a:pt x="5238737" y="89916"/>
                </a:lnTo>
                <a:lnTo>
                  <a:pt x="5237490" y="87122"/>
                </a:lnTo>
                <a:lnTo>
                  <a:pt x="5194953" y="73491"/>
                </a:lnTo>
                <a:lnTo>
                  <a:pt x="5141692" y="65627"/>
                </a:lnTo>
                <a:lnTo>
                  <a:pt x="5095230" y="60537"/>
                </a:lnTo>
                <a:lnTo>
                  <a:pt x="5040342" y="55580"/>
                </a:lnTo>
                <a:lnTo>
                  <a:pt x="4977320" y="50767"/>
                </a:lnTo>
                <a:lnTo>
                  <a:pt x="4906452" y="46108"/>
                </a:lnTo>
                <a:lnTo>
                  <a:pt x="4868167" y="43839"/>
                </a:lnTo>
                <a:lnTo>
                  <a:pt x="4828029" y="41612"/>
                </a:lnTo>
                <a:lnTo>
                  <a:pt x="4786075" y="39429"/>
                </a:lnTo>
                <a:lnTo>
                  <a:pt x="4742340" y="37290"/>
                </a:lnTo>
                <a:lnTo>
                  <a:pt x="4696862" y="35198"/>
                </a:lnTo>
                <a:lnTo>
                  <a:pt x="4649676" y="33152"/>
                </a:lnTo>
                <a:lnTo>
                  <a:pt x="4600818" y="31156"/>
                </a:lnTo>
                <a:lnTo>
                  <a:pt x="4550325" y="29208"/>
                </a:lnTo>
                <a:lnTo>
                  <a:pt x="4498234" y="27312"/>
                </a:lnTo>
                <a:lnTo>
                  <a:pt x="4444579" y="25468"/>
                </a:lnTo>
                <a:lnTo>
                  <a:pt x="4389398" y="23678"/>
                </a:lnTo>
                <a:lnTo>
                  <a:pt x="4332727" y="21943"/>
                </a:lnTo>
                <a:lnTo>
                  <a:pt x="4274602" y="20263"/>
                </a:lnTo>
                <a:lnTo>
                  <a:pt x="4215059" y="18641"/>
                </a:lnTo>
                <a:lnTo>
                  <a:pt x="4154134" y="17077"/>
                </a:lnTo>
                <a:lnTo>
                  <a:pt x="4091865" y="15574"/>
                </a:lnTo>
                <a:lnTo>
                  <a:pt x="4028286" y="14131"/>
                </a:lnTo>
                <a:lnTo>
                  <a:pt x="3963434" y="12750"/>
                </a:lnTo>
                <a:lnTo>
                  <a:pt x="3897345" y="11434"/>
                </a:lnTo>
                <a:lnTo>
                  <a:pt x="3830057" y="10182"/>
                </a:lnTo>
                <a:lnTo>
                  <a:pt x="3761604" y="8996"/>
                </a:lnTo>
                <a:lnTo>
                  <a:pt x="3692023" y="7878"/>
                </a:lnTo>
                <a:lnTo>
                  <a:pt x="3621351" y="6828"/>
                </a:lnTo>
                <a:lnTo>
                  <a:pt x="3549623" y="5848"/>
                </a:lnTo>
                <a:lnTo>
                  <a:pt x="3476876" y="4939"/>
                </a:lnTo>
                <a:lnTo>
                  <a:pt x="3403146" y="4103"/>
                </a:lnTo>
                <a:lnTo>
                  <a:pt x="3328469" y="3340"/>
                </a:lnTo>
                <a:lnTo>
                  <a:pt x="3252882" y="2653"/>
                </a:lnTo>
                <a:lnTo>
                  <a:pt x="3176420" y="2041"/>
                </a:lnTo>
                <a:lnTo>
                  <a:pt x="3099121" y="1507"/>
                </a:lnTo>
                <a:lnTo>
                  <a:pt x="3021020" y="1052"/>
                </a:lnTo>
                <a:lnTo>
                  <a:pt x="2942153" y="676"/>
                </a:lnTo>
                <a:lnTo>
                  <a:pt x="2862557" y="382"/>
                </a:lnTo>
                <a:lnTo>
                  <a:pt x="2782268" y="170"/>
                </a:lnTo>
                <a:lnTo>
                  <a:pt x="2701322" y="42"/>
                </a:lnTo>
                <a:lnTo>
                  <a:pt x="2619756" y="0"/>
                </a:lnTo>
                <a:close/>
              </a:path>
            </a:pathLst>
          </a:custGeom>
          <a:ln w="31750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07043" y="2945892"/>
            <a:ext cx="5238750" cy="180340"/>
          </a:xfrm>
          <a:custGeom>
            <a:avLst/>
            <a:gdLst/>
            <a:ahLst/>
            <a:cxnLst/>
            <a:rect l="l" t="t" r="r" b="b"/>
            <a:pathLst>
              <a:path w="5238750" h="180339">
                <a:moveTo>
                  <a:pt x="2618993" y="0"/>
                </a:moveTo>
                <a:lnTo>
                  <a:pt x="2537427" y="42"/>
                </a:lnTo>
                <a:lnTo>
                  <a:pt x="2456481" y="170"/>
                </a:lnTo>
                <a:lnTo>
                  <a:pt x="2376192" y="382"/>
                </a:lnTo>
                <a:lnTo>
                  <a:pt x="2296596" y="676"/>
                </a:lnTo>
                <a:lnTo>
                  <a:pt x="2217729" y="1052"/>
                </a:lnTo>
                <a:lnTo>
                  <a:pt x="2139628" y="1507"/>
                </a:lnTo>
                <a:lnTo>
                  <a:pt x="2062328" y="2041"/>
                </a:lnTo>
                <a:lnTo>
                  <a:pt x="1985867" y="2653"/>
                </a:lnTo>
                <a:lnTo>
                  <a:pt x="1910279" y="3340"/>
                </a:lnTo>
                <a:lnTo>
                  <a:pt x="1835602" y="4103"/>
                </a:lnTo>
                <a:lnTo>
                  <a:pt x="1761872" y="4939"/>
                </a:lnTo>
                <a:lnTo>
                  <a:pt x="1689125" y="5848"/>
                </a:lnTo>
                <a:lnTo>
                  <a:pt x="1617397" y="6828"/>
                </a:lnTo>
                <a:lnTo>
                  <a:pt x="1546724" y="7878"/>
                </a:lnTo>
                <a:lnTo>
                  <a:pt x="1477143" y="8996"/>
                </a:lnTo>
                <a:lnTo>
                  <a:pt x="1408690" y="10182"/>
                </a:lnTo>
                <a:lnTo>
                  <a:pt x="1341400" y="11434"/>
                </a:lnTo>
                <a:lnTo>
                  <a:pt x="1275312" y="12750"/>
                </a:lnTo>
                <a:lnTo>
                  <a:pt x="1210460" y="14131"/>
                </a:lnTo>
                <a:lnTo>
                  <a:pt x="1146880" y="15574"/>
                </a:lnTo>
                <a:lnTo>
                  <a:pt x="1084610" y="17077"/>
                </a:lnTo>
                <a:lnTo>
                  <a:pt x="1023685" y="18641"/>
                </a:lnTo>
                <a:lnTo>
                  <a:pt x="964142" y="20263"/>
                </a:lnTo>
                <a:lnTo>
                  <a:pt x="906016" y="21943"/>
                </a:lnTo>
                <a:lnTo>
                  <a:pt x="849345" y="23678"/>
                </a:lnTo>
                <a:lnTo>
                  <a:pt x="794163" y="25468"/>
                </a:lnTo>
                <a:lnTo>
                  <a:pt x="740509" y="27312"/>
                </a:lnTo>
                <a:lnTo>
                  <a:pt x="688417" y="29208"/>
                </a:lnTo>
                <a:lnTo>
                  <a:pt x="637924" y="31156"/>
                </a:lnTo>
                <a:lnTo>
                  <a:pt x="589066" y="33152"/>
                </a:lnTo>
                <a:lnTo>
                  <a:pt x="541879" y="35198"/>
                </a:lnTo>
                <a:lnTo>
                  <a:pt x="496401" y="37290"/>
                </a:lnTo>
                <a:lnTo>
                  <a:pt x="452666" y="39429"/>
                </a:lnTo>
                <a:lnTo>
                  <a:pt x="410711" y="41612"/>
                </a:lnTo>
                <a:lnTo>
                  <a:pt x="370573" y="43839"/>
                </a:lnTo>
                <a:lnTo>
                  <a:pt x="332287" y="46108"/>
                </a:lnTo>
                <a:lnTo>
                  <a:pt x="261419" y="50767"/>
                </a:lnTo>
                <a:lnTo>
                  <a:pt x="198396" y="55580"/>
                </a:lnTo>
                <a:lnTo>
                  <a:pt x="143508" y="60537"/>
                </a:lnTo>
                <a:lnTo>
                  <a:pt x="97046" y="65627"/>
                </a:lnTo>
                <a:lnTo>
                  <a:pt x="59298" y="70841"/>
                </a:lnTo>
                <a:lnTo>
                  <a:pt x="19652" y="78871"/>
                </a:lnTo>
                <a:lnTo>
                  <a:pt x="0" y="89916"/>
                </a:lnTo>
                <a:lnTo>
                  <a:pt x="1246" y="92709"/>
                </a:lnTo>
                <a:lnTo>
                  <a:pt x="43783" y="106340"/>
                </a:lnTo>
                <a:lnTo>
                  <a:pt x="97046" y="114204"/>
                </a:lnTo>
                <a:lnTo>
                  <a:pt x="143508" y="119294"/>
                </a:lnTo>
                <a:lnTo>
                  <a:pt x="198396" y="124251"/>
                </a:lnTo>
                <a:lnTo>
                  <a:pt x="261419" y="129064"/>
                </a:lnTo>
                <a:lnTo>
                  <a:pt x="332287" y="133723"/>
                </a:lnTo>
                <a:lnTo>
                  <a:pt x="370573" y="135992"/>
                </a:lnTo>
                <a:lnTo>
                  <a:pt x="410711" y="138219"/>
                </a:lnTo>
                <a:lnTo>
                  <a:pt x="452666" y="140402"/>
                </a:lnTo>
                <a:lnTo>
                  <a:pt x="496401" y="142541"/>
                </a:lnTo>
                <a:lnTo>
                  <a:pt x="541879" y="144633"/>
                </a:lnTo>
                <a:lnTo>
                  <a:pt x="589066" y="146679"/>
                </a:lnTo>
                <a:lnTo>
                  <a:pt x="637924" y="148675"/>
                </a:lnTo>
                <a:lnTo>
                  <a:pt x="688417" y="150623"/>
                </a:lnTo>
                <a:lnTo>
                  <a:pt x="740509" y="152519"/>
                </a:lnTo>
                <a:lnTo>
                  <a:pt x="794163" y="154363"/>
                </a:lnTo>
                <a:lnTo>
                  <a:pt x="849345" y="156153"/>
                </a:lnTo>
                <a:lnTo>
                  <a:pt x="906016" y="157888"/>
                </a:lnTo>
                <a:lnTo>
                  <a:pt x="964142" y="159568"/>
                </a:lnTo>
                <a:lnTo>
                  <a:pt x="1023685" y="161190"/>
                </a:lnTo>
                <a:lnTo>
                  <a:pt x="1084610" y="162754"/>
                </a:lnTo>
                <a:lnTo>
                  <a:pt x="1146880" y="164257"/>
                </a:lnTo>
                <a:lnTo>
                  <a:pt x="1210460" y="165700"/>
                </a:lnTo>
                <a:lnTo>
                  <a:pt x="1275312" y="167081"/>
                </a:lnTo>
                <a:lnTo>
                  <a:pt x="1341400" y="168397"/>
                </a:lnTo>
                <a:lnTo>
                  <a:pt x="1408690" y="169649"/>
                </a:lnTo>
                <a:lnTo>
                  <a:pt x="1477143" y="170835"/>
                </a:lnTo>
                <a:lnTo>
                  <a:pt x="1546724" y="171953"/>
                </a:lnTo>
                <a:lnTo>
                  <a:pt x="1617397" y="173003"/>
                </a:lnTo>
                <a:lnTo>
                  <a:pt x="1689125" y="173983"/>
                </a:lnTo>
                <a:lnTo>
                  <a:pt x="1761872" y="174892"/>
                </a:lnTo>
                <a:lnTo>
                  <a:pt x="1835602" y="175728"/>
                </a:lnTo>
                <a:lnTo>
                  <a:pt x="1910279" y="176491"/>
                </a:lnTo>
                <a:lnTo>
                  <a:pt x="1985867" y="177178"/>
                </a:lnTo>
                <a:lnTo>
                  <a:pt x="2062328" y="177790"/>
                </a:lnTo>
                <a:lnTo>
                  <a:pt x="2139628" y="178324"/>
                </a:lnTo>
                <a:lnTo>
                  <a:pt x="2217729" y="178779"/>
                </a:lnTo>
                <a:lnTo>
                  <a:pt x="2296596" y="179155"/>
                </a:lnTo>
                <a:lnTo>
                  <a:pt x="2376192" y="179449"/>
                </a:lnTo>
                <a:lnTo>
                  <a:pt x="2456481" y="179661"/>
                </a:lnTo>
                <a:lnTo>
                  <a:pt x="2537427" y="179789"/>
                </a:lnTo>
                <a:lnTo>
                  <a:pt x="2618993" y="179831"/>
                </a:lnTo>
                <a:lnTo>
                  <a:pt x="2700602" y="179789"/>
                </a:lnTo>
                <a:lnTo>
                  <a:pt x="2781588" y="179661"/>
                </a:lnTo>
                <a:lnTo>
                  <a:pt x="2861915" y="179449"/>
                </a:lnTo>
                <a:lnTo>
                  <a:pt x="2941549" y="179155"/>
                </a:lnTo>
                <a:lnTo>
                  <a:pt x="3020451" y="178779"/>
                </a:lnTo>
                <a:lnTo>
                  <a:pt x="3098587" y="178324"/>
                </a:lnTo>
                <a:lnTo>
                  <a:pt x="3175919" y="177790"/>
                </a:lnTo>
                <a:lnTo>
                  <a:pt x="3252412" y="177178"/>
                </a:lnTo>
                <a:lnTo>
                  <a:pt x="3328029" y="176491"/>
                </a:lnTo>
                <a:lnTo>
                  <a:pt x="3402735" y="175728"/>
                </a:lnTo>
                <a:lnTo>
                  <a:pt x="3476493" y="174892"/>
                </a:lnTo>
                <a:lnTo>
                  <a:pt x="3549266" y="173983"/>
                </a:lnTo>
                <a:lnTo>
                  <a:pt x="3621020" y="173003"/>
                </a:lnTo>
                <a:lnTo>
                  <a:pt x="3691716" y="171953"/>
                </a:lnTo>
                <a:lnTo>
                  <a:pt x="3761320" y="170835"/>
                </a:lnTo>
                <a:lnTo>
                  <a:pt x="3829795" y="169649"/>
                </a:lnTo>
                <a:lnTo>
                  <a:pt x="3897104" y="168397"/>
                </a:lnTo>
                <a:lnTo>
                  <a:pt x="3963212" y="167081"/>
                </a:lnTo>
                <a:lnTo>
                  <a:pt x="4028083" y="165700"/>
                </a:lnTo>
                <a:lnTo>
                  <a:pt x="4091679" y="164257"/>
                </a:lnTo>
                <a:lnTo>
                  <a:pt x="4153966" y="162754"/>
                </a:lnTo>
                <a:lnTo>
                  <a:pt x="4214906" y="161190"/>
                </a:lnTo>
                <a:lnTo>
                  <a:pt x="4274464" y="159568"/>
                </a:lnTo>
                <a:lnTo>
                  <a:pt x="4332603" y="157888"/>
                </a:lnTo>
                <a:lnTo>
                  <a:pt x="4389287" y="156153"/>
                </a:lnTo>
                <a:lnTo>
                  <a:pt x="4444480" y="154363"/>
                </a:lnTo>
                <a:lnTo>
                  <a:pt x="4498146" y="152519"/>
                </a:lnTo>
                <a:lnTo>
                  <a:pt x="4550248" y="150623"/>
                </a:lnTo>
                <a:lnTo>
                  <a:pt x="4600750" y="148675"/>
                </a:lnTo>
                <a:lnTo>
                  <a:pt x="4649617" y="146679"/>
                </a:lnTo>
                <a:lnTo>
                  <a:pt x="4696811" y="144633"/>
                </a:lnTo>
                <a:lnTo>
                  <a:pt x="4742297" y="142541"/>
                </a:lnTo>
                <a:lnTo>
                  <a:pt x="4786039" y="140402"/>
                </a:lnTo>
                <a:lnTo>
                  <a:pt x="4828000" y="138219"/>
                </a:lnTo>
                <a:lnTo>
                  <a:pt x="4868143" y="135992"/>
                </a:lnTo>
                <a:lnTo>
                  <a:pt x="4906434" y="133723"/>
                </a:lnTo>
                <a:lnTo>
                  <a:pt x="4977311" y="129064"/>
                </a:lnTo>
                <a:lnTo>
                  <a:pt x="5040340" y="124251"/>
                </a:lnTo>
                <a:lnTo>
                  <a:pt x="5095233" y="119294"/>
                </a:lnTo>
                <a:lnTo>
                  <a:pt x="5141699" y="114204"/>
                </a:lnTo>
                <a:lnTo>
                  <a:pt x="5179448" y="108990"/>
                </a:lnTo>
                <a:lnTo>
                  <a:pt x="5219096" y="100960"/>
                </a:lnTo>
                <a:lnTo>
                  <a:pt x="5238749" y="89915"/>
                </a:lnTo>
                <a:lnTo>
                  <a:pt x="5237503" y="87122"/>
                </a:lnTo>
                <a:lnTo>
                  <a:pt x="5194964" y="73491"/>
                </a:lnTo>
                <a:lnTo>
                  <a:pt x="5141699" y="65627"/>
                </a:lnTo>
                <a:lnTo>
                  <a:pt x="5095233" y="60537"/>
                </a:lnTo>
                <a:lnTo>
                  <a:pt x="5040340" y="55580"/>
                </a:lnTo>
                <a:lnTo>
                  <a:pt x="4977311" y="50767"/>
                </a:lnTo>
                <a:lnTo>
                  <a:pt x="4906434" y="46108"/>
                </a:lnTo>
                <a:lnTo>
                  <a:pt x="4868143" y="43839"/>
                </a:lnTo>
                <a:lnTo>
                  <a:pt x="4828000" y="41612"/>
                </a:lnTo>
                <a:lnTo>
                  <a:pt x="4786039" y="39429"/>
                </a:lnTo>
                <a:lnTo>
                  <a:pt x="4742297" y="37290"/>
                </a:lnTo>
                <a:lnTo>
                  <a:pt x="4696811" y="35198"/>
                </a:lnTo>
                <a:lnTo>
                  <a:pt x="4649617" y="33152"/>
                </a:lnTo>
                <a:lnTo>
                  <a:pt x="4600750" y="31156"/>
                </a:lnTo>
                <a:lnTo>
                  <a:pt x="4550248" y="29208"/>
                </a:lnTo>
                <a:lnTo>
                  <a:pt x="4498146" y="27312"/>
                </a:lnTo>
                <a:lnTo>
                  <a:pt x="4444480" y="25468"/>
                </a:lnTo>
                <a:lnTo>
                  <a:pt x="4389287" y="23678"/>
                </a:lnTo>
                <a:lnTo>
                  <a:pt x="4332603" y="21943"/>
                </a:lnTo>
                <a:lnTo>
                  <a:pt x="4274464" y="20263"/>
                </a:lnTo>
                <a:lnTo>
                  <a:pt x="4214906" y="18641"/>
                </a:lnTo>
                <a:lnTo>
                  <a:pt x="4153966" y="17077"/>
                </a:lnTo>
                <a:lnTo>
                  <a:pt x="4091679" y="15574"/>
                </a:lnTo>
                <a:lnTo>
                  <a:pt x="4028083" y="14131"/>
                </a:lnTo>
                <a:lnTo>
                  <a:pt x="3963212" y="12750"/>
                </a:lnTo>
                <a:lnTo>
                  <a:pt x="3897104" y="11434"/>
                </a:lnTo>
                <a:lnTo>
                  <a:pt x="3829795" y="10182"/>
                </a:lnTo>
                <a:lnTo>
                  <a:pt x="3761320" y="8996"/>
                </a:lnTo>
                <a:lnTo>
                  <a:pt x="3691716" y="7878"/>
                </a:lnTo>
                <a:lnTo>
                  <a:pt x="3621020" y="6828"/>
                </a:lnTo>
                <a:lnTo>
                  <a:pt x="3549266" y="5848"/>
                </a:lnTo>
                <a:lnTo>
                  <a:pt x="3476493" y="4939"/>
                </a:lnTo>
                <a:lnTo>
                  <a:pt x="3402735" y="4103"/>
                </a:lnTo>
                <a:lnTo>
                  <a:pt x="3328029" y="3340"/>
                </a:lnTo>
                <a:lnTo>
                  <a:pt x="3252412" y="2653"/>
                </a:lnTo>
                <a:lnTo>
                  <a:pt x="3175919" y="2041"/>
                </a:lnTo>
                <a:lnTo>
                  <a:pt x="3098587" y="1507"/>
                </a:lnTo>
                <a:lnTo>
                  <a:pt x="3020451" y="1052"/>
                </a:lnTo>
                <a:lnTo>
                  <a:pt x="2941549" y="676"/>
                </a:lnTo>
                <a:lnTo>
                  <a:pt x="2861915" y="382"/>
                </a:lnTo>
                <a:lnTo>
                  <a:pt x="2781588" y="170"/>
                </a:lnTo>
                <a:lnTo>
                  <a:pt x="2700602" y="42"/>
                </a:lnTo>
                <a:lnTo>
                  <a:pt x="2618993" y="0"/>
                </a:lnTo>
                <a:close/>
              </a:path>
            </a:pathLst>
          </a:custGeom>
          <a:ln w="31749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68943" y="4165091"/>
            <a:ext cx="5238750" cy="180340"/>
          </a:xfrm>
          <a:custGeom>
            <a:avLst/>
            <a:gdLst/>
            <a:ahLst/>
            <a:cxnLst/>
            <a:rect l="l" t="t" r="r" b="b"/>
            <a:pathLst>
              <a:path w="5238750" h="180339">
                <a:moveTo>
                  <a:pt x="2618993" y="0"/>
                </a:moveTo>
                <a:lnTo>
                  <a:pt x="2537427" y="42"/>
                </a:lnTo>
                <a:lnTo>
                  <a:pt x="2456481" y="170"/>
                </a:lnTo>
                <a:lnTo>
                  <a:pt x="2376192" y="382"/>
                </a:lnTo>
                <a:lnTo>
                  <a:pt x="2296596" y="676"/>
                </a:lnTo>
                <a:lnTo>
                  <a:pt x="2217729" y="1052"/>
                </a:lnTo>
                <a:lnTo>
                  <a:pt x="2139628" y="1507"/>
                </a:lnTo>
                <a:lnTo>
                  <a:pt x="2062328" y="2041"/>
                </a:lnTo>
                <a:lnTo>
                  <a:pt x="1985867" y="2653"/>
                </a:lnTo>
                <a:lnTo>
                  <a:pt x="1910279" y="3340"/>
                </a:lnTo>
                <a:lnTo>
                  <a:pt x="1835602" y="4103"/>
                </a:lnTo>
                <a:lnTo>
                  <a:pt x="1761872" y="4939"/>
                </a:lnTo>
                <a:lnTo>
                  <a:pt x="1689125" y="5848"/>
                </a:lnTo>
                <a:lnTo>
                  <a:pt x="1617397" y="6828"/>
                </a:lnTo>
                <a:lnTo>
                  <a:pt x="1546724" y="7878"/>
                </a:lnTo>
                <a:lnTo>
                  <a:pt x="1477143" y="8996"/>
                </a:lnTo>
                <a:lnTo>
                  <a:pt x="1408690" y="10182"/>
                </a:lnTo>
                <a:lnTo>
                  <a:pt x="1341400" y="11434"/>
                </a:lnTo>
                <a:lnTo>
                  <a:pt x="1275312" y="12750"/>
                </a:lnTo>
                <a:lnTo>
                  <a:pt x="1210460" y="14131"/>
                </a:lnTo>
                <a:lnTo>
                  <a:pt x="1146880" y="15574"/>
                </a:lnTo>
                <a:lnTo>
                  <a:pt x="1084610" y="17077"/>
                </a:lnTo>
                <a:lnTo>
                  <a:pt x="1023685" y="18641"/>
                </a:lnTo>
                <a:lnTo>
                  <a:pt x="964142" y="20263"/>
                </a:lnTo>
                <a:lnTo>
                  <a:pt x="906016" y="21943"/>
                </a:lnTo>
                <a:lnTo>
                  <a:pt x="849345" y="23678"/>
                </a:lnTo>
                <a:lnTo>
                  <a:pt x="794163" y="25468"/>
                </a:lnTo>
                <a:lnTo>
                  <a:pt x="740509" y="27312"/>
                </a:lnTo>
                <a:lnTo>
                  <a:pt x="688417" y="29208"/>
                </a:lnTo>
                <a:lnTo>
                  <a:pt x="637924" y="31156"/>
                </a:lnTo>
                <a:lnTo>
                  <a:pt x="589066" y="33152"/>
                </a:lnTo>
                <a:lnTo>
                  <a:pt x="541879" y="35198"/>
                </a:lnTo>
                <a:lnTo>
                  <a:pt x="496401" y="37290"/>
                </a:lnTo>
                <a:lnTo>
                  <a:pt x="452666" y="39429"/>
                </a:lnTo>
                <a:lnTo>
                  <a:pt x="410711" y="41612"/>
                </a:lnTo>
                <a:lnTo>
                  <a:pt x="370573" y="43839"/>
                </a:lnTo>
                <a:lnTo>
                  <a:pt x="332287" y="46108"/>
                </a:lnTo>
                <a:lnTo>
                  <a:pt x="261419" y="50767"/>
                </a:lnTo>
                <a:lnTo>
                  <a:pt x="198396" y="55580"/>
                </a:lnTo>
                <a:lnTo>
                  <a:pt x="143508" y="60537"/>
                </a:lnTo>
                <a:lnTo>
                  <a:pt x="97046" y="65627"/>
                </a:lnTo>
                <a:lnTo>
                  <a:pt x="59298" y="70841"/>
                </a:lnTo>
                <a:lnTo>
                  <a:pt x="19652" y="78871"/>
                </a:lnTo>
                <a:lnTo>
                  <a:pt x="0" y="89916"/>
                </a:lnTo>
                <a:lnTo>
                  <a:pt x="1246" y="92709"/>
                </a:lnTo>
                <a:lnTo>
                  <a:pt x="43783" y="106340"/>
                </a:lnTo>
                <a:lnTo>
                  <a:pt x="97046" y="114204"/>
                </a:lnTo>
                <a:lnTo>
                  <a:pt x="143508" y="119294"/>
                </a:lnTo>
                <a:lnTo>
                  <a:pt x="198396" y="124251"/>
                </a:lnTo>
                <a:lnTo>
                  <a:pt x="261419" y="129064"/>
                </a:lnTo>
                <a:lnTo>
                  <a:pt x="332287" y="133723"/>
                </a:lnTo>
                <a:lnTo>
                  <a:pt x="370573" y="135992"/>
                </a:lnTo>
                <a:lnTo>
                  <a:pt x="410711" y="138219"/>
                </a:lnTo>
                <a:lnTo>
                  <a:pt x="452666" y="140402"/>
                </a:lnTo>
                <a:lnTo>
                  <a:pt x="496401" y="142541"/>
                </a:lnTo>
                <a:lnTo>
                  <a:pt x="541879" y="144633"/>
                </a:lnTo>
                <a:lnTo>
                  <a:pt x="589066" y="146679"/>
                </a:lnTo>
                <a:lnTo>
                  <a:pt x="637924" y="148675"/>
                </a:lnTo>
                <a:lnTo>
                  <a:pt x="688417" y="150623"/>
                </a:lnTo>
                <a:lnTo>
                  <a:pt x="740509" y="152519"/>
                </a:lnTo>
                <a:lnTo>
                  <a:pt x="794163" y="154363"/>
                </a:lnTo>
                <a:lnTo>
                  <a:pt x="849345" y="156153"/>
                </a:lnTo>
                <a:lnTo>
                  <a:pt x="906016" y="157888"/>
                </a:lnTo>
                <a:lnTo>
                  <a:pt x="964142" y="159568"/>
                </a:lnTo>
                <a:lnTo>
                  <a:pt x="1023685" y="161190"/>
                </a:lnTo>
                <a:lnTo>
                  <a:pt x="1084610" y="162754"/>
                </a:lnTo>
                <a:lnTo>
                  <a:pt x="1146880" y="164257"/>
                </a:lnTo>
                <a:lnTo>
                  <a:pt x="1210460" y="165700"/>
                </a:lnTo>
                <a:lnTo>
                  <a:pt x="1275312" y="167081"/>
                </a:lnTo>
                <a:lnTo>
                  <a:pt x="1341400" y="168397"/>
                </a:lnTo>
                <a:lnTo>
                  <a:pt x="1408690" y="169649"/>
                </a:lnTo>
                <a:lnTo>
                  <a:pt x="1477143" y="170835"/>
                </a:lnTo>
                <a:lnTo>
                  <a:pt x="1546724" y="171953"/>
                </a:lnTo>
                <a:lnTo>
                  <a:pt x="1617397" y="173003"/>
                </a:lnTo>
                <a:lnTo>
                  <a:pt x="1689125" y="173983"/>
                </a:lnTo>
                <a:lnTo>
                  <a:pt x="1761872" y="174892"/>
                </a:lnTo>
                <a:lnTo>
                  <a:pt x="1835602" y="175728"/>
                </a:lnTo>
                <a:lnTo>
                  <a:pt x="1910279" y="176491"/>
                </a:lnTo>
                <a:lnTo>
                  <a:pt x="1985867" y="177178"/>
                </a:lnTo>
                <a:lnTo>
                  <a:pt x="2062328" y="177790"/>
                </a:lnTo>
                <a:lnTo>
                  <a:pt x="2139628" y="178324"/>
                </a:lnTo>
                <a:lnTo>
                  <a:pt x="2217729" y="178779"/>
                </a:lnTo>
                <a:lnTo>
                  <a:pt x="2296596" y="179155"/>
                </a:lnTo>
                <a:lnTo>
                  <a:pt x="2376192" y="179449"/>
                </a:lnTo>
                <a:lnTo>
                  <a:pt x="2456481" y="179661"/>
                </a:lnTo>
                <a:lnTo>
                  <a:pt x="2537427" y="179789"/>
                </a:lnTo>
                <a:lnTo>
                  <a:pt x="2618993" y="179832"/>
                </a:lnTo>
                <a:lnTo>
                  <a:pt x="2700602" y="179789"/>
                </a:lnTo>
                <a:lnTo>
                  <a:pt x="2781588" y="179661"/>
                </a:lnTo>
                <a:lnTo>
                  <a:pt x="2861915" y="179449"/>
                </a:lnTo>
                <a:lnTo>
                  <a:pt x="2941549" y="179155"/>
                </a:lnTo>
                <a:lnTo>
                  <a:pt x="3020451" y="178779"/>
                </a:lnTo>
                <a:lnTo>
                  <a:pt x="3098587" y="178324"/>
                </a:lnTo>
                <a:lnTo>
                  <a:pt x="3175919" y="177790"/>
                </a:lnTo>
                <a:lnTo>
                  <a:pt x="3252412" y="177178"/>
                </a:lnTo>
                <a:lnTo>
                  <a:pt x="3328029" y="176491"/>
                </a:lnTo>
                <a:lnTo>
                  <a:pt x="3402735" y="175728"/>
                </a:lnTo>
                <a:lnTo>
                  <a:pt x="3476493" y="174892"/>
                </a:lnTo>
                <a:lnTo>
                  <a:pt x="3549266" y="173983"/>
                </a:lnTo>
                <a:lnTo>
                  <a:pt x="3621020" y="173003"/>
                </a:lnTo>
                <a:lnTo>
                  <a:pt x="3691716" y="171953"/>
                </a:lnTo>
                <a:lnTo>
                  <a:pt x="3761320" y="170835"/>
                </a:lnTo>
                <a:lnTo>
                  <a:pt x="3829795" y="169649"/>
                </a:lnTo>
                <a:lnTo>
                  <a:pt x="3897104" y="168397"/>
                </a:lnTo>
                <a:lnTo>
                  <a:pt x="3963212" y="167081"/>
                </a:lnTo>
                <a:lnTo>
                  <a:pt x="4028083" y="165700"/>
                </a:lnTo>
                <a:lnTo>
                  <a:pt x="4091679" y="164257"/>
                </a:lnTo>
                <a:lnTo>
                  <a:pt x="4153966" y="162754"/>
                </a:lnTo>
                <a:lnTo>
                  <a:pt x="4214906" y="161190"/>
                </a:lnTo>
                <a:lnTo>
                  <a:pt x="4274464" y="159568"/>
                </a:lnTo>
                <a:lnTo>
                  <a:pt x="4332603" y="157888"/>
                </a:lnTo>
                <a:lnTo>
                  <a:pt x="4389287" y="156153"/>
                </a:lnTo>
                <a:lnTo>
                  <a:pt x="4444480" y="154363"/>
                </a:lnTo>
                <a:lnTo>
                  <a:pt x="4498146" y="152519"/>
                </a:lnTo>
                <a:lnTo>
                  <a:pt x="4550248" y="150623"/>
                </a:lnTo>
                <a:lnTo>
                  <a:pt x="4600750" y="148675"/>
                </a:lnTo>
                <a:lnTo>
                  <a:pt x="4649617" y="146679"/>
                </a:lnTo>
                <a:lnTo>
                  <a:pt x="4696811" y="144633"/>
                </a:lnTo>
                <a:lnTo>
                  <a:pt x="4742297" y="142541"/>
                </a:lnTo>
                <a:lnTo>
                  <a:pt x="4786039" y="140402"/>
                </a:lnTo>
                <a:lnTo>
                  <a:pt x="4828000" y="138219"/>
                </a:lnTo>
                <a:lnTo>
                  <a:pt x="4868143" y="135992"/>
                </a:lnTo>
                <a:lnTo>
                  <a:pt x="4906434" y="133723"/>
                </a:lnTo>
                <a:lnTo>
                  <a:pt x="4977311" y="129064"/>
                </a:lnTo>
                <a:lnTo>
                  <a:pt x="5040340" y="124251"/>
                </a:lnTo>
                <a:lnTo>
                  <a:pt x="5095233" y="119294"/>
                </a:lnTo>
                <a:lnTo>
                  <a:pt x="5141699" y="114204"/>
                </a:lnTo>
                <a:lnTo>
                  <a:pt x="5179448" y="108990"/>
                </a:lnTo>
                <a:lnTo>
                  <a:pt x="5219096" y="100960"/>
                </a:lnTo>
                <a:lnTo>
                  <a:pt x="5238749" y="89915"/>
                </a:lnTo>
                <a:lnTo>
                  <a:pt x="5237503" y="87122"/>
                </a:lnTo>
                <a:lnTo>
                  <a:pt x="5194964" y="73491"/>
                </a:lnTo>
                <a:lnTo>
                  <a:pt x="5141699" y="65627"/>
                </a:lnTo>
                <a:lnTo>
                  <a:pt x="5095233" y="60537"/>
                </a:lnTo>
                <a:lnTo>
                  <a:pt x="5040340" y="55580"/>
                </a:lnTo>
                <a:lnTo>
                  <a:pt x="4977311" y="50767"/>
                </a:lnTo>
                <a:lnTo>
                  <a:pt x="4906434" y="46108"/>
                </a:lnTo>
                <a:lnTo>
                  <a:pt x="4868143" y="43839"/>
                </a:lnTo>
                <a:lnTo>
                  <a:pt x="4828000" y="41612"/>
                </a:lnTo>
                <a:lnTo>
                  <a:pt x="4786039" y="39429"/>
                </a:lnTo>
                <a:lnTo>
                  <a:pt x="4742297" y="37290"/>
                </a:lnTo>
                <a:lnTo>
                  <a:pt x="4696811" y="35198"/>
                </a:lnTo>
                <a:lnTo>
                  <a:pt x="4649617" y="33152"/>
                </a:lnTo>
                <a:lnTo>
                  <a:pt x="4600750" y="31156"/>
                </a:lnTo>
                <a:lnTo>
                  <a:pt x="4550248" y="29208"/>
                </a:lnTo>
                <a:lnTo>
                  <a:pt x="4498146" y="27312"/>
                </a:lnTo>
                <a:lnTo>
                  <a:pt x="4444480" y="25468"/>
                </a:lnTo>
                <a:lnTo>
                  <a:pt x="4389287" y="23678"/>
                </a:lnTo>
                <a:lnTo>
                  <a:pt x="4332603" y="21943"/>
                </a:lnTo>
                <a:lnTo>
                  <a:pt x="4274464" y="20263"/>
                </a:lnTo>
                <a:lnTo>
                  <a:pt x="4214906" y="18641"/>
                </a:lnTo>
                <a:lnTo>
                  <a:pt x="4153966" y="17077"/>
                </a:lnTo>
                <a:lnTo>
                  <a:pt x="4091679" y="15574"/>
                </a:lnTo>
                <a:lnTo>
                  <a:pt x="4028083" y="14131"/>
                </a:lnTo>
                <a:lnTo>
                  <a:pt x="3963212" y="12750"/>
                </a:lnTo>
                <a:lnTo>
                  <a:pt x="3897104" y="11434"/>
                </a:lnTo>
                <a:lnTo>
                  <a:pt x="3829795" y="10182"/>
                </a:lnTo>
                <a:lnTo>
                  <a:pt x="3761320" y="8996"/>
                </a:lnTo>
                <a:lnTo>
                  <a:pt x="3691716" y="7878"/>
                </a:lnTo>
                <a:lnTo>
                  <a:pt x="3621020" y="6828"/>
                </a:lnTo>
                <a:lnTo>
                  <a:pt x="3549266" y="5848"/>
                </a:lnTo>
                <a:lnTo>
                  <a:pt x="3476493" y="4939"/>
                </a:lnTo>
                <a:lnTo>
                  <a:pt x="3402735" y="4103"/>
                </a:lnTo>
                <a:lnTo>
                  <a:pt x="3328029" y="3340"/>
                </a:lnTo>
                <a:lnTo>
                  <a:pt x="3252412" y="2653"/>
                </a:lnTo>
                <a:lnTo>
                  <a:pt x="3175919" y="2041"/>
                </a:lnTo>
                <a:lnTo>
                  <a:pt x="3098587" y="1507"/>
                </a:lnTo>
                <a:lnTo>
                  <a:pt x="3020451" y="1052"/>
                </a:lnTo>
                <a:lnTo>
                  <a:pt x="2941549" y="676"/>
                </a:lnTo>
                <a:lnTo>
                  <a:pt x="2861915" y="382"/>
                </a:lnTo>
                <a:lnTo>
                  <a:pt x="2781588" y="170"/>
                </a:lnTo>
                <a:lnTo>
                  <a:pt x="2700602" y="42"/>
                </a:lnTo>
                <a:lnTo>
                  <a:pt x="2618993" y="0"/>
                </a:lnTo>
                <a:close/>
              </a:path>
            </a:pathLst>
          </a:custGeom>
          <a:ln w="31749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639183" y="4067047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×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2540" y="6221221"/>
            <a:ext cx="679830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第三步：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在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(Wname,</a:t>
            </a:r>
            <a:r>
              <a:rPr sz="2000" b="1" spc="-6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Type)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上进行投影操作，得到最终的结果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09445" y="4965191"/>
            <a:ext cx="1847850" cy="19941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62540" y="1206956"/>
            <a:ext cx="8602345" cy="197929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第一步：对两个表进行广义笛卡尔积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第二步：从广义笛卡尔积中选取出符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合</a:t>
            </a:r>
            <a:r>
              <a:rPr sz="20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degree</a:t>
            </a:r>
            <a:r>
              <a:rPr sz="1800" b="1" spc="-2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&gt;=</a:t>
            </a:r>
            <a:r>
              <a:rPr sz="18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limited_degree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条件</a:t>
            </a:r>
            <a:r>
              <a:rPr sz="2000" b="1" spc="-52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的元组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6689090">
              <a:lnSpc>
                <a:spcPts val="1930"/>
              </a:lnSpc>
            </a:pPr>
            <a:r>
              <a:rPr sz="1800" b="1" spc="-1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×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6689090">
              <a:lnSpc>
                <a:spcPts val="1930"/>
              </a:lnSpc>
            </a:pPr>
            <a:r>
              <a:rPr sz="1800" b="1" spc="-10" dirty="0">
                <a:solidFill>
                  <a:srgbClr val="CC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×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81411" y="1458722"/>
            <a:ext cx="385317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元组演算示例：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基于逻辑的运算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4529" y="2103120"/>
            <a:ext cx="6309359" cy="4297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2899" y="2715717"/>
            <a:ext cx="8622030" cy="2360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基于元组演算设计的数据库语言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(Ingre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系统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QUEL)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: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用计算机可识别的符 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号表征元组演算的运算符号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941070" marR="5784215" algn="just">
              <a:lnSpc>
                <a:spcPct val="100000"/>
              </a:lnSpc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range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of t is R 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range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of u is</a:t>
            </a:r>
            <a:r>
              <a:rPr sz="20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W 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retrieve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41070" algn="just">
              <a:lnSpc>
                <a:spcPct val="100000"/>
              </a:lnSpc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where t.sage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&lt;</a:t>
            </a:r>
            <a:r>
              <a:rPr sz="20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u.sage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67000" y="361893"/>
            <a:ext cx="4133215" cy="7556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关系模型简述</a:t>
            </a: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20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(4)</a:t>
            </a: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关系模型与关系数据库语言的关系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02122" y="3497395"/>
            <a:ext cx="7950834" cy="79057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 marR="30480" indent="-635">
              <a:lnSpc>
                <a:spcPct val="102000"/>
              </a:lnSpc>
              <a:spcBef>
                <a:spcPts val="35"/>
              </a:spcBef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注：上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式</a:t>
            </a:r>
            <a:r>
              <a:rPr sz="2950" b="1" i="1" spc="-8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</a:t>
            </a:r>
            <a:r>
              <a:rPr sz="2950" b="1" i="1" spc="-1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b="1" spc="-7" baseline="-13000" dirty="0">
                <a:latin typeface="Arial" panose="020B0604020202020204"/>
                <a:cs typeface="Arial" panose="020B0604020202020204"/>
              </a:rPr>
              <a:t>SC1</a:t>
            </a:r>
            <a:r>
              <a:rPr sz="1950" b="1" spc="-44" baseline="-1300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(SC)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表更名操作，即将表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SC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更名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SC1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，当一个表需要 和其自身进行连接运算时，通常要使用更名操作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2989" y="2831846"/>
            <a:ext cx="4533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spc="-22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SC.C# </a:t>
            </a:r>
            <a:r>
              <a:rPr sz="3000" b="1" spc="-15" baseline="14000" dirty="0">
                <a:latin typeface="Arial" panose="020B0604020202020204"/>
                <a:cs typeface="Arial" panose="020B0604020202020204"/>
              </a:rPr>
              <a:t>(</a:t>
            </a:r>
            <a:r>
              <a:rPr sz="3600" b="1" spc="-15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σ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SC.S#=“98030101” </a:t>
            </a:r>
            <a:r>
              <a:rPr sz="2850" b="1" baseline="-6000" dirty="0">
                <a:latin typeface="Symbol" panose="05050102010706020507"/>
                <a:cs typeface="Symbol" panose="05050102010706020507"/>
              </a:rPr>
              <a:t></a:t>
            </a:r>
            <a:r>
              <a:rPr sz="2850" b="1" spc="135" baseline="-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SC1.S#=“98040202”</a:t>
            </a:r>
            <a:r>
              <a:rPr sz="3000" b="1" spc="-7" baseline="14000" dirty="0">
                <a:latin typeface="Arial" panose="020B0604020202020204"/>
                <a:cs typeface="Arial" panose="020B0604020202020204"/>
              </a:rPr>
              <a:t>(SC</a:t>
            </a:r>
            <a:endParaRPr sz="3000" baseline="1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0081" y="1332678"/>
            <a:ext cx="7958455" cy="19062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12420" indent="-273050">
              <a:lnSpc>
                <a:spcPct val="100000"/>
              </a:lnSpc>
              <a:spcBef>
                <a:spcPts val="825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313055" algn="l"/>
              </a:tabLst>
            </a:pPr>
            <a:r>
              <a:rPr sz="2400" b="1" spc="-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4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连</a:t>
            </a:r>
            <a:r>
              <a:rPr sz="24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操作的示例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三</a:t>
            </a:r>
            <a:r>
              <a:rPr sz="24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续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40105" lvl="1" indent="-342900">
              <a:lnSpc>
                <a:spcPct val="100000"/>
              </a:lnSpc>
              <a:spcBef>
                <a:spcPts val="725"/>
              </a:spcBef>
              <a:buFont typeface="Wingdings" panose="05000000000000000000" charset="0"/>
              <a:buChar char="u"/>
              <a:tabLst>
                <a:tab pos="31242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关系与自身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000" b="1" spc="-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b="1" spc="-10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连接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837565" lvl="1" indent="-342900">
              <a:lnSpc>
                <a:spcPct val="100000"/>
              </a:lnSpc>
              <a:spcBef>
                <a:spcPts val="890"/>
              </a:spcBef>
              <a:buFont typeface="Wingdings" panose="05000000000000000000" charset="0"/>
              <a:buChar char="u"/>
              <a:tabLst>
                <a:tab pos="31051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查询至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少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98030101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号同学和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98040202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号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同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学学过的所有课程号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57200" marR="30480" indent="-457200" algn="r">
              <a:lnSpc>
                <a:spcPct val="100000"/>
              </a:lnSpc>
              <a:spcBef>
                <a:spcPts val="1215"/>
              </a:spcBef>
            </a:pPr>
            <a:r>
              <a:rPr sz="2950" b="1" i="1" spc="-8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</a:t>
            </a:r>
            <a:r>
              <a:rPr sz="2950" b="1" i="1" spc="-8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b="1" spc="-15" baseline="-13000" dirty="0">
                <a:latin typeface="Tahoma" panose="020B0604030504040204"/>
                <a:cs typeface="Tahoma" panose="020B0604030504040204"/>
              </a:rPr>
              <a:t>SC1</a:t>
            </a:r>
            <a:r>
              <a:rPr sz="1950" b="1" spc="135" baseline="-130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5" dirty="0">
                <a:latin typeface="Tahoma" panose="020B0604030504040204"/>
                <a:cs typeface="Tahoma" panose="020B0604030504040204"/>
              </a:rPr>
              <a:t>SC))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31025" y="2939795"/>
            <a:ext cx="351790" cy="135255"/>
          </a:xfrm>
          <a:custGeom>
            <a:avLst/>
            <a:gdLst/>
            <a:ahLst/>
            <a:cxnLst/>
            <a:rect l="l" t="t" r="r" b="b"/>
            <a:pathLst>
              <a:path w="351790" h="135255">
                <a:moveTo>
                  <a:pt x="0" y="134874"/>
                </a:moveTo>
                <a:lnTo>
                  <a:pt x="0" y="0"/>
                </a:lnTo>
                <a:lnTo>
                  <a:pt x="351282" y="134874"/>
                </a:lnTo>
                <a:lnTo>
                  <a:pt x="351282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541903" y="3119120"/>
            <a:ext cx="1181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SC.C# </a:t>
            </a:r>
            <a:r>
              <a:rPr sz="12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1200" b="1" spc="-5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SC1.C#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19363" y="5697473"/>
            <a:ext cx="4466844" cy="10287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30103" y="357315"/>
            <a:ext cx="2298700" cy="76517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00000"/>
              </a:lnSpc>
              <a:spcBef>
                <a:spcPts val="510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F8F8F8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连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接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78915" y="4670297"/>
            <a:ext cx="1812798" cy="2045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7403" y="791983"/>
            <a:ext cx="189166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(2)</a:t>
            </a:r>
            <a:r>
              <a:rPr sz="20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F8F8F8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连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接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4886" y="1361642"/>
            <a:ext cx="8434705" cy="161353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89560" indent="-277495" algn="just">
              <a:lnSpc>
                <a:spcPct val="100000"/>
              </a:lnSpc>
              <a:spcBef>
                <a:spcPts val="825"/>
              </a:spcBef>
              <a:buFont typeface="Wingdings" panose="05000000000000000000"/>
              <a:buChar char=""/>
              <a:tabLst>
                <a:tab pos="290195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特别注意：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indent="533400" algn="just">
              <a:lnSpc>
                <a:spcPts val="3130"/>
              </a:lnSpc>
              <a:spcBef>
                <a:spcPts val="220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虽然我们在讲解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000" b="1" spc="-10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连接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操作时，使用笛卡尔积然后再进行选择来得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到</a:t>
            </a:r>
            <a:r>
              <a:rPr sz="2000" b="1" spc="-5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5" dirty="0">
                <a:solidFill>
                  <a:srgbClr val="FF0065"/>
                </a:solidFill>
                <a:latin typeface="微软雅黑" panose="020B0503020204020204" charset="-122"/>
                <a:cs typeface="微软雅黑" panose="020B0503020204020204" charset="-122"/>
              </a:rPr>
              <a:t>-  连接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结果。这主要是方便大家理解。但当引入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连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接操作后，DBMS可直接进 行连接操作，而不必先形成笛卡尔积。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68407" y="1372616"/>
            <a:ext cx="8185150" cy="5100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等值连接(Equi-Join)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153035" algn="just">
              <a:lnSpc>
                <a:spcPct val="130000"/>
              </a:lnSpc>
              <a:spcBef>
                <a:spcPts val="1360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定义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：给定关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和关系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S,</a:t>
            </a:r>
            <a:r>
              <a:rPr sz="20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与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的等值连接运算结果也是一个关系，  记作</a:t>
            </a:r>
            <a:r>
              <a:rPr sz="2000" b="1" spc="96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，它由关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和关系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的笛卡尔积中选取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中属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性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与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中属性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B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上值相等的元组所构成。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00000"/>
              </a:lnSpc>
              <a:buChar char=""/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84480" indent="-272415" algn="just">
              <a:lnSpc>
                <a:spcPct val="100000"/>
              </a:lnSpc>
              <a:spcBef>
                <a:spcPts val="132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数学描述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00000"/>
              </a:lnSpc>
              <a:buChar char=""/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"/>
            </a:pPr>
            <a:endParaRPr sz="1750">
              <a:latin typeface="Times New Roman" panose="02020603050405020304"/>
              <a:cs typeface="Times New Roman" panose="02020603050405020304"/>
            </a:endParaRPr>
          </a:p>
          <a:p>
            <a:pPr marL="12700" marR="164465">
              <a:lnSpc>
                <a:spcPct val="124000"/>
              </a:lnSpc>
              <a:buSzPct val="95000"/>
              <a:buFont typeface="Wingdings" panose="05000000000000000000"/>
              <a:buChar char=""/>
              <a:tabLst>
                <a:tab pos="215265" algn="l"/>
              </a:tabLst>
            </a:pP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当</a:t>
            </a:r>
            <a:r>
              <a:rPr sz="2000" b="1" spc="-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1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连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中运算符为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＝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时，就是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等值连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，等值连接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000" b="1" spc="-10" dirty="0">
                <a:solidFill>
                  <a:srgbClr val="3333CC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1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连接的一个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特例；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2700" marR="5080">
              <a:lnSpc>
                <a:spcPts val="2920"/>
              </a:lnSpc>
              <a:spcBef>
                <a:spcPts val="10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广义积的元组组合并不是都有意义的，另广义积的元组组合数目也非常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庞大，因此采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用</a:t>
            </a:r>
            <a:r>
              <a:rPr sz="2000" b="1" spc="-10" dirty="0">
                <a:solidFill>
                  <a:srgbClr val="FF0065"/>
                </a:solidFill>
                <a:latin typeface="Symbol" panose="05050102010706020507"/>
                <a:cs typeface="Symbol" panose="05050102010706020507"/>
              </a:rPr>
              <a:t></a:t>
            </a:r>
            <a:r>
              <a:rPr sz="2000" b="1" spc="-1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连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/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等值连接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运算可大幅度降低中间结果的保存量，提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高速度。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7517" y="2509266"/>
            <a:ext cx="745998" cy="40005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48597" y="3528821"/>
            <a:ext cx="4617720" cy="849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7403" y="787390"/>
            <a:ext cx="22669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(3)</a:t>
            </a:r>
            <a:r>
              <a:rPr sz="20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等</a:t>
            </a:r>
            <a:r>
              <a:rPr sz="2000" b="1" spc="-5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值</a:t>
            </a:r>
            <a:r>
              <a:rPr sz="2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连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接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1875" y="1343025"/>
            <a:ext cx="6027420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等值连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(Equi-Join)</a:t>
            </a: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操作的示例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一</a:t>
            </a:r>
            <a:r>
              <a:rPr sz="24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抽象的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 b="1" spc="-5" dirty="0">
              <a:solidFill>
                <a:srgbClr val="FF006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4637" y="2363723"/>
            <a:ext cx="1075944" cy="12573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46739" y="3524250"/>
            <a:ext cx="2114550" cy="2523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81591" y="2363723"/>
            <a:ext cx="1075944" cy="156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59815" y="2382773"/>
            <a:ext cx="2114550" cy="129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84717" y="3042666"/>
            <a:ext cx="342900" cy="216535"/>
          </a:xfrm>
          <a:custGeom>
            <a:avLst/>
            <a:gdLst/>
            <a:ahLst/>
            <a:cxnLst/>
            <a:rect l="l" t="t" r="r" b="b"/>
            <a:pathLst>
              <a:path w="342900" h="216535">
                <a:moveTo>
                  <a:pt x="171450" y="0"/>
                </a:moveTo>
                <a:lnTo>
                  <a:pt x="117043" y="5547"/>
                </a:lnTo>
                <a:lnTo>
                  <a:pt x="69951" y="20970"/>
                </a:lnTo>
                <a:lnTo>
                  <a:pt x="32918" y="44439"/>
                </a:lnTo>
                <a:lnTo>
                  <a:pt x="8686" y="74127"/>
                </a:lnTo>
                <a:lnTo>
                  <a:pt x="0" y="108203"/>
                </a:lnTo>
                <a:lnTo>
                  <a:pt x="8686" y="142280"/>
                </a:lnTo>
                <a:lnTo>
                  <a:pt x="32918" y="171968"/>
                </a:lnTo>
                <a:lnTo>
                  <a:pt x="69951" y="195437"/>
                </a:lnTo>
                <a:lnTo>
                  <a:pt x="117043" y="210860"/>
                </a:lnTo>
                <a:lnTo>
                  <a:pt x="171450" y="216407"/>
                </a:lnTo>
                <a:lnTo>
                  <a:pt x="225564" y="210860"/>
                </a:lnTo>
                <a:lnTo>
                  <a:pt x="272619" y="195437"/>
                </a:lnTo>
                <a:lnTo>
                  <a:pt x="309762" y="171968"/>
                </a:lnTo>
                <a:lnTo>
                  <a:pt x="334140" y="142280"/>
                </a:lnTo>
                <a:lnTo>
                  <a:pt x="342900" y="108203"/>
                </a:lnTo>
                <a:lnTo>
                  <a:pt x="334140" y="74127"/>
                </a:lnTo>
                <a:lnTo>
                  <a:pt x="309762" y="44439"/>
                </a:lnTo>
                <a:lnTo>
                  <a:pt x="272619" y="20970"/>
                </a:lnTo>
                <a:lnTo>
                  <a:pt x="225564" y="5547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87509" y="3030473"/>
            <a:ext cx="342900" cy="215900"/>
          </a:xfrm>
          <a:custGeom>
            <a:avLst/>
            <a:gdLst/>
            <a:ahLst/>
            <a:cxnLst/>
            <a:rect l="l" t="t" r="r" b="b"/>
            <a:pathLst>
              <a:path w="342900" h="215900">
                <a:moveTo>
                  <a:pt x="171449" y="0"/>
                </a:moveTo>
                <a:lnTo>
                  <a:pt x="117335" y="5468"/>
                </a:lnTo>
                <a:lnTo>
                  <a:pt x="70280" y="20702"/>
                </a:lnTo>
                <a:lnTo>
                  <a:pt x="33137" y="43946"/>
                </a:lnTo>
                <a:lnTo>
                  <a:pt x="8759" y="73444"/>
                </a:lnTo>
                <a:lnTo>
                  <a:pt x="0" y="107441"/>
                </a:lnTo>
                <a:lnTo>
                  <a:pt x="8759" y="141811"/>
                </a:lnTo>
                <a:lnTo>
                  <a:pt x="33137" y="171535"/>
                </a:lnTo>
                <a:lnTo>
                  <a:pt x="70280" y="194895"/>
                </a:lnTo>
                <a:lnTo>
                  <a:pt x="117335" y="210171"/>
                </a:lnTo>
                <a:lnTo>
                  <a:pt x="171449" y="215645"/>
                </a:lnTo>
                <a:lnTo>
                  <a:pt x="225856" y="210171"/>
                </a:lnTo>
                <a:lnTo>
                  <a:pt x="272948" y="194895"/>
                </a:lnTo>
                <a:lnTo>
                  <a:pt x="309981" y="171535"/>
                </a:lnTo>
                <a:lnTo>
                  <a:pt x="334213" y="141811"/>
                </a:lnTo>
                <a:lnTo>
                  <a:pt x="342899" y="107441"/>
                </a:lnTo>
                <a:lnTo>
                  <a:pt x="334213" y="73444"/>
                </a:lnTo>
                <a:lnTo>
                  <a:pt x="309981" y="43946"/>
                </a:lnTo>
                <a:lnTo>
                  <a:pt x="272948" y="20702"/>
                </a:lnTo>
                <a:lnTo>
                  <a:pt x="225856" y="5468"/>
                </a:lnTo>
                <a:lnTo>
                  <a:pt x="171449" y="0"/>
                </a:lnTo>
                <a:close/>
              </a:path>
            </a:pathLst>
          </a:custGeom>
          <a:ln w="28574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00463" y="3335273"/>
            <a:ext cx="342900" cy="215900"/>
          </a:xfrm>
          <a:custGeom>
            <a:avLst/>
            <a:gdLst/>
            <a:ahLst/>
            <a:cxnLst/>
            <a:rect l="l" t="t" r="r" b="b"/>
            <a:pathLst>
              <a:path w="342900" h="215900">
                <a:moveTo>
                  <a:pt x="171449" y="0"/>
                </a:moveTo>
                <a:lnTo>
                  <a:pt x="117335" y="5468"/>
                </a:lnTo>
                <a:lnTo>
                  <a:pt x="70280" y="20702"/>
                </a:lnTo>
                <a:lnTo>
                  <a:pt x="33137" y="43946"/>
                </a:lnTo>
                <a:lnTo>
                  <a:pt x="8759" y="73444"/>
                </a:lnTo>
                <a:lnTo>
                  <a:pt x="0" y="107441"/>
                </a:lnTo>
                <a:lnTo>
                  <a:pt x="8759" y="141811"/>
                </a:lnTo>
                <a:lnTo>
                  <a:pt x="33137" y="171535"/>
                </a:lnTo>
                <a:lnTo>
                  <a:pt x="70280" y="194895"/>
                </a:lnTo>
                <a:lnTo>
                  <a:pt x="117335" y="210171"/>
                </a:lnTo>
                <a:lnTo>
                  <a:pt x="171449" y="215646"/>
                </a:lnTo>
                <a:lnTo>
                  <a:pt x="225564" y="210171"/>
                </a:lnTo>
                <a:lnTo>
                  <a:pt x="272619" y="194895"/>
                </a:lnTo>
                <a:lnTo>
                  <a:pt x="309762" y="171535"/>
                </a:lnTo>
                <a:lnTo>
                  <a:pt x="334140" y="141811"/>
                </a:lnTo>
                <a:lnTo>
                  <a:pt x="342899" y="107441"/>
                </a:lnTo>
                <a:lnTo>
                  <a:pt x="334140" y="73444"/>
                </a:lnTo>
                <a:lnTo>
                  <a:pt x="309762" y="43946"/>
                </a:lnTo>
                <a:lnTo>
                  <a:pt x="272619" y="20702"/>
                </a:lnTo>
                <a:lnTo>
                  <a:pt x="225564" y="5468"/>
                </a:lnTo>
                <a:lnTo>
                  <a:pt x="171449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52763" y="3156966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745" y="0"/>
                </a:lnTo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52763" y="3156966"/>
            <a:ext cx="647700" cy="292735"/>
          </a:xfrm>
          <a:custGeom>
            <a:avLst/>
            <a:gdLst/>
            <a:ahLst/>
            <a:cxnLst/>
            <a:rect l="l" t="t" r="r" b="b"/>
            <a:pathLst>
              <a:path w="647700" h="292735">
                <a:moveTo>
                  <a:pt x="0" y="0"/>
                </a:moveTo>
                <a:lnTo>
                  <a:pt x="647700" y="292607"/>
                </a:lnTo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7403" y="787390"/>
            <a:ext cx="22669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(3)</a:t>
            </a:r>
            <a:r>
              <a:rPr sz="20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等</a:t>
            </a:r>
            <a:r>
              <a:rPr sz="2000" b="1" spc="-5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值</a:t>
            </a:r>
            <a:r>
              <a:rPr sz="2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连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接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73643" y="4040123"/>
            <a:ext cx="4274820" cy="118871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98789" y="5392673"/>
            <a:ext cx="2628900" cy="1214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84717" y="5644896"/>
            <a:ext cx="588010" cy="16383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157480">
              <a:lnSpc>
                <a:spcPts val="1190"/>
              </a:lnSpc>
            </a:pPr>
            <a:r>
              <a:rPr sz="1200" b="1" spc="-5" dirty="0">
                <a:latin typeface="Arial" panose="020B0604020202020204"/>
                <a:cs typeface="Arial" panose="020B0604020202020204"/>
              </a:rPr>
              <a:t>Type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7403" y="787390"/>
            <a:ext cx="22669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(3)</a:t>
            </a:r>
            <a:r>
              <a:rPr sz="20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等</a:t>
            </a:r>
            <a:r>
              <a:rPr sz="2000" b="1" spc="-5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值</a:t>
            </a:r>
            <a:r>
              <a:rPr sz="2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连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接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875" y="1317625"/>
            <a:ext cx="7986395" cy="170942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93700" indent="-381635">
              <a:lnSpc>
                <a:spcPct val="100000"/>
              </a:lnSpc>
              <a:spcBef>
                <a:spcPts val="685"/>
              </a:spcBef>
              <a:buFont typeface="Wingdings" panose="05000000000000000000"/>
              <a:buChar char=""/>
              <a:tabLst>
                <a:tab pos="393065" algn="l"/>
                <a:tab pos="394335" algn="l"/>
              </a:tabLst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等值连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(Equi-Join)</a:t>
            </a: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操作的示例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二</a:t>
            </a:r>
            <a:r>
              <a:rPr sz="24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语义</a:t>
            </a:r>
            <a:r>
              <a:rPr sz="24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50900" lvl="1" indent="-381000">
              <a:lnSpc>
                <a:spcPct val="100000"/>
              </a:lnSpc>
              <a:spcBef>
                <a:spcPts val="590"/>
              </a:spcBef>
              <a:buFont typeface="Wingdings" panose="05000000000000000000" charset="0"/>
              <a:buChar char="u"/>
              <a:tabLst>
                <a:tab pos="393065" algn="l"/>
                <a:tab pos="393700" algn="l"/>
              </a:tabLst>
            </a:pPr>
            <a:r>
              <a:rPr sz="2000" b="1" spc="-10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员工表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Worker(W#,</a:t>
            </a:r>
            <a:r>
              <a:rPr sz="20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Wname,</a:t>
            </a:r>
            <a:r>
              <a:rPr sz="2000" b="1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Wsex,</a:t>
            </a:r>
            <a:r>
              <a:rPr sz="20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Wage,</a:t>
            </a:r>
            <a:r>
              <a:rPr sz="2000" b="1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Honor_type)</a:t>
            </a:r>
            <a:r>
              <a:rPr sz="2000" b="1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888365" lvl="1" indent="0">
              <a:lnSpc>
                <a:spcPct val="100000"/>
              </a:lnSpc>
              <a:spcBef>
                <a:spcPts val="720"/>
              </a:spcBef>
              <a:buFont typeface="Wingdings" panose="05000000000000000000" charset="0"/>
              <a:buNone/>
            </a:pPr>
            <a:r>
              <a:rPr sz="2000" b="1" spc="-10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获奖类别</a:t>
            </a:r>
            <a:r>
              <a:rPr sz="2000" b="1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表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Honor(Type,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Title)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890905" lvl="1" indent="-412115">
              <a:lnSpc>
                <a:spcPct val="100000"/>
              </a:lnSpc>
              <a:spcBef>
                <a:spcPts val="1265"/>
              </a:spcBef>
              <a:buFont typeface="Wingdings" panose="05000000000000000000" charset="0"/>
              <a:buChar char="u"/>
              <a:tabLst>
                <a:tab pos="433705" algn="l"/>
                <a:tab pos="434340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找出所有获奖员工姓名、年龄及其获奖的名称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1401" y="3287521"/>
            <a:ext cx="2634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spc="-15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200" b="1" spc="-10" dirty="0">
                <a:latin typeface="Arial" panose="020B0604020202020204"/>
                <a:cs typeface="Arial" panose="020B0604020202020204"/>
              </a:rPr>
              <a:t>Wname, </a:t>
            </a:r>
            <a:r>
              <a:rPr sz="1200" b="1" dirty="0">
                <a:latin typeface="Arial" panose="020B0604020202020204"/>
                <a:cs typeface="Arial" panose="020B0604020202020204"/>
              </a:rPr>
              <a:t>Wage,</a:t>
            </a:r>
            <a:r>
              <a:rPr sz="12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Title</a:t>
            </a:r>
            <a:r>
              <a:rPr sz="3000" b="1" spc="-7" baseline="14000" dirty="0">
                <a:latin typeface="Arial" panose="020B0604020202020204"/>
                <a:cs typeface="Arial" panose="020B0604020202020204"/>
              </a:rPr>
              <a:t>(worker</a:t>
            </a:r>
            <a:endParaRPr sz="3000" baseline="1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68950" y="3275329"/>
            <a:ext cx="8572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Honor)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7477" y="3579367"/>
            <a:ext cx="13595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Honor_type=</a:t>
            </a:r>
            <a:r>
              <a:rPr sz="1200" b="1" spc="-4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Type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06809" y="3401567"/>
            <a:ext cx="351790" cy="135255"/>
          </a:xfrm>
          <a:custGeom>
            <a:avLst/>
            <a:gdLst/>
            <a:ahLst/>
            <a:cxnLst/>
            <a:rect l="l" t="t" r="r" b="b"/>
            <a:pathLst>
              <a:path w="351789" h="135254">
                <a:moveTo>
                  <a:pt x="0" y="134874"/>
                </a:moveTo>
                <a:lnTo>
                  <a:pt x="0" y="0"/>
                </a:lnTo>
                <a:lnTo>
                  <a:pt x="351282" y="134874"/>
                </a:lnTo>
                <a:lnTo>
                  <a:pt x="351282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59343" y="4709922"/>
            <a:ext cx="5295900" cy="10195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7403" y="787390"/>
            <a:ext cx="22669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(3)</a:t>
            </a:r>
            <a:r>
              <a:rPr sz="20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等</a:t>
            </a:r>
            <a:r>
              <a:rPr sz="2000" b="1" spc="-5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值</a:t>
            </a:r>
            <a:r>
              <a:rPr sz="20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连</a:t>
            </a:r>
            <a:r>
              <a:rPr sz="2000" b="1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接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46389" y="2221992"/>
            <a:ext cx="5266944" cy="2266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52485" y="2654045"/>
            <a:ext cx="5238750" cy="179070"/>
          </a:xfrm>
          <a:custGeom>
            <a:avLst/>
            <a:gdLst/>
            <a:ahLst/>
            <a:cxnLst/>
            <a:rect l="l" t="t" r="r" b="b"/>
            <a:pathLst>
              <a:path w="5238750" h="179069">
                <a:moveTo>
                  <a:pt x="2619756" y="0"/>
                </a:moveTo>
                <a:lnTo>
                  <a:pt x="2538147" y="42"/>
                </a:lnTo>
                <a:lnTo>
                  <a:pt x="2457160" y="170"/>
                </a:lnTo>
                <a:lnTo>
                  <a:pt x="2376832" y="382"/>
                </a:lnTo>
                <a:lnTo>
                  <a:pt x="2297198" y="676"/>
                </a:lnTo>
                <a:lnTo>
                  <a:pt x="2218295" y="1052"/>
                </a:lnTo>
                <a:lnTo>
                  <a:pt x="2140159" y="1507"/>
                </a:lnTo>
                <a:lnTo>
                  <a:pt x="2062826" y="2041"/>
                </a:lnTo>
                <a:lnTo>
                  <a:pt x="1986333" y="2653"/>
                </a:lnTo>
                <a:lnTo>
                  <a:pt x="1910715" y="3340"/>
                </a:lnTo>
                <a:lnTo>
                  <a:pt x="1836009" y="4103"/>
                </a:lnTo>
                <a:lnTo>
                  <a:pt x="1762251" y="4939"/>
                </a:lnTo>
                <a:lnTo>
                  <a:pt x="1689477" y="5848"/>
                </a:lnTo>
                <a:lnTo>
                  <a:pt x="1617724" y="6828"/>
                </a:lnTo>
                <a:lnTo>
                  <a:pt x="1547027" y="7878"/>
                </a:lnTo>
                <a:lnTo>
                  <a:pt x="1477424" y="8996"/>
                </a:lnTo>
                <a:lnTo>
                  <a:pt x="1408949" y="10182"/>
                </a:lnTo>
                <a:lnTo>
                  <a:pt x="1341639" y="11434"/>
                </a:lnTo>
                <a:lnTo>
                  <a:pt x="1275531" y="12750"/>
                </a:lnTo>
                <a:lnTo>
                  <a:pt x="1210661" y="14131"/>
                </a:lnTo>
                <a:lnTo>
                  <a:pt x="1147064" y="15574"/>
                </a:lnTo>
                <a:lnTo>
                  <a:pt x="1084778" y="17077"/>
                </a:lnTo>
                <a:lnTo>
                  <a:pt x="1023838" y="18641"/>
                </a:lnTo>
                <a:lnTo>
                  <a:pt x="964280" y="20263"/>
                </a:lnTo>
                <a:lnTo>
                  <a:pt x="906141" y="21943"/>
                </a:lnTo>
                <a:lnTo>
                  <a:pt x="849457" y="23678"/>
                </a:lnTo>
                <a:lnTo>
                  <a:pt x="794264" y="25468"/>
                </a:lnTo>
                <a:lnTo>
                  <a:pt x="740599" y="27312"/>
                </a:lnTo>
                <a:lnTo>
                  <a:pt x="688497" y="29208"/>
                </a:lnTo>
                <a:lnTo>
                  <a:pt x="637994" y="31156"/>
                </a:lnTo>
                <a:lnTo>
                  <a:pt x="589128" y="33152"/>
                </a:lnTo>
                <a:lnTo>
                  <a:pt x="541934" y="35198"/>
                </a:lnTo>
                <a:lnTo>
                  <a:pt x="496448" y="37290"/>
                </a:lnTo>
                <a:lnTo>
                  <a:pt x="452707" y="39429"/>
                </a:lnTo>
                <a:lnTo>
                  <a:pt x="410746" y="41612"/>
                </a:lnTo>
                <a:lnTo>
                  <a:pt x="370603" y="43839"/>
                </a:lnTo>
                <a:lnTo>
                  <a:pt x="332312" y="46108"/>
                </a:lnTo>
                <a:lnTo>
                  <a:pt x="261436" y="50767"/>
                </a:lnTo>
                <a:lnTo>
                  <a:pt x="198407" y="55580"/>
                </a:lnTo>
                <a:lnTo>
                  <a:pt x="143515" y="60537"/>
                </a:lnTo>
                <a:lnTo>
                  <a:pt x="97049" y="65627"/>
                </a:lnTo>
                <a:lnTo>
                  <a:pt x="59300" y="70841"/>
                </a:lnTo>
                <a:lnTo>
                  <a:pt x="19653" y="78871"/>
                </a:lnTo>
                <a:lnTo>
                  <a:pt x="0" y="89916"/>
                </a:lnTo>
                <a:lnTo>
                  <a:pt x="1246" y="92708"/>
                </a:lnTo>
                <a:lnTo>
                  <a:pt x="43785" y="106313"/>
                </a:lnTo>
                <a:lnTo>
                  <a:pt x="97049" y="114145"/>
                </a:lnTo>
                <a:lnTo>
                  <a:pt x="143515" y="119209"/>
                </a:lnTo>
                <a:lnTo>
                  <a:pt x="198407" y="124136"/>
                </a:lnTo>
                <a:lnTo>
                  <a:pt x="261436" y="128915"/>
                </a:lnTo>
                <a:lnTo>
                  <a:pt x="332312" y="133538"/>
                </a:lnTo>
                <a:lnTo>
                  <a:pt x="370603" y="135788"/>
                </a:lnTo>
                <a:lnTo>
                  <a:pt x="410746" y="137995"/>
                </a:lnTo>
                <a:lnTo>
                  <a:pt x="452707" y="140158"/>
                </a:lnTo>
                <a:lnTo>
                  <a:pt x="496448" y="142277"/>
                </a:lnTo>
                <a:lnTo>
                  <a:pt x="541934" y="144348"/>
                </a:lnTo>
                <a:lnTo>
                  <a:pt x="589128" y="146373"/>
                </a:lnTo>
                <a:lnTo>
                  <a:pt x="637994" y="148348"/>
                </a:lnTo>
                <a:lnTo>
                  <a:pt x="688497" y="150274"/>
                </a:lnTo>
                <a:lnTo>
                  <a:pt x="740599" y="152148"/>
                </a:lnTo>
                <a:lnTo>
                  <a:pt x="794264" y="153971"/>
                </a:lnTo>
                <a:lnTo>
                  <a:pt x="849457" y="155740"/>
                </a:lnTo>
                <a:lnTo>
                  <a:pt x="906141" y="157454"/>
                </a:lnTo>
                <a:lnTo>
                  <a:pt x="964280" y="159112"/>
                </a:lnTo>
                <a:lnTo>
                  <a:pt x="1023838" y="160713"/>
                </a:lnTo>
                <a:lnTo>
                  <a:pt x="1084778" y="162256"/>
                </a:lnTo>
                <a:lnTo>
                  <a:pt x="1147064" y="163739"/>
                </a:lnTo>
                <a:lnTo>
                  <a:pt x="1210661" y="165162"/>
                </a:lnTo>
                <a:lnTo>
                  <a:pt x="1275531" y="166523"/>
                </a:lnTo>
                <a:lnTo>
                  <a:pt x="1341639" y="167820"/>
                </a:lnTo>
                <a:lnTo>
                  <a:pt x="1408949" y="169054"/>
                </a:lnTo>
                <a:lnTo>
                  <a:pt x="1477424" y="170222"/>
                </a:lnTo>
                <a:lnTo>
                  <a:pt x="1547027" y="171323"/>
                </a:lnTo>
                <a:lnTo>
                  <a:pt x="1617724" y="172356"/>
                </a:lnTo>
                <a:lnTo>
                  <a:pt x="1689477" y="173321"/>
                </a:lnTo>
                <a:lnTo>
                  <a:pt x="1762251" y="174215"/>
                </a:lnTo>
                <a:lnTo>
                  <a:pt x="1836009" y="175037"/>
                </a:lnTo>
                <a:lnTo>
                  <a:pt x="1910715" y="175787"/>
                </a:lnTo>
                <a:lnTo>
                  <a:pt x="1986333" y="176463"/>
                </a:lnTo>
                <a:lnTo>
                  <a:pt x="2062826" y="177064"/>
                </a:lnTo>
                <a:lnTo>
                  <a:pt x="2140159" y="177589"/>
                </a:lnTo>
                <a:lnTo>
                  <a:pt x="2218295" y="178036"/>
                </a:lnTo>
                <a:lnTo>
                  <a:pt x="2297198" y="178405"/>
                </a:lnTo>
                <a:lnTo>
                  <a:pt x="2376832" y="178694"/>
                </a:lnTo>
                <a:lnTo>
                  <a:pt x="2457160" y="178902"/>
                </a:lnTo>
                <a:lnTo>
                  <a:pt x="2538147" y="179027"/>
                </a:lnTo>
                <a:lnTo>
                  <a:pt x="2619756" y="179070"/>
                </a:lnTo>
                <a:lnTo>
                  <a:pt x="2701322" y="179027"/>
                </a:lnTo>
                <a:lnTo>
                  <a:pt x="2782268" y="178902"/>
                </a:lnTo>
                <a:lnTo>
                  <a:pt x="2862557" y="178694"/>
                </a:lnTo>
                <a:lnTo>
                  <a:pt x="2942153" y="178405"/>
                </a:lnTo>
                <a:lnTo>
                  <a:pt x="3021020" y="178036"/>
                </a:lnTo>
                <a:lnTo>
                  <a:pt x="3099121" y="177589"/>
                </a:lnTo>
                <a:lnTo>
                  <a:pt x="3176420" y="177064"/>
                </a:lnTo>
                <a:lnTo>
                  <a:pt x="3252882" y="176463"/>
                </a:lnTo>
                <a:lnTo>
                  <a:pt x="3328469" y="175787"/>
                </a:lnTo>
                <a:lnTo>
                  <a:pt x="3403146" y="175037"/>
                </a:lnTo>
                <a:lnTo>
                  <a:pt x="3476876" y="174215"/>
                </a:lnTo>
                <a:lnTo>
                  <a:pt x="3549623" y="173321"/>
                </a:lnTo>
                <a:lnTo>
                  <a:pt x="3621351" y="172356"/>
                </a:lnTo>
                <a:lnTo>
                  <a:pt x="3692023" y="171323"/>
                </a:lnTo>
                <a:lnTo>
                  <a:pt x="3761604" y="170222"/>
                </a:lnTo>
                <a:lnTo>
                  <a:pt x="3830057" y="169054"/>
                </a:lnTo>
                <a:lnTo>
                  <a:pt x="3897345" y="167820"/>
                </a:lnTo>
                <a:lnTo>
                  <a:pt x="3963434" y="166523"/>
                </a:lnTo>
                <a:lnTo>
                  <a:pt x="4028286" y="165162"/>
                </a:lnTo>
                <a:lnTo>
                  <a:pt x="4091865" y="163739"/>
                </a:lnTo>
                <a:lnTo>
                  <a:pt x="4154134" y="162256"/>
                </a:lnTo>
                <a:lnTo>
                  <a:pt x="4215059" y="160713"/>
                </a:lnTo>
                <a:lnTo>
                  <a:pt x="4274602" y="159112"/>
                </a:lnTo>
                <a:lnTo>
                  <a:pt x="4332727" y="157454"/>
                </a:lnTo>
                <a:lnTo>
                  <a:pt x="4389398" y="155740"/>
                </a:lnTo>
                <a:lnTo>
                  <a:pt x="4444579" y="153971"/>
                </a:lnTo>
                <a:lnTo>
                  <a:pt x="4498234" y="152148"/>
                </a:lnTo>
                <a:lnTo>
                  <a:pt x="4550325" y="150274"/>
                </a:lnTo>
                <a:lnTo>
                  <a:pt x="4600818" y="148348"/>
                </a:lnTo>
                <a:lnTo>
                  <a:pt x="4649676" y="146373"/>
                </a:lnTo>
                <a:lnTo>
                  <a:pt x="4696862" y="144348"/>
                </a:lnTo>
                <a:lnTo>
                  <a:pt x="4742340" y="142277"/>
                </a:lnTo>
                <a:lnTo>
                  <a:pt x="4786075" y="140158"/>
                </a:lnTo>
                <a:lnTo>
                  <a:pt x="4828029" y="137995"/>
                </a:lnTo>
                <a:lnTo>
                  <a:pt x="4868167" y="135788"/>
                </a:lnTo>
                <a:lnTo>
                  <a:pt x="4906452" y="133538"/>
                </a:lnTo>
                <a:lnTo>
                  <a:pt x="4977320" y="128915"/>
                </a:lnTo>
                <a:lnTo>
                  <a:pt x="5040342" y="124136"/>
                </a:lnTo>
                <a:lnTo>
                  <a:pt x="5095230" y="119209"/>
                </a:lnTo>
                <a:lnTo>
                  <a:pt x="5141692" y="114145"/>
                </a:lnTo>
                <a:lnTo>
                  <a:pt x="5179439" y="108954"/>
                </a:lnTo>
                <a:lnTo>
                  <a:pt x="5219084" y="100948"/>
                </a:lnTo>
                <a:lnTo>
                  <a:pt x="5238737" y="89916"/>
                </a:lnTo>
                <a:lnTo>
                  <a:pt x="5237490" y="87122"/>
                </a:lnTo>
                <a:lnTo>
                  <a:pt x="5194953" y="73491"/>
                </a:lnTo>
                <a:lnTo>
                  <a:pt x="5141692" y="65627"/>
                </a:lnTo>
                <a:lnTo>
                  <a:pt x="5095230" y="60537"/>
                </a:lnTo>
                <a:lnTo>
                  <a:pt x="5040342" y="55580"/>
                </a:lnTo>
                <a:lnTo>
                  <a:pt x="4977320" y="50767"/>
                </a:lnTo>
                <a:lnTo>
                  <a:pt x="4906452" y="46108"/>
                </a:lnTo>
                <a:lnTo>
                  <a:pt x="4868167" y="43839"/>
                </a:lnTo>
                <a:lnTo>
                  <a:pt x="4828029" y="41612"/>
                </a:lnTo>
                <a:lnTo>
                  <a:pt x="4786075" y="39429"/>
                </a:lnTo>
                <a:lnTo>
                  <a:pt x="4742340" y="37290"/>
                </a:lnTo>
                <a:lnTo>
                  <a:pt x="4696862" y="35198"/>
                </a:lnTo>
                <a:lnTo>
                  <a:pt x="4649676" y="33152"/>
                </a:lnTo>
                <a:lnTo>
                  <a:pt x="4600818" y="31156"/>
                </a:lnTo>
                <a:lnTo>
                  <a:pt x="4550325" y="29208"/>
                </a:lnTo>
                <a:lnTo>
                  <a:pt x="4498234" y="27312"/>
                </a:lnTo>
                <a:lnTo>
                  <a:pt x="4444579" y="25468"/>
                </a:lnTo>
                <a:lnTo>
                  <a:pt x="4389398" y="23678"/>
                </a:lnTo>
                <a:lnTo>
                  <a:pt x="4332727" y="21943"/>
                </a:lnTo>
                <a:lnTo>
                  <a:pt x="4274602" y="20263"/>
                </a:lnTo>
                <a:lnTo>
                  <a:pt x="4215059" y="18641"/>
                </a:lnTo>
                <a:lnTo>
                  <a:pt x="4154134" y="17077"/>
                </a:lnTo>
                <a:lnTo>
                  <a:pt x="4091865" y="15574"/>
                </a:lnTo>
                <a:lnTo>
                  <a:pt x="4028286" y="14131"/>
                </a:lnTo>
                <a:lnTo>
                  <a:pt x="3963434" y="12750"/>
                </a:lnTo>
                <a:lnTo>
                  <a:pt x="3897345" y="11434"/>
                </a:lnTo>
                <a:lnTo>
                  <a:pt x="3830057" y="10182"/>
                </a:lnTo>
                <a:lnTo>
                  <a:pt x="3761604" y="8996"/>
                </a:lnTo>
                <a:lnTo>
                  <a:pt x="3692023" y="7878"/>
                </a:lnTo>
                <a:lnTo>
                  <a:pt x="3621351" y="6828"/>
                </a:lnTo>
                <a:lnTo>
                  <a:pt x="3549623" y="5848"/>
                </a:lnTo>
                <a:lnTo>
                  <a:pt x="3476876" y="4939"/>
                </a:lnTo>
                <a:lnTo>
                  <a:pt x="3403146" y="4103"/>
                </a:lnTo>
                <a:lnTo>
                  <a:pt x="3328469" y="3340"/>
                </a:lnTo>
                <a:lnTo>
                  <a:pt x="3252882" y="2653"/>
                </a:lnTo>
                <a:lnTo>
                  <a:pt x="3176420" y="2041"/>
                </a:lnTo>
                <a:lnTo>
                  <a:pt x="3099121" y="1507"/>
                </a:lnTo>
                <a:lnTo>
                  <a:pt x="3021020" y="1052"/>
                </a:lnTo>
                <a:lnTo>
                  <a:pt x="2942153" y="676"/>
                </a:lnTo>
                <a:lnTo>
                  <a:pt x="2862557" y="382"/>
                </a:lnTo>
                <a:lnTo>
                  <a:pt x="2782268" y="170"/>
                </a:lnTo>
                <a:lnTo>
                  <a:pt x="2701322" y="42"/>
                </a:lnTo>
                <a:lnTo>
                  <a:pt x="2619756" y="0"/>
                </a:lnTo>
                <a:close/>
              </a:path>
            </a:pathLst>
          </a:custGeom>
          <a:ln w="31750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52485" y="3644646"/>
            <a:ext cx="5238750" cy="179070"/>
          </a:xfrm>
          <a:custGeom>
            <a:avLst/>
            <a:gdLst/>
            <a:ahLst/>
            <a:cxnLst/>
            <a:rect l="l" t="t" r="r" b="b"/>
            <a:pathLst>
              <a:path w="5238750" h="179070">
                <a:moveTo>
                  <a:pt x="2619755" y="0"/>
                </a:moveTo>
                <a:lnTo>
                  <a:pt x="2538147" y="42"/>
                </a:lnTo>
                <a:lnTo>
                  <a:pt x="2457160" y="170"/>
                </a:lnTo>
                <a:lnTo>
                  <a:pt x="2376832" y="382"/>
                </a:lnTo>
                <a:lnTo>
                  <a:pt x="2297198" y="676"/>
                </a:lnTo>
                <a:lnTo>
                  <a:pt x="2218295" y="1052"/>
                </a:lnTo>
                <a:lnTo>
                  <a:pt x="2140159" y="1507"/>
                </a:lnTo>
                <a:lnTo>
                  <a:pt x="2062826" y="2041"/>
                </a:lnTo>
                <a:lnTo>
                  <a:pt x="1986333" y="2653"/>
                </a:lnTo>
                <a:lnTo>
                  <a:pt x="1910715" y="3340"/>
                </a:lnTo>
                <a:lnTo>
                  <a:pt x="1836009" y="4103"/>
                </a:lnTo>
                <a:lnTo>
                  <a:pt x="1762251" y="4939"/>
                </a:lnTo>
                <a:lnTo>
                  <a:pt x="1689477" y="5848"/>
                </a:lnTo>
                <a:lnTo>
                  <a:pt x="1617724" y="6828"/>
                </a:lnTo>
                <a:lnTo>
                  <a:pt x="1547027" y="7878"/>
                </a:lnTo>
                <a:lnTo>
                  <a:pt x="1477424" y="8996"/>
                </a:lnTo>
                <a:lnTo>
                  <a:pt x="1408949" y="10182"/>
                </a:lnTo>
                <a:lnTo>
                  <a:pt x="1341639" y="11434"/>
                </a:lnTo>
                <a:lnTo>
                  <a:pt x="1275531" y="12750"/>
                </a:lnTo>
                <a:lnTo>
                  <a:pt x="1210661" y="14131"/>
                </a:lnTo>
                <a:lnTo>
                  <a:pt x="1147064" y="15574"/>
                </a:lnTo>
                <a:lnTo>
                  <a:pt x="1084778" y="17077"/>
                </a:lnTo>
                <a:lnTo>
                  <a:pt x="1023838" y="18641"/>
                </a:lnTo>
                <a:lnTo>
                  <a:pt x="964280" y="20263"/>
                </a:lnTo>
                <a:lnTo>
                  <a:pt x="906141" y="21943"/>
                </a:lnTo>
                <a:lnTo>
                  <a:pt x="849457" y="23678"/>
                </a:lnTo>
                <a:lnTo>
                  <a:pt x="794264" y="25468"/>
                </a:lnTo>
                <a:lnTo>
                  <a:pt x="740599" y="27312"/>
                </a:lnTo>
                <a:lnTo>
                  <a:pt x="688497" y="29208"/>
                </a:lnTo>
                <a:lnTo>
                  <a:pt x="637994" y="31156"/>
                </a:lnTo>
                <a:lnTo>
                  <a:pt x="589128" y="33152"/>
                </a:lnTo>
                <a:lnTo>
                  <a:pt x="541934" y="35198"/>
                </a:lnTo>
                <a:lnTo>
                  <a:pt x="496448" y="37290"/>
                </a:lnTo>
                <a:lnTo>
                  <a:pt x="452707" y="39429"/>
                </a:lnTo>
                <a:lnTo>
                  <a:pt x="410746" y="41612"/>
                </a:lnTo>
                <a:lnTo>
                  <a:pt x="370603" y="43839"/>
                </a:lnTo>
                <a:lnTo>
                  <a:pt x="332312" y="46108"/>
                </a:lnTo>
                <a:lnTo>
                  <a:pt x="261436" y="50767"/>
                </a:lnTo>
                <a:lnTo>
                  <a:pt x="198407" y="55580"/>
                </a:lnTo>
                <a:lnTo>
                  <a:pt x="143515" y="60537"/>
                </a:lnTo>
                <a:lnTo>
                  <a:pt x="97049" y="65627"/>
                </a:lnTo>
                <a:lnTo>
                  <a:pt x="59300" y="70841"/>
                </a:lnTo>
                <a:lnTo>
                  <a:pt x="19653" y="78871"/>
                </a:lnTo>
                <a:lnTo>
                  <a:pt x="0" y="89915"/>
                </a:lnTo>
                <a:lnTo>
                  <a:pt x="1246" y="92708"/>
                </a:lnTo>
                <a:lnTo>
                  <a:pt x="43785" y="106313"/>
                </a:lnTo>
                <a:lnTo>
                  <a:pt x="97049" y="114145"/>
                </a:lnTo>
                <a:lnTo>
                  <a:pt x="143515" y="119209"/>
                </a:lnTo>
                <a:lnTo>
                  <a:pt x="198407" y="124136"/>
                </a:lnTo>
                <a:lnTo>
                  <a:pt x="261436" y="128915"/>
                </a:lnTo>
                <a:lnTo>
                  <a:pt x="332312" y="133538"/>
                </a:lnTo>
                <a:lnTo>
                  <a:pt x="370603" y="135788"/>
                </a:lnTo>
                <a:lnTo>
                  <a:pt x="410746" y="137995"/>
                </a:lnTo>
                <a:lnTo>
                  <a:pt x="452707" y="140158"/>
                </a:lnTo>
                <a:lnTo>
                  <a:pt x="496448" y="142277"/>
                </a:lnTo>
                <a:lnTo>
                  <a:pt x="541934" y="144348"/>
                </a:lnTo>
                <a:lnTo>
                  <a:pt x="589128" y="146373"/>
                </a:lnTo>
                <a:lnTo>
                  <a:pt x="637994" y="148348"/>
                </a:lnTo>
                <a:lnTo>
                  <a:pt x="688497" y="150274"/>
                </a:lnTo>
                <a:lnTo>
                  <a:pt x="740599" y="152148"/>
                </a:lnTo>
                <a:lnTo>
                  <a:pt x="794264" y="153971"/>
                </a:lnTo>
                <a:lnTo>
                  <a:pt x="849457" y="155740"/>
                </a:lnTo>
                <a:lnTo>
                  <a:pt x="906141" y="157454"/>
                </a:lnTo>
                <a:lnTo>
                  <a:pt x="964280" y="159112"/>
                </a:lnTo>
                <a:lnTo>
                  <a:pt x="1023838" y="160713"/>
                </a:lnTo>
                <a:lnTo>
                  <a:pt x="1084778" y="162256"/>
                </a:lnTo>
                <a:lnTo>
                  <a:pt x="1147064" y="163739"/>
                </a:lnTo>
                <a:lnTo>
                  <a:pt x="1210661" y="165162"/>
                </a:lnTo>
                <a:lnTo>
                  <a:pt x="1275531" y="166523"/>
                </a:lnTo>
                <a:lnTo>
                  <a:pt x="1341639" y="167820"/>
                </a:lnTo>
                <a:lnTo>
                  <a:pt x="1408949" y="169054"/>
                </a:lnTo>
                <a:lnTo>
                  <a:pt x="1477424" y="170222"/>
                </a:lnTo>
                <a:lnTo>
                  <a:pt x="1547027" y="171323"/>
                </a:lnTo>
                <a:lnTo>
                  <a:pt x="1617724" y="172356"/>
                </a:lnTo>
                <a:lnTo>
                  <a:pt x="1689477" y="173321"/>
                </a:lnTo>
                <a:lnTo>
                  <a:pt x="1762251" y="174215"/>
                </a:lnTo>
                <a:lnTo>
                  <a:pt x="1836009" y="175037"/>
                </a:lnTo>
                <a:lnTo>
                  <a:pt x="1910715" y="175787"/>
                </a:lnTo>
                <a:lnTo>
                  <a:pt x="1986333" y="176463"/>
                </a:lnTo>
                <a:lnTo>
                  <a:pt x="2062826" y="177064"/>
                </a:lnTo>
                <a:lnTo>
                  <a:pt x="2140159" y="177589"/>
                </a:lnTo>
                <a:lnTo>
                  <a:pt x="2218295" y="178036"/>
                </a:lnTo>
                <a:lnTo>
                  <a:pt x="2297198" y="178405"/>
                </a:lnTo>
                <a:lnTo>
                  <a:pt x="2376832" y="178694"/>
                </a:lnTo>
                <a:lnTo>
                  <a:pt x="2457160" y="178902"/>
                </a:lnTo>
                <a:lnTo>
                  <a:pt x="2538147" y="179027"/>
                </a:lnTo>
                <a:lnTo>
                  <a:pt x="2619755" y="179069"/>
                </a:lnTo>
                <a:lnTo>
                  <a:pt x="2701322" y="179027"/>
                </a:lnTo>
                <a:lnTo>
                  <a:pt x="2782268" y="178902"/>
                </a:lnTo>
                <a:lnTo>
                  <a:pt x="2862557" y="178694"/>
                </a:lnTo>
                <a:lnTo>
                  <a:pt x="2942153" y="178405"/>
                </a:lnTo>
                <a:lnTo>
                  <a:pt x="3021020" y="178036"/>
                </a:lnTo>
                <a:lnTo>
                  <a:pt x="3099121" y="177589"/>
                </a:lnTo>
                <a:lnTo>
                  <a:pt x="3176420" y="177064"/>
                </a:lnTo>
                <a:lnTo>
                  <a:pt x="3252882" y="176463"/>
                </a:lnTo>
                <a:lnTo>
                  <a:pt x="3328469" y="175787"/>
                </a:lnTo>
                <a:lnTo>
                  <a:pt x="3403146" y="175037"/>
                </a:lnTo>
                <a:lnTo>
                  <a:pt x="3476876" y="174215"/>
                </a:lnTo>
                <a:lnTo>
                  <a:pt x="3549623" y="173321"/>
                </a:lnTo>
                <a:lnTo>
                  <a:pt x="3621351" y="172356"/>
                </a:lnTo>
                <a:lnTo>
                  <a:pt x="3692023" y="171323"/>
                </a:lnTo>
                <a:lnTo>
                  <a:pt x="3761604" y="170222"/>
                </a:lnTo>
                <a:lnTo>
                  <a:pt x="3830057" y="169054"/>
                </a:lnTo>
                <a:lnTo>
                  <a:pt x="3897345" y="167820"/>
                </a:lnTo>
                <a:lnTo>
                  <a:pt x="3963434" y="166523"/>
                </a:lnTo>
                <a:lnTo>
                  <a:pt x="4028286" y="165162"/>
                </a:lnTo>
                <a:lnTo>
                  <a:pt x="4091865" y="163739"/>
                </a:lnTo>
                <a:lnTo>
                  <a:pt x="4154134" y="162256"/>
                </a:lnTo>
                <a:lnTo>
                  <a:pt x="4215059" y="160713"/>
                </a:lnTo>
                <a:lnTo>
                  <a:pt x="4274602" y="159112"/>
                </a:lnTo>
                <a:lnTo>
                  <a:pt x="4332727" y="157454"/>
                </a:lnTo>
                <a:lnTo>
                  <a:pt x="4389398" y="155740"/>
                </a:lnTo>
                <a:lnTo>
                  <a:pt x="4444579" y="153971"/>
                </a:lnTo>
                <a:lnTo>
                  <a:pt x="4498234" y="152148"/>
                </a:lnTo>
                <a:lnTo>
                  <a:pt x="4550325" y="150274"/>
                </a:lnTo>
                <a:lnTo>
                  <a:pt x="4600818" y="148348"/>
                </a:lnTo>
                <a:lnTo>
                  <a:pt x="4649676" y="146373"/>
                </a:lnTo>
                <a:lnTo>
                  <a:pt x="4696862" y="144348"/>
                </a:lnTo>
                <a:lnTo>
                  <a:pt x="4742340" y="142277"/>
                </a:lnTo>
                <a:lnTo>
                  <a:pt x="4786075" y="140158"/>
                </a:lnTo>
                <a:lnTo>
                  <a:pt x="4828029" y="137995"/>
                </a:lnTo>
                <a:lnTo>
                  <a:pt x="4868167" y="135788"/>
                </a:lnTo>
                <a:lnTo>
                  <a:pt x="4906452" y="133538"/>
                </a:lnTo>
                <a:lnTo>
                  <a:pt x="4977320" y="128915"/>
                </a:lnTo>
                <a:lnTo>
                  <a:pt x="5040342" y="124136"/>
                </a:lnTo>
                <a:lnTo>
                  <a:pt x="5095230" y="119209"/>
                </a:lnTo>
                <a:lnTo>
                  <a:pt x="5141692" y="114145"/>
                </a:lnTo>
                <a:lnTo>
                  <a:pt x="5179439" y="108954"/>
                </a:lnTo>
                <a:lnTo>
                  <a:pt x="5219084" y="100948"/>
                </a:lnTo>
                <a:lnTo>
                  <a:pt x="5238737" y="89915"/>
                </a:lnTo>
                <a:lnTo>
                  <a:pt x="5237490" y="87122"/>
                </a:lnTo>
                <a:lnTo>
                  <a:pt x="5194953" y="73491"/>
                </a:lnTo>
                <a:lnTo>
                  <a:pt x="5141692" y="65627"/>
                </a:lnTo>
                <a:lnTo>
                  <a:pt x="5095230" y="60537"/>
                </a:lnTo>
                <a:lnTo>
                  <a:pt x="5040342" y="55580"/>
                </a:lnTo>
                <a:lnTo>
                  <a:pt x="4977320" y="50767"/>
                </a:lnTo>
                <a:lnTo>
                  <a:pt x="4906452" y="46108"/>
                </a:lnTo>
                <a:lnTo>
                  <a:pt x="4868167" y="43839"/>
                </a:lnTo>
                <a:lnTo>
                  <a:pt x="4828029" y="41612"/>
                </a:lnTo>
                <a:lnTo>
                  <a:pt x="4786075" y="39429"/>
                </a:lnTo>
                <a:lnTo>
                  <a:pt x="4742340" y="37290"/>
                </a:lnTo>
                <a:lnTo>
                  <a:pt x="4696862" y="35198"/>
                </a:lnTo>
                <a:lnTo>
                  <a:pt x="4649676" y="33152"/>
                </a:lnTo>
                <a:lnTo>
                  <a:pt x="4600818" y="31156"/>
                </a:lnTo>
                <a:lnTo>
                  <a:pt x="4550325" y="29208"/>
                </a:lnTo>
                <a:lnTo>
                  <a:pt x="4498234" y="27312"/>
                </a:lnTo>
                <a:lnTo>
                  <a:pt x="4444579" y="25468"/>
                </a:lnTo>
                <a:lnTo>
                  <a:pt x="4389398" y="23678"/>
                </a:lnTo>
                <a:lnTo>
                  <a:pt x="4332727" y="21943"/>
                </a:lnTo>
                <a:lnTo>
                  <a:pt x="4274602" y="20263"/>
                </a:lnTo>
                <a:lnTo>
                  <a:pt x="4215059" y="18641"/>
                </a:lnTo>
                <a:lnTo>
                  <a:pt x="4154134" y="17077"/>
                </a:lnTo>
                <a:lnTo>
                  <a:pt x="4091865" y="15574"/>
                </a:lnTo>
                <a:lnTo>
                  <a:pt x="4028286" y="14131"/>
                </a:lnTo>
                <a:lnTo>
                  <a:pt x="3963434" y="12750"/>
                </a:lnTo>
                <a:lnTo>
                  <a:pt x="3897345" y="11434"/>
                </a:lnTo>
                <a:lnTo>
                  <a:pt x="3830057" y="10182"/>
                </a:lnTo>
                <a:lnTo>
                  <a:pt x="3761604" y="8996"/>
                </a:lnTo>
                <a:lnTo>
                  <a:pt x="3692023" y="7878"/>
                </a:lnTo>
                <a:lnTo>
                  <a:pt x="3621351" y="6828"/>
                </a:lnTo>
                <a:lnTo>
                  <a:pt x="3549623" y="5848"/>
                </a:lnTo>
                <a:lnTo>
                  <a:pt x="3476876" y="4939"/>
                </a:lnTo>
                <a:lnTo>
                  <a:pt x="3403146" y="4103"/>
                </a:lnTo>
                <a:lnTo>
                  <a:pt x="3328469" y="3340"/>
                </a:lnTo>
                <a:lnTo>
                  <a:pt x="3252882" y="2653"/>
                </a:lnTo>
                <a:lnTo>
                  <a:pt x="3176420" y="2041"/>
                </a:lnTo>
                <a:lnTo>
                  <a:pt x="3099121" y="1507"/>
                </a:lnTo>
                <a:lnTo>
                  <a:pt x="3021020" y="1052"/>
                </a:lnTo>
                <a:lnTo>
                  <a:pt x="2942153" y="676"/>
                </a:lnTo>
                <a:lnTo>
                  <a:pt x="2862557" y="382"/>
                </a:lnTo>
                <a:lnTo>
                  <a:pt x="2782268" y="170"/>
                </a:lnTo>
                <a:lnTo>
                  <a:pt x="2701322" y="42"/>
                </a:lnTo>
                <a:lnTo>
                  <a:pt x="2619755" y="0"/>
                </a:lnTo>
                <a:close/>
              </a:path>
            </a:pathLst>
          </a:custGeom>
          <a:ln w="31750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52485" y="4063746"/>
            <a:ext cx="5238750" cy="179070"/>
          </a:xfrm>
          <a:custGeom>
            <a:avLst/>
            <a:gdLst/>
            <a:ahLst/>
            <a:cxnLst/>
            <a:rect l="l" t="t" r="r" b="b"/>
            <a:pathLst>
              <a:path w="5238750" h="179070">
                <a:moveTo>
                  <a:pt x="2619755" y="0"/>
                </a:moveTo>
                <a:lnTo>
                  <a:pt x="2538147" y="42"/>
                </a:lnTo>
                <a:lnTo>
                  <a:pt x="2457160" y="170"/>
                </a:lnTo>
                <a:lnTo>
                  <a:pt x="2376832" y="382"/>
                </a:lnTo>
                <a:lnTo>
                  <a:pt x="2297198" y="676"/>
                </a:lnTo>
                <a:lnTo>
                  <a:pt x="2218295" y="1052"/>
                </a:lnTo>
                <a:lnTo>
                  <a:pt x="2140159" y="1507"/>
                </a:lnTo>
                <a:lnTo>
                  <a:pt x="2062826" y="2041"/>
                </a:lnTo>
                <a:lnTo>
                  <a:pt x="1986333" y="2653"/>
                </a:lnTo>
                <a:lnTo>
                  <a:pt x="1910715" y="3340"/>
                </a:lnTo>
                <a:lnTo>
                  <a:pt x="1836009" y="4103"/>
                </a:lnTo>
                <a:lnTo>
                  <a:pt x="1762251" y="4939"/>
                </a:lnTo>
                <a:lnTo>
                  <a:pt x="1689477" y="5848"/>
                </a:lnTo>
                <a:lnTo>
                  <a:pt x="1617724" y="6828"/>
                </a:lnTo>
                <a:lnTo>
                  <a:pt x="1547027" y="7878"/>
                </a:lnTo>
                <a:lnTo>
                  <a:pt x="1477424" y="8996"/>
                </a:lnTo>
                <a:lnTo>
                  <a:pt x="1408949" y="10182"/>
                </a:lnTo>
                <a:lnTo>
                  <a:pt x="1341639" y="11434"/>
                </a:lnTo>
                <a:lnTo>
                  <a:pt x="1275531" y="12750"/>
                </a:lnTo>
                <a:lnTo>
                  <a:pt x="1210661" y="14131"/>
                </a:lnTo>
                <a:lnTo>
                  <a:pt x="1147064" y="15574"/>
                </a:lnTo>
                <a:lnTo>
                  <a:pt x="1084778" y="17077"/>
                </a:lnTo>
                <a:lnTo>
                  <a:pt x="1023838" y="18641"/>
                </a:lnTo>
                <a:lnTo>
                  <a:pt x="964280" y="20263"/>
                </a:lnTo>
                <a:lnTo>
                  <a:pt x="906141" y="21943"/>
                </a:lnTo>
                <a:lnTo>
                  <a:pt x="849457" y="23678"/>
                </a:lnTo>
                <a:lnTo>
                  <a:pt x="794264" y="25468"/>
                </a:lnTo>
                <a:lnTo>
                  <a:pt x="740599" y="27312"/>
                </a:lnTo>
                <a:lnTo>
                  <a:pt x="688497" y="29208"/>
                </a:lnTo>
                <a:lnTo>
                  <a:pt x="637994" y="31156"/>
                </a:lnTo>
                <a:lnTo>
                  <a:pt x="589128" y="33152"/>
                </a:lnTo>
                <a:lnTo>
                  <a:pt x="541934" y="35198"/>
                </a:lnTo>
                <a:lnTo>
                  <a:pt x="496448" y="37290"/>
                </a:lnTo>
                <a:lnTo>
                  <a:pt x="452707" y="39429"/>
                </a:lnTo>
                <a:lnTo>
                  <a:pt x="410746" y="41612"/>
                </a:lnTo>
                <a:lnTo>
                  <a:pt x="370603" y="43839"/>
                </a:lnTo>
                <a:lnTo>
                  <a:pt x="332312" y="46108"/>
                </a:lnTo>
                <a:lnTo>
                  <a:pt x="261436" y="50767"/>
                </a:lnTo>
                <a:lnTo>
                  <a:pt x="198407" y="55580"/>
                </a:lnTo>
                <a:lnTo>
                  <a:pt x="143515" y="60537"/>
                </a:lnTo>
                <a:lnTo>
                  <a:pt x="97049" y="65627"/>
                </a:lnTo>
                <a:lnTo>
                  <a:pt x="59300" y="70841"/>
                </a:lnTo>
                <a:lnTo>
                  <a:pt x="19653" y="78871"/>
                </a:lnTo>
                <a:lnTo>
                  <a:pt x="0" y="89915"/>
                </a:lnTo>
                <a:lnTo>
                  <a:pt x="1246" y="92708"/>
                </a:lnTo>
                <a:lnTo>
                  <a:pt x="43785" y="106313"/>
                </a:lnTo>
                <a:lnTo>
                  <a:pt x="97049" y="114145"/>
                </a:lnTo>
                <a:lnTo>
                  <a:pt x="143515" y="119209"/>
                </a:lnTo>
                <a:lnTo>
                  <a:pt x="198407" y="124136"/>
                </a:lnTo>
                <a:lnTo>
                  <a:pt x="261436" y="128915"/>
                </a:lnTo>
                <a:lnTo>
                  <a:pt x="332312" y="133538"/>
                </a:lnTo>
                <a:lnTo>
                  <a:pt x="370603" y="135788"/>
                </a:lnTo>
                <a:lnTo>
                  <a:pt x="410746" y="137995"/>
                </a:lnTo>
                <a:lnTo>
                  <a:pt x="452707" y="140158"/>
                </a:lnTo>
                <a:lnTo>
                  <a:pt x="496448" y="142277"/>
                </a:lnTo>
                <a:lnTo>
                  <a:pt x="541934" y="144348"/>
                </a:lnTo>
                <a:lnTo>
                  <a:pt x="589128" y="146373"/>
                </a:lnTo>
                <a:lnTo>
                  <a:pt x="637994" y="148348"/>
                </a:lnTo>
                <a:lnTo>
                  <a:pt x="688497" y="150274"/>
                </a:lnTo>
                <a:lnTo>
                  <a:pt x="740599" y="152148"/>
                </a:lnTo>
                <a:lnTo>
                  <a:pt x="794264" y="153971"/>
                </a:lnTo>
                <a:lnTo>
                  <a:pt x="849457" y="155740"/>
                </a:lnTo>
                <a:lnTo>
                  <a:pt x="906141" y="157454"/>
                </a:lnTo>
                <a:lnTo>
                  <a:pt x="964280" y="159112"/>
                </a:lnTo>
                <a:lnTo>
                  <a:pt x="1023838" y="160713"/>
                </a:lnTo>
                <a:lnTo>
                  <a:pt x="1084778" y="162256"/>
                </a:lnTo>
                <a:lnTo>
                  <a:pt x="1147064" y="163739"/>
                </a:lnTo>
                <a:lnTo>
                  <a:pt x="1210661" y="165162"/>
                </a:lnTo>
                <a:lnTo>
                  <a:pt x="1275531" y="166523"/>
                </a:lnTo>
                <a:lnTo>
                  <a:pt x="1341639" y="167820"/>
                </a:lnTo>
                <a:lnTo>
                  <a:pt x="1408949" y="169054"/>
                </a:lnTo>
                <a:lnTo>
                  <a:pt x="1477424" y="170222"/>
                </a:lnTo>
                <a:lnTo>
                  <a:pt x="1547027" y="171323"/>
                </a:lnTo>
                <a:lnTo>
                  <a:pt x="1617724" y="172356"/>
                </a:lnTo>
                <a:lnTo>
                  <a:pt x="1689477" y="173321"/>
                </a:lnTo>
                <a:lnTo>
                  <a:pt x="1762251" y="174215"/>
                </a:lnTo>
                <a:lnTo>
                  <a:pt x="1836009" y="175037"/>
                </a:lnTo>
                <a:lnTo>
                  <a:pt x="1910715" y="175787"/>
                </a:lnTo>
                <a:lnTo>
                  <a:pt x="1986333" y="176463"/>
                </a:lnTo>
                <a:lnTo>
                  <a:pt x="2062826" y="177064"/>
                </a:lnTo>
                <a:lnTo>
                  <a:pt x="2140159" y="177589"/>
                </a:lnTo>
                <a:lnTo>
                  <a:pt x="2218295" y="178036"/>
                </a:lnTo>
                <a:lnTo>
                  <a:pt x="2297198" y="178405"/>
                </a:lnTo>
                <a:lnTo>
                  <a:pt x="2376832" y="178694"/>
                </a:lnTo>
                <a:lnTo>
                  <a:pt x="2457160" y="178902"/>
                </a:lnTo>
                <a:lnTo>
                  <a:pt x="2538147" y="179027"/>
                </a:lnTo>
                <a:lnTo>
                  <a:pt x="2619755" y="179069"/>
                </a:lnTo>
                <a:lnTo>
                  <a:pt x="2701322" y="179027"/>
                </a:lnTo>
                <a:lnTo>
                  <a:pt x="2782268" y="178902"/>
                </a:lnTo>
                <a:lnTo>
                  <a:pt x="2862557" y="178694"/>
                </a:lnTo>
                <a:lnTo>
                  <a:pt x="2942153" y="178405"/>
                </a:lnTo>
                <a:lnTo>
                  <a:pt x="3021020" y="178036"/>
                </a:lnTo>
                <a:lnTo>
                  <a:pt x="3099121" y="177589"/>
                </a:lnTo>
                <a:lnTo>
                  <a:pt x="3176420" y="177064"/>
                </a:lnTo>
                <a:lnTo>
                  <a:pt x="3252882" y="176463"/>
                </a:lnTo>
                <a:lnTo>
                  <a:pt x="3328469" y="175787"/>
                </a:lnTo>
                <a:lnTo>
                  <a:pt x="3403146" y="175037"/>
                </a:lnTo>
                <a:lnTo>
                  <a:pt x="3476876" y="174215"/>
                </a:lnTo>
                <a:lnTo>
                  <a:pt x="3549623" y="173321"/>
                </a:lnTo>
                <a:lnTo>
                  <a:pt x="3621351" y="172356"/>
                </a:lnTo>
                <a:lnTo>
                  <a:pt x="3692023" y="171323"/>
                </a:lnTo>
                <a:lnTo>
                  <a:pt x="3761604" y="170222"/>
                </a:lnTo>
                <a:lnTo>
                  <a:pt x="3830057" y="169054"/>
                </a:lnTo>
                <a:lnTo>
                  <a:pt x="3897345" y="167820"/>
                </a:lnTo>
                <a:lnTo>
                  <a:pt x="3963434" y="166523"/>
                </a:lnTo>
                <a:lnTo>
                  <a:pt x="4028286" y="165162"/>
                </a:lnTo>
                <a:lnTo>
                  <a:pt x="4091865" y="163739"/>
                </a:lnTo>
                <a:lnTo>
                  <a:pt x="4154134" y="162256"/>
                </a:lnTo>
                <a:lnTo>
                  <a:pt x="4215059" y="160713"/>
                </a:lnTo>
                <a:lnTo>
                  <a:pt x="4274602" y="159112"/>
                </a:lnTo>
                <a:lnTo>
                  <a:pt x="4332727" y="157454"/>
                </a:lnTo>
                <a:lnTo>
                  <a:pt x="4389398" y="155740"/>
                </a:lnTo>
                <a:lnTo>
                  <a:pt x="4444579" y="153971"/>
                </a:lnTo>
                <a:lnTo>
                  <a:pt x="4498234" y="152148"/>
                </a:lnTo>
                <a:lnTo>
                  <a:pt x="4550325" y="150274"/>
                </a:lnTo>
                <a:lnTo>
                  <a:pt x="4600818" y="148348"/>
                </a:lnTo>
                <a:lnTo>
                  <a:pt x="4649676" y="146373"/>
                </a:lnTo>
                <a:lnTo>
                  <a:pt x="4696862" y="144348"/>
                </a:lnTo>
                <a:lnTo>
                  <a:pt x="4742340" y="142277"/>
                </a:lnTo>
                <a:lnTo>
                  <a:pt x="4786075" y="140158"/>
                </a:lnTo>
                <a:lnTo>
                  <a:pt x="4828029" y="137995"/>
                </a:lnTo>
                <a:lnTo>
                  <a:pt x="4868167" y="135788"/>
                </a:lnTo>
                <a:lnTo>
                  <a:pt x="4906452" y="133538"/>
                </a:lnTo>
                <a:lnTo>
                  <a:pt x="4977320" y="128915"/>
                </a:lnTo>
                <a:lnTo>
                  <a:pt x="5040342" y="124136"/>
                </a:lnTo>
                <a:lnTo>
                  <a:pt x="5095230" y="119209"/>
                </a:lnTo>
                <a:lnTo>
                  <a:pt x="5141692" y="114145"/>
                </a:lnTo>
                <a:lnTo>
                  <a:pt x="5179439" y="108954"/>
                </a:lnTo>
                <a:lnTo>
                  <a:pt x="5219084" y="100948"/>
                </a:lnTo>
                <a:lnTo>
                  <a:pt x="5238737" y="89915"/>
                </a:lnTo>
                <a:lnTo>
                  <a:pt x="5237490" y="87122"/>
                </a:lnTo>
                <a:lnTo>
                  <a:pt x="5194953" y="73491"/>
                </a:lnTo>
                <a:lnTo>
                  <a:pt x="5141692" y="65627"/>
                </a:lnTo>
                <a:lnTo>
                  <a:pt x="5095230" y="60537"/>
                </a:lnTo>
                <a:lnTo>
                  <a:pt x="5040342" y="55580"/>
                </a:lnTo>
                <a:lnTo>
                  <a:pt x="4977320" y="50767"/>
                </a:lnTo>
                <a:lnTo>
                  <a:pt x="4906452" y="46108"/>
                </a:lnTo>
                <a:lnTo>
                  <a:pt x="4868167" y="43839"/>
                </a:lnTo>
                <a:lnTo>
                  <a:pt x="4828029" y="41612"/>
                </a:lnTo>
                <a:lnTo>
                  <a:pt x="4786075" y="39429"/>
                </a:lnTo>
                <a:lnTo>
                  <a:pt x="4742340" y="37290"/>
                </a:lnTo>
                <a:lnTo>
                  <a:pt x="4696862" y="35198"/>
                </a:lnTo>
                <a:lnTo>
                  <a:pt x="4649676" y="33152"/>
                </a:lnTo>
                <a:lnTo>
                  <a:pt x="4600818" y="31156"/>
                </a:lnTo>
                <a:lnTo>
                  <a:pt x="4550325" y="29208"/>
                </a:lnTo>
                <a:lnTo>
                  <a:pt x="4498234" y="27312"/>
                </a:lnTo>
                <a:lnTo>
                  <a:pt x="4444579" y="25468"/>
                </a:lnTo>
                <a:lnTo>
                  <a:pt x="4389398" y="23678"/>
                </a:lnTo>
                <a:lnTo>
                  <a:pt x="4332727" y="21943"/>
                </a:lnTo>
                <a:lnTo>
                  <a:pt x="4274602" y="20263"/>
                </a:lnTo>
                <a:lnTo>
                  <a:pt x="4215059" y="18641"/>
                </a:lnTo>
                <a:lnTo>
                  <a:pt x="4154134" y="17077"/>
                </a:lnTo>
                <a:lnTo>
                  <a:pt x="4091865" y="15574"/>
                </a:lnTo>
                <a:lnTo>
                  <a:pt x="4028286" y="14131"/>
                </a:lnTo>
                <a:lnTo>
                  <a:pt x="3963434" y="12750"/>
                </a:lnTo>
                <a:lnTo>
                  <a:pt x="3897345" y="11434"/>
                </a:lnTo>
                <a:lnTo>
                  <a:pt x="3830057" y="10182"/>
                </a:lnTo>
                <a:lnTo>
                  <a:pt x="3761604" y="8996"/>
                </a:lnTo>
                <a:lnTo>
                  <a:pt x="3692023" y="7878"/>
                </a:lnTo>
                <a:lnTo>
                  <a:pt x="3621351" y="6828"/>
                </a:lnTo>
                <a:lnTo>
                  <a:pt x="3549623" y="5848"/>
                </a:lnTo>
                <a:lnTo>
                  <a:pt x="3476876" y="4939"/>
                </a:lnTo>
                <a:lnTo>
                  <a:pt x="3403146" y="4103"/>
                </a:lnTo>
                <a:lnTo>
                  <a:pt x="3328469" y="3340"/>
                </a:lnTo>
                <a:lnTo>
                  <a:pt x="3252882" y="2653"/>
                </a:lnTo>
                <a:lnTo>
                  <a:pt x="3176420" y="2041"/>
                </a:lnTo>
                <a:lnTo>
                  <a:pt x="3099121" y="1507"/>
                </a:lnTo>
                <a:lnTo>
                  <a:pt x="3021020" y="1052"/>
                </a:lnTo>
                <a:lnTo>
                  <a:pt x="2942153" y="676"/>
                </a:lnTo>
                <a:lnTo>
                  <a:pt x="2862557" y="382"/>
                </a:lnTo>
                <a:lnTo>
                  <a:pt x="2782268" y="170"/>
                </a:lnTo>
                <a:lnTo>
                  <a:pt x="2701322" y="42"/>
                </a:lnTo>
                <a:lnTo>
                  <a:pt x="2619755" y="0"/>
                </a:lnTo>
                <a:close/>
              </a:path>
            </a:pathLst>
          </a:custGeom>
          <a:ln w="31750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012051" y="3542794"/>
            <a:ext cx="22923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6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√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600" b="1" spc="-5" dirty="0">
                <a:solidFill>
                  <a:srgbClr val="FF006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√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0358" y="5810503"/>
            <a:ext cx="72472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第三步：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在</a:t>
            </a:r>
            <a:r>
              <a:rPr sz="20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(Wname,</a:t>
            </a:r>
            <a:r>
              <a:rPr sz="2000" b="1" spc="-2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Wage,</a:t>
            </a:r>
            <a:r>
              <a:rPr sz="2000" b="1" spc="-2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Title)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上进行投影运算，得到最终结果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40343" y="6297167"/>
            <a:ext cx="2705100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28833" y="1211529"/>
            <a:ext cx="7783830" cy="107696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第一步：对两个表进行广义笛卡尔积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3970">
              <a:lnSpc>
                <a:spcPct val="100000"/>
              </a:lnSpc>
              <a:spcBef>
                <a:spcPts val="800"/>
              </a:spcBef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第二步：从广义笛卡尔积中选取出符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合</a:t>
            </a:r>
            <a:r>
              <a:rPr sz="20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Honor_type=Type</a:t>
            </a:r>
            <a:r>
              <a:rPr sz="20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条件</a:t>
            </a:r>
            <a:r>
              <a:rPr sz="2000" b="1" spc="-52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的元组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00000"/>
              </a:lnSpc>
            </a:pPr>
            <a:r>
              <a:rPr sz="1600" b="1" spc="-5" dirty="0">
                <a:solidFill>
                  <a:srgbClr val="FF006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object 10"/>
          <p:cNvSpPr txBox="1"/>
          <p:nvPr/>
        </p:nvSpPr>
        <p:spPr>
          <a:xfrm>
            <a:off x="6990080" y="2650490"/>
            <a:ext cx="252095" cy="1882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0065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√</a:t>
            </a:r>
            <a:endParaRPr sz="1600" b="1" spc="-5" dirty="0">
              <a:solidFill>
                <a:srgbClr val="FF0065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600" b="1" spc="-5" dirty="0">
              <a:solidFill>
                <a:srgbClr val="FF0065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600" b="1" spc="-5" dirty="0">
              <a:solidFill>
                <a:srgbClr val="FF0065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600" b="1" spc="-5" dirty="0">
              <a:solidFill>
                <a:srgbClr val="FF0065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endParaRPr sz="1600" b="1" spc="-5" dirty="0">
              <a:solidFill>
                <a:srgbClr val="FF0065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36955" y="1369695"/>
            <a:ext cx="9068435" cy="516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自然连接(Natural-Join)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 marL="43815" marR="125095">
              <a:lnSpc>
                <a:spcPct val="133000"/>
              </a:lnSpc>
              <a:spcBef>
                <a:spcPts val="2615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316865" algn="l"/>
                <a:tab pos="1066800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定义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：给定关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和关系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S,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与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的自然连接运算结果也是一个关系，记作	，它由关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和关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的笛卡尔积中选取相同属性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组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B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上值相等的元组所 构成。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16230" indent="-273050">
              <a:lnSpc>
                <a:spcPct val="100000"/>
              </a:lnSpc>
              <a:spcBef>
                <a:spcPts val="570"/>
              </a:spcBef>
              <a:buFont typeface="Wingdings" panose="05000000000000000000"/>
              <a:buChar char=""/>
              <a:tabLst>
                <a:tab pos="316865" algn="l"/>
              </a:tabLst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数学描述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501015">
              <a:lnSpc>
                <a:spcPct val="100000"/>
              </a:lnSpc>
            </a:pPr>
            <a:r>
              <a:rPr sz="2000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自然连接是一种特殊的等值连接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501015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要求关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和关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系</a:t>
            </a:r>
            <a:r>
              <a:rPr sz="2000" b="1" spc="-1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必须有相同的属性组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如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R,S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共有一个属</a:t>
            </a:r>
            <a:r>
              <a:rPr sz="2000" b="1" spc="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性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B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0165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950" b="1" spc="27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如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R,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共有一组属性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950" b="1" spc="-7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, …,</a:t>
            </a:r>
            <a:r>
              <a:rPr sz="2000" b="1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950" b="1" spc="-15" baseline="-2100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b="1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20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是这些共有的所有属</a:t>
            </a:r>
            <a:r>
              <a:rPr sz="20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性</a:t>
            </a:r>
            <a:r>
              <a:rPr sz="20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501015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6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R,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属性相同，值必须相等才能连接，即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029335">
              <a:lnSpc>
                <a:spcPct val="100000"/>
              </a:lnSpc>
              <a:spcBef>
                <a:spcPts val="475"/>
              </a:spcBef>
              <a:tabLst>
                <a:tab pos="2525395" algn="l"/>
                <a:tab pos="3115945" algn="l"/>
                <a:tab pos="4563745" algn="l"/>
                <a:tab pos="4958080" algn="l"/>
                <a:tab pos="5550535" algn="l"/>
              </a:tabLst>
            </a:pP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R.B</a:t>
            </a:r>
            <a:r>
              <a:rPr sz="1950" b="1" spc="-7" baseline="-21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950" b="1" spc="7" baseline="-21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000" b="1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S.B</a:t>
            </a:r>
            <a:r>
              <a:rPr sz="1950" b="1" spc="-7" baseline="-21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1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and	R.B</a:t>
            </a:r>
            <a:r>
              <a:rPr sz="1950" b="1" spc="-7" baseline="-21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950" b="1" spc="7" baseline="-21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000" b="1" spc="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S.B</a:t>
            </a:r>
            <a:r>
              <a:rPr sz="1950" b="1" spc="-7" baseline="-21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2	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…	and	R.B</a:t>
            </a:r>
            <a:r>
              <a:rPr sz="1950" b="1" spc="-7" baseline="-21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50" b="1" baseline="-21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=</a:t>
            </a:r>
            <a:r>
              <a:rPr sz="2000" b="1" spc="-1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S.B</a:t>
            </a:r>
            <a:r>
              <a:rPr sz="1950" b="1" spc="-7" baseline="-21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才能连接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501650" marR="55880">
              <a:lnSpc>
                <a:spcPts val="2870"/>
              </a:lnSpc>
              <a:spcBef>
                <a:spcPts val="180"/>
              </a:spcBef>
            </a:pPr>
            <a:r>
              <a:rPr sz="2000" spc="-5" dirty="0">
                <a:solidFill>
                  <a:srgbClr val="3333CC"/>
                </a:solidFill>
                <a:latin typeface="Wingdings" panose="05000000000000000000"/>
                <a:cs typeface="Wingdings" panose="05000000000000000000"/>
              </a:rPr>
              <a:t></a:t>
            </a:r>
            <a:r>
              <a:rPr sz="2000" spc="3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要在结果中去掉重复的属性</a:t>
            </a:r>
            <a:r>
              <a:rPr sz="2000" b="1" spc="-5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列</a:t>
            </a:r>
            <a:r>
              <a:rPr sz="2000" b="1" spc="-2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因结果</a:t>
            </a:r>
            <a:r>
              <a:rPr sz="2000" b="1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中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R.B</a:t>
            </a:r>
            <a:r>
              <a:rPr sz="1950" b="1" spc="-7" baseline="-21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50" b="1" spc="-22" baseline="-21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始终是等于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S.B</a:t>
            </a:r>
            <a:r>
              <a:rPr sz="1950" b="1" spc="-7" baseline="-21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950" b="1" spc="-30" baseline="-2100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新宋体" panose="02010609030101010101" charset="-122"/>
                <a:cs typeface="新宋体" panose="02010609030101010101" charset="-122"/>
              </a:rPr>
              <a:t>所以可只 保留一列即可</a:t>
            </a:r>
            <a:r>
              <a:rPr sz="20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07232" y="2225802"/>
            <a:ext cx="733044" cy="42900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14307" y="3093720"/>
            <a:ext cx="5291328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7403" y="787390"/>
            <a:ext cx="2183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(4)</a:t>
            </a:r>
            <a:r>
              <a:rPr sz="20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自</a:t>
            </a:r>
            <a:r>
              <a:rPr sz="2000" b="1" spc="-5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然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连接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9810" y="1384300"/>
            <a:ext cx="7133590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285115" algn="l"/>
              </a:tabLst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自然连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(Natural-Join)</a:t>
            </a: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操作的示例一</a:t>
            </a:r>
            <a:r>
              <a:rPr sz="2400" b="1" spc="-1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抽象</a:t>
            </a:r>
            <a:r>
              <a:rPr sz="2400" b="1" spc="-5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 b="1" spc="-5" dirty="0">
              <a:solidFill>
                <a:srgbClr val="FF006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16821" y="3416046"/>
            <a:ext cx="1075944" cy="15621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30921" y="3416046"/>
            <a:ext cx="1075944" cy="125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50371" y="3798570"/>
            <a:ext cx="2104644" cy="2523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99667" y="3409950"/>
            <a:ext cx="1609344" cy="129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45093" y="4082796"/>
            <a:ext cx="342900" cy="215900"/>
          </a:xfrm>
          <a:custGeom>
            <a:avLst/>
            <a:gdLst/>
            <a:ahLst/>
            <a:cxnLst/>
            <a:rect l="l" t="t" r="r" b="b"/>
            <a:pathLst>
              <a:path w="342900" h="215900">
                <a:moveTo>
                  <a:pt x="171450" y="0"/>
                </a:moveTo>
                <a:lnTo>
                  <a:pt x="117043" y="5474"/>
                </a:lnTo>
                <a:lnTo>
                  <a:pt x="69951" y="20750"/>
                </a:lnTo>
                <a:lnTo>
                  <a:pt x="32918" y="44110"/>
                </a:lnTo>
                <a:lnTo>
                  <a:pt x="8686" y="73834"/>
                </a:lnTo>
                <a:lnTo>
                  <a:pt x="0" y="108203"/>
                </a:lnTo>
                <a:lnTo>
                  <a:pt x="8686" y="142201"/>
                </a:lnTo>
                <a:lnTo>
                  <a:pt x="32918" y="171699"/>
                </a:lnTo>
                <a:lnTo>
                  <a:pt x="69951" y="194943"/>
                </a:lnTo>
                <a:lnTo>
                  <a:pt x="117043" y="210177"/>
                </a:lnTo>
                <a:lnTo>
                  <a:pt x="171450" y="215645"/>
                </a:lnTo>
                <a:lnTo>
                  <a:pt x="225564" y="210177"/>
                </a:lnTo>
                <a:lnTo>
                  <a:pt x="272619" y="194943"/>
                </a:lnTo>
                <a:lnTo>
                  <a:pt x="309762" y="171699"/>
                </a:lnTo>
                <a:lnTo>
                  <a:pt x="334140" y="142201"/>
                </a:lnTo>
                <a:lnTo>
                  <a:pt x="342900" y="108203"/>
                </a:lnTo>
                <a:lnTo>
                  <a:pt x="334140" y="73834"/>
                </a:lnTo>
                <a:lnTo>
                  <a:pt x="309762" y="44110"/>
                </a:lnTo>
                <a:lnTo>
                  <a:pt x="272619" y="20750"/>
                </a:lnTo>
                <a:lnTo>
                  <a:pt x="225564" y="5474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47885" y="4069841"/>
            <a:ext cx="342900" cy="216535"/>
          </a:xfrm>
          <a:custGeom>
            <a:avLst/>
            <a:gdLst/>
            <a:ahLst/>
            <a:cxnLst/>
            <a:rect l="l" t="t" r="r" b="b"/>
            <a:pathLst>
              <a:path w="342900" h="216535">
                <a:moveTo>
                  <a:pt x="171450" y="0"/>
                </a:moveTo>
                <a:lnTo>
                  <a:pt x="117335" y="5547"/>
                </a:lnTo>
                <a:lnTo>
                  <a:pt x="70280" y="20970"/>
                </a:lnTo>
                <a:lnTo>
                  <a:pt x="33137" y="44439"/>
                </a:lnTo>
                <a:lnTo>
                  <a:pt x="8759" y="74127"/>
                </a:lnTo>
                <a:lnTo>
                  <a:pt x="0" y="108204"/>
                </a:lnTo>
                <a:lnTo>
                  <a:pt x="8759" y="142280"/>
                </a:lnTo>
                <a:lnTo>
                  <a:pt x="33137" y="171968"/>
                </a:lnTo>
                <a:lnTo>
                  <a:pt x="70280" y="195437"/>
                </a:lnTo>
                <a:lnTo>
                  <a:pt x="117335" y="210860"/>
                </a:lnTo>
                <a:lnTo>
                  <a:pt x="171450" y="216408"/>
                </a:lnTo>
                <a:lnTo>
                  <a:pt x="225856" y="210860"/>
                </a:lnTo>
                <a:lnTo>
                  <a:pt x="272948" y="195437"/>
                </a:lnTo>
                <a:lnTo>
                  <a:pt x="309981" y="171968"/>
                </a:lnTo>
                <a:lnTo>
                  <a:pt x="334213" y="142280"/>
                </a:lnTo>
                <a:lnTo>
                  <a:pt x="342899" y="108204"/>
                </a:lnTo>
                <a:lnTo>
                  <a:pt x="334213" y="74127"/>
                </a:lnTo>
                <a:lnTo>
                  <a:pt x="309981" y="44439"/>
                </a:lnTo>
                <a:lnTo>
                  <a:pt x="272948" y="20970"/>
                </a:lnTo>
                <a:lnTo>
                  <a:pt x="225856" y="5547"/>
                </a:lnTo>
                <a:lnTo>
                  <a:pt x="171450" y="0"/>
                </a:lnTo>
                <a:close/>
              </a:path>
            </a:pathLst>
          </a:custGeom>
          <a:ln w="28574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60839" y="4374641"/>
            <a:ext cx="342900" cy="216535"/>
          </a:xfrm>
          <a:custGeom>
            <a:avLst/>
            <a:gdLst/>
            <a:ahLst/>
            <a:cxnLst/>
            <a:rect l="l" t="t" r="r" b="b"/>
            <a:pathLst>
              <a:path w="342900" h="216535">
                <a:moveTo>
                  <a:pt x="171450" y="0"/>
                </a:moveTo>
                <a:lnTo>
                  <a:pt x="117335" y="5547"/>
                </a:lnTo>
                <a:lnTo>
                  <a:pt x="70280" y="20970"/>
                </a:lnTo>
                <a:lnTo>
                  <a:pt x="33137" y="44439"/>
                </a:lnTo>
                <a:lnTo>
                  <a:pt x="8759" y="74127"/>
                </a:lnTo>
                <a:lnTo>
                  <a:pt x="0" y="108204"/>
                </a:lnTo>
                <a:lnTo>
                  <a:pt x="8759" y="142280"/>
                </a:lnTo>
                <a:lnTo>
                  <a:pt x="33137" y="171968"/>
                </a:lnTo>
                <a:lnTo>
                  <a:pt x="70280" y="195437"/>
                </a:lnTo>
                <a:lnTo>
                  <a:pt x="117335" y="210860"/>
                </a:lnTo>
                <a:lnTo>
                  <a:pt x="171450" y="216408"/>
                </a:lnTo>
                <a:lnTo>
                  <a:pt x="225564" y="210860"/>
                </a:lnTo>
                <a:lnTo>
                  <a:pt x="272619" y="195437"/>
                </a:lnTo>
                <a:lnTo>
                  <a:pt x="309762" y="171968"/>
                </a:lnTo>
                <a:lnTo>
                  <a:pt x="334140" y="142280"/>
                </a:lnTo>
                <a:lnTo>
                  <a:pt x="342900" y="108204"/>
                </a:lnTo>
                <a:lnTo>
                  <a:pt x="334140" y="74127"/>
                </a:lnTo>
                <a:lnTo>
                  <a:pt x="309762" y="44439"/>
                </a:lnTo>
                <a:lnTo>
                  <a:pt x="272619" y="20970"/>
                </a:lnTo>
                <a:lnTo>
                  <a:pt x="225564" y="5547"/>
                </a:lnTo>
                <a:lnTo>
                  <a:pt x="171450" y="0"/>
                </a:lnTo>
                <a:close/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13139" y="4197096"/>
            <a:ext cx="635000" cy="0"/>
          </a:xfrm>
          <a:custGeom>
            <a:avLst/>
            <a:gdLst/>
            <a:ahLst/>
            <a:cxnLst/>
            <a:rect l="l" t="t" r="r" b="b"/>
            <a:pathLst>
              <a:path w="635000">
                <a:moveTo>
                  <a:pt x="0" y="0"/>
                </a:moveTo>
                <a:lnTo>
                  <a:pt x="634746" y="0"/>
                </a:lnTo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13139" y="4197096"/>
            <a:ext cx="647700" cy="292100"/>
          </a:xfrm>
          <a:custGeom>
            <a:avLst/>
            <a:gdLst/>
            <a:ahLst/>
            <a:cxnLst/>
            <a:rect l="l" t="t" r="r" b="b"/>
            <a:pathLst>
              <a:path w="647700" h="292100">
                <a:moveTo>
                  <a:pt x="0" y="0"/>
                </a:moveTo>
                <a:lnTo>
                  <a:pt x="647700" y="291845"/>
                </a:lnTo>
              </a:path>
            </a:pathLst>
          </a:custGeom>
          <a:ln w="28575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7403" y="787390"/>
            <a:ext cx="2183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(4)</a:t>
            </a:r>
            <a:r>
              <a:rPr sz="20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自</a:t>
            </a:r>
            <a:r>
              <a:rPr sz="2000" b="1" spc="-5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然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连接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9810" y="1310640"/>
            <a:ext cx="7546340" cy="127508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825"/>
              </a:spcBef>
              <a:buFont typeface="Wingdings" panose="05000000000000000000"/>
              <a:buChar char=""/>
              <a:tabLst>
                <a:tab pos="393065" algn="l"/>
                <a:tab pos="393700" algn="l"/>
              </a:tabLst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自然连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接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(Natural-Join)</a:t>
            </a: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操作的示例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二</a:t>
            </a:r>
            <a:r>
              <a:rPr sz="2400" b="1" spc="-20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(</a:t>
            </a:r>
            <a:r>
              <a:rPr sz="24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语义的</a:t>
            </a:r>
            <a:r>
              <a:rPr sz="2400" b="1" spc="-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850900" lvl="1" indent="-381000">
              <a:lnSpc>
                <a:spcPct val="100000"/>
              </a:lnSpc>
              <a:spcBef>
                <a:spcPts val="725"/>
              </a:spcBef>
              <a:buFont typeface="Wingdings" panose="05000000000000000000" charset="0"/>
              <a:buChar char="u"/>
              <a:tabLst>
                <a:tab pos="393065" algn="l"/>
                <a:tab pos="393700" algn="l"/>
              </a:tabLst>
            </a:pPr>
            <a:r>
              <a:rPr sz="2000" b="1" spc="-10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学生选课</a:t>
            </a:r>
            <a:r>
              <a:rPr sz="2000" b="1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表</a:t>
            </a:r>
            <a:r>
              <a:rPr sz="2000" b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SC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(S#,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C#,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Score)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 ,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774065" lvl="0" indent="-342900">
              <a:lnSpc>
                <a:spcPct val="100000"/>
              </a:lnSpc>
              <a:spcBef>
                <a:spcPts val="725"/>
              </a:spcBef>
              <a:buFont typeface="Wingdings" panose="05000000000000000000" charset="0"/>
              <a:buChar char="u"/>
            </a:pPr>
            <a:r>
              <a:rPr sz="2000" b="1" spc="-10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课程</a:t>
            </a:r>
            <a:r>
              <a:rPr sz="2000" b="1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表</a:t>
            </a:r>
            <a:r>
              <a:rPr sz="20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Course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(C#,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Cname,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Chours, Credit,</a:t>
            </a:r>
            <a:r>
              <a:rPr sz="20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T#)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6137" y="2753867"/>
            <a:ext cx="2609850" cy="121310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97259" y="2744723"/>
            <a:ext cx="4129278" cy="1226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7403" y="422401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7403" y="787390"/>
            <a:ext cx="2183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(4)</a:t>
            </a:r>
            <a:r>
              <a:rPr sz="20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自</a:t>
            </a:r>
            <a:r>
              <a:rPr sz="2000" b="1" spc="-5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然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连接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4420" y="4286250"/>
            <a:ext cx="7120255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165" lvl="1" indent="-342900">
              <a:lnSpc>
                <a:spcPct val="100000"/>
              </a:lnSpc>
              <a:spcBef>
                <a:spcPts val="95"/>
              </a:spcBef>
              <a:buSzPct val="95000"/>
              <a:buFont typeface="Wingdings" panose="05000000000000000000" charset="0"/>
              <a:buChar char="u"/>
              <a:tabLst>
                <a:tab pos="215265" algn="l"/>
              </a:tabLst>
            </a:pP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查询所有学生选课的成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绩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(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包括学号，课程名称，成绩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2099" y="4820666"/>
            <a:ext cx="2007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spc="-30" baseline="1200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π</a:t>
            </a:r>
            <a:r>
              <a:rPr sz="1200" b="1" spc="-20" dirty="0">
                <a:latin typeface="Arial" panose="020B0604020202020204"/>
                <a:cs typeface="Arial" panose="020B0604020202020204"/>
              </a:rPr>
              <a:t>S#,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Cname,</a:t>
            </a:r>
            <a:r>
              <a:rPr sz="12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200" b="1" spc="-5" dirty="0">
                <a:latin typeface="Arial" panose="020B0604020202020204"/>
                <a:cs typeface="Arial" panose="020B0604020202020204"/>
              </a:rPr>
              <a:t>Score</a:t>
            </a:r>
            <a:r>
              <a:rPr sz="3000" b="1" spc="-7" baseline="14000" dirty="0">
                <a:latin typeface="Arial" panose="020B0604020202020204"/>
                <a:cs typeface="Arial" panose="020B0604020202020204"/>
              </a:rPr>
              <a:t>(SC</a:t>
            </a:r>
            <a:endParaRPr sz="3000" baseline="1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7794" y="4808473"/>
            <a:ext cx="98551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Course)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22761" y="4909565"/>
            <a:ext cx="351790" cy="135255"/>
          </a:xfrm>
          <a:custGeom>
            <a:avLst/>
            <a:gdLst/>
            <a:ahLst/>
            <a:cxnLst/>
            <a:rect l="l" t="t" r="r" b="b"/>
            <a:pathLst>
              <a:path w="351789" h="135254">
                <a:moveTo>
                  <a:pt x="0" y="134874"/>
                </a:moveTo>
                <a:lnTo>
                  <a:pt x="0" y="0"/>
                </a:lnTo>
                <a:lnTo>
                  <a:pt x="351282" y="134874"/>
                </a:lnTo>
                <a:lnTo>
                  <a:pt x="351282" y="0"/>
                </a:lnTo>
                <a:lnTo>
                  <a:pt x="0" y="13487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14741" y="4459223"/>
            <a:ext cx="5581650" cy="8473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97215" y="5968746"/>
            <a:ext cx="4889753" cy="841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44835" y="5536183"/>
            <a:ext cx="2565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第三步：去掉重复的列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7405" y="422390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关系代数之扩展操作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7405" y="787378"/>
            <a:ext cx="2183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(4)</a:t>
            </a:r>
            <a:r>
              <a:rPr sz="20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“</a:t>
            </a:r>
            <a:r>
              <a:rPr sz="2000" b="1" spc="-10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自</a:t>
            </a:r>
            <a:r>
              <a:rPr sz="2000" b="1" spc="-5" dirty="0">
                <a:solidFill>
                  <a:srgbClr val="F8F8F8"/>
                </a:solidFill>
                <a:latin typeface="新宋体" panose="02010609030101010101" charset="-122"/>
                <a:cs typeface="新宋体" panose="02010609030101010101" charset="-122"/>
              </a:rPr>
              <a:t>然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连接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”</a:t>
            </a:r>
            <a:r>
              <a:rPr sz="2000" b="1" spc="-5" dirty="0">
                <a:solidFill>
                  <a:srgbClr val="FFFFFF"/>
                </a:solidFill>
                <a:latin typeface="华文中宋" panose="02010600040101010101" charset="-122"/>
                <a:cs typeface="华文中宋" panose="02010600040101010101" charset="-122"/>
              </a:rPr>
              <a:t>操作</a:t>
            </a: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0169" y="2065020"/>
            <a:ext cx="5581650" cy="2257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20837" y="2453639"/>
            <a:ext cx="5505450" cy="218440"/>
          </a:xfrm>
          <a:custGeom>
            <a:avLst/>
            <a:gdLst/>
            <a:ahLst/>
            <a:cxnLst/>
            <a:rect l="l" t="t" r="r" b="b"/>
            <a:pathLst>
              <a:path w="5505450" h="218439">
                <a:moveTo>
                  <a:pt x="2753105" y="0"/>
                </a:moveTo>
                <a:lnTo>
                  <a:pt x="2670437" y="48"/>
                </a:lnTo>
                <a:lnTo>
                  <a:pt x="2588374" y="191"/>
                </a:lnTo>
                <a:lnTo>
                  <a:pt x="2506953" y="429"/>
                </a:lnTo>
                <a:lnTo>
                  <a:pt x="2426207" y="759"/>
                </a:lnTo>
                <a:lnTo>
                  <a:pt x="2346169" y="1181"/>
                </a:lnTo>
                <a:lnTo>
                  <a:pt x="2266875" y="1692"/>
                </a:lnTo>
                <a:lnTo>
                  <a:pt x="2188357" y="2292"/>
                </a:lnTo>
                <a:lnTo>
                  <a:pt x="2110651" y="2980"/>
                </a:lnTo>
                <a:lnTo>
                  <a:pt x="2033789" y="3753"/>
                </a:lnTo>
                <a:lnTo>
                  <a:pt x="1957807" y="4612"/>
                </a:lnTo>
                <a:lnTo>
                  <a:pt x="1882737" y="5553"/>
                </a:lnTo>
                <a:lnTo>
                  <a:pt x="1808614" y="6576"/>
                </a:lnTo>
                <a:lnTo>
                  <a:pt x="1735473" y="7680"/>
                </a:lnTo>
                <a:lnTo>
                  <a:pt x="1663346" y="8863"/>
                </a:lnTo>
                <a:lnTo>
                  <a:pt x="1592269" y="10124"/>
                </a:lnTo>
                <a:lnTo>
                  <a:pt x="1522275" y="11462"/>
                </a:lnTo>
                <a:lnTo>
                  <a:pt x="1453398" y="12874"/>
                </a:lnTo>
                <a:lnTo>
                  <a:pt x="1385672" y="14361"/>
                </a:lnTo>
                <a:lnTo>
                  <a:pt x="1319132" y="15920"/>
                </a:lnTo>
                <a:lnTo>
                  <a:pt x="1253810" y="17550"/>
                </a:lnTo>
                <a:lnTo>
                  <a:pt x="1189742" y="19250"/>
                </a:lnTo>
                <a:lnTo>
                  <a:pt x="1126961" y="21019"/>
                </a:lnTo>
                <a:lnTo>
                  <a:pt x="1065501" y="22854"/>
                </a:lnTo>
                <a:lnTo>
                  <a:pt x="1005397" y="24755"/>
                </a:lnTo>
                <a:lnTo>
                  <a:pt x="946682" y="26721"/>
                </a:lnTo>
                <a:lnTo>
                  <a:pt x="889390" y="28750"/>
                </a:lnTo>
                <a:lnTo>
                  <a:pt x="833556" y="30840"/>
                </a:lnTo>
                <a:lnTo>
                  <a:pt x="779213" y="32991"/>
                </a:lnTo>
                <a:lnTo>
                  <a:pt x="726395" y="35201"/>
                </a:lnTo>
                <a:lnTo>
                  <a:pt x="675137" y="37469"/>
                </a:lnTo>
                <a:lnTo>
                  <a:pt x="625472" y="39793"/>
                </a:lnTo>
                <a:lnTo>
                  <a:pt x="577435" y="42171"/>
                </a:lnTo>
                <a:lnTo>
                  <a:pt x="531059" y="44604"/>
                </a:lnTo>
                <a:lnTo>
                  <a:pt x="486378" y="47089"/>
                </a:lnTo>
                <a:lnTo>
                  <a:pt x="443427" y="49625"/>
                </a:lnTo>
                <a:lnTo>
                  <a:pt x="402240" y="52210"/>
                </a:lnTo>
                <a:lnTo>
                  <a:pt x="362850" y="54844"/>
                </a:lnTo>
                <a:lnTo>
                  <a:pt x="289599" y="60250"/>
                </a:lnTo>
                <a:lnTo>
                  <a:pt x="223947" y="65834"/>
                </a:lnTo>
                <a:lnTo>
                  <a:pt x="166165" y="71583"/>
                </a:lnTo>
                <a:lnTo>
                  <a:pt x="116527" y="77488"/>
                </a:lnTo>
                <a:lnTo>
                  <a:pt x="75303" y="83538"/>
                </a:lnTo>
                <a:lnTo>
                  <a:pt x="29840" y="92859"/>
                </a:lnTo>
                <a:lnTo>
                  <a:pt x="0" y="108966"/>
                </a:lnTo>
                <a:lnTo>
                  <a:pt x="1216" y="112237"/>
                </a:lnTo>
                <a:lnTo>
                  <a:pt x="42766" y="128210"/>
                </a:lnTo>
                <a:lnTo>
                  <a:pt x="94846" y="137435"/>
                </a:lnTo>
                <a:lnTo>
                  <a:pt x="140311" y="143414"/>
                </a:lnTo>
                <a:lnTo>
                  <a:pt x="194055" y="149243"/>
                </a:lnTo>
                <a:lnTo>
                  <a:pt x="255807" y="154910"/>
                </a:lnTo>
                <a:lnTo>
                  <a:pt x="325292" y="160407"/>
                </a:lnTo>
                <a:lnTo>
                  <a:pt x="402240" y="165721"/>
                </a:lnTo>
                <a:lnTo>
                  <a:pt x="443427" y="168306"/>
                </a:lnTo>
                <a:lnTo>
                  <a:pt x="486378" y="170842"/>
                </a:lnTo>
                <a:lnTo>
                  <a:pt x="531059" y="173327"/>
                </a:lnTo>
                <a:lnTo>
                  <a:pt x="577435" y="175760"/>
                </a:lnTo>
                <a:lnTo>
                  <a:pt x="625472" y="178138"/>
                </a:lnTo>
                <a:lnTo>
                  <a:pt x="675137" y="180462"/>
                </a:lnTo>
                <a:lnTo>
                  <a:pt x="726395" y="182730"/>
                </a:lnTo>
                <a:lnTo>
                  <a:pt x="779213" y="184940"/>
                </a:lnTo>
                <a:lnTo>
                  <a:pt x="833556" y="187091"/>
                </a:lnTo>
                <a:lnTo>
                  <a:pt x="889390" y="189181"/>
                </a:lnTo>
                <a:lnTo>
                  <a:pt x="946682" y="191210"/>
                </a:lnTo>
                <a:lnTo>
                  <a:pt x="1005397" y="193176"/>
                </a:lnTo>
                <a:lnTo>
                  <a:pt x="1065501" y="195077"/>
                </a:lnTo>
                <a:lnTo>
                  <a:pt x="1126961" y="196912"/>
                </a:lnTo>
                <a:lnTo>
                  <a:pt x="1189742" y="198681"/>
                </a:lnTo>
                <a:lnTo>
                  <a:pt x="1253810" y="200381"/>
                </a:lnTo>
                <a:lnTo>
                  <a:pt x="1319132" y="202011"/>
                </a:lnTo>
                <a:lnTo>
                  <a:pt x="1385672" y="203570"/>
                </a:lnTo>
                <a:lnTo>
                  <a:pt x="1453398" y="205057"/>
                </a:lnTo>
                <a:lnTo>
                  <a:pt x="1522275" y="206469"/>
                </a:lnTo>
                <a:lnTo>
                  <a:pt x="1592269" y="207807"/>
                </a:lnTo>
                <a:lnTo>
                  <a:pt x="1663346" y="209068"/>
                </a:lnTo>
                <a:lnTo>
                  <a:pt x="1735473" y="210251"/>
                </a:lnTo>
                <a:lnTo>
                  <a:pt x="1808614" y="211355"/>
                </a:lnTo>
                <a:lnTo>
                  <a:pt x="1882737" y="212378"/>
                </a:lnTo>
                <a:lnTo>
                  <a:pt x="1957807" y="213319"/>
                </a:lnTo>
                <a:lnTo>
                  <a:pt x="2033789" y="214178"/>
                </a:lnTo>
                <a:lnTo>
                  <a:pt x="2110651" y="214951"/>
                </a:lnTo>
                <a:lnTo>
                  <a:pt x="2188357" y="215639"/>
                </a:lnTo>
                <a:lnTo>
                  <a:pt x="2266875" y="216239"/>
                </a:lnTo>
                <a:lnTo>
                  <a:pt x="2346169" y="216750"/>
                </a:lnTo>
                <a:lnTo>
                  <a:pt x="2426207" y="217172"/>
                </a:lnTo>
                <a:lnTo>
                  <a:pt x="2506953" y="217502"/>
                </a:lnTo>
                <a:lnTo>
                  <a:pt x="2588374" y="217740"/>
                </a:lnTo>
                <a:lnTo>
                  <a:pt x="2670437" y="217883"/>
                </a:lnTo>
                <a:lnTo>
                  <a:pt x="2753105" y="217932"/>
                </a:lnTo>
                <a:lnTo>
                  <a:pt x="2835734" y="217883"/>
                </a:lnTo>
                <a:lnTo>
                  <a:pt x="2917756" y="217740"/>
                </a:lnTo>
                <a:lnTo>
                  <a:pt x="2999140" y="217502"/>
                </a:lnTo>
                <a:lnTo>
                  <a:pt x="3079849" y="217172"/>
                </a:lnTo>
                <a:lnTo>
                  <a:pt x="3159852" y="216750"/>
                </a:lnTo>
                <a:lnTo>
                  <a:pt x="3239112" y="216239"/>
                </a:lnTo>
                <a:lnTo>
                  <a:pt x="3317598" y="215639"/>
                </a:lnTo>
                <a:lnTo>
                  <a:pt x="3395273" y="214951"/>
                </a:lnTo>
                <a:lnTo>
                  <a:pt x="3472105" y="214178"/>
                </a:lnTo>
                <a:lnTo>
                  <a:pt x="3548059" y="213319"/>
                </a:lnTo>
                <a:lnTo>
                  <a:pt x="3623101" y="212378"/>
                </a:lnTo>
                <a:lnTo>
                  <a:pt x="3697197" y="211355"/>
                </a:lnTo>
                <a:lnTo>
                  <a:pt x="3770314" y="210251"/>
                </a:lnTo>
                <a:lnTo>
                  <a:pt x="3842416" y="209068"/>
                </a:lnTo>
                <a:lnTo>
                  <a:pt x="3913471" y="207807"/>
                </a:lnTo>
                <a:lnTo>
                  <a:pt x="3983443" y="206469"/>
                </a:lnTo>
                <a:lnTo>
                  <a:pt x="4052299" y="205057"/>
                </a:lnTo>
                <a:lnTo>
                  <a:pt x="4120006" y="203570"/>
                </a:lnTo>
                <a:lnTo>
                  <a:pt x="4186528" y="202011"/>
                </a:lnTo>
                <a:lnTo>
                  <a:pt x="4251831" y="200381"/>
                </a:lnTo>
                <a:lnTo>
                  <a:pt x="4315883" y="198681"/>
                </a:lnTo>
                <a:lnTo>
                  <a:pt x="4378648" y="196912"/>
                </a:lnTo>
                <a:lnTo>
                  <a:pt x="4440093" y="195077"/>
                </a:lnTo>
                <a:lnTo>
                  <a:pt x="4500183" y="193176"/>
                </a:lnTo>
                <a:lnTo>
                  <a:pt x="4558885" y="191210"/>
                </a:lnTo>
                <a:lnTo>
                  <a:pt x="4616165" y="189181"/>
                </a:lnTo>
                <a:lnTo>
                  <a:pt x="4671988" y="187091"/>
                </a:lnTo>
                <a:lnTo>
                  <a:pt x="4726320" y="184940"/>
                </a:lnTo>
                <a:lnTo>
                  <a:pt x="4779128" y="182730"/>
                </a:lnTo>
                <a:lnTo>
                  <a:pt x="4830377" y="180462"/>
                </a:lnTo>
                <a:lnTo>
                  <a:pt x="4880033" y="178138"/>
                </a:lnTo>
                <a:lnTo>
                  <a:pt x="4928062" y="175760"/>
                </a:lnTo>
                <a:lnTo>
                  <a:pt x="4974431" y="173327"/>
                </a:lnTo>
                <a:lnTo>
                  <a:pt x="5019105" y="170842"/>
                </a:lnTo>
                <a:lnTo>
                  <a:pt x="5062049" y="168306"/>
                </a:lnTo>
                <a:lnTo>
                  <a:pt x="5103231" y="165721"/>
                </a:lnTo>
                <a:lnTo>
                  <a:pt x="5142616" y="163087"/>
                </a:lnTo>
                <a:lnTo>
                  <a:pt x="5215858" y="157681"/>
                </a:lnTo>
                <a:lnTo>
                  <a:pt x="5281504" y="152097"/>
                </a:lnTo>
                <a:lnTo>
                  <a:pt x="5339280" y="146348"/>
                </a:lnTo>
                <a:lnTo>
                  <a:pt x="5388915" y="140443"/>
                </a:lnTo>
                <a:lnTo>
                  <a:pt x="5430137" y="134393"/>
                </a:lnTo>
                <a:lnTo>
                  <a:pt x="5475597" y="125072"/>
                </a:lnTo>
                <a:lnTo>
                  <a:pt x="5505437" y="108966"/>
                </a:lnTo>
                <a:lnTo>
                  <a:pt x="5504221" y="105694"/>
                </a:lnTo>
                <a:lnTo>
                  <a:pt x="5462672" y="89721"/>
                </a:lnTo>
                <a:lnTo>
                  <a:pt x="5410595" y="80496"/>
                </a:lnTo>
                <a:lnTo>
                  <a:pt x="5365133" y="74517"/>
                </a:lnTo>
                <a:lnTo>
                  <a:pt x="5311393" y="68688"/>
                </a:lnTo>
                <a:lnTo>
                  <a:pt x="5249648" y="63021"/>
                </a:lnTo>
                <a:lnTo>
                  <a:pt x="5180170" y="57524"/>
                </a:lnTo>
                <a:lnTo>
                  <a:pt x="5103231" y="52210"/>
                </a:lnTo>
                <a:lnTo>
                  <a:pt x="5062049" y="49625"/>
                </a:lnTo>
                <a:lnTo>
                  <a:pt x="5019105" y="47089"/>
                </a:lnTo>
                <a:lnTo>
                  <a:pt x="4974431" y="44604"/>
                </a:lnTo>
                <a:lnTo>
                  <a:pt x="4928062" y="42171"/>
                </a:lnTo>
                <a:lnTo>
                  <a:pt x="4880033" y="39793"/>
                </a:lnTo>
                <a:lnTo>
                  <a:pt x="4830377" y="37469"/>
                </a:lnTo>
                <a:lnTo>
                  <a:pt x="4779128" y="35201"/>
                </a:lnTo>
                <a:lnTo>
                  <a:pt x="4726320" y="32991"/>
                </a:lnTo>
                <a:lnTo>
                  <a:pt x="4671988" y="30840"/>
                </a:lnTo>
                <a:lnTo>
                  <a:pt x="4616165" y="28750"/>
                </a:lnTo>
                <a:lnTo>
                  <a:pt x="4558885" y="26721"/>
                </a:lnTo>
                <a:lnTo>
                  <a:pt x="4500183" y="24755"/>
                </a:lnTo>
                <a:lnTo>
                  <a:pt x="4440093" y="22854"/>
                </a:lnTo>
                <a:lnTo>
                  <a:pt x="4378648" y="21019"/>
                </a:lnTo>
                <a:lnTo>
                  <a:pt x="4315883" y="19250"/>
                </a:lnTo>
                <a:lnTo>
                  <a:pt x="4251831" y="17550"/>
                </a:lnTo>
                <a:lnTo>
                  <a:pt x="4186528" y="15920"/>
                </a:lnTo>
                <a:lnTo>
                  <a:pt x="4120006" y="14361"/>
                </a:lnTo>
                <a:lnTo>
                  <a:pt x="4052299" y="12874"/>
                </a:lnTo>
                <a:lnTo>
                  <a:pt x="3983443" y="11462"/>
                </a:lnTo>
                <a:lnTo>
                  <a:pt x="3913471" y="10124"/>
                </a:lnTo>
                <a:lnTo>
                  <a:pt x="3842416" y="8863"/>
                </a:lnTo>
                <a:lnTo>
                  <a:pt x="3770314" y="7680"/>
                </a:lnTo>
                <a:lnTo>
                  <a:pt x="3697197" y="6576"/>
                </a:lnTo>
                <a:lnTo>
                  <a:pt x="3623101" y="5553"/>
                </a:lnTo>
                <a:lnTo>
                  <a:pt x="3548059" y="4612"/>
                </a:lnTo>
                <a:lnTo>
                  <a:pt x="3472105" y="3753"/>
                </a:lnTo>
                <a:lnTo>
                  <a:pt x="3395273" y="2980"/>
                </a:lnTo>
                <a:lnTo>
                  <a:pt x="3317598" y="2292"/>
                </a:lnTo>
                <a:lnTo>
                  <a:pt x="3239112" y="1692"/>
                </a:lnTo>
                <a:lnTo>
                  <a:pt x="3159852" y="1181"/>
                </a:lnTo>
                <a:lnTo>
                  <a:pt x="3079849" y="759"/>
                </a:lnTo>
                <a:lnTo>
                  <a:pt x="2999140" y="429"/>
                </a:lnTo>
                <a:lnTo>
                  <a:pt x="2917756" y="191"/>
                </a:lnTo>
                <a:lnTo>
                  <a:pt x="2835734" y="48"/>
                </a:lnTo>
                <a:lnTo>
                  <a:pt x="2753105" y="0"/>
                </a:lnTo>
                <a:close/>
              </a:path>
            </a:pathLst>
          </a:custGeom>
          <a:ln w="31750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07883" y="3291840"/>
            <a:ext cx="5518785" cy="180340"/>
          </a:xfrm>
          <a:custGeom>
            <a:avLst/>
            <a:gdLst/>
            <a:ahLst/>
            <a:cxnLst/>
            <a:rect l="l" t="t" r="r" b="b"/>
            <a:pathLst>
              <a:path w="5518784" h="180339">
                <a:moveTo>
                  <a:pt x="2759202" y="0"/>
                </a:moveTo>
                <a:lnTo>
                  <a:pt x="2676366" y="39"/>
                </a:lnTo>
                <a:lnTo>
                  <a:pt x="2594138" y="158"/>
                </a:lnTo>
                <a:lnTo>
                  <a:pt x="2512551" y="355"/>
                </a:lnTo>
                <a:lnTo>
                  <a:pt x="2431639" y="628"/>
                </a:lnTo>
                <a:lnTo>
                  <a:pt x="2351436" y="977"/>
                </a:lnTo>
                <a:lnTo>
                  <a:pt x="2271977" y="1401"/>
                </a:lnTo>
                <a:lnTo>
                  <a:pt x="2193296" y="1898"/>
                </a:lnTo>
                <a:lnTo>
                  <a:pt x="2115426" y="2467"/>
                </a:lnTo>
                <a:lnTo>
                  <a:pt x="2038402" y="3107"/>
                </a:lnTo>
                <a:lnTo>
                  <a:pt x="1962258" y="3817"/>
                </a:lnTo>
                <a:lnTo>
                  <a:pt x="1887028" y="4596"/>
                </a:lnTo>
                <a:lnTo>
                  <a:pt x="1812747" y="5443"/>
                </a:lnTo>
                <a:lnTo>
                  <a:pt x="1739448" y="6356"/>
                </a:lnTo>
                <a:lnTo>
                  <a:pt x="1667165" y="7334"/>
                </a:lnTo>
                <a:lnTo>
                  <a:pt x="1595933" y="8377"/>
                </a:lnTo>
                <a:lnTo>
                  <a:pt x="1525786" y="9484"/>
                </a:lnTo>
                <a:lnTo>
                  <a:pt x="1456758" y="10652"/>
                </a:lnTo>
                <a:lnTo>
                  <a:pt x="1388882" y="11881"/>
                </a:lnTo>
                <a:lnTo>
                  <a:pt x="1322194" y="13170"/>
                </a:lnTo>
                <a:lnTo>
                  <a:pt x="1256728" y="14518"/>
                </a:lnTo>
                <a:lnTo>
                  <a:pt x="1192516" y="15923"/>
                </a:lnTo>
                <a:lnTo>
                  <a:pt x="1129594" y="17385"/>
                </a:lnTo>
                <a:lnTo>
                  <a:pt x="1067996" y="18902"/>
                </a:lnTo>
                <a:lnTo>
                  <a:pt x="1007756" y="20474"/>
                </a:lnTo>
                <a:lnTo>
                  <a:pt x="948908" y="22098"/>
                </a:lnTo>
                <a:lnTo>
                  <a:pt x="891485" y="23774"/>
                </a:lnTo>
                <a:lnTo>
                  <a:pt x="835523" y="25501"/>
                </a:lnTo>
                <a:lnTo>
                  <a:pt x="781056" y="27278"/>
                </a:lnTo>
                <a:lnTo>
                  <a:pt x="728116" y="29104"/>
                </a:lnTo>
                <a:lnTo>
                  <a:pt x="676740" y="30976"/>
                </a:lnTo>
                <a:lnTo>
                  <a:pt x="626960" y="32896"/>
                </a:lnTo>
                <a:lnTo>
                  <a:pt x="578811" y="34860"/>
                </a:lnTo>
                <a:lnTo>
                  <a:pt x="532327" y="36868"/>
                </a:lnTo>
                <a:lnTo>
                  <a:pt x="487542" y="38919"/>
                </a:lnTo>
                <a:lnTo>
                  <a:pt x="444490" y="41012"/>
                </a:lnTo>
                <a:lnTo>
                  <a:pt x="403206" y="43146"/>
                </a:lnTo>
                <a:lnTo>
                  <a:pt x="363723" y="45319"/>
                </a:lnTo>
                <a:lnTo>
                  <a:pt x="290298" y="49780"/>
                </a:lnTo>
                <a:lnTo>
                  <a:pt x="224489" y="54385"/>
                </a:lnTo>
                <a:lnTo>
                  <a:pt x="166569" y="59126"/>
                </a:lnTo>
                <a:lnTo>
                  <a:pt x="116810" y="63994"/>
                </a:lnTo>
                <a:lnTo>
                  <a:pt x="75487" y="68979"/>
                </a:lnTo>
                <a:lnTo>
                  <a:pt x="29913" y="76658"/>
                </a:lnTo>
                <a:lnTo>
                  <a:pt x="0" y="89915"/>
                </a:lnTo>
                <a:lnTo>
                  <a:pt x="1219" y="92608"/>
                </a:lnTo>
                <a:lnTo>
                  <a:pt x="42871" y="105758"/>
                </a:lnTo>
                <a:lnTo>
                  <a:pt x="95077" y="113359"/>
                </a:lnTo>
                <a:lnTo>
                  <a:pt x="140653" y="118286"/>
                </a:lnTo>
                <a:lnTo>
                  <a:pt x="194526" y="123092"/>
                </a:lnTo>
                <a:lnTo>
                  <a:pt x="256425" y="127766"/>
                </a:lnTo>
                <a:lnTo>
                  <a:pt x="326076" y="132300"/>
                </a:lnTo>
                <a:lnTo>
                  <a:pt x="403206" y="136685"/>
                </a:lnTo>
                <a:lnTo>
                  <a:pt x="444490" y="138819"/>
                </a:lnTo>
                <a:lnTo>
                  <a:pt x="487542" y="140912"/>
                </a:lnTo>
                <a:lnTo>
                  <a:pt x="532327" y="142963"/>
                </a:lnTo>
                <a:lnTo>
                  <a:pt x="578811" y="144971"/>
                </a:lnTo>
                <a:lnTo>
                  <a:pt x="626960" y="146935"/>
                </a:lnTo>
                <a:lnTo>
                  <a:pt x="676740" y="148855"/>
                </a:lnTo>
                <a:lnTo>
                  <a:pt x="728116" y="150727"/>
                </a:lnTo>
                <a:lnTo>
                  <a:pt x="781056" y="152553"/>
                </a:lnTo>
                <a:lnTo>
                  <a:pt x="835523" y="154330"/>
                </a:lnTo>
                <a:lnTo>
                  <a:pt x="891485" y="156057"/>
                </a:lnTo>
                <a:lnTo>
                  <a:pt x="948908" y="157733"/>
                </a:lnTo>
                <a:lnTo>
                  <a:pt x="1007756" y="159357"/>
                </a:lnTo>
                <a:lnTo>
                  <a:pt x="1067996" y="160929"/>
                </a:lnTo>
                <a:lnTo>
                  <a:pt x="1129594" y="162446"/>
                </a:lnTo>
                <a:lnTo>
                  <a:pt x="1192516" y="163908"/>
                </a:lnTo>
                <a:lnTo>
                  <a:pt x="1256728" y="165313"/>
                </a:lnTo>
                <a:lnTo>
                  <a:pt x="1322194" y="166661"/>
                </a:lnTo>
                <a:lnTo>
                  <a:pt x="1388882" y="167950"/>
                </a:lnTo>
                <a:lnTo>
                  <a:pt x="1456758" y="169179"/>
                </a:lnTo>
                <a:lnTo>
                  <a:pt x="1525786" y="170347"/>
                </a:lnTo>
                <a:lnTo>
                  <a:pt x="1595933" y="171454"/>
                </a:lnTo>
                <a:lnTo>
                  <a:pt x="1667165" y="172497"/>
                </a:lnTo>
                <a:lnTo>
                  <a:pt x="1739448" y="173475"/>
                </a:lnTo>
                <a:lnTo>
                  <a:pt x="1812747" y="174388"/>
                </a:lnTo>
                <a:lnTo>
                  <a:pt x="1887028" y="175235"/>
                </a:lnTo>
                <a:lnTo>
                  <a:pt x="1962258" y="176014"/>
                </a:lnTo>
                <a:lnTo>
                  <a:pt x="2038402" y="176724"/>
                </a:lnTo>
                <a:lnTo>
                  <a:pt x="2115426" y="177364"/>
                </a:lnTo>
                <a:lnTo>
                  <a:pt x="2193296" y="177933"/>
                </a:lnTo>
                <a:lnTo>
                  <a:pt x="2271977" y="178430"/>
                </a:lnTo>
                <a:lnTo>
                  <a:pt x="2351436" y="178854"/>
                </a:lnTo>
                <a:lnTo>
                  <a:pt x="2431639" y="179203"/>
                </a:lnTo>
                <a:lnTo>
                  <a:pt x="2512551" y="179476"/>
                </a:lnTo>
                <a:lnTo>
                  <a:pt x="2594138" y="179673"/>
                </a:lnTo>
                <a:lnTo>
                  <a:pt x="2676366" y="179792"/>
                </a:lnTo>
                <a:lnTo>
                  <a:pt x="2759202" y="179832"/>
                </a:lnTo>
                <a:lnTo>
                  <a:pt x="2842037" y="179792"/>
                </a:lnTo>
                <a:lnTo>
                  <a:pt x="2924265" y="179673"/>
                </a:lnTo>
                <a:lnTo>
                  <a:pt x="3005852" y="179476"/>
                </a:lnTo>
                <a:lnTo>
                  <a:pt x="3086764" y="179203"/>
                </a:lnTo>
                <a:lnTo>
                  <a:pt x="3166966" y="178854"/>
                </a:lnTo>
                <a:lnTo>
                  <a:pt x="3246425" y="178430"/>
                </a:lnTo>
                <a:lnTo>
                  <a:pt x="3325107" y="177933"/>
                </a:lnTo>
                <a:lnTo>
                  <a:pt x="3402976" y="177364"/>
                </a:lnTo>
                <a:lnTo>
                  <a:pt x="3480000" y="176724"/>
                </a:lnTo>
                <a:lnTo>
                  <a:pt x="3556144" y="176014"/>
                </a:lnTo>
                <a:lnTo>
                  <a:pt x="3631373" y="175235"/>
                </a:lnTo>
                <a:lnTo>
                  <a:pt x="3705654" y="174388"/>
                </a:lnTo>
                <a:lnTo>
                  <a:pt x="3778953" y="173475"/>
                </a:lnTo>
                <a:lnTo>
                  <a:pt x="3851236" y="172497"/>
                </a:lnTo>
                <a:lnTo>
                  <a:pt x="3922467" y="171454"/>
                </a:lnTo>
                <a:lnTo>
                  <a:pt x="3992614" y="170347"/>
                </a:lnTo>
                <a:lnTo>
                  <a:pt x="4061642" y="169179"/>
                </a:lnTo>
                <a:lnTo>
                  <a:pt x="4129517" y="167950"/>
                </a:lnTo>
                <a:lnTo>
                  <a:pt x="4196205" y="166661"/>
                </a:lnTo>
                <a:lnTo>
                  <a:pt x="4261672" y="165313"/>
                </a:lnTo>
                <a:lnTo>
                  <a:pt x="4325883" y="163908"/>
                </a:lnTo>
                <a:lnTo>
                  <a:pt x="4388804" y="162446"/>
                </a:lnTo>
                <a:lnTo>
                  <a:pt x="4450402" y="160929"/>
                </a:lnTo>
                <a:lnTo>
                  <a:pt x="4510642" y="159357"/>
                </a:lnTo>
                <a:lnTo>
                  <a:pt x="4569490" y="157733"/>
                </a:lnTo>
                <a:lnTo>
                  <a:pt x="4626912" y="156057"/>
                </a:lnTo>
                <a:lnTo>
                  <a:pt x="4682874" y="154330"/>
                </a:lnTo>
                <a:lnTo>
                  <a:pt x="4737341" y="152553"/>
                </a:lnTo>
                <a:lnTo>
                  <a:pt x="4790280" y="150727"/>
                </a:lnTo>
                <a:lnTo>
                  <a:pt x="4841656" y="148855"/>
                </a:lnTo>
                <a:lnTo>
                  <a:pt x="4891436" y="146935"/>
                </a:lnTo>
                <a:lnTo>
                  <a:pt x="4939584" y="144971"/>
                </a:lnTo>
                <a:lnTo>
                  <a:pt x="4986068" y="142963"/>
                </a:lnTo>
                <a:lnTo>
                  <a:pt x="5030853" y="140912"/>
                </a:lnTo>
                <a:lnTo>
                  <a:pt x="5073904" y="138819"/>
                </a:lnTo>
                <a:lnTo>
                  <a:pt x="5115188" y="136685"/>
                </a:lnTo>
                <a:lnTo>
                  <a:pt x="5154671" y="134512"/>
                </a:lnTo>
                <a:lnTo>
                  <a:pt x="5228095" y="130051"/>
                </a:lnTo>
                <a:lnTo>
                  <a:pt x="5293903" y="125446"/>
                </a:lnTo>
                <a:lnTo>
                  <a:pt x="5351823" y="120705"/>
                </a:lnTo>
                <a:lnTo>
                  <a:pt x="5401581" y="115837"/>
                </a:lnTo>
                <a:lnTo>
                  <a:pt x="5442904" y="110852"/>
                </a:lnTo>
                <a:lnTo>
                  <a:pt x="5488477" y="103173"/>
                </a:lnTo>
                <a:lnTo>
                  <a:pt x="5518391" y="89915"/>
                </a:lnTo>
                <a:lnTo>
                  <a:pt x="5517172" y="87223"/>
                </a:lnTo>
                <a:lnTo>
                  <a:pt x="5475520" y="74073"/>
                </a:lnTo>
                <a:lnTo>
                  <a:pt x="5423314" y="66472"/>
                </a:lnTo>
                <a:lnTo>
                  <a:pt x="5377739" y="61545"/>
                </a:lnTo>
                <a:lnTo>
                  <a:pt x="5323866" y="56739"/>
                </a:lnTo>
                <a:lnTo>
                  <a:pt x="5261968" y="52065"/>
                </a:lnTo>
                <a:lnTo>
                  <a:pt x="5192318" y="47531"/>
                </a:lnTo>
                <a:lnTo>
                  <a:pt x="5115188" y="43146"/>
                </a:lnTo>
                <a:lnTo>
                  <a:pt x="5073904" y="41012"/>
                </a:lnTo>
                <a:lnTo>
                  <a:pt x="5030853" y="38919"/>
                </a:lnTo>
                <a:lnTo>
                  <a:pt x="4986068" y="36868"/>
                </a:lnTo>
                <a:lnTo>
                  <a:pt x="4939584" y="34860"/>
                </a:lnTo>
                <a:lnTo>
                  <a:pt x="4891436" y="32896"/>
                </a:lnTo>
                <a:lnTo>
                  <a:pt x="4841656" y="30976"/>
                </a:lnTo>
                <a:lnTo>
                  <a:pt x="4790280" y="29104"/>
                </a:lnTo>
                <a:lnTo>
                  <a:pt x="4737341" y="27278"/>
                </a:lnTo>
                <a:lnTo>
                  <a:pt x="4682874" y="25501"/>
                </a:lnTo>
                <a:lnTo>
                  <a:pt x="4626912" y="23774"/>
                </a:lnTo>
                <a:lnTo>
                  <a:pt x="4569490" y="22098"/>
                </a:lnTo>
                <a:lnTo>
                  <a:pt x="4510642" y="20474"/>
                </a:lnTo>
                <a:lnTo>
                  <a:pt x="4450402" y="18902"/>
                </a:lnTo>
                <a:lnTo>
                  <a:pt x="4388804" y="17385"/>
                </a:lnTo>
                <a:lnTo>
                  <a:pt x="4325883" y="15923"/>
                </a:lnTo>
                <a:lnTo>
                  <a:pt x="4261672" y="14518"/>
                </a:lnTo>
                <a:lnTo>
                  <a:pt x="4196205" y="13170"/>
                </a:lnTo>
                <a:lnTo>
                  <a:pt x="4129517" y="11881"/>
                </a:lnTo>
                <a:lnTo>
                  <a:pt x="4061642" y="10652"/>
                </a:lnTo>
                <a:lnTo>
                  <a:pt x="3992614" y="9484"/>
                </a:lnTo>
                <a:lnTo>
                  <a:pt x="3922467" y="8377"/>
                </a:lnTo>
                <a:lnTo>
                  <a:pt x="3851236" y="7334"/>
                </a:lnTo>
                <a:lnTo>
                  <a:pt x="3778953" y="6356"/>
                </a:lnTo>
                <a:lnTo>
                  <a:pt x="3705654" y="5443"/>
                </a:lnTo>
                <a:lnTo>
                  <a:pt x="3631373" y="4596"/>
                </a:lnTo>
                <a:lnTo>
                  <a:pt x="3556144" y="3817"/>
                </a:lnTo>
                <a:lnTo>
                  <a:pt x="3480000" y="3107"/>
                </a:lnTo>
                <a:lnTo>
                  <a:pt x="3402976" y="2467"/>
                </a:lnTo>
                <a:lnTo>
                  <a:pt x="3325107" y="1898"/>
                </a:lnTo>
                <a:lnTo>
                  <a:pt x="3246425" y="1401"/>
                </a:lnTo>
                <a:lnTo>
                  <a:pt x="3166966" y="977"/>
                </a:lnTo>
                <a:lnTo>
                  <a:pt x="3086764" y="628"/>
                </a:lnTo>
                <a:lnTo>
                  <a:pt x="3005852" y="355"/>
                </a:lnTo>
                <a:lnTo>
                  <a:pt x="2924265" y="158"/>
                </a:lnTo>
                <a:lnTo>
                  <a:pt x="2842037" y="39"/>
                </a:lnTo>
                <a:lnTo>
                  <a:pt x="2759202" y="0"/>
                </a:lnTo>
                <a:close/>
              </a:path>
            </a:pathLst>
          </a:custGeom>
          <a:ln w="31750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20837" y="4091940"/>
            <a:ext cx="5505450" cy="180340"/>
          </a:xfrm>
          <a:custGeom>
            <a:avLst/>
            <a:gdLst/>
            <a:ahLst/>
            <a:cxnLst/>
            <a:rect l="l" t="t" r="r" b="b"/>
            <a:pathLst>
              <a:path w="5505450" h="180339">
                <a:moveTo>
                  <a:pt x="2753105" y="0"/>
                </a:moveTo>
                <a:lnTo>
                  <a:pt x="2670437" y="39"/>
                </a:lnTo>
                <a:lnTo>
                  <a:pt x="2588374" y="158"/>
                </a:lnTo>
                <a:lnTo>
                  <a:pt x="2506953" y="355"/>
                </a:lnTo>
                <a:lnTo>
                  <a:pt x="2426207" y="628"/>
                </a:lnTo>
                <a:lnTo>
                  <a:pt x="2346169" y="977"/>
                </a:lnTo>
                <a:lnTo>
                  <a:pt x="2266875" y="1401"/>
                </a:lnTo>
                <a:lnTo>
                  <a:pt x="2188357" y="1898"/>
                </a:lnTo>
                <a:lnTo>
                  <a:pt x="2110651" y="2467"/>
                </a:lnTo>
                <a:lnTo>
                  <a:pt x="2033789" y="3107"/>
                </a:lnTo>
                <a:lnTo>
                  <a:pt x="1957807" y="3817"/>
                </a:lnTo>
                <a:lnTo>
                  <a:pt x="1882737" y="4596"/>
                </a:lnTo>
                <a:lnTo>
                  <a:pt x="1808614" y="5443"/>
                </a:lnTo>
                <a:lnTo>
                  <a:pt x="1735473" y="6356"/>
                </a:lnTo>
                <a:lnTo>
                  <a:pt x="1663346" y="7334"/>
                </a:lnTo>
                <a:lnTo>
                  <a:pt x="1592269" y="8377"/>
                </a:lnTo>
                <a:lnTo>
                  <a:pt x="1522275" y="9484"/>
                </a:lnTo>
                <a:lnTo>
                  <a:pt x="1453398" y="10652"/>
                </a:lnTo>
                <a:lnTo>
                  <a:pt x="1385672" y="11881"/>
                </a:lnTo>
                <a:lnTo>
                  <a:pt x="1319132" y="13170"/>
                </a:lnTo>
                <a:lnTo>
                  <a:pt x="1253810" y="14518"/>
                </a:lnTo>
                <a:lnTo>
                  <a:pt x="1189742" y="15923"/>
                </a:lnTo>
                <a:lnTo>
                  <a:pt x="1126961" y="17385"/>
                </a:lnTo>
                <a:lnTo>
                  <a:pt x="1065501" y="18902"/>
                </a:lnTo>
                <a:lnTo>
                  <a:pt x="1005397" y="20474"/>
                </a:lnTo>
                <a:lnTo>
                  <a:pt x="946682" y="22098"/>
                </a:lnTo>
                <a:lnTo>
                  <a:pt x="889390" y="23774"/>
                </a:lnTo>
                <a:lnTo>
                  <a:pt x="833556" y="25501"/>
                </a:lnTo>
                <a:lnTo>
                  <a:pt x="779213" y="27278"/>
                </a:lnTo>
                <a:lnTo>
                  <a:pt x="726395" y="29104"/>
                </a:lnTo>
                <a:lnTo>
                  <a:pt x="675137" y="30976"/>
                </a:lnTo>
                <a:lnTo>
                  <a:pt x="625472" y="32896"/>
                </a:lnTo>
                <a:lnTo>
                  <a:pt x="577435" y="34860"/>
                </a:lnTo>
                <a:lnTo>
                  <a:pt x="531059" y="36868"/>
                </a:lnTo>
                <a:lnTo>
                  <a:pt x="486378" y="38919"/>
                </a:lnTo>
                <a:lnTo>
                  <a:pt x="443427" y="41012"/>
                </a:lnTo>
                <a:lnTo>
                  <a:pt x="402240" y="43146"/>
                </a:lnTo>
                <a:lnTo>
                  <a:pt x="362850" y="45319"/>
                </a:lnTo>
                <a:lnTo>
                  <a:pt x="289599" y="49780"/>
                </a:lnTo>
                <a:lnTo>
                  <a:pt x="223947" y="54385"/>
                </a:lnTo>
                <a:lnTo>
                  <a:pt x="166165" y="59126"/>
                </a:lnTo>
                <a:lnTo>
                  <a:pt x="116527" y="63994"/>
                </a:lnTo>
                <a:lnTo>
                  <a:pt x="75303" y="68979"/>
                </a:lnTo>
                <a:lnTo>
                  <a:pt x="29840" y="76658"/>
                </a:lnTo>
                <a:lnTo>
                  <a:pt x="0" y="89915"/>
                </a:lnTo>
                <a:lnTo>
                  <a:pt x="1216" y="92608"/>
                </a:lnTo>
                <a:lnTo>
                  <a:pt x="42766" y="105758"/>
                </a:lnTo>
                <a:lnTo>
                  <a:pt x="94846" y="113359"/>
                </a:lnTo>
                <a:lnTo>
                  <a:pt x="140311" y="118286"/>
                </a:lnTo>
                <a:lnTo>
                  <a:pt x="194055" y="123092"/>
                </a:lnTo>
                <a:lnTo>
                  <a:pt x="255807" y="127766"/>
                </a:lnTo>
                <a:lnTo>
                  <a:pt x="325292" y="132300"/>
                </a:lnTo>
                <a:lnTo>
                  <a:pt x="402240" y="136685"/>
                </a:lnTo>
                <a:lnTo>
                  <a:pt x="443427" y="138819"/>
                </a:lnTo>
                <a:lnTo>
                  <a:pt x="486378" y="140912"/>
                </a:lnTo>
                <a:lnTo>
                  <a:pt x="531059" y="142963"/>
                </a:lnTo>
                <a:lnTo>
                  <a:pt x="577435" y="144971"/>
                </a:lnTo>
                <a:lnTo>
                  <a:pt x="625472" y="146935"/>
                </a:lnTo>
                <a:lnTo>
                  <a:pt x="675137" y="148855"/>
                </a:lnTo>
                <a:lnTo>
                  <a:pt x="726395" y="150727"/>
                </a:lnTo>
                <a:lnTo>
                  <a:pt x="779213" y="152553"/>
                </a:lnTo>
                <a:lnTo>
                  <a:pt x="833556" y="154330"/>
                </a:lnTo>
                <a:lnTo>
                  <a:pt x="889390" y="156057"/>
                </a:lnTo>
                <a:lnTo>
                  <a:pt x="946682" y="157733"/>
                </a:lnTo>
                <a:lnTo>
                  <a:pt x="1005397" y="159357"/>
                </a:lnTo>
                <a:lnTo>
                  <a:pt x="1065501" y="160929"/>
                </a:lnTo>
                <a:lnTo>
                  <a:pt x="1126961" y="162446"/>
                </a:lnTo>
                <a:lnTo>
                  <a:pt x="1189742" y="163908"/>
                </a:lnTo>
                <a:lnTo>
                  <a:pt x="1253810" y="165313"/>
                </a:lnTo>
                <a:lnTo>
                  <a:pt x="1319132" y="166661"/>
                </a:lnTo>
                <a:lnTo>
                  <a:pt x="1385672" y="167950"/>
                </a:lnTo>
                <a:lnTo>
                  <a:pt x="1453398" y="169179"/>
                </a:lnTo>
                <a:lnTo>
                  <a:pt x="1522275" y="170347"/>
                </a:lnTo>
                <a:lnTo>
                  <a:pt x="1592269" y="171454"/>
                </a:lnTo>
                <a:lnTo>
                  <a:pt x="1663346" y="172497"/>
                </a:lnTo>
                <a:lnTo>
                  <a:pt x="1735473" y="173475"/>
                </a:lnTo>
                <a:lnTo>
                  <a:pt x="1808614" y="174388"/>
                </a:lnTo>
                <a:lnTo>
                  <a:pt x="1882737" y="175235"/>
                </a:lnTo>
                <a:lnTo>
                  <a:pt x="1957807" y="176014"/>
                </a:lnTo>
                <a:lnTo>
                  <a:pt x="2033789" y="176724"/>
                </a:lnTo>
                <a:lnTo>
                  <a:pt x="2110651" y="177364"/>
                </a:lnTo>
                <a:lnTo>
                  <a:pt x="2188357" y="177933"/>
                </a:lnTo>
                <a:lnTo>
                  <a:pt x="2266875" y="178430"/>
                </a:lnTo>
                <a:lnTo>
                  <a:pt x="2346169" y="178854"/>
                </a:lnTo>
                <a:lnTo>
                  <a:pt x="2426207" y="179203"/>
                </a:lnTo>
                <a:lnTo>
                  <a:pt x="2506953" y="179476"/>
                </a:lnTo>
                <a:lnTo>
                  <a:pt x="2588374" y="179673"/>
                </a:lnTo>
                <a:lnTo>
                  <a:pt x="2670437" y="179792"/>
                </a:lnTo>
                <a:lnTo>
                  <a:pt x="2753105" y="179832"/>
                </a:lnTo>
                <a:lnTo>
                  <a:pt x="2835734" y="179792"/>
                </a:lnTo>
                <a:lnTo>
                  <a:pt x="2917756" y="179673"/>
                </a:lnTo>
                <a:lnTo>
                  <a:pt x="2999140" y="179476"/>
                </a:lnTo>
                <a:lnTo>
                  <a:pt x="3079849" y="179203"/>
                </a:lnTo>
                <a:lnTo>
                  <a:pt x="3159852" y="178854"/>
                </a:lnTo>
                <a:lnTo>
                  <a:pt x="3239112" y="178430"/>
                </a:lnTo>
                <a:lnTo>
                  <a:pt x="3317598" y="177933"/>
                </a:lnTo>
                <a:lnTo>
                  <a:pt x="3395273" y="177364"/>
                </a:lnTo>
                <a:lnTo>
                  <a:pt x="3472105" y="176724"/>
                </a:lnTo>
                <a:lnTo>
                  <a:pt x="3548059" y="176014"/>
                </a:lnTo>
                <a:lnTo>
                  <a:pt x="3623101" y="175235"/>
                </a:lnTo>
                <a:lnTo>
                  <a:pt x="3697197" y="174388"/>
                </a:lnTo>
                <a:lnTo>
                  <a:pt x="3770314" y="173475"/>
                </a:lnTo>
                <a:lnTo>
                  <a:pt x="3842416" y="172497"/>
                </a:lnTo>
                <a:lnTo>
                  <a:pt x="3913471" y="171454"/>
                </a:lnTo>
                <a:lnTo>
                  <a:pt x="3983443" y="170347"/>
                </a:lnTo>
                <a:lnTo>
                  <a:pt x="4052299" y="169179"/>
                </a:lnTo>
                <a:lnTo>
                  <a:pt x="4120006" y="167950"/>
                </a:lnTo>
                <a:lnTo>
                  <a:pt x="4186528" y="166661"/>
                </a:lnTo>
                <a:lnTo>
                  <a:pt x="4251831" y="165313"/>
                </a:lnTo>
                <a:lnTo>
                  <a:pt x="4315883" y="163908"/>
                </a:lnTo>
                <a:lnTo>
                  <a:pt x="4378648" y="162446"/>
                </a:lnTo>
                <a:lnTo>
                  <a:pt x="4440093" y="160929"/>
                </a:lnTo>
                <a:lnTo>
                  <a:pt x="4500183" y="159357"/>
                </a:lnTo>
                <a:lnTo>
                  <a:pt x="4558885" y="157733"/>
                </a:lnTo>
                <a:lnTo>
                  <a:pt x="4616165" y="156057"/>
                </a:lnTo>
                <a:lnTo>
                  <a:pt x="4671988" y="154330"/>
                </a:lnTo>
                <a:lnTo>
                  <a:pt x="4726320" y="152553"/>
                </a:lnTo>
                <a:lnTo>
                  <a:pt x="4779128" y="150727"/>
                </a:lnTo>
                <a:lnTo>
                  <a:pt x="4830377" y="148855"/>
                </a:lnTo>
                <a:lnTo>
                  <a:pt x="4880033" y="146935"/>
                </a:lnTo>
                <a:lnTo>
                  <a:pt x="4928062" y="144971"/>
                </a:lnTo>
                <a:lnTo>
                  <a:pt x="4974431" y="142963"/>
                </a:lnTo>
                <a:lnTo>
                  <a:pt x="5019105" y="140912"/>
                </a:lnTo>
                <a:lnTo>
                  <a:pt x="5062049" y="138819"/>
                </a:lnTo>
                <a:lnTo>
                  <a:pt x="5103231" y="136685"/>
                </a:lnTo>
                <a:lnTo>
                  <a:pt x="5142616" y="134512"/>
                </a:lnTo>
                <a:lnTo>
                  <a:pt x="5215858" y="130051"/>
                </a:lnTo>
                <a:lnTo>
                  <a:pt x="5281504" y="125446"/>
                </a:lnTo>
                <a:lnTo>
                  <a:pt x="5339280" y="120705"/>
                </a:lnTo>
                <a:lnTo>
                  <a:pt x="5388915" y="115837"/>
                </a:lnTo>
                <a:lnTo>
                  <a:pt x="5430137" y="110852"/>
                </a:lnTo>
                <a:lnTo>
                  <a:pt x="5475597" y="103173"/>
                </a:lnTo>
                <a:lnTo>
                  <a:pt x="5505437" y="89915"/>
                </a:lnTo>
                <a:lnTo>
                  <a:pt x="5504221" y="87223"/>
                </a:lnTo>
                <a:lnTo>
                  <a:pt x="5462672" y="74073"/>
                </a:lnTo>
                <a:lnTo>
                  <a:pt x="5410595" y="66472"/>
                </a:lnTo>
                <a:lnTo>
                  <a:pt x="5365133" y="61545"/>
                </a:lnTo>
                <a:lnTo>
                  <a:pt x="5311393" y="56739"/>
                </a:lnTo>
                <a:lnTo>
                  <a:pt x="5249648" y="52065"/>
                </a:lnTo>
                <a:lnTo>
                  <a:pt x="5180170" y="47531"/>
                </a:lnTo>
                <a:lnTo>
                  <a:pt x="5103231" y="43146"/>
                </a:lnTo>
                <a:lnTo>
                  <a:pt x="5062049" y="41012"/>
                </a:lnTo>
                <a:lnTo>
                  <a:pt x="5019105" y="38919"/>
                </a:lnTo>
                <a:lnTo>
                  <a:pt x="4974431" y="36868"/>
                </a:lnTo>
                <a:lnTo>
                  <a:pt x="4928062" y="34860"/>
                </a:lnTo>
                <a:lnTo>
                  <a:pt x="4880033" y="32896"/>
                </a:lnTo>
                <a:lnTo>
                  <a:pt x="4830377" y="30976"/>
                </a:lnTo>
                <a:lnTo>
                  <a:pt x="4779128" y="29104"/>
                </a:lnTo>
                <a:lnTo>
                  <a:pt x="4726320" y="27278"/>
                </a:lnTo>
                <a:lnTo>
                  <a:pt x="4671988" y="25501"/>
                </a:lnTo>
                <a:lnTo>
                  <a:pt x="4616165" y="23774"/>
                </a:lnTo>
                <a:lnTo>
                  <a:pt x="4558885" y="22098"/>
                </a:lnTo>
                <a:lnTo>
                  <a:pt x="4500183" y="20474"/>
                </a:lnTo>
                <a:lnTo>
                  <a:pt x="4440093" y="18902"/>
                </a:lnTo>
                <a:lnTo>
                  <a:pt x="4378648" y="17385"/>
                </a:lnTo>
                <a:lnTo>
                  <a:pt x="4315883" y="15923"/>
                </a:lnTo>
                <a:lnTo>
                  <a:pt x="4251831" y="14518"/>
                </a:lnTo>
                <a:lnTo>
                  <a:pt x="4186528" y="13170"/>
                </a:lnTo>
                <a:lnTo>
                  <a:pt x="4120006" y="11881"/>
                </a:lnTo>
                <a:lnTo>
                  <a:pt x="4052299" y="10652"/>
                </a:lnTo>
                <a:lnTo>
                  <a:pt x="3983443" y="9484"/>
                </a:lnTo>
                <a:lnTo>
                  <a:pt x="3913471" y="8377"/>
                </a:lnTo>
                <a:lnTo>
                  <a:pt x="3842416" y="7334"/>
                </a:lnTo>
                <a:lnTo>
                  <a:pt x="3770314" y="6356"/>
                </a:lnTo>
                <a:lnTo>
                  <a:pt x="3697197" y="5443"/>
                </a:lnTo>
                <a:lnTo>
                  <a:pt x="3623101" y="4596"/>
                </a:lnTo>
                <a:lnTo>
                  <a:pt x="3548059" y="3817"/>
                </a:lnTo>
                <a:lnTo>
                  <a:pt x="3472105" y="3107"/>
                </a:lnTo>
                <a:lnTo>
                  <a:pt x="3395273" y="2467"/>
                </a:lnTo>
                <a:lnTo>
                  <a:pt x="3317598" y="1898"/>
                </a:lnTo>
                <a:lnTo>
                  <a:pt x="3239112" y="1401"/>
                </a:lnTo>
                <a:lnTo>
                  <a:pt x="3159852" y="977"/>
                </a:lnTo>
                <a:lnTo>
                  <a:pt x="3079849" y="628"/>
                </a:lnTo>
                <a:lnTo>
                  <a:pt x="2999140" y="355"/>
                </a:lnTo>
                <a:lnTo>
                  <a:pt x="2917756" y="158"/>
                </a:lnTo>
                <a:lnTo>
                  <a:pt x="2835734" y="39"/>
                </a:lnTo>
                <a:lnTo>
                  <a:pt x="2753105" y="0"/>
                </a:lnTo>
                <a:close/>
              </a:path>
            </a:pathLst>
          </a:custGeom>
          <a:ln w="31750">
            <a:solidFill>
              <a:srgbClr val="FF00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31881" y="1126185"/>
            <a:ext cx="6868795" cy="314642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第一步：对两个表进行广义笛卡尔积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25400">
              <a:lnSpc>
                <a:spcPct val="100000"/>
              </a:lnSpc>
              <a:spcBef>
                <a:spcPts val="795"/>
              </a:spcBef>
            </a:pP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第二步：从广义笛卡尔积中选取在相同列</a:t>
            </a:r>
            <a:r>
              <a:rPr sz="20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(C#)</a:t>
            </a:r>
            <a:r>
              <a:rPr sz="2000" b="1" spc="-10" dirty="0">
                <a:solidFill>
                  <a:srgbClr val="FF0065"/>
                </a:solidFill>
                <a:latin typeface="新宋体" panose="02010609030101010101" charset="-122"/>
                <a:cs typeface="新宋体" panose="02010609030101010101" charset="-122"/>
              </a:rPr>
              <a:t>上值相同的元组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Times New Roman" panose="02020603050405020304"/>
              <a:cs typeface="Times New Roman" panose="02020603050405020304"/>
            </a:endParaRPr>
          </a:p>
          <a:p>
            <a:pPr marR="463550" algn="r">
              <a:lnSpc>
                <a:spcPct val="100000"/>
              </a:lnSpc>
            </a:pPr>
            <a:r>
              <a:rPr sz="1600" b="1" spc="-5" dirty="0">
                <a:solidFill>
                  <a:srgbClr val="FF006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√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R="489585" algn="r">
              <a:lnSpc>
                <a:spcPct val="100000"/>
              </a:lnSpc>
            </a:pPr>
            <a:r>
              <a:rPr sz="1600" b="1" spc="-5" dirty="0">
                <a:solidFill>
                  <a:srgbClr val="FF006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√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R="489585" algn="r">
              <a:lnSpc>
                <a:spcPct val="100000"/>
              </a:lnSpc>
            </a:pPr>
            <a:r>
              <a:rPr sz="1600" b="1" spc="-5" dirty="0">
                <a:solidFill>
                  <a:srgbClr val="FF006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√</a:t>
            </a:r>
            <a:endParaRPr sz="16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31892</Words>
  <Application>WPS 演示</Application>
  <PresentationFormat>On-screen Show (4:3)</PresentationFormat>
  <Paragraphs>2498</Paragraphs>
  <Slides>201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201</vt:i4>
      </vt:variant>
    </vt:vector>
  </HeadingPairs>
  <TitlesOfParts>
    <vt:vector size="222" baseType="lpstr">
      <vt:lpstr>Arial</vt:lpstr>
      <vt:lpstr>宋体</vt:lpstr>
      <vt:lpstr>Wingdings</vt:lpstr>
      <vt:lpstr>黑体</vt:lpstr>
      <vt:lpstr>新宋体</vt:lpstr>
      <vt:lpstr>微软雅黑</vt:lpstr>
      <vt:lpstr>Wingdings</vt:lpstr>
      <vt:lpstr>Arial</vt:lpstr>
      <vt:lpstr>华文中宋</vt:lpstr>
      <vt:lpstr>Times New Roman</vt:lpstr>
      <vt:lpstr>Symbol</vt:lpstr>
      <vt:lpstr>Calibri</vt:lpstr>
      <vt:lpstr>Arial Unicode MS</vt:lpstr>
      <vt:lpstr>Wingdings</vt:lpstr>
      <vt:lpstr>Tahoma</vt:lpstr>
      <vt:lpstr>华文新魏</vt:lpstr>
      <vt:lpstr>华文行楷</vt:lpstr>
      <vt:lpstr>Microsoft JhengHei</vt:lpstr>
      <vt:lpstr>΢</vt:lpstr>
      <vt:lpstr>Segoe Print</vt:lpstr>
      <vt:lpstr>Office Theme</vt:lpstr>
      <vt:lpstr>基本知识与关系模型</vt:lpstr>
      <vt:lpstr>关系模型之基本概念</vt:lpstr>
      <vt:lpstr>本讲学习什么?</vt:lpstr>
      <vt:lpstr>关系模型简述</vt:lpstr>
      <vt:lpstr>(1)关系模型的提出</vt:lpstr>
      <vt:lpstr>(2)关系模型研究什么</vt:lpstr>
      <vt:lpstr>PowerPoint 演示文稿</vt:lpstr>
      <vt:lpstr>(4)关系模型与关系数据库语言的关系</vt:lpstr>
      <vt:lpstr>(4)关系模型与关系数据库语言的关系</vt:lpstr>
      <vt:lpstr>(4)关系模型与关系数据库语言的关系</vt:lpstr>
      <vt:lpstr>(5)为什么要学习关系模型与关系数据库语言</vt:lpstr>
      <vt:lpstr>(6)即将学习的内容概述</vt:lpstr>
      <vt:lpstr>--关系的数学定义</vt:lpstr>
      <vt:lpstr>什么是关系?  (1)什么是“表”?</vt:lpstr>
      <vt:lpstr>(2)“表”的基本构成要素</vt:lpstr>
      <vt:lpstr>(3)“表”的严格定义--关系?</vt:lpstr>
      <vt:lpstr>PowerPoint 演示文稿</vt:lpstr>
      <vt:lpstr>(2)“表”的严格定义--关系?</vt:lpstr>
      <vt:lpstr>什么是关系?</vt:lpstr>
      <vt:lpstr>(2)“表”的严格定义--关系?</vt:lpstr>
      <vt:lpstr>(2)“表”的严格定义--关系?</vt:lpstr>
      <vt:lpstr>什么是关系?</vt:lpstr>
      <vt:lpstr>(2)“表”的严格定义--关系?</vt:lpstr>
      <vt:lpstr>--关系的特性及相关的概念</vt:lpstr>
      <vt:lpstr>什么是关系?  (3)关系的特性?</vt:lpstr>
      <vt:lpstr>什么是关系?  (3)关系的特性?</vt:lpstr>
      <vt:lpstr>什么是关系?  (3)关系的特性?</vt:lpstr>
      <vt:lpstr>PowerPoint 演示文稿</vt:lpstr>
      <vt:lpstr>什么是关系?  (3)关系的特性?</vt:lpstr>
      <vt:lpstr>什么是关系?  (3)关系的特性?</vt:lpstr>
      <vt:lpstr>(4)关系上的一些重要概念—候选码/候选键</vt:lpstr>
      <vt:lpstr>(4)关系上的一些重要概念—候选码/候选键</vt:lpstr>
      <vt:lpstr>PowerPoint 演示文稿</vt:lpstr>
      <vt:lpstr>(6)关系上的一些重要概念—主属性与非主属性</vt:lpstr>
      <vt:lpstr>PowerPoint 演示文稿</vt:lpstr>
      <vt:lpstr>(7)关系上的一些重要概念—外码/外键</vt:lpstr>
      <vt:lpstr>什么是关系?  (8)小结</vt:lpstr>
      <vt:lpstr>关系模型中的完整性?</vt:lpstr>
      <vt:lpstr>PowerPoint 演示文稿</vt:lpstr>
      <vt:lpstr>关系模型中的完整性?  (2)空值及其含义</vt:lpstr>
      <vt:lpstr>关系模型中的完整性?  (3)参照完整性</vt:lpstr>
      <vt:lpstr>关系模型中的完整性?  (4)用户自定义完整性</vt:lpstr>
      <vt:lpstr>关 系 模 型 中 的 完 整 性 ?  (5)DBMS对关系完整性的支持</vt:lpstr>
      <vt:lpstr>回顾本讲学了什么?</vt:lpstr>
      <vt:lpstr>回顾本讲学习了什么?</vt:lpstr>
      <vt:lpstr>--基本知识与关系模型</vt:lpstr>
      <vt:lpstr>关系模型之关系代数</vt:lpstr>
      <vt:lpstr>本讲学习什么?</vt:lpstr>
      <vt:lpstr>关系代数概述</vt:lpstr>
      <vt:lpstr>(1)关系代数运算的特点?</vt:lpstr>
      <vt:lpstr>(2)关系代数运算的基本操作?</vt:lpstr>
      <vt:lpstr>(3)为什么要提出关系代数</vt:lpstr>
      <vt:lpstr>(3)为什么要提出关系代数</vt:lpstr>
      <vt:lpstr>关系代数之基本操作</vt:lpstr>
      <vt:lpstr>关系代数之基本操作</vt:lpstr>
      <vt:lpstr>(0)关系代数运算的约束</vt:lpstr>
      <vt:lpstr>PowerPoint 演示文稿</vt:lpstr>
      <vt:lpstr>关系代数之基本操作</vt:lpstr>
      <vt:lpstr>关系代数之基本操作</vt:lpstr>
      <vt:lpstr>关系代数之基本操作</vt:lpstr>
      <vt:lpstr>PowerPoint 演示文稿</vt:lpstr>
      <vt:lpstr>关系代数之基本操作</vt:lpstr>
      <vt:lpstr>关系代数之基本操作</vt:lpstr>
      <vt:lpstr>关系代数之基本操作</vt:lpstr>
      <vt:lpstr>PowerPoint 演示文稿</vt:lpstr>
      <vt:lpstr>关系代数之基本操作</vt:lpstr>
      <vt:lpstr>关系代数之基本操作</vt:lpstr>
      <vt:lpstr>关系代数之基本操作</vt:lpstr>
      <vt:lpstr>关系代数之基本操作</vt:lpstr>
      <vt:lpstr>PowerPoint 演示文稿</vt:lpstr>
      <vt:lpstr>关系代数之基本操作</vt:lpstr>
      <vt:lpstr>关系代数之基本操作</vt:lpstr>
      <vt:lpstr>关系代数之基本操作</vt:lpstr>
      <vt:lpstr>关系代数之基本操作</vt:lpstr>
      <vt:lpstr>PowerPoint 演示文稿</vt:lpstr>
      <vt:lpstr>关系代数之基本操作</vt:lpstr>
      <vt:lpstr>关系代数之基本操作</vt:lpstr>
      <vt:lpstr>关系代数之基本操作</vt:lpstr>
      <vt:lpstr>关系代数之基本操作</vt:lpstr>
      <vt:lpstr>关系代数之扩展操作</vt:lpstr>
      <vt:lpstr>PowerPoint 演示文稿</vt:lpstr>
      <vt:lpstr>关系代数之扩展操作</vt:lpstr>
      <vt:lpstr>关系代数之扩展操作</vt:lpstr>
      <vt:lpstr>关系代数之扩展操作</vt:lpstr>
      <vt:lpstr>关系代数之扩展操作</vt:lpstr>
      <vt:lpstr>关系代数之扩展操作</vt:lpstr>
      <vt:lpstr>关系代数之扩展操作</vt:lpstr>
      <vt:lpstr>关系代数之扩展操作</vt:lpstr>
      <vt:lpstr>关系代数之扩展操作</vt:lpstr>
      <vt:lpstr>PowerPoint 演示文稿</vt:lpstr>
      <vt:lpstr>关系代数之扩展操作</vt:lpstr>
      <vt:lpstr>关系代数之扩展操作</vt:lpstr>
      <vt:lpstr>关系代数之扩展操作</vt:lpstr>
      <vt:lpstr>关系代数之扩展操作</vt:lpstr>
      <vt:lpstr>关系代数之扩展操作</vt:lpstr>
      <vt:lpstr>关系代数之扩展操作</vt:lpstr>
      <vt:lpstr>关系代数之扩展操作</vt:lpstr>
      <vt:lpstr>关系代数之扩展操作</vt:lpstr>
      <vt:lpstr>关系代数之扩展操作</vt:lpstr>
      <vt:lpstr>关系代数之扩展操作</vt:lpstr>
      <vt:lpstr>关系代数之扩展操作</vt:lpstr>
      <vt:lpstr>关系代数操作之组合与应用训练</vt:lpstr>
      <vt:lpstr>PowerPoint 演示文稿</vt:lpstr>
      <vt:lpstr>PowerPoint 演示文稿</vt:lpstr>
      <vt:lpstr>(2)注意有可能写错哟，虽然语法看起来是正确的，但语义是错误的</vt:lpstr>
      <vt:lpstr>PowerPoint 演示文稿</vt:lpstr>
      <vt:lpstr>关系代数操作之组合与应用训练</vt:lpstr>
      <vt:lpstr>关系代数操作之组合与应用训练</vt:lpstr>
      <vt:lpstr>关系代数操作之组合与应用训练</vt:lpstr>
      <vt:lpstr>关系代数之复杂扩展操作</vt:lpstr>
      <vt:lpstr>关系代数之复杂扩展操作</vt:lpstr>
      <vt:lpstr>PowerPoint 演示文稿</vt:lpstr>
      <vt:lpstr>关系代数之复杂扩展操作</vt:lpstr>
      <vt:lpstr>关系代数之复杂扩展操作</vt:lpstr>
      <vt:lpstr>PowerPoint 演示文稿</vt:lpstr>
      <vt:lpstr>PowerPoint 演示文稿</vt:lpstr>
      <vt:lpstr>PowerPoint 演示文稿</vt:lpstr>
      <vt:lpstr>PowerPoint 演示文稿</vt:lpstr>
      <vt:lpstr>关系代数之复杂扩展操作</vt:lpstr>
      <vt:lpstr>关系代数之复杂扩展操作</vt:lpstr>
      <vt:lpstr>关系代数之复杂扩展操作</vt:lpstr>
      <vt:lpstr>关系代数之复杂扩展操作</vt:lpstr>
      <vt:lpstr>PowerPoint 演示文稿</vt:lpstr>
      <vt:lpstr>PowerPoint 演示文稿</vt:lpstr>
      <vt:lpstr>PowerPoint 演示文稿</vt:lpstr>
      <vt:lpstr>回顾本讲学了什么?</vt:lpstr>
      <vt:lpstr>回顾本讲学习了什么?</vt:lpstr>
      <vt:lpstr>回顾本讲学习了什么?</vt:lpstr>
      <vt:lpstr>回顾本讲学习了什么?</vt:lpstr>
      <vt:lpstr>--基本知识与关系模型</vt:lpstr>
      <vt:lpstr> 关系模型之关系演算</vt:lpstr>
      <vt:lpstr>本讲学习什么?</vt:lpstr>
      <vt:lpstr>关系元组演算</vt:lpstr>
      <vt:lpstr>PowerPoint 演示文稿</vt:lpstr>
      <vt:lpstr>PowerPoint 演示文稿</vt:lpstr>
      <vt:lpstr>(3)关系元组演算公式的完整定义</vt:lpstr>
      <vt:lpstr>原子公式及与、或、非之理解与运用</vt:lpstr>
      <vt:lpstr>(1)元组演算公式之原子公式</vt:lpstr>
      <vt:lpstr>(1)元组演算公式之原子公式</vt:lpstr>
      <vt:lpstr>(2)元组演算公式之与、或、非运算符</vt:lpstr>
      <vt:lpstr>(2)元组演算公式之与、或、非运算符</vt:lpstr>
      <vt:lpstr>(2)元组演算公式之与、或、非运算符</vt:lpstr>
      <vt:lpstr>(3)注意运算符之次序及语义正确性</vt:lpstr>
      <vt:lpstr>存在量词与全称量词之理解与运用</vt:lpstr>
      <vt:lpstr>(1)存在量词与全称量词公式</vt:lpstr>
      <vt:lpstr>PowerPoint 演示文稿</vt:lpstr>
      <vt:lpstr>(2)存在量词与全称量词公式之应用</vt:lpstr>
      <vt:lpstr>(2)存在量词与全称量词公式之应用</vt:lpstr>
      <vt:lpstr>(2)存在量词与全称量词公式之应用</vt:lpstr>
      <vt:lpstr>(2)存在量词与全称量词公式之应用</vt:lpstr>
      <vt:lpstr>语义正确性与等价性变换训练</vt:lpstr>
      <vt:lpstr>(1)元组演算的等价性变换</vt:lpstr>
      <vt:lpstr>(1)元组演算的等价性变换</vt:lpstr>
      <vt:lpstr>(1)元组演算的等价性变换</vt:lpstr>
      <vt:lpstr>(1)元组演算的等价性变换</vt:lpstr>
      <vt:lpstr>四个最复杂的例子</vt:lpstr>
      <vt:lpstr>关系元组演算之应用训练四个最复杂的例子</vt:lpstr>
      <vt:lpstr>关系元组演算之应用训练四个最复杂的例子</vt:lpstr>
      <vt:lpstr>关系元组演算之应用训练四个最复杂的例子</vt:lpstr>
      <vt:lpstr>关系元组演算之应用训练四个最复杂的例子</vt:lpstr>
      <vt:lpstr>将关系代数转换为元组演算</vt:lpstr>
      <vt:lpstr>PowerPoint 演示文稿</vt:lpstr>
      <vt:lpstr>(2)元组演算公式总结</vt:lpstr>
      <vt:lpstr>关系域演算</vt:lpstr>
      <vt:lpstr>关系域演算</vt:lpstr>
      <vt:lpstr>(2)关系域演算公式构造示例</vt:lpstr>
      <vt:lpstr>(3)关系域演算与关系元组演算的比较</vt:lpstr>
      <vt:lpstr>基于关系域演算的QBE语言</vt:lpstr>
      <vt:lpstr>基于关系域演算的QBE语言</vt:lpstr>
      <vt:lpstr>(2)QBE的基本形式</vt:lpstr>
      <vt:lpstr>(3)QBE的操作命令</vt:lpstr>
      <vt:lpstr>(3)QBE的操作命令</vt:lpstr>
      <vt:lpstr>(4)QBE的简单条件书写</vt:lpstr>
      <vt:lpstr>(4)QBE的简单条件书写</vt:lpstr>
      <vt:lpstr>(5)QBE的复杂条件书写与示例元素</vt:lpstr>
      <vt:lpstr>(5)QBE的复杂条件书写与示例元素</vt:lpstr>
      <vt:lpstr>(5)QBE的复杂条件书写与示例元素</vt:lpstr>
      <vt:lpstr>(5)QBE的复杂条件书写与示例元素</vt:lpstr>
      <vt:lpstr>基于关系域演算的QBE语言</vt:lpstr>
      <vt:lpstr>(1)用QBE进行“查询”的构造</vt:lpstr>
      <vt:lpstr>(1)用QBE进行“查询”的构造</vt:lpstr>
      <vt:lpstr>(1)用QBE进行“查询”的构造</vt:lpstr>
      <vt:lpstr>(1)用QBE进行“查询”的构造</vt:lpstr>
      <vt:lpstr>(1)用QBE进行“查询”的构造</vt:lpstr>
      <vt:lpstr>(2)用QBE实现关系代数</vt:lpstr>
      <vt:lpstr>(2)用QBE实现关系代数</vt:lpstr>
      <vt:lpstr>(2)用QBE实现关系代数</vt:lpstr>
      <vt:lpstr>基于关系域演算的QBE语言之应用训练</vt:lpstr>
      <vt:lpstr>(2)用QBE实现关系代数</vt:lpstr>
      <vt:lpstr>关系演算的安全性</vt:lpstr>
      <vt:lpstr>PowerPoint 演示文稿</vt:lpstr>
      <vt:lpstr>PowerPoint 演示文稿</vt:lpstr>
      <vt:lpstr>PowerPoint 演示文稿</vt:lpstr>
      <vt:lpstr>PowerPoint 演示文稿</vt:lpstr>
      <vt:lpstr>关于关系运算的一些观点</vt:lpstr>
      <vt:lpstr>关于关系运算的一些观点</vt:lpstr>
      <vt:lpstr>关于关系运算的一些观点</vt:lpstr>
      <vt:lpstr>关于关系运算的一些观点</vt:lpstr>
      <vt:lpstr>关于关系运算的一些观点</vt:lpstr>
      <vt:lpstr>回顾本讲学了什么?</vt:lpstr>
      <vt:lpstr>回顾本讲学习了什么?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基本知识与关系模型</dc:title>
  <dc:creator>dechen</dc:creator>
  <cp:lastModifiedBy>闫昱</cp:lastModifiedBy>
  <cp:revision>44</cp:revision>
  <dcterms:created xsi:type="dcterms:W3CDTF">2019-11-13T00:30:00Z</dcterms:created>
  <dcterms:modified xsi:type="dcterms:W3CDTF">2021-10-10T12:18:00Z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2016-02-27T08:00:00Z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2019-11-12T08:00:00Z</vt:filetime>
  </property>
  <property fmtid="{D5CDD505-2E9C-101B-9397-08002B2CF9AE}" pid="5" name="KSOProductBuildVer">
    <vt:lpwstr>2052-11.1.0.10938</vt:lpwstr>
  </property>
  <property fmtid="{D5CDD505-2E9C-101B-9397-08002B2CF9AE}" pid="6" name="ICV">
    <vt:lpwstr>971AAAD695744411B70A814E8C936FA2</vt:lpwstr>
  </property>
</Properties>
</file>