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7" r:id="rId4"/>
    <p:sldId id="268" r:id="rId5"/>
    <p:sldId id="259" r:id="rId6"/>
    <p:sldId id="260" r:id="rId7"/>
    <p:sldId id="270" r:id="rId8"/>
    <p:sldId id="271" r:id="rId9"/>
    <p:sldId id="269" r:id="rId10"/>
    <p:sldId id="272" r:id="rId11"/>
    <p:sldId id="273" r:id="rId12"/>
    <p:sldId id="274" r:id="rId13"/>
    <p:sldId id="261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7F2"/>
    <a:srgbClr val="9B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2" autoAdjust="0"/>
    <p:restoredTop sz="95473"/>
  </p:normalViewPr>
  <p:slideViewPr>
    <p:cSldViewPr snapToGrid="0">
      <p:cViewPr>
        <p:scale>
          <a:sx n="102" d="100"/>
          <a:sy n="102" d="100"/>
        </p:scale>
        <p:origin x="-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3B1A-4279-8B4F-B8AC-13C6464BB530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FD93-EC98-4B49-9780-FCF29E26A7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2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인사말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35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성능 요구조건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서비스 요청에 대한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데이터 베이스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최적화된 원격 화상 서비스 제공</a:t>
            </a:r>
            <a:r>
              <a:rPr kumimoji="1" lang="en-US" altLang="ko-KR" dirty="0"/>
              <a:t>(WebRTC</a:t>
            </a:r>
            <a:r>
              <a:rPr kumimoji="1" lang="ko-KR" altLang="en-US" dirty="0"/>
              <a:t>가 최적화가 매우 잘되어 있음을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290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보안적 요구사항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사용자 권한 요청 제공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안드로이드 기본 컴포넌트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kumimoji="1" lang="ko-KR" altLang="en-US" dirty="0"/>
              <a:t>의사와 환자에 한해서만 예약 정보를 열람이 가능한 암호화 시스템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진료관계자에 한해서만 처방전이 열람이 가능한 암호화 시스템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사용되는 암호화 방식은 </a:t>
            </a:r>
            <a:r>
              <a:rPr kumimoji="1" lang="en-US" altLang="ko-KR" dirty="0"/>
              <a:t>RSA</a:t>
            </a:r>
            <a:r>
              <a:rPr kumimoji="1" lang="ko-KR" altLang="en-US" dirty="0"/>
              <a:t> 암호화 방식이고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충분히 안전함을 언급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4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문화적 정치적 요구사항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원격 의료법에 위배되지 않는 서비스 제공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배달약국의</a:t>
            </a:r>
            <a:r>
              <a:rPr kumimoji="1" lang="ko-KR" altLang="en-US" dirty="0"/>
              <a:t> 문제점과 해결방안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94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Use case list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Version01</a:t>
            </a:r>
            <a:r>
              <a:rPr kumimoji="1" lang="ko-KR" altLang="en-US" dirty="0"/>
              <a:t>에 맞는 모델임을 설명</a:t>
            </a:r>
            <a:endParaRPr kumimoji="1" lang="en-US" altLang="ko-KR" dirty="0"/>
          </a:p>
          <a:p>
            <a:r>
              <a:rPr kumimoji="1" lang="en-US" altLang="ko-Kore-KR" dirty="0"/>
              <a:t>Description</a:t>
            </a:r>
            <a:r>
              <a:rPr kumimoji="1" lang="ko-KR" altLang="en-US" dirty="0"/>
              <a:t>과 관련된 내용을 </a:t>
            </a:r>
            <a:r>
              <a:rPr kumimoji="1" lang="en-US" altLang="ko-KR" dirty="0" err="1"/>
              <a:t>github</a:t>
            </a:r>
            <a:r>
              <a:rPr kumimoji="1" lang="ko-KR" altLang="en-US" dirty="0"/>
              <a:t>에서 확인하라고 언급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상세명세서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조금 보여주고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656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테스트 플랜의 내용임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간략히만 언급하고 </a:t>
            </a:r>
            <a:r>
              <a:rPr kumimoji="1" lang="en-US" altLang="ko-KR" dirty="0"/>
              <a:t>Use case description</a:t>
            </a:r>
            <a:r>
              <a:rPr kumimoji="1" lang="ko-KR" altLang="en-US" dirty="0"/>
              <a:t>과 비교하며 읽어보면 된다고 언급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5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Class diagram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깃허브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설명</a:t>
            </a:r>
            <a:r>
              <a:rPr kumimoji="1" lang="en-US" altLang="ko-KR" dirty="0"/>
              <a:t>(</a:t>
            </a:r>
            <a:r>
              <a:rPr kumimoji="1" lang="ko-KR" altLang="en-US" dirty="0"/>
              <a:t>간략하게 </a:t>
            </a:r>
            <a:r>
              <a:rPr kumimoji="1" lang="ko-KR" altLang="en-US" dirty="0" err="1"/>
              <a:t>해야됨</a:t>
            </a:r>
            <a:r>
              <a:rPr kumimoji="1" lang="en-US" altLang="ko-KR" dirty="0"/>
              <a:t>.)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02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깃허브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Behavior model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656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깃허브의</a:t>
            </a:r>
            <a:r>
              <a:rPr kumimoji="1" lang="ko-KR" altLang="en-US" dirty="0"/>
              <a:t> 파일들을 정리하며 업데이트를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요구사항 </a:t>
            </a:r>
            <a:r>
              <a:rPr kumimoji="1" lang="ko-KR" altLang="en-US" dirty="0" err="1"/>
              <a:t>분석서와</a:t>
            </a:r>
            <a:r>
              <a:rPr kumimoji="1" lang="ko-KR" altLang="en-US" dirty="0"/>
              <a:t> 상세명세서의 내용만 남겨두었으니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최대한 보시기 </a:t>
            </a:r>
            <a:r>
              <a:rPr kumimoji="1" lang="ko-KR" altLang="en-US" dirty="0" err="1"/>
              <a:t>쉽울</a:t>
            </a:r>
            <a:r>
              <a:rPr kumimoji="1" lang="ko-KR" altLang="en-US" dirty="0"/>
              <a:t> 것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18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원격의료의</a:t>
            </a:r>
            <a:r>
              <a:rPr kumimoji="1" lang="ko-KR" altLang="en-US" dirty="0"/>
              <a:t> 개요 설명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메인 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대면 진료에서 발생하는  시간과 비용 절약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환자 편의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안전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846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원격</a:t>
            </a:r>
            <a:r>
              <a:rPr kumimoji="1" lang="ko-KR" altLang="en-US" dirty="0"/>
              <a:t> 진료가 코로나 시대를 맞이하여 허용된 기간이 있었고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선진국들은 모두 수행중인 시대적 </a:t>
            </a:r>
            <a:r>
              <a:rPr kumimoji="1" lang="ko-KR" altLang="en-US" dirty="0" err="1"/>
              <a:t>흐름임을</a:t>
            </a:r>
            <a:r>
              <a:rPr kumimoji="1" lang="ko-KR" altLang="en-US" dirty="0"/>
              <a:t> 강조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메인 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코로나 이전부터 제기된 원격진료의 필요성이 </a:t>
            </a:r>
            <a:r>
              <a:rPr kumimoji="1" lang="ko-KR" altLang="en-US" dirty="0" err="1"/>
              <a:t>코로나이후</a:t>
            </a:r>
            <a:r>
              <a:rPr kumimoji="1" lang="ko-KR" altLang="en-US" dirty="0"/>
              <a:t> 더욱더 커짐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6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원격 진료로 얻을 수 있는 비즈니스적 가치에 대해서 설명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메인키워드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환자 병원 약국 간의 </a:t>
            </a:r>
            <a:r>
              <a:rPr kumimoji="1" lang="ko-KR" altLang="en-US" dirty="0" err="1"/>
              <a:t>매게체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플랫폼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183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75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계정 관리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회원 가입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로그인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계정 정보 수정 기능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진료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환자 정보 확인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 예약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원격 화상 통화 기능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497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약물 수령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약국 선택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암호화된 처방전 전송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 err="1"/>
              <a:t>수령자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수령자가 환자 본인임을 확인만 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불법이 아님을 강조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지문 기반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51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운영 요구 조건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안드로이드 </a:t>
            </a:r>
            <a:r>
              <a:rPr kumimoji="1" lang="en-US" altLang="ko-KR" dirty="0"/>
              <a:t>6.0</a:t>
            </a:r>
            <a:r>
              <a:rPr kumimoji="1" lang="ko-KR" altLang="en-US" dirty="0"/>
              <a:t> 이상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지문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kumimoji="1" lang="ko-KR" altLang="en-US" dirty="0" err="1"/>
              <a:t>테블릿</a:t>
            </a:r>
            <a:r>
              <a:rPr kumimoji="1" lang="ko-KR" altLang="en-US" dirty="0"/>
              <a:t> </a:t>
            </a:r>
            <a:r>
              <a:rPr kumimoji="1" lang="en-US" altLang="ko-KR" dirty="0"/>
              <a:t>PC </a:t>
            </a:r>
            <a:r>
              <a:rPr kumimoji="1" lang="ko-KR" altLang="en-US" dirty="0"/>
              <a:t>환경에서도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sprint</a:t>
            </a:r>
            <a:r>
              <a:rPr kumimoji="1" lang="ko-KR" altLang="en-US" dirty="0"/>
              <a:t>에 포함되지 않음을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36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CBF96-0311-40AD-91E8-23CFCA29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876550"/>
            <a:ext cx="7124700" cy="11049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4EDB30-DDBF-46A2-B557-4C9F4874E958}"/>
              </a:ext>
            </a:extLst>
          </p:cNvPr>
          <p:cNvSpPr/>
          <p:nvPr/>
        </p:nvSpPr>
        <p:spPr>
          <a:xfrm>
            <a:off x="7319084" y="4718050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Team_9 Presenter : </a:t>
            </a:r>
            <a:r>
              <a:rPr lang="ko-KR" altLang="en-US" sz="2000" b="1" i="1" kern="0" dirty="0">
                <a:solidFill>
                  <a:srgbClr val="9AA6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김동희</a:t>
            </a:r>
            <a:endParaRPr lang="en-US" altLang="ko-KR" sz="2000" b="1" i="1" kern="0" dirty="0">
              <a:solidFill>
                <a:srgbClr val="9AA6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B70BA-A2A9-4759-9179-73A79B53C3BB}"/>
              </a:ext>
            </a:extLst>
          </p:cNvPr>
          <p:cNvSpPr/>
          <p:nvPr/>
        </p:nvSpPr>
        <p:spPr>
          <a:xfrm>
            <a:off x="7319084" y="5454650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Team_9 :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양희성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유태훈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박승현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8FBD6-B867-4B66-A46B-B6E175333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615788"/>
            <a:ext cx="2363833" cy="17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4" name="그래픽 3" descr="데이터베이스">
            <a:extLst>
              <a:ext uri="{FF2B5EF4-FFF2-40B4-BE49-F238E27FC236}">
                <a16:creationId xmlns:a16="http://schemas.microsoft.com/office/drawing/2014/main" id="{192A9348-DD53-FD44-B633-87FEF04E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2178" y="2199806"/>
            <a:ext cx="2941441" cy="2941441"/>
          </a:xfrm>
          <a:prstGeom prst="rect">
            <a:avLst/>
          </a:prstGeom>
        </p:spPr>
      </p:pic>
      <p:pic>
        <p:nvPicPr>
          <p:cNvPr id="8" name="그래픽 7" descr="계기">
            <a:extLst>
              <a:ext uri="{FF2B5EF4-FFF2-40B4-BE49-F238E27FC236}">
                <a16:creationId xmlns:a16="http://schemas.microsoft.com/office/drawing/2014/main" id="{BBE0212E-4A3D-8145-AA24-3FADAE4DD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652664"/>
            <a:ext cx="3055495" cy="3055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2C2F5-A579-4D45-9FA4-1A1C6E173D5F}"/>
              </a:ext>
            </a:extLst>
          </p:cNvPr>
          <p:cNvSpPr txBox="1"/>
          <p:nvPr/>
        </p:nvSpPr>
        <p:spPr>
          <a:xfrm>
            <a:off x="6047540" y="4062334"/>
            <a:ext cx="54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i="1" dirty="0"/>
              <a:t>Optimized Service with</a:t>
            </a:r>
          </a:p>
          <a:p>
            <a:r>
              <a:rPr kumimoji="1" lang="en-US" altLang="ko-Kore-KR" sz="4800" i="1" u="sng" dirty="0">
                <a:solidFill>
                  <a:srgbClr val="9BA6C1"/>
                </a:solidFill>
              </a:rPr>
              <a:t>WebRTC</a:t>
            </a:r>
          </a:p>
        </p:txBody>
      </p:sp>
    </p:spTree>
    <p:extLst>
      <p:ext uri="{BB962C8B-B14F-4D97-AF65-F5344CB8AC3E}">
        <p14:creationId xmlns:p14="http://schemas.microsoft.com/office/powerpoint/2010/main" val="168311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154F851D-4A10-9440-AAB2-C42923E26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833" y="1730176"/>
            <a:ext cx="3858687" cy="385868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6AF67D4-40D4-EF4F-8917-EE2CB3F7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3" y="2363819"/>
            <a:ext cx="4910559" cy="25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0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의사봉">
            <a:extLst>
              <a:ext uri="{FF2B5EF4-FFF2-40B4-BE49-F238E27FC236}">
                <a16:creationId xmlns:a16="http://schemas.microsoft.com/office/drawing/2014/main" id="{4C0FAE50-52AE-9F43-ACF5-80884800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6380" y="2414353"/>
            <a:ext cx="2905593" cy="29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Use Case List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AB658-48FB-6941-8692-8F2CEE038F2A}"/>
              </a:ext>
            </a:extLst>
          </p:cNvPr>
          <p:cNvSpPr/>
          <p:nvPr/>
        </p:nvSpPr>
        <p:spPr>
          <a:xfrm>
            <a:off x="1340628" y="1573397"/>
            <a:ext cx="2608289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Use Cases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50E8A-DFFA-934D-A8EE-3DCC6EBBF626}"/>
              </a:ext>
            </a:extLst>
          </p:cNvPr>
          <p:cNvSpPr/>
          <p:nvPr/>
        </p:nvSpPr>
        <p:spPr>
          <a:xfrm>
            <a:off x="4295928" y="157339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Account Management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7AEFE2-5FA5-3443-A8CF-2A76F69A72D9}"/>
              </a:ext>
            </a:extLst>
          </p:cNvPr>
          <p:cNvSpPr/>
          <p:nvPr/>
        </p:nvSpPr>
        <p:spPr>
          <a:xfrm>
            <a:off x="4295928" y="4000865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3320EF-78CD-9240-BE05-D9DB019109CB}"/>
              </a:ext>
            </a:extLst>
          </p:cNvPr>
          <p:cNvSpPr/>
          <p:nvPr/>
        </p:nvSpPr>
        <p:spPr>
          <a:xfrm>
            <a:off x="7557280" y="157339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Sign up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5DC4D0-4CCF-DD4C-BCF1-AEF9507ECD7B}"/>
              </a:ext>
            </a:extLst>
          </p:cNvPr>
          <p:cNvSpPr/>
          <p:nvPr/>
        </p:nvSpPr>
        <p:spPr>
          <a:xfrm>
            <a:off x="7557279" y="2382553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Sign in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F72D5-1942-1344-9ED5-8FC053EE2E23}"/>
              </a:ext>
            </a:extLst>
          </p:cNvPr>
          <p:cNvSpPr/>
          <p:nvPr/>
        </p:nvSpPr>
        <p:spPr>
          <a:xfrm>
            <a:off x="7557278" y="3191709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Modify account info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391C10-C0CD-C646-AD4E-33D4A12D7CA4}"/>
              </a:ext>
            </a:extLst>
          </p:cNvPr>
          <p:cNvSpPr/>
          <p:nvPr/>
        </p:nvSpPr>
        <p:spPr>
          <a:xfrm>
            <a:off x="7557277" y="4000865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Reserve 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B4499A-281B-C64A-A8C9-56D78D535D69}"/>
              </a:ext>
            </a:extLst>
          </p:cNvPr>
          <p:cNvSpPr/>
          <p:nvPr/>
        </p:nvSpPr>
        <p:spPr>
          <a:xfrm>
            <a:off x="7557277" y="4810021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Video communication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81292-C853-864E-A0F7-76B07F0132F9}"/>
              </a:ext>
            </a:extLst>
          </p:cNvPr>
          <p:cNvSpPr/>
          <p:nvPr/>
        </p:nvSpPr>
        <p:spPr>
          <a:xfrm>
            <a:off x="7557276" y="561917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BC77AC8-C756-0F48-B021-CA847920A3A7}"/>
              </a:ext>
            </a:extLst>
          </p:cNvPr>
          <p:cNvCxnSpPr>
            <a:endCxn id="10" idx="1"/>
          </p:cNvCxnSpPr>
          <p:nvPr/>
        </p:nvCxnSpPr>
        <p:spPr>
          <a:xfrm>
            <a:off x="3948917" y="1918171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241E2C9-B526-BA41-88CB-DD7A76AC14A6}"/>
              </a:ext>
            </a:extLst>
          </p:cNvPr>
          <p:cNvCxnSpPr/>
          <p:nvPr/>
        </p:nvCxnSpPr>
        <p:spPr>
          <a:xfrm>
            <a:off x="7210265" y="1935090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EECE898-3A36-F140-9D25-33B14F5A0179}"/>
              </a:ext>
            </a:extLst>
          </p:cNvPr>
          <p:cNvCxnSpPr/>
          <p:nvPr/>
        </p:nvCxnSpPr>
        <p:spPr>
          <a:xfrm>
            <a:off x="7210264" y="4345639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20B70BB2-AD49-D042-8FA6-9CE6A6408EB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383769" y="2727327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620F2DC-C17B-044C-942C-CBEAA35D54C9}"/>
              </a:ext>
            </a:extLst>
          </p:cNvPr>
          <p:cNvCxnSpPr>
            <a:cxnSpLocks/>
          </p:cNvCxnSpPr>
          <p:nvPr/>
        </p:nvCxnSpPr>
        <p:spPr>
          <a:xfrm flipH="1">
            <a:off x="7383769" y="3538095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FC8B3CA-04E5-374A-AEFD-DF7BA38D0380}"/>
              </a:ext>
            </a:extLst>
          </p:cNvPr>
          <p:cNvCxnSpPr>
            <a:cxnSpLocks/>
          </p:cNvCxnSpPr>
          <p:nvPr/>
        </p:nvCxnSpPr>
        <p:spPr>
          <a:xfrm flipH="1">
            <a:off x="7376703" y="5154795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A5852CD-09D2-DD40-A37E-EB01776F03FD}"/>
              </a:ext>
            </a:extLst>
          </p:cNvPr>
          <p:cNvCxnSpPr>
            <a:cxnSpLocks/>
          </p:cNvCxnSpPr>
          <p:nvPr/>
        </p:nvCxnSpPr>
        <p:spPr>
          <a:xfrm flipH="1">
            <a:off x="7376703" y="5995547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55AECE2-3E41-B642-8F06-FA8E5F428B08}"/>
              </a:ext>
            </a:extLst>
          </p:cNvPr>
          <p:cNvCxnSpPr>
            <a:cxnSpLocks/>
          </p:cNvCxnSpPr>
          <p:nvPr/>
        </p:nvCxnSpPr>
        <p:spPr>
          <a:xfrm>
            <a:off x="7383769" y="1918171"/>
            <a:ext cx="0" cy="161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1CBB9C9-3745-3948-97C3-9D1E03A7F0AF}"/>
              </a:ext>
            </a:extLst>
          </p:cNvPr>
          <p:cNvCxnSpPr>
            <a:cxnSpLocks/>
          </p:cNvCxnSpPr>
          <p:nvPr/>
        </p:nvCxnSpPr>
        <p:spPr>
          <a:xfrm flipH="1">
            <a:off x="7383769" y="4328719"/>
            <a:ext cx="14083" cy="16668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2CDF4E4-2249-024C-9AEA-16F478B9B6BE}"/>
              </a:ext>
            </a:extLst>
          </p:cNvPr>
          <p:cNvCxnSpPr>
            <a:cxnSpLocks/>
          </p:cNvCxnSpPr>
          <p:nvPr/>
        </p:nvCxnSpPr>
        <p:spPr>
          <a:xfrm>
            <a:off x="4122422" y="1935090"/>
            <a:ext cx="0" cy="2442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DD45415B-C597-2642-8011-E7D12ED1CC6E}"/>
              </a:ext>
            </a:extLst>
          </p:cNvPr>
          <p:cNvCxnSpPr>
            <a:cxnSpLocks/>
          </p:cNvCxnSpPr>
          <p:nvPr/>
        </p:nvCxnSpPr>
        <p:spPr>
          <a:xfrm flipH="1">
            <a:off x="4092443" y="4377234"/>
            <a:ext cx="34700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8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Test Plan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4" name="그래픽 3" descr="클립보드 혼합됨">
            <a:extLst>
              <a:ext uri="{FF2B5EF4-FFF2-40B4-BE49-F238E27FC236}">
                <a16:creationId xmlns:a16="http://schemas.microsoft.com/office/drawing/2014/main" id="{5A367B4A-8AA4-2649-AD59-2BBDFCC11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985" y="1656566"/>
            <a:ext cx="4038383" cy="40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Structual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래픽 5" descr="폴더">
            <a:extLst>
              <a:ext uri="{FF2B5EF4-FFF2-40B4-BE49-F238E27FC236}">
                <a16:creationId xmlns:a16="http://schemas.microsoft.com/office/drawing/2014/main" id="{6C58980A-FB35-5049-868A-49A4D50C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6300" y="2079573"/>
            <a:ext cx="2455889" cy="2455889"/>
          </a:xfrm>
          <a:prstGeom prst="rect">
            <a:avLst/>
          </a:prstGeom>
        </p:spPr>
      </p:pic>
      <p:pic>
        <p:nvPicPr>
          <p:cNvPr id="10" name="그래픽 9" descr="폴더">
            <a:extLst>
              <a:ext uri="{FF2B5EF4-FFF2-40B4-BE49-F238E27FC236}">
                <a16:creationId xmlns:a16="http://schemas.microsoft.com/office/drawing/2014/main" id="{01A91682-E8FE-5E4F-A751-813B9D63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118" y="2393118"/>
            <a:ext cx="914400" cy="914400"/>
          </a:xfrm>
          <a:prstGeom prst="rect">
            <a:avLst/>
          </a:prstGeom>
        </p:spPr>
      </p:pic>
      <p:pic>
        <p:nvPicPr>
          <p:cNvPr id="14" name="그래픽 13" descr="폴더">
            <a:extLst>
              <a:ext uri="{FF2B5EF4-FFF2-40B4-BE49-F238E27FC236}">
                <a16:creationId xmlns:a16="http://schemas.microsoft.com/office/drawing/2014/main" id="{A14D57F0-80A1-8D4F-8370-64CDA2B5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2189" y="3867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Behavior 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실행">
            <a:extLst>
              <a:ext uri="{FF2B5EF4-FFF2-40B4-BE49-F238E27FC236}">
                <a16:creationId xmlns:a16="http://schemas.microsoft.com/office/drawing/2014/main" id="{EF009871-12FA-0347-9127-D2EA62CFC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518" y="2263545"/>
            <a:ext cx="3325318" cy="33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2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Git Repository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5122" name="Picture 2" descr="맥(Mac) 에서 깃허브 계정 로그아웃(변경) 하기">
            <a:extLst>
              <a:ext uri="{FF2B5EF4-FFF2-40B4-BE49-F238E27FC236}">
                <a16:creationId xmlns:a16="http://schemas.microsoft.com/office/drawing/2014/main" id="{6156D6C7-18D6-D840-B6EA-DB11FE8CC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88" y="1677961"/>
            <a:ext cx="4378377" cy="437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26" name="Picture 2" descr="디지털 헬스케어 혁명] 한국 원격의료 활성화의 조건 - 매일경제">
            <a:extLst>
              <a:ext uri="{FF2B5EF4-FFF2-40B4-BE49-F238E27FC236}">
                <a16:creationId xmlns:a16="http://schemas.microsoft.com/office/drawing/2014/main" id="{1D5683C7-08A6-EE49-B48E-E7049381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82" y="1942653"/>
            <a:ext cx="3916724" cy="29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" name="그림 9" descr="사람, 남자, 정장, 가장이(가) 표시된 사진&#10;&#10;자동 생성된 설명">
            <a:extLst>
              <a:ext uri="{FF2B5EF4-FFF2-40B4-BE49-F238E27FC236}">
                <a16:creationId xmlns:a16="http://schemas.microsoft.com/office/drawing/2014/main" id="{8A3BFC3D-AB88-0143-BBC2-0DF144B1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80" y="1768169"/>
            <a:ext cx="8075119" cy="41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B4260-6BBA-5C4C-97CD-865FE0914F4F}"/>
              </a:ext>
            </a:extLst>
          </p:cNvPr>
          <p:cNvSpPr txBox="1"/>
          <p:nvPr/>
        </p:nvSpPr>
        <p:spPr>
          <a:xfrm>
            <a:off x="2294348" y="3082320"/>
            <a:ext cx="724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HeadLineA" pitchFamily="2" charset="-127"/>
                <a:ea typeface="HeadLineA" pitchFamily="2" charset="-127"/>
              </a:rPr>
              <a:t>Business Values</a:t>
            </a:r>
            <a:endParaRPr kumimoji="1" lang="ko-Kore-KR" altLang="en-US" sz="9600" dirty="0">
              <a:solidFill>
                <a:schemeClr val="tx2">
                  <a:lumMod val="60000"/>
                  <a:lumOff val="40000"/>
                </a:schemeClr>
              </a:solidFill>
              <a:latin typeface="HeadLineA" pitchFamily="2" charset="-127"/>
              <a:ea typeface="HeadLine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Project Management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E9535C-5ABF-7345-A74B-9292CAD3D877}"/>
              </a:ext>
            </a:extLst>
          </p:cNvPr>
          <p:cNvSpPr/>
          <p:nvPr/>
        </p:nvSpPr>
        <p:spPr>
          <a:xfrm>
            <a:off x="1163669" y="3371851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Implement(Prototype)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A11A4-AC70-224F-B861-874B934B4B4C}"/>
              </a:ext>
            </a:extLst>
          </p:cNvPr>
          <p:cNvSpPr/>
          <p:nvPr/>
        </p:nvSpPr>
        <p:spPr>
          <a:xfrm>
            <a:off x="4526172" y="3371851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Implement(Version01)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A1012B-1BEC-9D4F-83BA-53947B563C0E}"/>
              </a:ext>
            </a:extLst>
          </p:cNvPr>
          <p:cNvSpPr/>
          <p:nvPr/>
        </p:nvSpPr>
        <p:spPr>
          <a:xfrm>
            <a:off x="7888675" y="3371850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Implement(Version02)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3C6899-C68F-A94E-B470-2276A1BDD510}"/>
              </a:ext>
            </a:extLst>
          </p:cNvPr>
          <p:cNvCxnSpPr>
            <a:endCxn id="10" idx="0"/>
          </p:cNvCxnSpPr>
          <p:nvPr/>
        </p:nvCxnSpPr>
        <p:spPr>
          <a:xfrm flipH="1">
            <a:off x="9438843" y="2557463"/>
            <a:ext cx="5195" cy="8143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A355F29-7185-2C4E-9048-3AD3E65F98A1}"/>
              </a:ext>
            </a:extLst>
          </p:cNvPr>
          <p:cNvCxnSpPr/>
          <p:nvPr/>
        </p:nvCxnSpPr>
        <p:spPr>
          <a:xfrm>
            <a:off x="6110288" y="2557463"/>
            <a:ext cx="334284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C351AAF-BAC1-C141-9465-39226F201F0E}"/>
              </a:ext>
            </a:extLst>
          </p:cNvPr>
          <p:cNvCxnSpPr>
            <a:cxnSpLocks/>
          </p:cNvCxnSpPr>
          <p:nvPr/>
        </p:nvCxnSpPr>
        <p:spPr>
          <a:xfrm>
            <a:off x="6110288" y="2528887"/>
            <a:ext cx="0" cy="8715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CD15AE-4447-9945-BCDA-1A2B723DD714}"/>
              </a:ext>
            </a:extLst>
          </p:cNvPr>
          <p:cNvSpPr txBox="1"/>
          <p:nvPr/>
        </p:nvSpPr>
        <p:spPr>
          <a:xfrm>
            <a:off x="6895884" y="218813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Sprint Backlog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F37FCA-8E82-4B4C-A5A2-084B313DD26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264005" y="3801177"/>
            <a:ext cx="2621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BC1BA-843D-2148-B5A6-B4193154612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26508" y="3801175"/>
            <a:ext cx="26216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0FA55F-8C9D-E043-8F42-7D0D547363F6}"/>
              </a:ext>
            </a:extLst>
          </p:cNvPr>
          <p:cNvSpPr txBox="1"/>
          <p:nvPr/>
        </p:nvSpPr>
        <p:spPr>
          <a:xfrm>
            <a:off x="3378180" y="426439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~10.01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33909-CE1D-8D49-8365-31A151F43B44}"/>
              </a:ext>
            </a:extLst>
          </p:cNvPr>
          <p:cNvSpPr txBox="1"/>
          <p:nvPr/>
        </p:nvSpPr>
        <p:spPr>
          <a:xfrm>
            <a:off x="6740683" y="425185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~11.10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31EDDC-0DAF-5044-8764-03D023BA38EC}"/>
              </a:ext>
            </a:extLst>
          </p:cNvPr>
          <p:cNvSpPr txBox="1"/>
          <p:nvPr/>
        </p:nvSpPr>
        <p:spPr>
          <a:xfrm>
            <a:off x="10103186" y="425185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~12.01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E52A6-3D34-AD46-B42A-A4C0DE3C741B}"/>
              </a:ext>
            </a:extLst>
          </p:cNvPr>
          <p:cNvSpPr txBox="1"/>
          <p:nvPr/>
        </p:nvSpPr>
        <p:spPr>
          <a:xfrm>
            <a:off x="7131437" y="4659825"/>
            <a:ext cx="39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Time scheduling for conflict control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래픽 5" descr="혼란스러운 사람">
            <a:extLst>
              <a:ext uri="{FF2B5EF4-FFF2-40B4-BE49-F238E27FC236}">
                <a16:creationId xmlns:a16="http://schemas.microsoft.com/office/drawing/2014/main" id="{E6FEBACE-7167-CD4D-9303-A84A5F61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6050" y="2274023"/>
            <a:ext cx="3186253" cy="3186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5A4DE-4B95-3C47-9E82-175865E4D1F0}"/>
              </a:ext>
            </a:extLst>
          </p:cNvPr>
          <p:cNvSpPr txBox="1"/>
          <p:nvPr/>
        </p:nvSpPr>
        <p:spPr>
          <a:xfrm>
            <a:off x="4659834" y="5583739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Account Management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530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청진기">
            <a:extLst>
              <a:ext uri="{FF2B5EF4-FFF2-40B4-BE49-F238E27FC236}">
                <a16:creationId xmlns:a16="http://schemas.microsoft.com/office/drawing/2014/main" id="{B49EDE26-3CC3-4049-A5A2-B515426A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118" y="1798851"/>
            <a:ext cx="3534552" cy="3534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671A3-EEE7-CF46-8116-F0C8E8CD70D2}"/>
              </a:ext>
            </a:extLst>
          </p:cNvPr>
          <p:cNvSpPr txBox="1"/>
          <p:nvPr/>
        </p:nvSpPr>
        <p:spPr>
          <a:xfrm>
            <a:off x="5280467" y="5493785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Diagnosis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542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배달">
            <a:extLst>
              <a:ext uri="{FF2B5EF4-FFF2-40B4-BE49-F238E27FC236}">
                <a16:creationId xmlns:a16="http://schemas.microsoft.com/office/drawing/2014/main" id="{088E169F-BF7A-A641-A3FE-A6383108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4916" y="2030767"/>
            <a:ext cx="2796466" cy="2796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6A0CF-5963-D14D-B1FA-F8480D5EE809}"/>
              </a:ext>
            </a:extLst>
          </p:cNvPr>
          <p:cNvSpPr txBox="1"/>
          <p:nvPr/>
        </p:nvSpPr>
        <p:spPr>
          <a:xfrm>
            <a:off x="4976384" y="4709291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Medicine Delivery</a:t>
            </a:r>
            <a:endParaRPr kumimoji="1" lang="ko-Kore-KR" altLang="en-US" b="1" dirty="0"/>
          </a:p>
        </p:txBody>
      </p:sp>
      <p:pic>
        <p:nvPicPr>
          <p:cNvPr id="10" name="그래픽 9" descr="계약">
            <a:extLst>
              <a:ext uri="{FF2B5EF4-FFF2-40B4-BE49-F238E27FC236}">
                <a16:creationId xmlns:a16="http://schemas.microsoft.com/office/drawing/2014/main" id="{2D57D69F-7356-C949-9A27-9DE5DCD7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270" y="2471095"/>
            <a:ext cx="1974637" cy="1974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BA542B-31B1-C443-83F4-01D2090EC92B}"/>
              </a:ext>
            </a:extLst>
          </p:cNvPr>
          <p:cNvSpPr txBox="1"/>
          <p:nvPr/>
        </p:nvSpPr>
        <p:spPr>
          <a:xfrm>
            <a:off x="3372820" y="4919715"/>
            <a:ext cx="598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" altLang="ko-Kore-KR" dirty="0"/>
            </a:br>
            <a:r>
              <a:rPr lang="en" altLang="ko-Kore-KR" b="1" dirty="0"/>
              <a:t>If the </a:t>
            </a:r>
            <a:r>
              <a:rPr lang="en-US" altLang="ko-Kore-KR" b="1" dirty="0"/>
              <a:t>receiver</a:t>
            </a:r>
            <a:r>
              <a:rPr lang="en" altLang="ko-Kore-KR" b="1" dirty="0"/>
              <a:t> is confirmed, this is not </a:t>
            </a:r>
            <a:r>
              <a:rPr lang="en" altLang="ko-Kore-KR" b="1" dirty="0">
                <a:solidFill>
                  <a:srgbClr val="FF0000"/>
                </a:solidFill>
              </a:rPr>
              <a:t>illegal</a:t>
            </a:r>
            <a:r>
              <a:rPr lang="en" altLang="ko-Kore-KR" b="1" dirty="0"/>
              <a:t>.</a:t>
            </a:r>
          </a:p>
          <a:p>
            <a:r>
              <a:rPr kumimoji="1" lang="en" altLang="ko-Kore-KR" b="1" dirty="0"/>
              <a:t>So, don’t worry about it!</a:t>
            </a:r>
            <a:endParaRPr kumimoji="1" lang="ko-Kore-KR" altLang="en-US" b="1" dirty="0"/>
          </a:p>
        </p:txBody>
      </p:sp>
      <p:pic>
        <p:nvPicPr>
          <p:cNvPr id="16" name="그래픽 15" descr="지문">
            <a:extLst>
              <a:ext uri="{FF2B5EF4-FFF2-40B4-BE49-F238E27FC236}">
                <a16:creationId xmlns:a16="http://schemas.microsoft.com/office/drawing/2014/main" id="{2EBA88EC-6D62-6A4E-83F4-58EDC98A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755" y="2520629"/>
            <a:ext cx="1974637" cy="19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26" name="Picture 2" descr="구글, 안드로이드 6.0 SDK 최종판 공개 - 지디넷코리아">
            <a:extLst>
              <a:ext uri="{FF2B5EF4-FFF2-40B4-BE49-F238E27FC236}">
                <a16:creationId xmlns:a16="http://schemas.microsoft.com/office/drawing/2014/main" id="{4B45E7C7-DAC5-8949-B44B-C4B66B48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47" y="2381228"/>
            <a:ext cx="2971844" cy="29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형 설명선[O] 1">
            <a:extLst>
              <a:ext uri="{FF2B5EF4-FFF2-40B4-BE49-F238E27FC236}">
                <a16:creationId xmlns:a16="http://schemas.microsoft.com/office/drawing/2014/main" id="{DA9A9018-2343-094D-9C80-3C81F77005A0}"/>
              </a:ext>
            </a:extLst>
          </p:cNvPr>
          <p:cNvSpPr/>
          <p:nvPr/>
        </p:nvSpPr>
        <p:spPr>
          <a:xfrm>
            <a:off x="5267415" y="2953062"/>
            <a:ext cx="5705385" cy="1918741"/>
          </a:xfrm>
          <a:prstGeom prst="wedgeEllipseCallout">
            <a:avLst>
              <a:gd name="adj1" fmla="val -60282"/>
              <a:gd name="adj2" fmla="val -14062"/>
            </a:avLst>
          </a:prstGeom>
          <a:solidFill>
            <a:schemeClr val="bg1"/>
          </a:solidFill>
          <a:ln w="50800">
            <a:solidFill>
              <a:srgbClr val="9BA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rgbClr val="9BA6C1"/>
                </a:solidFill>
              </a:rPr>
              <a:t>Hello World!</a:t>
            </a:r>
          </a:p>
          <a:p>
            <a:pPr algn="ctr"/>
            <a:r>
              <a:rPr kumimoji="1" lang="en-US" altLang="ko-Kore-KR" sz="3200" dirty="0">
                <a:solidFill>
                  <a:srgbClr val="9BA6C1"/>
                </a:solidFill>
              </a:rPr>
              <a:t>I’m with           !</a:t>
            </a:r>
            <a:endParaRPr kumimoji="1" lang="ko-Kore-KR" altLang="en-US" sz="3200" dirty="0">
              <a:solidFill>
                <a:srgbClr val="9BA6C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63BAAB-37D3-014D-A1DD-E371DC664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07" y="4017363"/>
            <a:ext cx="1428627" cy="2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4535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542</Words>
  <Application>Microsoft Macintosh PowerPoint</Application>
  <PresentationFormat>와이드스크린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 ExtraBold</vt:lpstr>
      <vt:lpstr>HeadLineA</vt:lpstr>
      <vt:lpstr>맑은 고딕</vt:lpstr>
      <vt:lpstr>Arial</vt:lpstr>
      <vt:lpstr>Calibri</vt:lpstr>
      <vt:lpstr>Futura Medium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양희성</cp:lastModifiedBy>
  <cp:revision>86</cp:revision>
  <dcterms:created xsi:type="dcterms:W3CDTF">2020-09-11T01:19:48Z</dcterms:created>
  <dcterms:modified xsi:type="dcterms:W3CDTF">2020-11-19T02:11:15Z</dcterms:modified>
</cp:coreProperties>
</file>