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67" r:id="rId4"/>
    <p:sldId id="268" r:id="rId5"/>
    <p:sldId id="259" r:id="rId6"/>
    <p:sldId id="260" r:id="rId7"/>
    <p:sldId id="270" r:id="rId8"/>
    <p:sldId id="271" r:id="rId9"/>
    <p:sldId id="269" r:id="rId10"/>
    <p:sldId id="272" r:id="rId11"/>
    <p:sldId id="273" r:id="rId12"/>
    <p:sldId id="274" r:id="rId13"/>
    <p:sldId id="261" r:id="rId14"/>
    <p:sldId id="262" r:id="rId15"/>
    <p:sldId id="263" r:id="rId16"/>
    <p:sldId id="264" r:id="rId17"/>
    <p:sldId id="26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7F2"/>
    <a:srgbClr val="9BA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71278"/>
  </p:normalViewPr>
  <p:slideViewPr>
    <p:cSldViewPr snapToGrid="0">
      <p:cViewPr varScale="1">
        <p:scale>
          <a:sx n="86" d="100"/>
          <a:sy n="86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C3B1A-4279-8B4F-B8AC-13C6464BB530}" type="datetimeFigureOut">
              <a:rPr kumimoji="1" lang="ko-Kore-KR" altLang="en-US" smtClean="0"/>
              <a:t>2020. 11. 14.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2FD93-EC98-4B49-9780-FCF29E26A7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1221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인사말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2FD93-EC98-4B49-9780-FCF29E26A743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33506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비기능적 요구사항에 대해서 언급함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성능 요구조건</a:t>
            </a:r>
            <a:endParaRPr kumimoji="1" lang="en-US" altLang="ko-KR" dirty="0"/>
          </a:p>
          <a:p>
            <a:pPr marL="228600" indent="-228600">
              <a:buAutoNum type="arabicParenR"/>
            </a:pPr>
            <a:r>
              <a:rPr kumimoji="1" lang="ko-KR" altLang="en-US" dirty="0"/>
              <a:t>서비스 요청에 대한 </a:t>
            </a:r>
            <a:r>
              <a:rPr kumimoji="1" lang="ko-KR" altLang="en-US" dirty="0" err="1"/>
              <a:t>반응형</a:t>
            </a:r>
            <a:r>
              <a:rPr kumimoji="1" lang="ko-KR" altLang="en-US" dirty="0"/>
              <a:t> 데이터 베이스 제공</a:t>
            </a:r>
            <a:endParaRPr kumimoji="1" lang="en-US" altLang="ko-KR" dirty="0"/>
          </a:p>
          <a:p>
            <a:pPr marL="228600" indent="-228600">
              <a:buAutoNum type="arabicParenR"/>
            </a:pPr>
            <a:r>
              <a:rPr kumimoji="1" lang="ko-KR" altLang="en-US" dirty="0"/>
              <a:t>최적화된 원격 화상 서비스 제공</a:t>
            </a:r>
            <a:r>
              <a:rPr kumimoji="1" lang="en-US" altLang="ko-KR" dirty="0"/>
              <a:t>(WebRTC</a:t>
            </a:r>
            <a:r>
              <a:rPr kumimoji="1" lang="ko-KR" altLang="en-US" dirty="0"/>
              <a:t>가 최적화가 매우 잘되어 있음을 언급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2FD93-EC98-4B49-9780-FCF29E26A743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2900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비기능적 요구사항에 대해서 언급함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보안적 요구사항</a:t>
            </a:r>
            <a:endParaRPr kumimoji="1" lang="en-US" altLang="ko-KR" dirty="0"/>
          </a:p>
          <a:p>
            <a:pPr marL="228600" indent="-228600">
              <a:buAutoNum type="arabicParenR"/>
            </a:pPr>
            <a:r>
              <a:rPr kumimoji="1" lang="ko-KR" altLang="en-US" dirty="0"/>
              <a:t>사용자 권한 요청 제공</a:t>
            </a:r>
            <a:r>
              <a:rPr kumimoji="1" lang="en-US" altLang="ko-KR" dirty="0"/>
              <a:t>(</a:t>
            </a:r>
            <a:r>
              <a:rPr kumimoji="1" lang="ko-KR" altLang="en-US" dirty="0"/>
              <a:t>안드로이드 기본 컴포넌트</a:t>
            </a:r>
            <a:r>
              <a:rPr kumimoji="1" lang="en-US" altLang="ko-KR" dirty="0"/>
              <a:t>)</a:t>
            </a:r>
          </a:p>
          <a:p>
            <a:pPr marL="228600" indent="-228600">
              <a:buAutoNum type="arabicParenR"/>
            </a:pPr>
            <a:r>
              <a:rPr kumimoji="1" lang="ko-KR" altLang="en-US" dirty="0"/>
              <a:t>의사와 환자에 한해서만 예약 정보를 열람이 가능한 암호화 시스템 제공</a:t>
            </a:r>
            <a:endParaRPr kumimoji="1" lang="en-US" altLang="ko-KR" dirty="0"/>
          </a:p>
          <a:p>
            <a:pPr marL="228600" indent="-228600">
              <a:buAutoNum type="arabicParenR"/>
            </a:pPr>
            <a:r>
              <a:rPr kumimoji="1" lang="ko-KR" altLang="en-US" dirty="0"/>
              <a:t>진료관계자에 한해서만 처방전이 열람이 가능한 암호화 시스템 제공</a:t>
            </a:r>
            <a:endParaRPr kumimoji="1" lang="en-US" altLang="ko-KR" dirty="0"/>
          </a:p>
          <a:p>
            <a:pPr marL="228600" indent="-228600">
              <a:buAutoNum type="arabicParenR"/>
            </a:pPr>
            <a:endParaRPr kumimoji="1" lang="en-US" altLang="ko-KR" dirty="0"/>
          </a:p>
          <a:p>
            <a:pPr marL="228600" indent="-228600">
              <a:buAutoNum type="arabicParenR"/>
            </a:pPr>
            <a:endParaRPr kumimoji="1" lang="en-US" altLang="ko-KR" dirty="0"/>
          </a:p>
          <a:p>
            <a:pPr marL="228600" indent="-228600">
              <a:buAutoNum type="arabicParenR"/>
            </a:pPr>
            <a:endParaRPr kumimoji="1" lang="en-US" altLang="ko-KR" dirty="0"/>
          </a:p>
          <a:p>
            <a:pPr marL="228600" indent="-228600">
              <a:buAutoNum type="arabicParenR"/>
            </a:pPr>
            <a:r>
              <a:rPr kumimoji="1" lang="ko-KR" altLang="en-US" dirty="0"/>
              <a:t>사용되는 암호화 방식은 </a:t>
            </a:r>
            <a:r>
              <a:rPr kumimoji="1" lang="en-US" altLang="ko-KR" dirty="0"/>
              <a:t>RSA</a:t>
            </a:r>
            <a:r>
              <a:rPr kumimoji="1" lang="ko-KR" altLang="en-US" dirty="0"/>
              <a:t> 암호화 방식이고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이는 충분히 안전함을 언급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2FD93-EC98-4B49-9780-FCF29E26A743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1244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비기능적 요구사항에 대해서 언급함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문화적 정치적 요구사항</a:t>
            </a:r>
            <a:endParaRPr kumimoji="1" lang="en-US" altLang="ko-KR" dirty="0"/>
          </a:p>
          <a:p>
            <a:pPr marL="228600" indent="-228600">
              <a:buAutoNum type="arabicParenR"/>
            </a:pPr>
            <a:r>
              <a:rPr kumimoji="1" lang="ko-KR" altLang="en-US" dirty="0"/>
              <a:t>원격 의료법에 위배되지 않는 서비스 제공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배달약국의</a:t>
            </a:r>
            <a:r>
              <a:rPr kumimoji="1" lang="ko-KR" altLang="en-US" dirty="0"/>
              <a:t> 문제점과 해결방안 언급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2FD93-EC98-4B49-9780-FCF29E26A743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1949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Use case list</a:t>
            </a:r>
            <a:r>
              <a:rPr kumimoji="1" lang="ko-KR" altLang="en-US" dirty="0"/>
              <a:t>임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/>
              <a:t>Version01</a:t>
            </a:r>
            <a:r>
              <a:rPr kumimoji="1" lang="ko-KR" altLang="en-US" dirty="0"/>
              <a:t>에 맞는 모델임을 설명</a:t>
            </a:r>
            <a:endParaRPr kumimoji="1" lang="en-US" altLang="ko-KR" dirty="0"/>
          </a:p>
          <a:p>
            <a:r>
              <a:rPr kumimoji="1" lang="en-US" altLang="ko-Kore-KR" dirty="0"/>
              <a:t>Description</a:t>
            </a:r>
            <a:r>
              <a:rPr kumimoji="1" lang="ko-KR" altLang="en-US" dirty="0"/>
              <a:t>과 관련된 내용을 </a:t>
            </a:r>
            <a:r>
              <a:rPr kumimoji="1" lang="en-US" altLang="ko-KR" dirty="0" err="1"/>
              <a:t>github</a:t>
            </a:r>
            <a:r>
              <a:rPr kumimoji="1" lang="ko-KR" altLang="en-US" dirty="0"/>
              <a:t>에서 확인하라고 언급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상세명세서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뛰워서</a:t>
            </a:r>
            <a:r>
              <a:rPr kumimoji="1" lang="ko-KR" altLang="en-US" dirty="0"/>
              <a:t> 조금 보여주고</a:t>
            </a:r>
            <a:r>
              <a:rPr kumimoji="1" lang="en-US" altLang="ko-KR" dirty="0"/>
              <a:t>)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2FD93-EC98-4B49-9780-FCF29E26A743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6569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테스트 플랜의 내용임</a:t>
            </a:r>
            <a:r>
              <a:rPr kumimoji="1" lang="en-US" altLang="ko-KR" dirty="0"/>
              <a:t>.</a:t>
            </a:r>
            <a:r>
              <a:rPr kumimoji="1" lang="ko-KR" altLang="en-US" dirty="0"/>
              <a:t> 간략히만 언급하고 </a:t>
            </a:r>
            <a:r>
              <a:rPr kumimoji="1" lang="en-US" altLang="ko-KR" dirty="0"/>
              <a:t>Use case description</a:t>
            </a:r>
            <a:r>
              <a:rPr kumimoji="1" lang="ko-KR" altLang="en-US" dirty="0"/>
              <a:t>과 비교하며 읽어보면 된다고 언급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2FD93-EC98-4B49-9780-FCF29E26A743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652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Class diagram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 err="1"/>
              <a:t>깃허브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뛰워서</a:t>
            </a:r>
            <a:r>
              <a:rPr kumimoji="1" lang="ko-KR" altLang="en-US" dirty="0"/>
              <a:t> 설명</a:t>
            </a:r>
            <a:r>
              <a:rPr kumimoji="1" lang="en-US" altLang="ko-KR" dirty="0"/>
              <a:t>(</a:t>
            </a:r>
            <a:r>
              <a:rPr kumimoji="1" lang="ko-KR" altLang="en-US" dirty="0"/>
              <a:t>간략하게 </a:t>
            </a:r>
            <a:r>
              <a:rPr kumimoji="1" lang="ko-KR" altLang="en-US" dirty="0" err="1"/>
              <a:t>해야됨</a:t>
            </a:r>
            <a:r>
              <a:rPr kumimoji="1" lang="en-US" altLang="ko-KR" dirty="0"/>
              <a:t>.)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2FD93-EC98-4B49-9780-FCF29E26A743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6026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깃허브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뛰워서</a:t>
            </a:r>
            <a:r>
              <a:rPr kumimoji="1" lang="ko-KR" altLang="en-US" dirty="0"/>
              <a:t> </a:t>
            </a:r>
            <a:r>
              <a:rPr kumimoji="1" lang="en-US" altLang="ko-KR" dirty="0"/>
              <a:t>Behavior model</a:t>
            </a:r>
            <a:r>
              <a:rPr kumimoji="1" lang="ko-KR" altLang="en-US" dirty="0"/>
              <a:t> 설명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2FD93-EC98-4B49-9780-FCF29E26A743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9656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최근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깃허브의</a:t>
            </a:r>
            <a:r>
              <a:rPr kumimoji="1" lang="ko-KR" altLang="en-US" dirty="0"/>
              <a:t> 파일들을 정리하며 업데이트를 진행했습니다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요구사항 </a:t>
            </a:r>
            <a:r>
              <a:rPr kumimoji="1" lang="ko-KR" altLang="en-US" dirty="0" err="1"/>
              <a:t>분석서와</a:t>
            </a:r>
            <a:r>
              <a:rPr kumimoji="1" lang="ko-KR" altLang="en-US" dirty="0"/>
              <a:t> 상세명세서의 내용만 남겨두었으니</a:t>
            </a:r>
            <a:r>
              <a:rPr kumimoji="1" lang="en-US" altLang="ko-KR" dirty="0"/>
              <a:t>,</a:t>
            </a:r>
            <a:r>
              <a:rPr kumimoji="1" lang="ko-KR" altLang="en-US" dirty="0"/>
              <a:t> 최대한 보시기 </a:t>
            </a:r>
            <a:r>
              <a:rPr kumimoji="1" lang="ko-KR" altLang="en-US" dirty="0" err="1"/>
              <a:t>쉽울</a:t>
            </a:r>
            <a:r>
              <a:rPr kumimoji="1" lang="ko-KR" altLang="en-US" dirty="0"/>
              <a:t> 것 입니다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2FD93-EC98-4B49-9780-FCF29E26A743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4187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원격의료의</a:t>
            </a:r>
            <a:r>
              <a:rPr kumimoji="1" lang="ko-KR" altLang="en-US" dirty="0"/>
              <a:t> 개요 설명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메인 키워드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대면 진료에서 발생하는  시간과 비용 절약</a:t>
            </a:r>
            <a:r>
              <a:rPr kumimoji="1" lang="en-US" altLang="ko-KR" dirty="0"/>
              <a:t>,</a:t>
            </a:r>
            <a:r>
              <a:rPr kumimoji="1" lang="ko-KR" altLang="en-US" dirty="0"/>
              <a:t>환자 편의</a:t>
            </a:r>
            <a:r>
              <a:rPr kumimoji="1" lang="en-US" altLang="ko-KR" dirty="0"/>
              <a:t>, </a:t>
            </a:r>
            <a:r>
              <a:rPr kumimoji="1" lang="ko-KR" altLang="en-US" dirty="0"/>
              <a:t>안전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2FD93-EC98-4B49-9780-FCF29E26A743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8468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원격</a:t>
            </a:r>
            <a:r>
              <a:rPr kumimoji="1" lang="ko-KR" altLang="en-US" dirty="0"/>
              <a:t> 진료가 코로나 시대를 맞이하여 허용된 기간이 있었고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이는 선진국들은 모두 수행중인 시대적 </a:t>
            </a:r>
            <a:r>
              <a:rPr kumimoji="1" lang="ko-KR" altLang="en-US" dirty="0" err="1"/>
              <a:t>흐름임을</a:t>
            </a:r>
            <a:r>
              <a:rPr kumimoji="1" lang="ko-KR" altLang="en-US" dirty="0"/>
              <a:t> 강조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메인 키워드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코로나 이전부터 제기된 원격진료의 필요성이 </a:t>
            </a:r>
            <a:r>
              <a:rPr kumimoji="1" lang="ko-KR" altLang="en-US" dirty="0" err="1"/>
              <a:t>코로나이후</a:t>
            </a:r>
            <a:r>
              <a:rPr kumimoji="1" lang="ko-KR" altLang="en-US" dirty="0"/>
              <a:t> 더욱더 커짐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2FD93-EC98-4B49-9780-FCF29E26A743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365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원격 진료로 얻을 수 있는 비즈니스적 가치에 대해서 설명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 err="1"/>
              <a:t>메인키워드</a:t>
            </a:r>
            <a:r>
              <a:rPr kumimoji="1" lang="ko-KR" altLang="en-US" dirty="0"/>
              <a:t> </a:t>
            </a:r>
            <a:r>
              <a:rPr kumimoji="1" lang="en-US" altLang="ko-KR" dirty="0"/>
              <a:t>: </a:t>
            </a:r>
            <a:r>
              <a:rPr kumimoji="1" lang="ko-KR" altLang="en-US" dirty="0"/>
              <a:t>환자 병원 약국 간의 </a:t>
            </a:r>
            <a:r>
              <a:rPr kumimoji="1" lang="ko-KR" altLang="en-US" dirty="0" err="1"/>
              <a:t>매게체</a:t>
            </a:r>
            <a:r>
              <a:rPr kumimoji="1" lang="en-US" altLang="ko-KR" dirty="0"/>
              <a:t>(</a:t>
            </a:r>
            <a:r>
              <a:rPr kumimoji="1" lang="ko-KR" altLang="en-US" dirty="0"/>
              <a:t>플랫폼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2FD93-EC98-4B49-9780-FCF29E26A743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1839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중간고사 이전에 주요한 모듈에 대한 </a:t>
            </a:r>
            <a:r>
              <a:rPr kumimoji="1" lang="ko-KR" altLang="en-US" dirty="0" err="1"/>
              <a:t>프로토</a:t>
            </a:r>
            <a:r>
              <a:rPr kumimoji="1" lang="ko-KR" altLang="en-US" dirty="0"/>
              <a:t> 타입 개발을 이미 완료했고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현재 </a:t>
            </a:r>
            <a:r>
              <a:rPr kumimoji="1" lang="en-US" altLang="ko-KR" dirty="0"/>
              <a:t>version01</a:t>
            </a:r>
            <a:r>
              <a:rPr kumimoji="1" lang="ko-KR" altLang="en-US" dirty="0"/>
              <a:t>에 대해서 모듈 통합까지 완료됨을 알림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지금도 </a:t>
            </a:r>
            <a:r>
              <a:rPr kumimoji="1" lang="en-US" altLang="ko-KR" dirty="0"/>
              <a:t>version01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backlog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취합하고 있으며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version02</a:t>
            </a:r>
            <a:r>
              <a:rPr kumimoji="1" lang="ko-KR" altLang="en-US" dirty="0"/>
              <a:t>의 경우 팀원들의 학사일정을 고려하여 </a:t>
            </a:r>
            <a:r>
              <a:rPr kumimoji="1" lang="ko-KR" altLang="en-US" dirty="0" err="1"/>
              <a:t>갈등조정을</a:t>
            </a:r>
            <a:r>
              <a:rPr kumimoji="1" lang="ko-KR" altLang="en-US" dirty="0"/>
              <a:t> 위해 넉넉히 일정을 잡음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실제 </a:t>
            </a:r>
            <a:r>
              <a:rPr kumimoji="1" lang="en-US" altLang="ko-KR" dirty="0"/>
              <a:t>version01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sprint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기간동안</a:t>
            </a:r>
            <a:r>
              <a:rPr kumimoji="1" lang="ko-KR" altLang="en-US" dirty="0"/>
              <a:t> 중간고사 준비시간이 넉넉지 않다는 팀원들 간의 지적이 나왔고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그에 대한 해결방안이라고 생각함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version01</a:t>
            </a:r>
            <a:r>
              <a:rPr kumimoji="1" lang="ko-KR" altLang="en-US" dirty="0"/>
              <a:t> 이후 팀원들과 모여서 치킨을 먹으며 서로간의 </a:t>
            </a:r>
            <a:r>
              <a:rPr kumimoji="1" lang="ko-KR" altLang="en-US" dirty="0" err="1"/>
              <a:t>느낀점과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version02</a:t>
            </a:r>
            <a:r>
              <a:rPr kumimoji="1" lang="ko-KR" altLang="en-US" dirty="0"/>
              <a:t> </a:t>
            </a:r>
            <a:r>
              <a:rPr kumimoji="1" lang="en-US" altLang="ko-KR" dirty="0"/>
              <a:t>sprint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시작했을 때 서로에 대한 요구사항들을 공유하는 시간을 가짐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2FD93-EC98-4B49-9780-FCF29E26A743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1751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요구사항</a:t>
            </a:r>
            <a:r>
              <a:rPr kumimoji="1" lang="ko-KR" altLang="en-US" dirty="0"/>
              <a:t> 분석 </a:t>
            </a:r>
            <a:r>
              <a:rPr kumimoji="1" lang="ko-KR" altLang="en-US" dirty="0" err="1"/>
              <a:t>발표때</a:t>
            </a:r>
            <a:r>
              <a:rPr kumimoji="1" lang="ko-KR" altLang="en-US" dirty="0"/>
              <a:t> 요구사항 분석에 대한 내용을 모두 언급했기에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핵심적인 내용만 말한다고 알림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r>
              <a:rPr kumimoji="1" lang="ko-KR" altLang="en-US" dirty="0"/>
              <a:t>기능적 요구사항에 대해서 말함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복잡하게</a:t>
            </a:r>
            <a:r>
              <a:rPr kumimoji="1" lang="ko-KR" altLang="en-US" dirty="0"/>
              <a:t> 말하지 않는 것이 중요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계정 관리 기능에 대해서 언급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계정 관리 기능</a:t>
            </a:r>
            <a:endParaRPr kumimoji="1" lang="en-US" altLang="ko-KR" dirty="0"/>
          </a:p>
          <a:p>
            <a:pPr marL="228600" indent="-228600">
              <a:buAutoNum type="arabicParenR"/>
            </a:pPr>
            <a:r>
              <a:rPr kumimoji="1" lang="ko-KR" altLang="en-US" dirty="0"/>
              <a:t>회원 가입 기능</a:t>
            </a:r>
            <a:endParaRPr kumimoji="1" lang="en-US" altLang="ko-KR" dirty="0"/>
          </a:p>
          <a:p>
            <a:pPr marL="228600" indent="-228600">
              <a:buAutoNum type="arabicParenR"/>
            </a:pPr>
            <a:r>
              <a:rPr kumimoji="1" lang="ko-KR" altLang="en-US" dirty="0"/>
              <a:t>로그인 기능</a:t>
            </a:r>
            <a:endParaRPr kumimoji="1" lang="en-US" altLang="ko-KR" dirty="0"/>
          </a:p>
          <a:p>
            <a:pPr marL="228600" indent="-228600">
              <a:buAutoNum type="arabicParenR"/>
            </a:pPr>
            <a:r>
              <a:rPr kumimoji="1" lang="ko-KR" altLang="en-US" dirty="0"/>
              <a:t>계정 정보 수정 기능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2FD93-EC98-4B49-9780-FCF29E26A743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2145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요구사항</a:t>
            </a:r>
            <a:r>
              <a:rPr kumimoji="1" lang="ko-KR" altLang="en-US" dirty="0"/>
              <a:t> 분석 </a:t>
            </a:r>
            <a:r>
              <a:rPr kumimoji="1" lang="ko-KR" altLang="en-US" dirty="0" err="1"/>
              <a:t>발표때</a:t>
            </a:r>
            <a:r>
              <a:rPr kumimoji="1" lang="ko-KR" altLang="en-US" dirty="0"/>
              <a:t> 요구사항 분석에 대한 내용을 모두 언급했기에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핵심적인 내용만 말한다고 알림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r>
              <a:rPr kumimoji="1" lang="ko-KR" altLang="en-US" dirty="0"/>
              <a:t>기능적 요구사항에 대해서 말함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복잡하게</a:t>
            </a:r>
            <a:r>
              <a:rPr kumimoji="1" lang="ko-KR" altLang="en-US" dirty="0"/>
              <a:t> 말하지 않는 것이 중요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계정 관리 기능에 대해서 언급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진료 기능</a:t>
            </a:r>
            <a:endParaRPr kumimoji="1" lang="en-US" altLang="ko-KR" dirty="0"/>
          </a:p>
          <a:p>
            <a:pPr marL="228600" indent="-228600">
              <a:buAutoNum type="arabicParenR"/>
            </a:pPr>
            <a:r>
              <a:rPr kumimoji="1" lang="ko-KR" altLang="en-US" dirty="0"/>
              <a:t>환자 정보 확인 기능</a:t>
            </a:r>
            <a:endParaRPr kumimoji="1" lang="en-US" altLang="ko-KR" dirty="0"/>
          </a:p>
          <a:p>
            <a:pPr marL="228600" indent="-228600">
              <a:buAutoNum type="arabicParenR"/>
            </a:pPr>
            <a:r>
              <a:rPr kumimoji="1" lang="ko-KR" altLang="en-US" dirty="0"/>
              <a:t>진료 예약 기능</a:t>
            </a:r>
            <a:endParaRPr kumimoji="1" lang="en-US" altLang="ko-KR" dirty="0"/>
          </a:p>
          <a:p>
            <a:pPr marL="228600" indent="-228600">
              <a:buAutoNum type="arabicParenR"/>
            </a:pPr>
            <a:r>
              <a:rPr kumimoji="1" lang="ko-KR" altLang="en-US" dirty="0"/>
              <a:t>진료 기능</a:t>
            </a:r>
            <a:endParaRPr kumimoji="1" lang="en-US" altLang="ko-KR" dirty="0"/>
          </a:p>
          <a:p>
            <a:pPr marL="228600" indent="-228600">
              <a:buAutoNum type="arabicParenR"/>
            </a:pPr>
            <a:r>
              <a:rPr kumimoji="1" lang="ko-KR" altLang="en-US" dirty="0"/>
              <a:t>원격 화상 통화 기능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2FD93-EC98-4B49-9780-FCF29E26A743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4974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요구사항</a:t>
            </a:r>
            <a:r>
              <a:rPr kumimoji="1" lang="ko-KR" altLang="en-US" dirty="0"/>
              <a:t> 분석 </a:t>
            </a:r>
            <a:r>
              <a:rPr kumimoji="1" lang="ko-KR" altLang="en-US" dirty="0" err="1"/>
              <a:t>발표때</a:t>
            </a:r>
            <a:r>
              <a:rPr kumimoji="1" lang="ko-KR" altLang="en-US" dirty="0"/>
              <a:t> 요구사항 분석에 대한 내용을 모두 언급했기에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핵심적인 내용만 말한다고 알림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r>
              <a:rPr kumimoji="1" lang="ko-KR" altLang="en-US" dirty="0"/>
              <a:t>기능적 요구사항에 대해서 말함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복잡하게</a:t>
            </a:r>
            <a:r>
              <a:rPr kumimoji="1" lang="ko-KR" altLang="en-US" dirty="0"/>
              <a:t> 말하지 않는 것이 중요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계정 관리 기능에 대해서 언급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약물 수령 기능</a:t>
            </a:r>
            <a:endParaRPr kumimoji="1" lang="en-US" altLang="ko-KR" dirty="0"/>
          </a:p>
          <a:p>
            <a:pPr marL="228600" indent="-228600">
              <a:buAutoNum type="arabicParenR"/>
            </a:pPr>
            <a:r>
              <a:rPr kumimoji="1" lang="ko-KR" altLang="en-US" dirty="0"/>
              <a:t>약국 선택 기능</a:t>
            </a:r>
            <a:endParaRPr kumimoji="1" lang="en-US" altLang="ko-KR" dirty="0"/>
          </a:p>
          <a:p>
            <a:pPr marL="228600" indent="-228600">
              <a:buAutoNum type="arabicParenR"/>
            </a:pPr>
            <a:r>
              <a:rPr kumimoji="1" lang="ko-KR" altLang="en-US" dirty="0"/>
              <a:t>암호화된 처방전 전송 기능</a:t>
            </a:r>
            <a:endParaRPr kumimoji="1" lang="en-US" altLang="ko-KR" dirty="0"/>
          </a:p>
          <a:p>
            <a:pPr marL="228600" indent="-228600">
              <a:buAutoNum type="arabicParenR"/>
            </a:pPr>
            <a:r>
              <a:rPr kumimoji="1" lang="ko-KR" altLang="en-US" dirty="0" err="1"/>
              <a:t>수령자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확인기능</a:t>
            </a:r>
            <a:endParaRPr kumimoji="1" lang="en-US" altLang="ko-KR" dirty="0"/>
          </a:p>
          <a:p>
            <a:pPr marL="228600" indent="-228600">
              <a:buAutoNum type="arabicParenR"/>
            </a:pPr>
            <a:endParaRPr kumimoji="1" lang="en-US" altLang="ko-KR" dirty="0"/>
          </a:p>
          <a:p>
            <a:pPr marL="228600" indent="-228600">
              <a:buAutoNum type="arabicParenR"/>
            </a:pPr>
            <a:endParaRPr kumimoji="1" lang="en-US" altLang="ko-KR" dirty="0"/>
          </a:p>
          <a:p>
            <a:pPr marL="228600" indent="-228600">
              <a:buAutoNum type="arabicParenR"/>
            </a:pPr>
            <a:r>
              <a:rPr kumimoji="1" lang="ko-KR" altLang="en-US" dirty="0"/>
              <a:t>수령자가 환자 본인임을 확인만 할 수 있다면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불법이 아님을 강조</a:t>
            </a:r>
            <a:r>
              <a:rPr kumimoji="1" lang="en-US" altLang="ko-KR" dirty="0"/>
              <a:t>.</a:t>
            </a:r>
            <a:r>
              <a:rPr kumimoji="1" lang="ko-KR" altLang="en-US" dirty="0"/>
              <a:t> 지문 기반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2FD93-EC98-4B49-9780-FCF29E26A743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9513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비기능적 요구사항에 대해서 언급함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운영 요구 조건</a:t>
            </a:r>
            <a:endParaRPr kumimoji="1" lang="en-US" altLang="ko-KR" dirty="0"/>
          </a:p>
          <a:p>
            <a:pPr marL="228600" indent="-228600">
              <a:buAutoNum type="arabicParenR"/>
            </a:pPr>
            <a:r>
              <a:rPr kumimoji="1" lang="ko-KR" altLang="en-US" dirty="0"/>
              <a:t>안드로이드 </a:t>
            </a:r>
            <a:r>
              <a:rPr kumimoji="1" lang="en-US" altLang="ko-KR" dirty="0"/>
              <a:t>6.0</a:t>
            </a:r>
            <a:r>
              <a:rPr kumimoji="1" lang="ko-KR" altLang="en-US" dirty="0"/>
              <a:t> 이상 지원</a:t>
            </a:r>
            <a:r>
              <a:rPr kumimoji="1" lang="en-US" altLang="ko-KR" dirty="0"/>
              <a:t>(</a:t>
            </a:r>
            <a:r>
              <a:rPr kumimoji="1" lang="ko-KR" altLang="en-US" dirty="0"/>
              <a:t>지문</a:t>
            </a:r>
            <a:r>
              <a:rPr kumimoji="1" lang="en-US" altLang="ko-KR" dirty="0"/>
              <a:t>)</a:t>
            </a:r>
          </a:p>
          <a:p>
            <a:pPr marL="228600" indent="-228600">
              <a:buAutoNum type="arabicParenR"/>
            </a:pPr>
            <a:r>
              <a:rPr kumimoji="1" lang="ko-KR" altLang="en-US" dirty="0" err="1"/>
              <a:t>테블릿</a:t>
            </a:r>
            <a:r>
              <a:rPr kumimoji="1" lang="ko-KR" altLang="en-US" dirty="0"/>
              <a:t> </a:t>
            </a:r>
            <a:r>
              <a:rPr kumimoji="1" lang="en-US" altLang="ko-KR" dirty="0"/>
              <a:t>PC </a:t>
            </a:r>
            <a:r>
              <a:rPr kumimoji="1" lang="ko-KR" altLang="en-US" dirty="0"/>
              <a:t>환경에서도 지원</a:t>
            </a:r>
            <a:r>
              <a:rPr kumimoji="1" lang="en-US" altLang="ko-KR" dirty="0"/>
              <a:t>(</a:t>
            </a:r>
            <a:r>
              <a:rPr kumimoji="1" lang="ko-KR" altLang="en-US" dirty="0"/>
              <a:t>현재 </a:t>
            </a:r>
            <a:r>
              <a:rPr kumimoji="1" lang="en-US" altLang="ko-KR" dirty="0"/>
              <a:t>sprint</a:t>
            </a:r>
            <a:r>
              <a:rPr kumimoji="1" lang="ko-KR" altLang="en-US" dirty="0"/>
              <a:t>에 포함되지 않음을 언급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2FD93-EC98-4B49-9780-FCF29E26A743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2367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2020. 11. 14.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21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2020. 11. 14.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55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2020. 11. 14.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28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2020. 11. 14.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3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2020. 11. 14.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12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2020. 11. 14.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34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2020. 11. 14.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74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2020. 11. 14.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5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2020. 11. 14.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7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2020. 11. 14.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1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2020. 11. 14.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90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2020. 11. 14.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29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52CBF96-0311-40AD-91E8-23CFCA294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2876550"/>
            <a:ext cx="7124700" cy="11049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4EDB30-DDBF-46A2-B557-4C9F4874E958}"/>
              </a:ext>
            </a:extLst>
          </p:cNvPr>
          <p:cNvSpPr/>
          <p:nvPr/>
        </p:nvSpPr>
        <p:spPr>
          <a:xfrm>
            <a:off x="7319084" y="4718050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9AA6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Team_9 Presenter : </a:t>
            </a:r>
            <a:r>
              <a:rPr lang="ko-KR" altLang="en-US" sz="2000" b="1" i="1" kern="0" dirty="0">
                <a:solidFill>
                  <a:srgbClr val="9AA6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김동희</a:t>
            </a:r>
            <a:endParaRPr lang="en-US" altLang="ko-KR" sz="2000" b="1" i="1" kern="0" dirty="0">
              <a:solidFill>
                <a:srgbClr val="9AA6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F7B70BA-A2A9-4759-9179-73A79B53C3BB}"/>
              </a:ext>
            </a:extLst>
          </p:cNvPr>
          <p:cNvSpPr/>
          <p:nvPr/>
        </p:nvSpPr>
        <p:spPr>
          <a:xfrm>
            <a:off x="7319084" y="5454650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9AA6C0"/>
                </a:solidFill>
              </a:rPr>
              <a:t>Team_9 : </a:t>
            </a:r>
            <a:r>
              <a:rPr lang="ko-KR" altLang="en-US" sz="2000" b="1" i="1" kern="0" dirty="0" err="1">
                <a:solidFill>
                  <a:srgbClr val="9AA6C0"/>
                </a:solidFill>
              </a:rPr>
              <a:t>양희성</a:t>
            </a:r>
            <a:r>
              <a:rPr lang="ko-KR" altLang="en-US" sz="2000" b="1" i="1" kern="0" dirty="0">
                <a:solidFill>
                  <a:srgbClr val="9AA6C0"/>
                </a:solidFill>
              </a:rPr>
              <a:t> </a:t>
            </a:r>
            <a:r>
              <a:rPr lang="ko-KR" altLang="en-US" sz="2000" b="1" i="1" kern="0" dirty="0" err="1">
                <a:solidFill>
                  <a:srgbClr val="9AA6C0"/>
                </a:solidFill>
              </a:rPr>
              <a:t>유태훈</a:t>
            </a:r>
            <a:r>
              <a:rPr lang="ko-KR" altLang="en-US" sz="2000" b="1" i="1" kern="0" dirty="0">
                <a:solidFill>
                  <a:srgbClr val="9AA6C0"/>
                </a:solidFill>
              </a:rPr>
              <a:t> 박승현</a:t>
            </a: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E8FBD6-B867-4B66-A46B-B6E175333F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7" y="1615788"/>
            <a:ext cx="2363833" cy="178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07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9AA6C0"/>
                </a:solidFill>
              </a:rPr>
              <a:t>Requirements Definition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4" name="그래픽 3" descr="데이터베이스">
            <a:extLst>
              <a:ext uri="{FF2B5EF4-FFF2-40B4-BE49-F238E27FC236}">
                <a16:creationId xmlns:a16="http://schemas.microsoft.com/office/drawing/2014/main" id="{192A9348-DD53-FD44-B633-87FEF04EF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2178" y="2199806"/>
            <a:ext cx="2941441" cy="2941441"/>
          </a:xfrm>
          <a:prstGeom prst="rect">
            <a:avLst/>
          </a:prstGeom>
        </p:spPr>
      </p:pic>
      <p:pic>
        <p:nvPicPr>
          <p:cNvPr id="8" name="그래픽 7" descr="계기">
            <a:extLst>
              <a:ext uri="{FF2B5EF4-FFF2-40B4-BE49-F238E27FC236}">
                <a16:creationId xmlns:a16="http://schemas.microsoft.com/office/drawing/2014/main" id="{BBE0212E-4A3D-8145-AA24-3FADAE4DD5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6000" y="1652664"/>
            <a:ext cx="3055495" cy="30554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02C2F5-A579-4D45-9FA4-1A1C6E173D5F}"/>
              </a:ext>
            </a:extLst>
          </p:cNvPr>
          <p:cNvSpPr txBox="1"/>
          <p:nvPr/>
        </p:nvSpPr>
        <p:spPr>
          <a:xfrm>
            <a:off x="6047540" y="4062334"/>
            <a:ext cx="5493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i="1" dirty="0"/>
              <a:t>Optimized Service with</a:t>
            </a:r>
          </a:p>
          <a:p>
            <a:r>
              <a:rPr kumimoji="1" lang="en-US" altLang="ko-Kore-KR" sz="4800" i="1" u="sng" dirty="0">
                <a:solidFill>
                  <a:srgbClr val="9BA6C1"/>
                </a:solidFill>
              </a:rPr>
              <a:t>WebRTC</a:t>
            </a:r>
          </a:p>
        </p:txBody>
      </p:sp>
    </p:spTree>
    <p:extLst>
      <p:ext uri="{BB962C8B-B14F-4D97-AF65-F5344CB8AC3E}">
        <p14:creationId xmlns:p14="http://schemas.microsoft.com/office/powerpoint/2010/main" val="1683115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9AA6C0"/>
                </a:solidFill>
              </a:rPr>
              <a:t>Requirements Definition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4" name="그래픽 3" descr="자물쇠">
            <a:extLst>
              <a:ext uri="{FF2B5EF4-FFF2-40B4-BE49-F238E27FC236}">
                <a16:creationId xmlns:a16="http://schemas.microsoft.com/office/drawing/2014/main" id="{154F851D-4A10-9440-AAB2-C42923E26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89833" y="1730176"/>
            <a:ext cx="3858687" cy="3858687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6AF67D4-40D4-EF4F-8917-EE2CB3F7D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833" y="2363819"/>
            <a:ext cx="4910559" cy="256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908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9AA6C0"/>
                </a:solidFill>
              </a:rPr>
              <a:t>Requirements Definition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3" name="그래픽 2" descr="의사봉">
            <a:extLst>
              <a:ext uri="{FF2B5EF4-FFF2-40B4-BE49-F238E27FC236}">
                <a16:creationId xmlns:a16="http://schemas.microsoft.com/office/drawing/2014/main" id="{4C0FAE50-52AE-9F43-ACF5-80884800E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6380" y="2414353"/>
            <a:ext cx="2905593" cy="290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66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9AA6C0"/>
                </a:solidFill>
              </a:rPr>
              <a:t>Use Case List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BAB658-48FB-6941-8692-8F2CEE038F2A}"/>
              </a:ext>
            </a:extLst>
          </p:cNvPr>
          <p:cNvSpPr/>
          <p:nvPr/>
        </p:nvSpPr>
        <p:spPr>
          <a:xfrm>
            <a:off x="1340628" y="1573397"/>
            <a:ext cx="2608289" cy="68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bg1"/>
                </a:solidFill>
              </a:rPr>
              <a:t>Use Cases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D50E8A-DFFA-934D-A8EE-3DCC6EBBF626}"/>
              </a:ext>
            </a:extLst>
          </p:cNvPr>
          <p:cNvSpPr/>
          <p:nvPr/>
        </p:nvSpPr>
        <p:spPr>
          <a:xfrm>
            <a:off x="4295928" y="1573397"/>
            <a:ext cx="2914341" cy="68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bg1"/>
                </a:solidFill>
              </a:rPr>
              <a:t>Account Management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7AEFE2-5FA5-3443-A8CF-2A76F69A72D9}"/>
              </a:ext>
            </a:extLst>
          </p:cNvPr>
          <p:cNvSpPr/>
          <p:nvPr/>
        </p:nvSpPr>
        <p:spPr>
          <a:xfrm>
            <a:off x="4295928" y="4000865"/>
            <a:ext cx="2914341" cy="68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bg1"/>
                </a:solidFill>
              </a:rPr>
              <a:t>Diagnosis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3320EF-78CD-9240-BE05-D9DB019109CB}"/>
              </a:ext>
            </a:extLst>
          </p:cNvPr>
          <p:cNvSpPr/>
          <p:nvPr/>
        </p:nvSpPr>
        <p:spPr>
          <a:xfrm>
            <a:off x="7557280" y="1573397"/>
            <a:ext cx="2914341" cy="68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bg1"/>
                </a:solidFill>
              </a:rPr>
              <a:t>Sign up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5DC4D0-4CCF-DD4C-BCF1-AEF9507ECD7B}"/>
              </a:ext>
            </a:extLst>
          </p:cNvPr>
          <p:cNvSpPr/>
          <p:nvPr/>
        </p:nvSpPr>
        <p:spPr>
          <a:xfrm>
            <a:off x="7557279" y="2382553"/>
            <a:ext cx="2914341" cy="68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bg1"/>
                </a:solidFill>
              </a:rPr>
              <a:t>Sign in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FF72D5-1942-1344-9ED5-8FC053EE2E23}"/>
              </a:ext>
            </a:extLst>
          </p:cNvPr>
          <p:cNvSpPr/>
          <p:nvPr/>
        </p:nvSpPr>
        <p:spPr>
          <a:xfrm>
            <a:off x="7557278" y="3191709"/>
            <a:ext cx="2914341" cy="68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bg1"/>
                </a:solidFill>
              </a:rPr>
              <a:t>Modify account info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391C10-C0CD-C646-AD4E-33D4A12D7CA4}"/>
              </a:ext>
            </a:extLst>
          </p:cNvPr>
          <p:cNvSpPr/>
          <p:nvPr/>
        </p:nvSpPr>
        <p:spPr>
          <a:xfrm>
            <a:off x="7557277" y="4000865"/>
            <a:ext cx="2914341" cy="68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bg1"/>
                </a:solidFill>
              </a:rPr>
              <a:t>Reserve Diagnosis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B4499A-281B-C64A-A8C9-56D78D535D69}"/>
              </a:ext>
            </a:extLst>
          </p:cNvPr>
          <p:cNvSpPr/>
          <p:nvPr/>
        </p:nvSpPr>
        <p:spPr>
          <a:xfrm>
            <a:off x="7557277" y="4810021"/>
            <a:ext cx="2914341" cy="68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bg1"/>
                </a:solidFill>
              </a:rPr>
              <a:t>Video communication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8181292-C853-864E-A0F7-76B07F0132F9}"/>
              </a:ext>
            </a:extLst>
          </p:cNvPr>
          <p:cNvSpPr/>
          <p:nvPr/>
        </p:nvSpPr>
        <p:spPr>
          <a:xfrm>
            <a:off x="7557276" y="5619177"/>
            <a:ext cx="2914341" cy="68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bg1"/>
                </a:solidFill>
              </a:rPr>
              <a:t>Diagnosis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6BC77AC8-C756-0F48-B021-CA847920A3A7}"/>
              </a:ext>
            </a:extLst>
          </p:cNvPr>
          <p:cNvCxnSpPr>
            <a:endCxn id="10" idx="1"/>
          </p:cNvCxnSpPr>
          <p:nvPr/>
        </p:nvCxnSpPr>
        <p:spPr>
          <a:xfrm>
            <a:off x="3948917" y="1918171"/>
            <a:ext cx="34701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C241E2C9-B526-BA41-88CB-DD7A76AC14A6}"/>
              </a:ext>
            </a:extLst>
          </p:cNvPr>
          <p:cNvCxnSpPr/>
          <p:nvPr/>
        </p:nvCxnSpPr>
        <p:spPr>
          <a:xfrm>
            <a:off x="7210265" y="1935090"/>
            <a:ext cx="34701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4EECE898-3A36-F140-9D25-33B14F5A0179}"/>
              </a:ext>
            </a:extLst>
          </p:cNvPr>
          <p:cNvCxnSpPr/>
          <p:nvPr/>
        </p:nvCxnSpPr>
        <p:spPr>
          <a:xfrm>
            <a:off x="7210264" y="4345639"/>
            <a:ext cx="34701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20B70BB2-AD49-D042-8FA6-9CE6A6408EB2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7383769" y="2727327"/>
            <a:ext cx="17351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E620F2DC-C17B-044C-942C-CBEAA35D54C9}"/>
              </a:ext>
            </a:extLst>
          </p:cNvPr>
          <p:cNvCxnSpPr>
            <a:cxnSpLocks/>
          </p:cNvCxnSpPr>
          <p:nvPr/>
        </p:nvCxnSpPr>
        <p:spPr>
          <a:xfrm flipH="1">
            <a:off x="7383769" y="3538095"/>
            <a:ext cx="17351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8FC8B3CA-04E5-374A-AEFD-DF7BA38D0380}"/>
              </a:ext>
            </a:extLst>
          </p:cNvPr>
          <p:cNvCxnSpPr>
            <a:cxnSpLocks/>
          </p:cNvCxnSpPr>
          <p:nvPr/>
        </p:nvCxnSpPr>
        <p:spPr>
          <a:xfrm flipH="1">
            <a:off x="7376703" y="5154795"/>
            <a:ext cx="17351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4A5852CD-09D2-DD40-A37E-EB01776F03FD}"/>
              </a:ext>
            </a:extLst>
          </p:cNvPr>
          <p:cNvCxnSpPr>
            <a:cxnSpLocks/>
          </p:cNvCxnSpPr>
          <p:nvPr/>
        </p:nvCxnSpPr>
        <p:spPr>
          <a:xfrm flipH="1">
            <a:off x="7376703" y="5995547"/>
            <a:ext cx="17351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155AECE2-3E41-B642-8F06-FA8E5F428B08}"/>
              </a:ext>
            </a:extLst>
          </p:cNvPr>
          <p:cNvCxnSpPr>
            <a:cxnSpLocks/>
          </p:cNvCxnSpPr>
          <p:nvPr/>
        </p:nvCxnSpPr>
        <p:spPr>
          <a:xfrm>
            <a:off x="7383769" y="1918171"/>
            <a:ext cx="0" cy="161831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C1CBB9C9-3745-3948-97C3-9D1E03A7F0AF}"/>
              </a:ext>
            </a:extLst>
          </p:cNvPr>
          <p:cNvCxnSpPr>
            <a:cxnSpLocks/>
          </p:cNvCxnSpPr>
          <p:nvPr/>
        </p:nvCxnSpPr>
        <p:spPr>
          <a:xfrm flipH="1">
            <a:off x="7383769" y="4328719"/>
            <a:ext cx="14083" cy="166682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82CDF4E4-2249-024C-9AEA-16F478B9B6BE}"/>
              </a:ext>
            </a:extLst>
          </p:cNvPr>
          <p:cNvCxnSpPr>
            <a:cxnSpLocks/>
          </p:cNvCxnSpPr>
          <p:nvPr/>
        </p:nvCxnSpPr>
        <p:spPr>
          <a:xfrm>
            <a:off x="4122422" y="1935090"/>
            <a:ext cx="0" cy="244214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DD45415B-C597-2642-8011-E7D12ED1CC6E}"/>
              </a:ext>
            </a:extLst>
          </p:cNvPr>
          <p:cNvCxnSpPr>
            <a:cxnSpLocks/>
          </p:cNvCxnSpPr>
          <p:nvPr/>
        </p:nvCxnSpPr>
        <p:spPr>
          <a:xfrm flipH="1">
            <a:off x="4092443" y="4377234"/>
            <a:ext cx="34700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081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9AA6C0"/>
                </a:solidFill>
              </a:rPr>
              <a:t>Test Plan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755C3770-142D-6C40-9B15-24319BBB6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482" y="1529420"/>
            <a:ext cx="5023035" cy="467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11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 err="1">
                <a:solidFill>
                  <a:srgbClr val="9AA6C0"/>
                </a:solidFill>
              </a:rPr>
              <a:t>Structual</a:t>
            </a:r>
            <a:r>
              <a:rPr lang="en-US" altLang="ko-KR" sz="2000" b="1" i="1" kern="0" dirty="0">
                <a:solidFill>
                  <a:srgbClr val="9AA6C0"/>
                </a:solidFill>
              </a:rPr>
              <a:t> Model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6" name="그래픽 5" descr="폴더">
            <a:extLst>
              <a:ext uri="{FF2B5EF4-FFF2-40B4-BE49-F238E27FC236}">
                <a16:creationId xmlns:a16="http://schemas.microsoft.com/office/drawing/2014/main" id="{6C58980A-FB35-5049-868A-49A4D50C3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6300" y="2079573"/>
            <a:ext cx="2455889" cy="2455889"/>
          </a:xfrm>
          <a:prstGeom prst="rect">
            <a:avLst/>
          </a:prstGeom>
        </p:spPr>
      </p:pic>
      <p:pic>
        <p:nvPicPr>
          <p:cNvPr id="10" name="그래픽 9" descr="폴더">
            <a:extLst>
              <a:ext uri="{FF2B5EF4-FFF2-40B4-BE49-F238E27FC236}">
                <a16:creationId xmlns:a16="http://schemas.microsoft.com/office/drawing/2014/main" id="{01A91682-E8FE-5E4F-A751-813B9D639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69118" y="2393118"/>
            <a:ext cx="914400" cy="914400"/>
          </a:xfrm>
          <a:prstGeom prst="rect">
            <a:avLst/>
          </a:prstGeom>
        </p:spPr>
      </p:pic>
      <p:pic>
        <p:nvPicPr>
          <p:cNvPr id="14" name="그래픽 13" descr="폴더">
            <a:extLst>
              <a:ext uri="{FF2B5EF4-FFF2-40B4-BE49-F238E27FC236}">
                <a16:creationId xmlns:a16="http://schemas.microsoft.com/office/drawing/2014/main" id="{A14D57F0-80A1-8D4F-8370-64CDA2B51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2189" y="38671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19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9AA6C0"/>
                </a:solidFill>
              </a:rPr>
              <a:t>Behavior Model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3" name="그래픽 2" descr="실행">
            <a:extLst>
              <a:ext uri="{FF2B5EF4-FFF2-40B4-BE49-F238E27FC236}">
                <a16:creationId xmlns:a16="http://schemas.microsoft.com/office/drawing/2014/main" id="{EF009871-12FA-0347-9127-D2EA62CFC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56518" y="2263545"/>
            <a:ext cx="3325318" cy="332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22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9AA6C0"/>
                </a:solidFill>
              </a:rPr>
              <a:t>Git Repository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5122" name="Picture 2" descr="맥(Mac) 에서 깃허브 계정 로그아웃(변경) 하기">
            <a:extLst>
              <a:ext uri="{FF2B5EF4-FFF2-40B4-BE49-F238E27FC236}">
                <a16:creationId xmlns:a16="http://schemas.microsoft.com/office/drawing/2014/main" id="{6156D6C7-18D6-D840-B6EA-DB11FE8CC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988" y="1677961"/>
            <a:ext cx="4378377" cy="437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16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9AA6C0"/>
                </a:solidFill>
              </a:rPr>
              <a:t>Overview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1026" name="Picture 2" descr="디지털 헬스케어 혁명] 한국 원격의료 활성화의 조건 - 매일경제">
            <a:extLst>
              <a:ext uri="{FF2B5EF4-FFF2-40B4-BE49-F238E27FC236}">
                <a16:creationId xmlns:a16="http://schemas.microsoft.com/office/drawing/2014/main" id="{1D5683C7-08A6-EE49-B48E-E7049381C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482" y="1942653"/>
            <a:ext cx="3916724" cy="297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032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9AA6C0"/>
                </a:solidFill>
              </a:rPr>
              <a:t>Overview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10" name="그림 9" descr="사람, 남자, 정장, 가장이(가) 표시된 사진&#10;&#10;자동 생성된 설명">
            <a:extLst>
              <a:ext uri="{FF2B5EF4-FFF2-40B4-BE49-F238E27FC236}">
                <a16:creationId xmlns:a16="http://schemas.microsoft.com/office/drawing/2014/main" id="{8A3BFC3D-AB88-0143-BBC2-0DF144B18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980" y="1768169"/>
            <a:ext cx="8075119" cy="419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9AA6C0"/>
                </a:solidFill>
              </a:rPr>
              <a:t>Overview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8B4260-6BBA-5C4C-97CD-865FE0914F4F}"/>
              </a:ext>
            </a:extLst>
          </p:cNvPr>
          <p:cNvSpPr txBox="1"/>
          <p:nvPr/>
        </p:nvSpPr>
        <p:spPr>
          <a:xfrm>
            <a:off x="2294348" y="3082320"/>
            <a:ext cx="72496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9600" dirty="0">
                <a:solidFill>
                  <a:schemeClr val="tx2">
                    <a:lumMod val="60000"/>
                    <a:lumOff val="40000"/>
                  </a:schemeClr>
                </a:solidFill>
                <a:latin typeface="HeadLineA" pitchFamily="2" charset="-127"/>
                <a:ea typeface="HeadLineA" pitchFamily="2" charset="-127"/>
              </a:rPr>
              <a:t>Business Values</a:t>
            </a:r>
            <a:endParaRPr kumimoji="1" lang="ko-Kore-KR" altLang="en-US" sz="9600" dirty="0">
              <a:solidFill>
                <a:schemeClr val="tx2">
                  <a:lumMod val="60000"/>
                  <a:lumOff val="40000"/>
                </a:schemeClr>
              </a:solidFill>
              <a:latin typeface="HeadLineA" pitchFamily="2" charset="-127"/>
              <a:ea typeface="HeadLineA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135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9AA6C0"/>
                </a:solidFill>
              </a:rPr>
              <a:t>Project Management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E9535C-5ABF-7345-A74B-9292CAD3D877}"/>
              </a:ext>
            </a:extLst>
          </p:cNvPr>
          <p:cNvSpPr/>
          <p:nvPr/>
        </p:nvSpPr>
        <p:spPr>
          <a:xfrm>
            <a:off x="1163669" y="3371851"/>
            <a:ext cx="3100336" cy="8586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Implement(Prototype)</a:t>
            </a:r>
            <a:endParaRPr kumimoji="1" lang="ko-Kore-KR" altLang="en-US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1A11A4-AC70-224F-B861-874B934B4B4C}"/>
              </a:ext>
            </a:extLst>
          </p:cNvPr>
          <p:cNvSpPr/>
          <p:nvPr/>
        </p:nvSpPr>
        <p:spPr>
          <a:xfrm>
            <a:off x="4526172" y="3371851"/>
            <a:ext cx="3100336" cy="8586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Implement(Version01)</a:t>
            </a:r>
            <a:endParaRPr kumimoji="1" lang="ko-Kore-KR" altLang="en-US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A1012B-1BEC-9D4F-83BA-53947B563C0E}"/>
              </a:ext>
            </a:extLst>
          </p:cNvPr>
          <p:cNvSpPr/>
          <p:nvPr/>
        </p:nvSpPr>
        <p:spPr>
          <a:xfrm>
            <a:off x="7888675" y="3371850"/>
            <a:ext cx="3100336" cy="8586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Implement(Version02)</a:t>
            </a:r>
            <a:endParaRPr kumimoji="1" lang="ko-Kore-KR" altLang="en-US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23C6899-C68F-A94E-B470-2276A1BDD510}"/>
              </a:ext>
            </a:extLst>
          </p:cNvPr>
          <p:cNvCxnSpPr>
            <a:endCxn id="10" idx="0"/>
          </p:cNvCxnSpPr>
          <p:nvPr/>
        </p:nvCxnSpPr>
        <p:spPr>
          <a:xfrm flipH="1">
            <a:off x="9438843" y="2557463"/>
            <a:ext cx="5195" cy="8143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1A355F29-7185-2C4E-9048-3AD3E65F98A1}"/>
              </a:ext>
            </a:extLst>
          </p:cNvPr>
          <p:cNvCxnSpPr/>
          <p:nvPr/>
        </p:nvCxnSpPr>
        <p:spPr>
          <a:xfrm>
            <a:off x="6110288" y="2557463"/>
            <a:ext cx="3342843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8C351AAF-BAC1-C141-9465-39226F201F0E}"/>
              </a:ext>
            </a:extLst>
          </p:cNvPr>
          <p:cNvCxnSpPr>
            <a:cxnSpLocks/>
          </p:cNvCxnSpPr>
          <p:nvPr/>
        </p:nvCxnSpPr>
        <p:spPr>
          <a:xfrm>
            <a:off x="6110288" y="2528887"/>
            <a:ext cx="0" cy="87153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CD15AE-4447-9945-BCDA-1A2B723DD714}"/>
              </a:ext>
            </a:extLst>
          </p:cNvPr>
          <p:cNvSpPr txBox="1"/>
          <p:nvPr/>
        </p:nvSpPr>
        <p:spPr>
          <a:xfrm>
            <a:off x="6895884" y="218813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i="1" dirty="0">
                <a:solidFill>
                  <a:srgbClr val="9BA6C1"/>
                </a:solidFill>
              </a:rPr>
              <a:t>Sprint Backlog</a:t>
            </a:r>
            <a:endParaRPr kumimoji="1" lang="ko-Kore-KR" altLang="en-US" i="1" dirty="0">
              <a:solidFill>
                <a:srgbClr val="9BA6C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AF37FCA-8E82-4B4C-A5A2-084B313DD268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4264005" y="3801177"/>
            <a:ext cx="262167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38BC1BA-843D-2148-B5A6-B4193154612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626508" y="3801175"/>
            <a:ext cx="262167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50FA55F-8C9D-E043-8F42-7D0D547363F6}"/>
              </a:ext>
            </a:extLst>
          </p:cNvPr>
          <p:cNvSpPr txBox="1"/>
          <p:nvPr/>
        </p:nvSpPr>
        <p:spPr>
          <a:xfrm>
            <a:off x="3378180" y="426439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i="1" dirty="0">
                <a:solidFill>
                  <a:srgbClr val="9BA6C1"/>
                </a:solidFill>
              </a:rPr>
              <a:t>~10.01</a:t>
            </a:r>
            <a:endParaRPr kumimoji="1" lang="ko-Kore-KR" altLang="en-US" i="1" dirty="0">
              <a:solidFill>
                <a:srgbClr val="9BA6C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C33909-CE1D-8D49-8365-31A151F43B44}"/>
              </a:ext>
            </a:extLst>
          </p:cNvPr>
          <p:cNvSpPr txBox="1"/>
          <p:nvPr/>
        </p:nvSpPr>
        <p:spPr>
          <a:xfrm>
            <a:off x="6740683" y="425185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i="1" dirty="0">
                <a:solidFill>
                  <a:srgbClr val="9BA6C1"/>
                </a:solidFill>
              </a:rPr>
              <a:t>~11.10</a:t>
            </a:r>
            <a:endParaRPr kumimoji="1" lang="ko-Kore-KR" altLang="en-US" i="1" dirty="0">
              <a:solidFill>
                <a:srgbClr val="9BA6C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31EDDC-0DAF-5044-8764-03D023BA38EC}"/>
              </a:ext>
            </a:extLst>
          </p:cNvPr>
          <p:cNvSpPr txBox="1"/>
          <p:nvPr/>
        </p:nvSpPr>
        <p:spPr>
          <a:xfrm>
            <a:off x="10103186" y="425185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i="1" dirty="0">
                <a:solidFill>
                  <a:srgbClr val="9BA6C1"/>
                </a:solidFill>
              </a:rPr>
              <a:t>~12.01</a:t>
            </a:r>
            <a:endParaRPr kumimoji="1" lang="ko-Kore-KR" altLang="en-US" i="1" dirty="0">
              <a:solidFill>
                <a:srgbClr val="9BA6C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EE52A6-3D34-AD46-B42A-A4C0DE3C741B}"/>
              </a:ext>
            </a:extLst>
          </p:cNvPr>
          <p:cNvSpPr txBox="1"/>
          <p:nvPr/>
        </p:nvSpPr>
        <p:spPr>
          <a:xfrm>
            <a:off x="7131437" y="4659825"/>
            <a:ext cx="3986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i="1" dirty="0">
                <a:solidFill>
                  <a:srgbClr val="9BA6C1"/>
                </a:solidFill>
              </a:rPr>
              <a:t>Time scheduling for conflict control</a:t>
            </a:r>
            <a:endParaRPr kumimoji="1" lang="ko-Kore-KR" altLang="en-US" i="1" dirty="0">
              <a:solidFill>
                <a:srgbClr val="9BA6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49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9AA6C0"/>
                </a:solidFill>
              </a:rPr>
              <a:t>Requirements Definition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6" name="그래픽 5" descr="혼란스러운 사람">
            <a:extLst>
              <a:ext uri="{FF2B5EF4-FFF2-40B4-BE49-F238E27FC236}">
                <a16:creationId xmlns:a16="http://schemas.microsoft.com/office/drawing/2014/main" id="{E6FEBACE-7167-CD4D-9303-A84A5F614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6050" y="2274023"/>
            <a:ext cx="3186253" cy="31862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85A4DE-4B95-3C47-9E82-175865E4D1F0}"/>
              </a:ext>
            </a:extLst>
          </p:cNvPr>
          <p:cNvSpPr txBox="1"/>
          <p:nvPr/>
        </p:nvSpPr>
        <p:spPr>
          <a:xfrm>
            <a:off x="4659834" y="5583739"/>
            <a:ext cx="277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Account Management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15301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9AA6C0"/>
                </a:solidFill>
              </a:rPr>
              <a:t>Requirements Definition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3" name="그래픽 2" descr="청진기">
            <a:extLst>
              <a:ext uri="{FF2B5EF4-FFF2-40B4-BE49-F238E27FC236}">
                <a16:creationId xmlns:a16="http://schemas.microsoft.com/office/drawing/2014/main" id="{B49EDE26-3CC3-4049-A5A2-B515426A5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1118" y="1798851"/>
            <a:ext cx="3534552" cy="35345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0671A3-EEE7-CF46-8116-F0C8E8CD70D2}"/>
              </a:ext>
            </a:extLst>
          </p:cNvPr>
          <p:cNvSpPr txBox="1"/>
          <p:nvPr/>
        </p:nvSpPr>
        <p:spPr>
          <a:xfrm>
            <a:off x="5280467" y="5493785"/>
            <a:ext cx="277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Diagnosis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75428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9AA6C0"/>
                </a:solidFill>
              </a:rPr>
              <a:t>Requirements Definition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3" name="그래픽 2" descr="배달">
            <a:extLst>
              <a:ext uri="{FF2B5EF4-FFF2-40B4-BE49-F238E27FC236}">
                <a16:creationId xmlns:a16="http://schemas.microsoft.com/office/drawing/2014/main" id="{088E169F-BF7A-A641-A3FE-A63831082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14916" y="2030767"/>
            <a:ext cx="2796466" cy="27964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B6A0CF-5963-D14D-B1FA-F8480D5EE809}"/>
              </a:ext>
            </a:extLst>
          </p:cNvPr>
          <p:cNvSpPr txBox="1"/>
          <p:nvPr/>
        </p:nvSpPr>
        <p:spPr>
          <a:xfrm>
            <a:off x="4976384" y="4709291"/>
            <a:ext cx="277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Medicine Delivery</a:t>
            </a:r>
            <a:endParaRPr kumimoji="1" lang="ko-Kore-KR" altLang="en-US" b="1" dirty="0"/>
          </a:p>
        </p:txBody>
      </p:sp>
      <p:pic>
        <p:nvPicPr>
          <p:cNvPr id="10" name="그래픽 9" descr="계약">
            <a:extLst>
              <a:ext uri="{FF2B5EF4-FFF2-40B4-BE49-F238E27FC236}">
                <a16:creationId xmlns:a16="http://schemas.microsoft.com/office/drawing/2014/main" id="{2D57D69F-7356-C949-9A27-9DE5DCD7D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94270" y="2471095"/>
            <a:ext cx="1974637" cy="19746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BA542B-31B1-C443-83F4-01D2090EC92B}"/>
              </a:ext>
            </a:extLst>
          </p:cNvPr>
          <p:cNvSpPr txBox="1"/>
          <p:nvPr/>
        </p:nvSpPr>
        <p:spPr>
          <a:xfrm>
            <a:off x="3372820" y="4919715"/>
            <a:ext cx="5982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" altLang="ko-Kore-KR" dirty="0"/>
            </a:br>
            <a:r>
              <a:rPr lang="en" altLang="ko-Kore-KR" b="1" dirty="0"/>
              <a:t>If the </a:t>
            </a:r>
            <a:r>
              <a:rPr lang="en-US" altLang="ko-Kore-KR" b="1" dirty="0"/>
              <a:t>receiver</a:t>
            </a:r>
            <a:r>
              <a:rPr lang="en" altLang="ko-Kore-KR" b="1" dirty="0"/>
              <a:t> is confirmed, this is not </a:t>
            </a:r>
            <a:r>
              <a:rPr lang="en" altLang="ko-Kore-KR" b="1" dirty="0">
                <a:solidFill>
                  <a:srgbClr val="FF0000"/>
                </a:solidFill>
              </a:rPr>
              <a:t>illegal</a:t>
            </a:r>
            <a:r>
              <a:rPr lang="en" altLang="ko-Kore-KR" b="1" dirty="0"/>
              <a:t>.</a:t>
            </a:r>
          </a:p>
          <a:p>
            <a:r>
              <a:rPr kumimoji="1" lang="en" altLang="ko-Kore-KR" b="1" dirty="0"/>
              <a:t>So, don’t worry about it!</a:t>
            </a:r>
            <a:endParaRPr kumimoji="1" lang="ko-Kore-KR" altLang="en-US" b="1" dirty="0"/>
          </a:p>
        </p:txBody>
      </p:sp>
      <p:pic>
        <p:nvPicPr>
          <p:cNvPr id="16" name="그래픽 15" descr="지문">
            <a:extLst>
              <a:ext uri="{FF2B5EF4-FFF2-40B4-BE49-F238E27FC236}">
                <a16:creationId xmlns:a16="http://schemas.microsoft.com/office/drawing/2014/main" id="{2EBA88EC-6D62-6A4E-83F4-58EDC98A09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11755" y="2520629"/>
            <a:ext cx="1974637" cy="197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50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srgbClr val="9AA6C0"/>
                </a:solidFill>
              </a:rPr>
              <a:t>Requirements Definition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179FE2-3E42-4E50-89A5-0F9FD3F33EC4}"/>
              </a:ext>
            </a:extLst>
          </p:cNvPr>
          <p:cNvSpPr/>
          <p:nvPr/>
        </p:nvSpPr>
        <p:spPr>
          <a:xfrm>
            <a:off x="588882" y="1269137"/>
            <a:ext cx="10917317" cy="5196026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pic>
        <p:nvPicPr>
          <p:cNvPr id="1026" name="Picture 2" descr="구글, 안드로이드 6.0 SDK 최종판 공개 - 지디넷코리아">
            <a:extLst>
              <a:ext uri="{FF2B5EF4-FFF2-40B4-BE49-F238E27FC236}">
                <a16:creationId xmlns:a16="http://schemas.microsoft.com/office/drawing/2014/main" id="{4B45E7C7-DAC5-8949-B44B-C4B66B48E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447" y="2381228"/>
            <a:ext cx="2971844" cy="297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형 설명선[O] 1">
            <a:extLst>
              <a:ext uri="{FF2B5EF4-FFF2-40B4-BE49-F238E27FC236}">
                <a16:creationId xmlns:a16="http://schemas.microsoft.com/office/drawing/2014/main" id="{DA9A9018-2343-094D-9C80-3C81F77005A0}"/>
              </a:ext>
            </a:extLst>
          </p:cNvPr>
          <p:cNvSpPr/>
          <p:nvPr/>
        </p:nvSpPr>
        <p:spPr>
          <a:xfrm>
            <a:off x="5267415" y="2953062"/>
            <a:ext cx="5705385" cy="1918741"/>
          </a:xfrm>
          <a:prstGeom prst="wedgeEllipseCallout">
            <a:avLst>
              <a:gd name="adj1" fmla="val -60282"/>
              <a:gd name="adj2" fmla="val -14062"/>
            </a:avLst>
          </a:prstGeom>
          <a:solidFill>
            <a:schemeClr val="bg1"/>
          </a:solidFill>
          <a:ln w="50800">
            <a:solidFill>
              <a:srgbClr val="9BA6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>
                <a:solidFill>
                  <a:srgbClr val="9BA6C1"/>
                </a:solidFill>
              </a:rPr>
              <a:t>Hello World!</a:t>
            </a:r>
          </a:p>
          <a:p>
            <a:pPr algn="ctr"/>
            <a:r>
              <a:rPr kumimoji="1" lang="en-US" altLang="ko-Kore-KR" sz="3200" dirty="0">
                <a:solidFill>
                  <a:srgbClr val="9BA6C1"/>
                </a:solidFill>
              </a:rPr>
              <a:t>I’m with           !</a:t>
            </a:r>
            <a:endParaRPr kumimoji="1" lang="ko-Kore-KR" altLang="en-US" sz="3200" dirty="0">
              <a:solidFill>
                <a:srgbClr val="9BA6C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763BAAB-37D3-014D-A1DD-E371DC6643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107" y="4017363"/>
            <a:ext cx="1428627" cy="29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94535"/>
      </p:ext>
    </p:extLst>
  </p:cSld>
  <p:clrMapOvr>
    <a:masterClrMapping/>
  </p:clrMapOvr>
</p:sld>
</file>

<file path=ppt/theme/theme1.xml><?xml version="1.0" encoding="utf-8"?>
<a:theme xmlns:a="http://schemas.openxmlformats.org/drawingml/2006/main" name="1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621</Words>
  <Application>Microsoft Macintosh PowerPoint</Application>
  <PresentationFormat>와이드스크린</PresentationFormat>
  <Paragraphs>138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나눔고딕 ExtraBold</vt:lpstr>
      <vt:lpstr>HeadLineA</vt:lpstr>
      <vt:lpstr>맑은 고딕</vt:lpstr>
      <vt:lpstr>Arial</vt:lpstr>
      <vt:lpstr>Calibri</vt:lpstr>
      <vt:lpstr>Futura Medium</vt:lpstr>
      <vt:lpstr>15_Office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양희성</cp:lastModifiedBy>
  <cp:revision>83</cp:revision>
  <dcterms:created xsi:type="dcterms:W3CDTF">2020-09-11T01:19:48Z</dcterms:created>
  <dcterms:modified xsi:type="dcterms:W3CDTF">2020-11-14T10:21:49Z</dcterms:modified>
</cp:coreProperties>
</file>