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9" r:id="rId10"/>
    <p:sldId id="263" r:id="rId11"/>
    <p:sldId id="271" r:id="rId12"/>
    <p:sldId id="264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5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79415" autoAdjust="0"/>
  </p:normalViewPr>
  <p:slideViewPr>
    <p:cSldViewPr snapToGrid="0">
      <p:cViewPr varScale="1">
        <p:scale>
          <a:sx n="91" d="100"/>
          <a:sy n="91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Who's Important?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7F-4A46-9DB8-3C9D320A0D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7F-4A46-9DB8-3C9D320A0D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7F-4A46-9DB8-3C9D320A0DF0}"/>
              </c:ext>
            </c:extLst>
          </c:dPt>
          <c:cat>
            <c:strRef>
              <c:f>Sheet1!$A$2:$A$4</c:f>
              <c:strCache>
                <c:ptCount val="3"/>
                <c:pt idx="0">
                  <c:v>Developers</c:v>
                </c:pt>
                <c:pt idx="1">
                  <c:v>Users</c:v>
                </c:pt>
                <c:pt idx="2">
                  <c:v>Business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3.3</c:v>
                </c:pt>
                <c:pt idx="1">
                  <c:v>3.3</c:v>
                </c:pt>
                <c:pt idx="2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2-41F0-9FDA-CAA92F6B2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B5A4C-9FB7-4C07-B508-A63A526E46AC}" type="datetimeFigureOut">
              <a:rPr lang="en-GB" smtClean="0"/>
              <a:t>11/10/2018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D2F41-5CA6-4193-8F32-8BABEFD39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There’s no need to import a whole library</a:t>
            </a:r>
          </a:p>
          <a:p>
            <a:pPr marL="171450" indent="-171450">
              <a:buFontTx/>
              <a:buChar char="-"/>
            </a:pPr>
            <a:r>
              <a:rPr lang="en-GB" dirty="0"/>
              <a:t>Whole library results in a bigger bundle size</a:t>
            </a:r>
          </a:p>
          <a:p>
            <a:pPr marL="171450" indent="-171450">
              <a:buFontTx/>
              <a:buChar char="-"/>
            </a:pPr>
            <a:r>
              <a:rPr lang="en-GB" dirty="0"/>
              <a:t>Import only what you need</a:t>
            </a:r>
          </a:p>
          <a:p>
            <a:pPr marL="171450" indent="-171450">
              <a:buFontTx/>
              <a:buChar char="-"/>
            </a:pPr>
            <a:r>
              <a:rPr lang="en-GB" dirty="0"/>
              <a:t>Importing whole libraries can be less readable</a:t>
            </a:r>
          </a:p>
          <a:p>
            <a:pPr marL="171450" indent="-171450">
              <a:buFontTx/>
              <a:buChar char="-"/>
            </a:pPr>
            <a:r>
              <a:rPr lang="en-GB" dirty="0"/>
              <a:t>One benefit to a whole library import is the import sits on a single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D2F41-5CA6-4193-8F32-8BABEFD392F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65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D2F41-5CA6-4193-8F32-8BABEFD392F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32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Slower to execute same functionality</a:t>
            </a:r>
          </a:p>
          <a:p>
            <a:pPr marL="171450" indent="-171450">
              <a:buFontTx/>
              <a:buChar char="-"/>
            </a:pPr>
            <a:r>
              <a:rPr lang="en-GB" dirty="0"/>
              <a:t>Bigger overall package size</a:t>
            </a:r>
          </a:p>
          <a:p>
            <a:pPr marL="171450" indent="-171450">
              <a:buFontTx/>
              <a:buChar char="-"/>
            </a:pPr>
            <a:r>
              <a:rPr lang="en-GB" dirty="0"/>
              <a:t>Slower to initially load</a:t>
            </a:r>
          </a:p>
          <a:p>
            <a:pPr marL="171450" indent="-171450">
              <a:buFontTx/>
              <a:buChar char="-"/>
            </a:pPr>
            <a:r>
              <a:rPr lang="en-GB" dirty="0"/>
              <a:t>Not all packages are required.</a:t>
            </a:r>
          </a:p>
          <a:p>
            <a:pPr marL="171450" indent="-171450">
              <a:buFontTx/>
              <a:buChar char="-"/>
            </a:pPr>
            <a:r>
              <a:rPr lang="en-GB" dirty="0"/>
              <a:t>Large libraries can often be substituted for simple vanilla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D2F41-5CA6-4193-8F32-8BABEFD392F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9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Choose whether its sensible to destructure</a:t>
            </a:r>
          </a:p>
          <a:p>
            <a:pPr marL="171450" indent="-171450">
              <a:buFontTx/>
              <a:buChar char="-"/>
            </a:pPr>
            <a:r>
              <a:rPr lang="en-GB" dirty="0"/>
              <a:t>It may be more effective to change what parameter is passed in</a:t>
            </a:r>
          </a:p>
          <a:p>
            <a:pPr marL="171450" indent="-171450">
              <a:buFontTx/>
              <a:buChar char="-"/>
            </a:pPr>
            <a:r>
              <a:rPr lang="en-GB" dirty="0"/>
              <a:t>Saves repeated code of the same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D2F41-5CA6-4193-8F32-8BABEFD392F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40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Const</a:t>
            </a:r>
            <a:r>
              <a:rPr lang="en-GB" dirty="0"/>
              <a:t>/Let block level scoped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Const</a:t>
            </a:r>
            <a:r>
              <a:rPr lang="en-GB" dirty="0"/>
              <a:t> is not truly immutable – object properties can be modified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Const</a:t>
            </a:r>
            <a:r>
              <a:rPr lang="en-GB" dirty="0"/>
              <a:t> allows for easier code debugging – no looking for hoists/reassignments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There should never be a need to use var</a:t>
            </a:r>
          </a:p>
          <a:p>
            <a:pPr marL="171450" indent="-171450">
              <a:buFontTx/>
              <a:buChar char="-"/>
            </a:pPr>
            <a:r>
              <a:rPr lang="en-GB" dirty="0"/>
              <a:t>Lots &amp; lots &amp; lots of less bugs</a:t>
            </a:r>
          </a:p>
          <a:p>
            <a:pPr marL="171450" indent="-171450">
              <a:buFontTx/>
              <a:buChar char="-"/>
            </a:pPr>
            <a:r>
              <a:rPr lang="en-GB" dirty="0"/>
              <a:t> `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scope = less errors + improved readability/maintainability.`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D2F41-5CA6-4193-8F32-8BABEFD392F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9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Easier to read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variable set up</a:t>
            </a:r>
          </a:p>
          <a:p>
            <a:pPr marL="171450" indent="-171450">
              <a:buFontTx/>
              <a:buChar char="-"/>
            </a:pPr>
            <a:r>
              <a:rPr lang="en-GB" dirty="0"/>
              <a:t>Yes the latter is slower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when to use the two </a:t>
            </a:r>
          </a:p>
          <a:p>
            <a:pPr marL="171450" indent="-171450">
              <a:buFontTx/>
              <a:buChar char="-"/>
            </a:pPr>
            <a:r>
              <a:rPr lang="en-GB" dirty="0"/>
              <a:t>The right is a really bad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D2F41-5CA6-4193-8F32-8BABEFD392F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72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No repeated code</a:t>
            </a:r>
          </a:p>
          <a:p>
            <a:pPr marL="171450" indent="-171450">
              <a:buFontTx/>
              <a:buChar char="-"/>
            </a:pPr>
            <a:r>
              <a:rPr lang="en-GB" dirty="0"/>
              <a:t>Very slightly quicker to execute</a:t>
            </a:r>
          </a:p>
          <a:p>
            <a:pPr marL="171450" indent="-171450">
              <a:buFontTx/>
              <a:buChar char="-"/>
            </a:pPr>
            <a:r>
              <a:rPr lang="en-GB" dirty="0"/>
              <a:t>Only an example but in day to day situations can have a large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D2F41-5CA6-4193-8F32-8BABEFD392F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64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Don’t comment for the sake of it </a:t>
            </a:r>
          </a:p>
          <a:p>
            <a:pPr marL="171450" indent="-171450">
              <a:buFontTx/>
              <a:buChar char="-"/>
            </a:pPr>
            <a:r>
              <a:rPr lang="en-GB" dirty="0"/>
              <a:t>Developers can read code</a:t>
            </a:r>
          </a:p>
          <a:p>
            <a:pPr marL="171450" indent="-171450">
              <a:buFontTx/>
              <a:buChar char="-"/>
            </a:pPr>
            <a:r>
              <a:rPr lang="en-GB" dirty="0"/>
              <a:t>Comment decisions and reasons behind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D2F41-5CA6-4193-8F32-8BABEFD392F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981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/>
              <a:t>Javascript</a:t>
            </a:r>
            <a:r>
              <a:rPr lang="en-GB" dirty="0"/>
              <a:t> never had a concept of classes – prototypes lead the way</a:t>
            </a:r>
          </a:p>
          <a:p>
            <a:pPr marL="171450" indent="-171450">
              <a:buFontTx/>
              <a:buChar char="-"/>
            </a:pPr>
            <a:r>
              <a:rPr lang="en-GB" dirty="0"/>
              <a:t>Language to language classes work differently</a:t>
            </a:r>
          </a:p>
          <a:p>
            <a:pPr marL="171450" indent="-171450">
              <a:buFontTx/>
              <a:buChar char="-"/>
            </a:pPr>
            <a:r>
              <a:rPr lang="en-GB" dirty="0"/>
              <a:t>Don’t jump in and hope for the best</a:t>
            </a:r>
          </a:p>
          <a:p>
            <a:pPr marL="171450" indent="-171450">
              <a:buFontTx/>
              <a:buChar char="-"/>
            </a:pPr>
            <a:r>
              <a:rPr lang="en-GB" dirty="0"/>
              <a:t>Understand what you’re working with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D2F41-5CA6-4193-8F32-8BABEFD392F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80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 P’s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D2F41-5CA6-4193-8F32-8BABEFD392F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0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905E-E7AA-4B54-8DF3-72C5E93BD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72141-D730-4A50-87BA-8DC7A205D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53D84-5D2F-4FEC-9EE3-27FA17D2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73DFC-24A2-4ED3-9911-56B39AF8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14F3-3430-42A5-ABD6-CDC62807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562408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4075-7D28-4DC3-90A0-9E8B6023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FFCD9-B774-4D2B-985B-BB4F6E314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2FCBD-22A1-463E-82CA-C6C7A74C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0D314-305F-4E7A-A420-CAF0A49D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B2063-B4F0-49D9-864A-A9D7919E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17051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BE77A2-B948-4351-B2CE-42F3DC6E4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89761-6821-4F10-BB0D-03BE5F7D1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ECC8-BE8F-46C9-8530-E4D931A1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D522E-2940-47F7-A8D3-2F2CDAE1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6B02-5351-4DB2-9A87-8E1437375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2589732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69A5-FDA0-42A8-BD98-C4C31A8E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C822-065B-46F2-A526-EB6BB571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FA18-418D-4013-96A6-40C8F2ED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E67A-88B9-4A58-9879-D4B8C2BA8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03887-FB47-43BF-8C75-F4E1974F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918832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CC09-0A9A-41F0-9AFC-850E2BC2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32BC7-55CC-4EAF-B129-50B9EA845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211A-FE72-42EC-BF38-F84B3409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0CD2-0969-4E46-980F-1117B96C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D495-A55F-4FC1-9062-808382DD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545847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FD05-D960-418D-9124-C6AD989E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C52-3C67-48C3-83AC-CE90FA220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9F269-E50B-4E85-BE3C-9E94C5E9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0F49-74A7-411A-BA66-B2DC75BF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B6087-4947-4660-BD30-DFA19AFA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8FA0-D6DC-40AF-B64A-480150D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953937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BC12-890E-4E61-ABAA-CBC7DCCE4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C0808-0E99-48D5-9522-4E83821A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790E6-8CAD-4505-811A-5AA9C4025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73E97-4460-4D6A-9B34-8A214D495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88A92-63D7-47F1-8DB1-BD98A7851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010C4-59A6-439F-AD1E-D1437DEB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8D3C6-2624-4568-8840-2BC2A054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92782-7146-4A02-AA1E-6EB66ECE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53245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5E57-FD37-402D-86EF-C015761D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4FCA6-DD22-4D4B-9DE5-9D226C36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2E517-288E-4C85-8B9B-12CEC218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21C88-53FB-4481-9EAE-95C13348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60763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C2175-6641-4A8E-803B-4CC94E38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9E801-2B1E-4F94-BF64-27731E2F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8F2D4-4BA3-4081-A049-F30BEE1C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578089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A464-9270-4151-8E26-C3BD478A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2624-C262-4E42-AFB8-C5A3C3F2A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B99DD-1FC1-44AC-B533-A06991457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6CE37-BDEB-487F-A25B-31023212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2A63A-B1EA-46AE-B4D0-2773BBC7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DD59F-F2DA-40C2-8B0F-2395BE18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399723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CCC2-2F78-44E5-8CF9-C830EF95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5D6CB-BA1E-4515-9A4D-5603B458B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D0BAF-C8DC-47A3-BD44-1143CD6A7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33751-57F1-43EE-A259-4B1D7E70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12619-9F4C-46C5-9EDC-4AF3E380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AC4A6-EE2A-4F3A-9D81-685DA134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33983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631187-02B2-4965-B7D2-ADF017EA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60901-B263-46CB-A723-06EBD8F9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F5A4D-3334-4994-8B72-A7B7F31CA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9A84-B7DC-4476-B6EF-7F8B90502494}" type="datetimeFigureOut">
              <a:rPr lang="en-GB" smtClean="0"/>
              <a:t>11/10/2018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4DDF-DA2F-4E9E-8395-A751C9473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0603-C09D-45FB-9DF8-8552E39C0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6AD3-C52A-4A8B-9673-9F0036A554F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30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30ED2-D3C0-40C2-9C67-18C5C3B4C9B5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D92071-FFA3-473A-A8F9-ABF2FB21E555}"/>
              </a:ext>
            </a:extLst>
          </p:cNvPr>
          <p:cNvSpPr txBox="1">
            <a:spLocks/>
          </p:cNvSpPr>
          <p:nvPr/>
        </p:nvSpPr>
        <p:spPr>
          <a:xfrm>
            <a:off x="293615" y="0"/>
            <a:ext cx="11898385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>
                <a:solidFill>
                  <a:srgbClr val="875A9D"/>
                </a:solidFill>
                <a:latin typeface="Lato Black" panose="020F0A02020204030203" pitchFamily="34" charset="0"/>
              </a:rPr>
              <a:t>Hi.</a:t>
            </a:r>
          </a:p>
          <a:p>
            <a:pPr algn="ctr"/>
            <a:r>
              <a:rPr lang="en-GB" sz="2400" dirty="0">
                <a:latin typeface="Lato Hairline" panose="020F0202020204030203" pitchFamily="34" charset="0"/>
              </a:rPr>
              <a:t>I’m Terrible At Presentations...</a:t>
            </a:r>
          </a:p>
        </p:txBody>
      </p:sp>
    </p:spTree>
    <p:extLst>
      <p:ext uri="{BB962C8B-B14F-4D97-AF65-F5344CB8AC3E}">
        <p14:creationId xmlns:p14="http://schemas.microsoft.com/office/powerpoint/2010/main" val="254985738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192424-D4C2-445D-A700-B37570A3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-1"/>
            <a:ext cx="11809444" cy="8677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8. </a:t>
            </a:r>
            <a:r>
              <a:rPr lang="en-GB" sz="3200" dirty="0">
                <a:latin typeface="Lato Hairline" panose="020F0202020204030203" pitchFamily="34" charset="0"/>
              </a:rPr>
              <a:t>Comments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90E2C-2B94-4E95-BA70-21CA260CE845}"/>
              </a:ext>
            </a:extLst>
          </p:cNvPr>
          <p:cNvSpPr/>
          <p:nvPr/>
        </p:nvSpPr>
        <p:spPr>
          <a:xfrm>
            <a:off x="6095998" y="1045029"/>
            <a:ext cx="6096002" cy="5812971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70C9-F0DB-4747-8842-8FA6A13E5670}"/>
              </a:ext>
            </a:extLst>
          </p:cNvPr>
          <p:cNvSpPr txBox="1">
            <a:spLocks/>
          </p:cNvSpPr>
          <p:nvPr/>
        </p:nvSpPr>
        <p:spPr>
          <a:xfrm>
            <a:off x="67113" y="1045028"/>
            <a:ext cx="6028885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Hmm…</a:t>
            </a:r>
            <a:endParaRPr lang="en-GB" sz="3200" dirty="0">
              <a:solidFill>
                <a:srgbClr val="875A9D"/>
              </a:solidFill>
              <a:latin typeface="Lato Hairline" panose="020F02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C9508B-79E6-4CA5-9B60-FA60AAF61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82" y="1825069"/>
            <a:ext cx="5449346" cy="4835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4BA3BB-D2F7-435D-813B-12E0F2641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767" y="1825069"/>
            <a:ext cx="5602965" cy="480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5998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CC8FAE-E0E2-4960-AF67-3707046607E9}"/>
              </a:ext>
            </a:extLst>
          </p:cNvPr>
          <p:cNvSpPr txBox="1">
            <a:spLocks/>
          </p:cNvSpPr>
          <p:nvPr/>
        </p:nvSpPr>
        <p:spPr>
          <a:xfrm>
            <a:off x="293615" y="0"/>
            <a:ext cx="11898385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>
                <a:solidFill>
                  <a:srgbClr val="875A9D"/>
                </a:solidFill>
                <a:latin typeface="Lato Black" panose="020F0A02020204030203" pitchFamily="34" charset="0"/>
              </a:rPr>
              <a:t>9.</a:t>
            </a: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r>
              <a:rPr lang="en-GB" sz="2400" dirty="0">
                <a:latin typeface="Lato Hairline" panose="020F0202020204030203" pitchFamily="34" charset="0"/>
              </a:rPr>
              <a:t>Don’t use ES6 Classes…</a:t>
            </a: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r>
              <a:rPr lang="en-GB" sz="2400" dirty="0">
                <a:solidFill>
                  <a:srgbClr val="875A9D"/>
                </a:solidFill>
                <a:latin typeface="Lato" panose="020F0502020204030203" pitchFamily="34" charset="0"/>
              </a:rPr>
              <a:t>… until you fully understand them</a:t>
            </a:r>
          </a:p>
        </p:txBody>
      </p:sp>
    </p:spTree>
    <p:extLst>
      <p:ext uri="{BB962C8B-B14F-4D97-AF65-F5344CB8AC3E}">
        <p14:creationId xmlns:p14="http://schemas.microsoft.com/office/powerpoint/2010/main" val="335650776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CC8FAE-E0E2-4960-AF67-3707046607E9}"/>
              </a:ext>
            </a:extLst>
          </p:cNvPr>
          <p:cNvSpPr txBox="1">
            <a:spLocks/>
          </p:cNvSpPr>
          <p:nvPr/>
        </p:nvSpPr>
        <p:spPr>
          <a:xfrm>
            <a:off x="293615" y="0"/>
            <a:ext cx="11898385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>
                <a:solidFill>
                  <a:srgbClr val="875A9D"/>
                </a:solidFill>
                <a:latin typeface="Lato Black" panose="020F0A02020204030203" pitchFamily="34" charset="0"/>
              </a:rPr>
              <a:t>10.</a:t>
            </a: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r>
              <a:rPr lang="en-GB" sz="2400" dirty="0">
                <a:latin typeface="Lato Hairline" panose="020F0202020204030203" pitchFamily="34" charset="0"/>
              </a:rPr>
              <a:t>Don’t Jump Straight Into Code</a:t>
            </a: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r>
              <a:rPr lang="en-GB" sz="2400" dirty="0">
                <a:solidFill>
                  <a:srgbClr val="875A9D"/>
                </a:solidFill>
                <a:latin typeface="Lato" panose="020F0502020204030203" pitchFamily="34" charset="0"/>
              </a:rPr>
              <a:t>Plan Ahead!</a:t>
            </a:r>
          </a:p>
        </p:txBody>
      </p:sp>
    </p:spTree>
    <p:extLst>
      <p:ext uri="{BB962C8B-B14F-4D97-AF65-F5344CB8AC3E}">
        <p14:creationId xmlns:p14="http://schemas.microsoft.com/office/powerpoint/2010/main" val="175424686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CC8FAE-E0E2-4960-AF67-3707046607E9}"/>
              </a:ext>
            </a:extLst>
          </p:cNvPr>
          <p:cNvSpPr txBox="1">
            <a:spLocks/>
          </p:cNvSpPr>
          <p:nvPr/>
        </p:nvSpPr>
        <p:spPr>
          <a:xfrm>
            <a:off x="293615" y="0"/>
            <a:ext cx="11898385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>
                <a:solidFill>
                  <a:srgbClr val="875A9D"/>
                </a:solidFill>
                <a:latin typeface="Lato Black" panose="020F0A02020204030203" pitchFamily="34" charset="0"/>
              </a:rPr>
              <a:t>4.</a:t>
            </a: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r>
              <a:rPr lang="en-GB" sz="2400" dirty="0">
                <a:latin typeface="Lato Hairline" panose="020F0202020204030203" pitchFamily="34" charset="0"/>
              </a:rPr>
              <a:t>Pay Attention To Detail</a:t>
            </a: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endParaRPr lang="en-GB" sz="2400" dirty="0">
              <a:latin typeface="Lato Hairline" panose="020F0202020204030203" pitchFamily="34" charset="0"/>
            </a:endParaRPr>
          </a:p>
          <a:p>
            <a:pPr algn="ctr"/>
            <a:endParaRPr lang="en-GB" sz="2400" dirty="0">
              <a:solidFill>
                <a:srgbClr val="875A9D"/>
              </a:solidFill>
              <a:latin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F7610-6C44-49A9-8B01-B90E0B1BD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89" y="3725914"/>
            <a:ext cx="10203422" cy="10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12753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CC8FAE-E0E2-4960-AF67-3707046607E9}"/>
              </a:ext>
            </a:extLst>
          </p:cNvPr>
          <p:cNvSpPr txBox="1">
            <a:spLocks/>
          </p:cNvSpPr>
          <p:nvPr/>
        </p:nvSpPr>
        <p:spPr>
          <a:xfrm>
            <a:off x="293615" y="0"/>
            <a:ext cx="11898385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>
                <a:solidFill>
                  <a:srgbClr val="875A9D"/>
                </a:solidFill>
                <a:latin typeface="Lato Black" panose="020F0A02020204030203" pitchFamily="34" charset="0"/>
              </a:rPr>
              <a:t>How Do You Comfort A JS Bug?</a:t>
            </a:r>
          </a:p>
          <a:p>
            <a:pPr algn="ctr"/>
            <a:r>
              <a:rPr lang="en-GB" sz="4000" dirty="0">
                <a:latin typeface="Lato Hairline" panose="020F0202020204030203" pitchFamily="34" charset="0"/>
              </a:rPr>
              <a:t>You console it!</a:t>
            </a:r>
          </a:p>
        </p:txBody>
      </p:sp>
    </p:spTree>
    <p:extLst>
      <p:ext uri="{BB962C8B-B14F-4D97-AF65-F5344CB8AC3E}">
        <p14:creationId xmlns:p14="http://schemas.microsoft.com/office/powerpoint/2010/main" val="181325071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6CC8FAE-E0E2-4960-AF67-3707046607E9}"/>
              </a:ext>
            </a:extLst>
          </p:cNvPr>
          <p:cNvSpPr txBox="1">
            <a:spLocks/>
          </p:cNvSpPr>
          <p:nvPr/>
        </p:nvSpPr>
        <p:spPr>
          <a:xfrm>
            <a:off x="293615" y="0"/>
            <a:ext cx="11898385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8800" dirty="0">
                <a:solidFill>
                  <a:srgbClr val="875A9D"/>
                </a:solidFill>
                <a:latin typeface="Lato Black" panose="020F0A02020204030203" pitchFamily="34" charset="0"/>
              </a:rPr>
              <a:t>That’s All </a:t>
            </a:r>
            <a:r>
              <a:rPr lang="en-GB" sz="8800" dirty="0">
                <a:latin typeface="Lato Hairline" panose="020F0202020204030203" pitchFamily="34" charset="0"/>
              </a:rPr>
              <a:t>Folks!</a:t>
            </a:r>
          </a:p>
        </p:txBody>
      </p:sp>
    </p:spTree>
    <p:extLst>
      <p:ext uri="{BB962C8B-B14F-4D97-AF65-F5344CB8AC3E}">
        <p14:creationId xmlns:p14="http://schemas.microsoft.com/office/powerpoint/2010/main" val="216684534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C3F9-5921-47F7-AF97-E25C19C2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615" y="0"/>
            <a:ext cx="11898385" cy="6858000"/>
          </a:xfrm>
        </p:spPr>
        <p:txBody>
          <a:bodyPr anchor="ctr"/>
          <a:lstStyle/>
          <a:p>
            <a:pPr algn="l"/>
            <a:r>
              <a:rPr lang="en-GB" dirty="0">
                <a:latin typeface="Lato Hairline" panose="020F0202020204030203" pitchFamily="34" charset="0"/>
              </a:rPr>
              <a:t>An Easy</a:t>
            </a:r>
            <a:br>
              <a:rPr lang="en-GB" dirty="0">
                <a:solidFill>
                  <a:srgbClr val="875A9D"/>
                </a:solidFill>
                <a:latin typeface="Lato Hairline" panose="020F0202020204030203" pitchFamily="34" charset="0"/>
              </a:rPr>
            </a:br>
            <a:r>
              <a:rPr lang="en-GB" dirty="0">
                <a:solidFill>
                  <a:srgbClr val="875A9D"/>
                </a:solidFill>
                <a:latin typeface="Lato Black" panose="020F0A02020204030203" pitchFamily="34" charset="0"/>
              </a:rPr>
              <a:t>10 For JavaScript </a:t>
            </a:r>
            <a:r>
              <a:rPr lang="en-GB" dirty="0">
                <a:latin typeface="Lato Hairline" panose="020F0202020204030203" pitchFamily="34" charset="0"/>
              </a:rPr>
              <a:t>Kind Of</a:t>
            </a:r>
            <a:endParaRPr lang="en-GB" sz="2000" dirty="0">
              <a:latin typeface="Lato Hairline" panose="020F02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AC307-A5F0-4264-9DDF-F8CA2C8F4D55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682090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0586-56D8-4476-9241-1CC0202AE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-1"/>
            <a:ext cx="11809444" cy="8677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A Standard Pie Chard </a:t>
            </a:r>
            <a:r>
              <a:rPr lang="en-GB" sz="3200" dirty="0">
                <a:latin typeface="Lato Hairline" panose="020F0202020204030203" pitchFamily="34" charset="0"/>
              </a:rPr>
              <a:t>Who’s Important?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41DF0-9B4D-469B-971F-54CAE4BC4727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011AC9B-DFB7-44FC-B926-E1F3AFC57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91748"/>
              </p:ext>
            </p:extLst>
          </p:nvPr>
        </p:nvGraphicFramePr>
        <p:xfrm>
          <a:off x="2687216" y="1089102"/>
          <a:ext cx="7613780" cy="5572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91700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192424-D4C2-445D-A700-B37570A3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-1"/>
            <a:ext cx="11809444" cy="8677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1. </a:t>
            </a:r>
            <a:r>
              <a:rPr lang="en-GB" sz="3200" dirty="0">
                <a:latin typeface="Lato Hairline" panose="020F0202020204030203" pitchFamily="34" charset="0"/>
              </a:rPr>
              <a:t>Imports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90E2C-2B94-4E95-BA70-21CA260CE845}"/>
              </a:ext>
            </a:extLst>
          </p:cNvPr>
          <p:cNvSpPr/>
          <p:nvPr/>
        </p:nvSpPr>
        <p:spPr>
          <a:xfrm>
            <a:off x="6095998" y="1045028"/>
            <a:ext cx="6096002" cy="5812971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70C9-F0DB-4747-8842-8FA6A13E5670}"/>
              </a:ext>
            </a:extLst>
          </p:cNvPr>
          <p:cNvSpPr txBox="1">
            <a:spLocks/>
          </p:cNvSpPr>
          <p:nvPr/>
        </p:nvSpPr>
        <p:spPr>
          <a:xfrm>
            <a:off x="67113" y="1045028"/>
            <a:ext cx="6028885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Hmm…</a:t>
            </a:r>
            <a:endParaRPr lang="en-GB" sz="3200" dirty="0">
              <a:solidFill>
                <a:srgbClr val="875A9D"/>
              </a:solidFill>
              <a:latin typeface="Lato Hairline" panose="020F020202020403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42BF9A-6C51-4BC0-B4B9-38D84F98F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57" y="2289703"/>
            <a:ext cx="5769196" cy="16247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1579D5-9AD9-4A5F-B2E4-7DE9A795C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511" y="4255482"/>
            <a:ext cx="5844702" cy="16247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B0E4C2-54DD-4504-AD0B-FC2C65DE1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26" y="4255482"/>
            <a:ext cx="5759527" cy="16247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E9F519-EAD4-4E99-B027-7E84DFA45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511" y="2284275"/>
            <a:ext cx="5844702" cy="162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7728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192424-D4C2-445D-A700-B37570A3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-1"/>
            <a:ext cx="11809444" cy="8677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2. </a:t>
            </a:r>
            <a:r>
              <a:rPr lang="en-GB" sz="3200" dirty="0">
                <a:latin typeface="Lato Hairline" panose="020F0202020204030203" pitchFamily="34" charset="0"/>
              </a:rPr>
              <a:t>Imports… Really…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90E2C-2B94-4E95-BA70-21CA260CE845}"/>
              </a:ext>
            </a:extLst>
          </p:cNvPr>
          <p:cNvSpPr/>
          <p:nvPr/>
        </p:nvSpPr>
        <p:spPr>
          <a:xfrm>
            <a:off x="6095998" y="1045028"/>
            <a:ext cx="6096002" cy="5812971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70C9-F0DB-4747-8842-8FA6A13E5670}"/>
              </a:ext>
            </a:extLst>
          </p:cNvPr>
          <p:cNvSpPr txBox="1">
            <a:spLocks/>
          </p:cNvSpPr>
          <p:nvPr/>
        </p:nvSpPr>
        <p:spPr>
          <a:xfrm>
            <a:off x="67113" y="1045028"/>
            <a:ext cx="6028885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Hmm…</a:t>
            </a:r>
            <a:endParaRPr lang="en-GB" sz="3200" dirty="0">
              <a:solidFill>
                <a:srgbClr val="875A9D"/>
              </a:solidFill>
              <a:latin typeface="Lato Hairline" panose="020F020202020403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B0E4C2-54DD-4504-AD0B-FC2C65DE1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4" y="3066169"/>
            <a:ext cx="5759527" cy="162476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6B93BB-EBED-4713-AA90-80971DF78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643" y="3066169"/>
            <a:ext cx="5734708" cy="1185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746C3B-969E-4EB7-AC85-10A1E67B0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458" y="5345609"/>
            <a:ext cx="1640338" cy="641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07DFB3-DD3E-4FFE-9C5B-E4D24286A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4086" y="5340678"/>
            <a:ext cx="1619823" cy="6381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0F379F-450F-485F-A64D-BDF42B386D3A}"/>
              </a:ext>
            </a:extLst>
          </p:cNvPr>
          <p:cNvSpPr txBox="1"/>
          <p:nvPr/>
        </p:nvSpPr>
        <p:spPr>
          <a:xfrm>
            <a:off x="6095995" y="4945226"/>
            <a:ext cx="6096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Lato" panose="020F0502020204030203" pitchFamily="34" charset="0"/>
              </a:rPr>
              <a:t>12% Quicker</a:t>
            </a:r>
          </a:p>
        </p:txBody>
      </p:sp>
    </p:spTree>
    <p:extLst>
      <p:ext uri="{BB962C8B-B14F-4D97-AF65-F5344CB8AC3E}">
        <p14:creationId xmlns:p14="http://schemas.microsoft.com/office/powerpoint/2010/main" val="314867791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192424-D4C2-445D-A700-B37570A3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-1"/>
            <a:ext cx="11809444" cy="8677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3. </a:t>
            </a:r>
            <a:r>
              <a:rPr lang="en-GB" sz="3200" dirty="0">
                <a:latin typeface="Lato Hairline" panose="020F0202020204030203" pitchFamily="34" charset="0"/>
              </a:rPr>
              <a:t>Destructuring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90E2C-2B94-4E95-BA70-21CA260CE845}"/>
              </a:ext>
            </a:extLst>
          </p:cNvPr>
          <p:cNvSpPr/>
          <p:nvPr/>
        </p:nvSpPr>
        <p:spPr>
          <a:xfrm>
            <a:off x="6095998" y="1045029"/>
            <a:ext cx="6096002" cy="5812971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70C9-F0DB-4747-8842-8FA6A13E5670}"/>
              </a:ext>
            </a:extLst>
          </p:cNvPr>
          <p:cNvSpPr txBox="1">
            <a:spLocks/>
          </p:cNvSpPr>
          <p:nvPr/>
        </p:nvSpPr>
        <p:spPr>
          <a:xfrm>
            <a:off x="67113" y="1045028"/>
            <a:ext cx="6028885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Hmm…</a:t>
            </a:r>
            <a:endParaRPr lang="en-GB" sz="3200" dirty="0">
              <a:solidFill>
                <a:srgbClr val="875A9D"/>
              </a:solidFill>
              <a:latin typeface="Lato Hairline" panose="020F020202020403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BB9A6D-67A8-434C-8063-181C16BB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51" y="3057621"/>
            <a:ext cx="5802907" cy="1296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F42F47-E705-4D0D-B011-A7E857024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956" y="3057620"/>
            <a:ext cx="5869342" cy="12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3278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192424-D4C2-445D-A700-B37570A3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-1"/>
            <a:ext cx="11809444" cy="8677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5. </a:t>
            </a:r>
            <a:r>
              <a:rPr lang="en-GB" sz="3200" dirty="0">
                <a:latin typeface="Lato Hairline" panose="020F0202020204030203" pitchFamily="34" charset="0"/>
              </a:rPr>
              <a:t>Variables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90E2C-2B94-4E95-BA70-21CA260CE845}"/>
              </a:ext>
            </a:extLst>
          </p:cNvPr>
          <p:cNvSpPr/>
          <p:nvPr/>
        </p:nvSpPr>
        <p:spPr>
          <a:xfrm>
            <a:off x="6095998" y="1045029"/>
            <a:ext cx="6096002" cy="5812971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70C9-F0DB-4747-8842-8FA6A13E5670}"/>
              </a:ext>
            </a:extLst>
          </p:cNvPr>
          <p:cNvSpPr txBox="1">
            <a:spLocks/>
          </p:cNvSpPr>
          <p:nvPr/>
        </p:nvSpPr>
        <p:spPr>
          <a:xfrm>
            <a:off x="67113" y="1045028"/>
            <a:ext cx="6028885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Hmm…</a:t>
            </a:r>
            <a:endParaRPr lang="en-GB" sz="3200" dirty="0">
              <a:solidFill>
                <a:srgbClr val="875A9D"/>
              </a:solidFill>
              <a:latin typeface="Lato Hairline" panose="020F02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7C1540-1530-48C9-A912-C4E49F05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63" y="2611277"/>
            <a:ext cx="5398364" cy="2369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01E37E-2AC7-4D06-B0A8-018F128C8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748" y="2661312"/>
            <a:ext cx="5604499" cy="228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1638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192424-D4C2-445D-A700-B37570A3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-1"/>
            <a:ext cx="11809444" cy="8677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6. </a:t>
            </a:r>
            <a:r>
              <a:rPr lang="en-GB" sz="3200" dirty="0">
                <a:latin typeface="Lato Hairline" panose="020F0202020204030203" pitchFamily="34" charset="0"/>
              </a:rPr>
              <a:t>Loops – Personal Preference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90E2C-2B94-4E95-BA70-21CA260CE845}"/>
              </a:ext>
            </a:extLst>
          </p:cNvPr>
          <p:cNvSpPr/>
          <p:nvPr/>
        </p:nvSpPr>
        <p:spPr>
          <a:xfrm>
            <a:off x="6095998" y="1045029"/>
            <a:ext cx="6096002" cy="5812971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70C9-F0DB-4747-8842-8FA6A13E5670}"/>
              </a:ext>
            </a:extLst>
          </p:cNvPr>
          <p:cNvSpPr txBox="1">
            <a:spLocks/>
          </p:cNvSpPr>
          <p:nvPr/>
        </p:nvSpPr>
        <p:spPr>
          <a:xfrm>
            <a:off x="67113" y="1045028"/>
            <a:ext cx="6028885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Hmm…</a:t>
            </a:r>
            <a:endParaRPr lang="en-GB" sz="3200" dirty="0">
              <a:solidFill>
                <a:srgbClr val="875A9D"/>
              </a:solidFill>
              <a:latin typeface="Lato Hairline" panose="020F02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1B750-BCD0-47B5-8337-19991E714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22" y="1912774"/>
            <a:ext cx="5669667" cy="4421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DBB5AE-A75B-4C04-B1F4-0CC5D7752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285" y="2613144"/>
            <a:ext cx="5755426" cy="302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2945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192424-D4C2-445D-A700-B37570A3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56" y="-1"/>
            <a:ext cx="11809444" cy="8677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7. </a:t>
            </a:r>
            <a:r>
              <a:rPr lang="en-GB" sz="3200" dirty="0">
                <a:latin typeface="Lato Hairline" panose="020F0202020204030203" pitchFamily="34" charset="0"/>
              </a:rPr>
              <a:t>Simple Refactors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06249D-67A6-49A4-BDF8-7C8D0D095ADA}"/>
              </a:ext>
            </a:extLst>
          </p:cNvPr>
          <p:cNvSpPr/>
          <p:nvPr/>
        </p:nvSpPr>
        <p:spPr>
          <a:xfrm>
            <a:off x="1" y="0"/>
            <a:ext cx="67112" cy="6858000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90E2C-2B94-4E95-BA70-21CA260CE845}"/>
              </a:ext>
            </a:extLst>
          </p:cNvPr>
          <p:cNvSpPr/>
          <p:nvPr/>
        </p:nvSpPr>
        <p:spPr>
          <a:xfrm>
            <a:off x="6095998" y="1045029"/>
            <a:ext cx="6096002" cy="5812971"/>
          </a:xfrm>
          <a:prstGeom prst="rect">
            <a:avLst/>
          </a:prstGeom>
          <a:solidFill>
            <a:srgbClr val="87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99B606-8E2F-4E0B-9293-D3E05CDBBD4C}"/>
              </a:ext>
            </a:extLst>
          </p:cNvPr>
          <p:cNvSpPr txBox="1">
            <a:spLocks/>
          </p:cNvSpPr>
          <p:nvPr/>
        </p:nvSpPr>
        <p:spPr>
          <a:xfrm>
            <a:off x="6095999" y="1045028"/>
            <a:ext cx="6095999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3200" dirty="0">
                <a:solidFill>
                  <a:schemeClr val="bg1"/>
                </a:solidFill>
                <a:latin typeface="Lato Black" panose="020F0A02020204030203" pitchFamily="34" charset="0"/>
              </a:rPr>
              <a:t>Better</a:t>
            </a:r>
            <a:endParaRPr lang="en-GB" sz="3200" dirty="0">
              <a:solidFill>
                <a:schemeClr val="bg1"/>
              </a:solidFill>
              <a:latin typeface="Lato Hairline" panose="020F020202020403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70C9-F0DB-4747-8842-8FA6A13E5670}"/>
              </a:ext>
            </a:extLst>
          </p:cNvPr>
          <p:cNvSpPr txBox="1">
            <a:spLocks/>
          </p:cNvSpPr>
          <p:nvPr/>
        </p:nvSpPr>
        <p:spPr>
          <a:xfrm>
            <a:off x="67113" y="1045028"/>
            <a:ext cx="6028885" cy="867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 dirty="0">
                <a:solidFill>
                  <a:srgbClr val="875A9D"/>
                </a:solidFill>
                <a:latin typeface="Lato Black" panose="020F0A02020204030203" pitchFamily="34" charset="0"/>
              </a:rPr>
              <a:t>Hmm…</a:t>
            </a:r>
            <a:endParaRPr lang="en-GB" sz="3200" dirty="0">
              <a:solidFill>
                <a:srgbClr val="875A9D"/>
              </a:solidFill>
              <a:latin typeface="Lato Hairline" panose="020F02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47571-A0B9-495D-AF4F-EEA0F999E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36" y="1912774"/>
            <a:ext cx="5806838" cy="1175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84BC4A-5411-4FB6-A5E3-687FA5A6B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956" y="2283997"/>
            <a:ext cx="5944084" cy="216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C1BC77-7436-4FE8-8CFD-7DCBAE7AE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136" y="3428999"/>
            <a:ext cx="5806838" cy="2270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47CD60-B329-43C6-A9CC-2729F8ED11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956" y="3855244"/>
            <a:ext cx="5944084" cy="14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9222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384</Words>
  <Application>Microsoft Office PowerPoint</Application>
  <PresentationFormat>Widescreen</PresentationFormat>
  <Paragraphs>98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Lato Black</vt:lpstr>
      <vt:lpstr>Lato Hairline</vt:lpstr>
      <vt:lpstr>Office Theme</vt:lpstr>
      <vt:lpstr>PowerPoint Presentation</vt:lpstr>
      <vt:lpstr>An Easy 10 For JavaScript Kind Of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Easy 10 For JavaScript</dc:title>
  <dc:creator>Kyran Moore</dc:creator>
  <cp:lastModifiedBy>Kyran Moore</cp:lastModifiedBy>
  <cp:revision>26</cp:revision>
  <dcterms:created xsi:type="dcterms:W3CDTF">2018-10-08T07:37:54Z</dcterms:created>
  <dcterms:modified xsi:type="dcterms:W3CDTF">2018-10-11T08:47:45Z</dcterms:modified>
</cp:coreProperties>
</file>