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553" r:id="rId2"/>
    <p:sldId id="554" r:id="rId3"/>
    <p:sldId id="555" r:id="rId4"/>
    <p:sldId id="561" r:id="rId5"/>
    <p:sldId id="556" r:id="rId6"/>
    <p:sldId id="557" r:id="rId7"/>
    <p:sldId id="559" r:id="rId8"/>
    <p:sldId id="560" r:id="rId9"/>
    <p:sldId id="558" r:id="rId10"/>
    <p:sldId id="562" r:id="rId11"/>
    <p:sldId id="563" r:id="rId12"/>
    <p:sldId id="5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C06C1-B4EC-4ED5-94B7-C8C61FC2561B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843C-CA0A-4D7B-B3F4-6CE1A0394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DDA19-4146-96C6-1226-52D8A0A0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208930-0836-1C26-E144-956316019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836218-67E6-DE43-06A9-5EADFC9A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30CD5-E1B4-D5F1-A473-C8BC5621D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62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D4FCC-8D9B-3EA6-B827-86965E348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039B51-25DC-2931-10F5-A5EA549C8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FB5F53-FF9E-D90A-F47C-64CA4C17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A2DCB-0A78-A0DB-8F07-93300D35C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50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5A96-A41C-511D-9E69-CFCED26CE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0DD563-9705-3CF9-2F8A-3F9BFA10B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A674D8-260C-72C9-55B6-30B68B015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E4E8F-04DB-1496-B83E-4DE27A923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51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F39A-B855-AB98-869A-7C801E7D2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869544-C3D4-9CE7-77F4-36C2E0C6A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F7093D-938E-D080-ABD7-D671859DC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E98BB-F34F-2278-ACAB-15D09BE40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42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9E61-495A-3214-869E-3BDB9EC7B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C60D1C-06DF-4A34-2B80-57EB64101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BB4665-773B-DF4E-1A68-C3853A4AD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3F5B25-527D-F034-62A3-CB67A1EEB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36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C7B37-3DDE-73D3-AF64-201CEAB7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394289-37F2-79B9-2881-F285AB665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80DD95-9E34-5E0B-BCBE-AF10112FB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7CA58-8141-389F-7921-9B396C89B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2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D0A08-90A5-6049-3715-584A70FE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94A573-F298-E5D0-0077-F6BABD60B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E73D11-E48C-23BD-77D2-53E147A8E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B570BA-4E21-9E65-F144-5054F058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38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3130-7292-047D-6E12-AECB08E6C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04D909-0E00-FB03-A338-A58B07C24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A42A24-8090-9B1D-0F56-DBFD5617B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9507D-0DC3-1DBA-303B-B670C742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3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5C44-2278-7F41-D595-AE13F5D0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013E21-4716-853A-8846-F4757EA16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F124CE-A994-D567-BF1F-567EC3A26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2CEEB-57D6-FB26-49FE-DACC9E38C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98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B163-DD48-5534-8288-1352ABA0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27AF17-4B70-641E-D0A9-CFE46A4DD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9628DD-48B5-2C3C-A034-420124740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255DD-83BD-893F-3B10-E8C409FD8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31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717A8-ADFC-4191-471C-BBEAFEA2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3FDD5E-66F0-B85D-230C-639420469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AB0FB6-E406-7C67-56D7-B6FF1CC4B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DBC11-FA8B-564C-F84B-9FAFAFB2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3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2051" descr="a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3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1640820" y="4868545"/>
            <a:ext cx="514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55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80917" y="260736"/>
            <a:ext cx="4011084" cy="360030"/>
          </a:xfrm>
          <a:prstGeom prst="rect">
            <a:avLst/>
          </a:prstGeom>
        </p:spPr>
        <p:txBody>
          <a:bodyPr anchor="b"/>
          <a:lstStyle>
            <a:lvl1pPr algn="l">
              <a:defRPr sz="900" b="1" baseline="0"/>
            </a:lvl1pPr>
          </a:lstStyle>
          <a:p>
            <a:r>
              <a:rPr lang="en-US" altLang="zh-CN" dirty="0"/>
              <a:t>X-RAY HI-VOLAGE POWER SUPPLY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3" name="图片 3075" descr="a2"/>
          <p:cNvPicPr>
            <a:picLocks noChangeAspect="1"/>
          </p:cNvPicPr>
          <p:nvPr userDrawn="1"/>
        </p:nvPicPr>
        <p:blipFill>
          <a:blip r:embed="rId2"/>
          <a:srcRect r="24375"/>
          <a:stretch>
            <a:fillRect/>
          </a:stretch>
        </p:blipFill>
        <p:spPr>
          <a:xfrm>
            <a:off x="-24130" y="0"/>
            <a:ext cx="69151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075" descr="a2"/>
          <p:cNvPicPr>
            <a:picLocks noChangeAspect="1"/>
          </p:cNvPicPr>
          <p:nvPr userDrawn="1"/>
        </p:nvPicPr>
        <p:blipFill>
          <a:blip r:embed="rId2"/>
          <a:srcRect l="39153"/>
          <a:stretch>
            <a:fillRect/>
          </a:stretch>
        </p:blipFill>
        <p:spPr>
          <a:xfrm>
            <a:off x="6628130" y="0"/>
            <a:ext cx="5563870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0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23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75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57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7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04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0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24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0" name="图片 2051" descr="a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2476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40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DE02C-6617-5C95-A9F0-6D6B8648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9EFE172-54A9-C319-AB87-19122EA4ED1F}"/>
              </a:ext>
            </a:extLst>
          </p:cNvPr>
          <p:cNvGrpSpPr/>
          <p:nvPr/>
        </p:nvGrpSpPr>
        <p:grpSpPr>
          <a:xfrm>
            <a:off x="4038232" y="2525847"/>
            <a:ext cx="4338850" cy="2114082"/>
            <a:chOff x="4196900" y="2424881"/>
            <a:chExt cx="5422849" cy="211408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113E030-4C0A-DCB6-BA31-3550A821844E}"/>
                </a:ext>
              </a:extLst>
            </p:cNvPr>
            <p:cNvSpPr txBox="1"/>
            <p:nvPr/>
          </p:nvSpPr>
          <p:spPr>
            <a:xfrm>
              <a:off x="4699818" y="2427339"/>
              <a:ext cx="4640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 ARKit for visionOS 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分析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B5CC1C6-3B0A-8688-F6A2-EC4211F6F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0" y="2424881"/>
              <a:ext cx="396240" cy="3962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CD63D50-C0BD-626A-E55B-9ACC1ECA2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0" y="3112893"/>
              <a:ext cx="396240" cy="39624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F129526-2599-42FD-9DCB-DF092369D9C3}"/>
                </a:ext>
              </a:extLst>
            </p:cNvPr>
            <p:cNvSpPr txBox="1"/>
            <p:nvPr/>
          </p:nvSpPr>
          <p:spPr>
            <a:xfrm>
              <a:off x="4699816" y="3130346"/>
              <a:ext cx="49199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 ARCore for Jetpack XR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分析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BA538AF-7CB8-6AE8-6623-E90C44DBF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0" y="3809754"/>
              <a:ext cx="396240" cy="39624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7094D9-052E-B624-96A4-09A3089F7008}"/>
                </a:ext>
              </a:extLst>
            </p:cNvPr>
            <p:cNvSpPr txBox="1"/>
            <p:nvPr/>
          </p:nvSpPr>
          <p:spPr>
            <a:xfrm>
              <a:off x="4699818" y="3831077"/>
              <a:ext cx="4640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3.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为什么这两个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SDK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可以支持多应用同时调用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8F6C388-AC1A-7CD4-10C7-CD968CB6A46A}"/>
              </a:ext>
            </a:extLst>
          </p:cNvPr>
          <p:cNvSpPr txBox="1"/>
          <p:nvPr/>
        </p:nvSpPr>
        <p:spPr>
          <a:xfrm>
            <a:off x="3241819" y="188959"/>
            <a:ext cx="6110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调研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937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23DE4-DA8D-64F5-53CF-C4982483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512188-5C0E-CC6A-6257-1777D72B0B9C}"/>
              </a:ext>
            </a:extLst>
          </p:cNvPr>
          <p:cNvSpPr txBox="1"/>
          <p:nvPr/>
        </p:nvSpPr>
        <p:spPr>
          <a:xfrm>
            <a:off x="2874154" y="158632"/>
            <a:ext cx="644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为什么这两个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可以支持多应用同时调用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43EC99-0B03-0A88-DFEF-A8C9B282820D}"/>
              </a:ext>
            </a:extLst>
          </p:cNvPr>
          <p:cNvSpPr txBox="1"/>
          <p:nvPr/>
        </p:nvSpPr>
        <p:spPr>
          <a:xfrm>
            <a:off x="42283" y="6488668"/>
            <a:ext cx="70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522D71-8CBA-B65E-94C7-AD78CD21CDA5}"/>
              </a:ext>
            </a:extLst>
          </p:cNvPr>
          <p:cNvSpPr txBox="1"/>
          <p:nvPr/>
        </p:nvSpPr>
        <p:spPr>
          <a:xfrm>
            <a:off x="852947" y="1467154"/>
            <a:ext cx="1026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首先，并没有直接的依据证明，这两个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是可以支持多个应用同时调用的。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C63CF9-4570-BCAA-7E34-CAB261BC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2" y="1467154"/>
            <a:ext cx="417506" cy="4001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8D7FBC-D0FB-FBFE-8D4E-EE2EFB900F63}"/>
              </a:ext>
            </a:extLst>
          </p:cNvPr>
          <p:cNvSpPr txBox="1"/>
          <p:nvPr/>
        </p:nvSpPr>
        <p:spPr>
          <a:xfrm>
            <a:off x="852947" y="2201130"/>
            <a:ext cx="5646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可以支持的是，一直在系统层运行。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0C95E6-3A21-E4B1-66E6-73886855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2" y="2185741"/>
            <a:ext cx="417506" cy="4001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B6261C-6FF2-75B3-5B64-E40E99CCE16B}"/>
              </a:ext>
            </a:extLst>
          </p:cNvPr>
          <p:cNvSpPr txBox="1"/>
          <p:nvPr/>
        </p:nvSpPr>
        <p:spPr>
          <a:xfrm>
            <a:off x="394767" y="5934670"/>
            <a:ext cx="10267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[1]https://developer.apple.com/visionos/  Apple frameworks — extended for spatial computing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[2]https://developer.apple.com/documentation/visionos/setting-up-access-to-arkit-data</a:t>
            </a:r>
          </a:p>
          <a:p>
            <a:r>
              <a:rPr lang="en-US" altLang="zh-CN" dirty="0"/>
              <a:t>[3]https://developer.android.com/develop/xr/jetpack-xr-sdk/transition-home-space-to-full-space</a:t>
            </a:r>
            <a:endParaRPr lang="zh-CN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EC6D3A-74BA-8C8C-EE79-1E4D4D361C79}"/>
              </a:ext>
            </a:extLst>
          </p:cNvPr>
          <p:cNvSpPr txBox="1"/>
          <p:nvPr/>
        </p:nvSpPr>
        <p:spPr>
          <a:xfrm>
            <a:off x="852946" y="2904328"/>
            <a:ext cx="10041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原因，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的文档中都有提及，在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shared space(vision)/home space(android)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中应用只能被动的受益于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shared space(vision)/home space(android)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中；在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full space(vision/android)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中才能使用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的能力。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C41794-8A4F-93E8-1C79-D60F064C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2" y="2888939"/>
            <a:ext cx="417506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9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9DE61-1AFA-6245-3F68-A1E1F4F05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10FE78-8441-3A1D-05AD-99E8E055124E}"/>
              </a:ext>
            </a:extLst>
          </p:cNvPr>
          <p:cNvSpPr txBox="1"/>
          <p:nvPr/>
        </p:nvSpPr>
        <p:spPr>
          <a:xfrm>
            <a:off x="2874154" y="158632"/>
            <a:ext cx="644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为什么这两个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可以支持多应用同时调用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919220-EF88-B456-76FF-4AAAEC1F7EE8}"/>
              </a:ext>
            </a:extLst>
          </p:cNvPr>
          <p:cNvSpPr txBox="1"/>
          <p:nvPr/>
        </p:nvSpPr>
        <p:spPr>
          <a:xfrm>
            <a:off x="42283" y="6488668"/>
            <a:ext cx="70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02F562-0977-EAE0-B9ED-D76C2331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1413717"/>
            <a:ext cx="417506" cy="4001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1F22FD-1790-B6DF-7904-48224904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3921816"/>
            <a:ext cx="417506" cy="4001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77B408-7D4E-6F2A-89E7-53437F30544F}"/>
              </a:ext>
            </a:extLst>
          </p:cNvPr>
          <p:cNvSpPr txBox="1"/>
          <p:nvPr/>
        </p:nvSpPr>
        <p:spPr>
          <a:xfrm>
            <a:off x="329746" y="5900909"/>
            <a:ext cx="10267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[1]https://developer.apple.com/visionos/  Apple frameworks — extended for spatial computing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[2]https://developer.apple.com/documentation/visionos/setting-up-access-to-arkit-data</a:t>
            </a:r>
          </a:p>
          <a:p>
            <a:r>
              <a:rPr lang="en-US" altLang="zh-CN" dirty="0"/>
              <a:t>[3]https://developer.android.com/develop/xr/jetpack-xr-sdk/transition-home-space-to-full-space</a:t>
            </a:r>
            <a:endParaRPr lang="zh-CN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842DB3E-1EF2-D44B-0993-D6DD5DD1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5044173"/>
            <a:ext cx="417506" cy="4001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7728FE-B722-4DF7-5A7E-892E9EB7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96" y="4762142"/>
            <a:ext cx="8581972" cy="7831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C3DFB9-6633-A0A3-7B29-0118D0BEF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6878"/>
          <a:stretch>
            <a:fillRect/>
          </a:stretch>
        </p:blipFill>
        <p:spPr>
          <a:xfrm>
            <a:off x="951618" y="884031"/>
            <a:ext cx="7255900" cy="27454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48423-9E2C-819D-C183-89017DE399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7538"/>
          <a:stretch>
            <a:fillRect/>
          </a:stretch>
        </p:blipFill>
        <p:spPr>
          <a:xfrm>
            <a:off x="1070012" y="3734168"/>
            <a:ext cx="7749462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F9E257-9902-BFF7-4A98-729B8F3E0F68}"/>
              </a:ext>
            </a:extLst>
          </p:cNvPr>
          <p:cNvSpPr txBox="1"/>
          <p:nvPr/>
        </p:nvSpPr>
        <p:spPr>
          <a:xfrm>
            <a:off x="2874154" y="158632"/>
            <a:ext cx="644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开发进展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78F661-C243-4311-A3DF-88FD626DD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31" y="1478646"/>
            <a:ext cx="417506" cy="40011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1C49642-DC4F-9D4D-2919-397E86EAD932}"/>
              </a:ext>
            </a:extLst>
          </p:cNvPr>
          <p:cNvSpPr txBox="1"/>
          <p:nvPr/>
        </p:nvSpPr>
        <p:spPr>
          <a:xfrm>
            <a:off x="1498133" y="1478646"/>
            <a:ext cx="4493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HMOS APP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开发熟悉情况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5FFB31-8F3C-F731-273F-FC6D1E50DA0C}"/>
              </a:ext>
            </a:extLst>
          </p:cNvPr>
          <p:cNvSpPr txBox="1"/>
          <p:nvPr/>
        </p:nvSpPr>
        <p:spPr>
          <a:xfrm>
            <a:off x="1490943" y="3659231"/>
            <a:ext cx="311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二三阶段测试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3AA9A21-2AF8-72BF-5CA2-5B03668A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40" y="3659231"/>
            <a:ext cx="417506" cy="40011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84C672A-D233-4F6E-1900-084B02FD45F0}"/>
              </a:ext>
            </a:extLst>
          </p:cNvPr>
          <p:cNvSpPr txBox="1"/>
          <p:nvPr/>
        </p:nvSpPr>
        <p:spPr>
          <a:xfrm>
            <a:off x="1490943" y="2398550"/>
            <a:ext cx="407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AR Sample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整体分析和改写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CF40101-C9DC-7179-056A-6872B6A8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40" y="2353795"/>
            <a:ext cx="417506" cy="40011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6625682-89BF-6BF6-839B-D4283D21AA08}"/>
              </a:ext>
            </a:extLst>
          </p:cNvPr>
          <p:cNvSpPr txBox="1"/>
          <p:nvPr/>
        </p:nvSpPr>
        <p:spPr>
          <a:xfrm>
            <a:off x="5251564" y="1908931"/>
            <a:ext cx="386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编写了几个简单的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ArkTS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应用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DED382-C9F5-4ABF-C130-F2EF8EDC86CB}"/>
              </a:ext>
            </a:extLst>
          </p:cNvPr>
          <p:cNvSpPr txBox="1"/>
          <p:nvPr/>
        </p:nvSpPr>
        <p:spPr>
          <a:xfrm>
            <a:off x="5251564" y="1478646"/>
            <a:ext cx="406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应用程序包结构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FD49A4-4ACA-8504-EBFF-30277507691F}"/>
              </a:ext>
            </a:extLst>
          </p:cNvPr>
          <p:cNvSpPr txBox="1"/>
          <p:nvPr/>
        </p:nvSpPr>
        <p:spPr>
          <a:xfrm>
            <a:off x="5251563" y="2422648"/>
            <a:ext cx="4066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目前在分析整理调用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AREngine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获取数据、使用数据进行渲染的代码结构。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C9F0CD-7804-3268-B5AC-DC815B509D6F}"/>
              </a:ext>
            </a:extLst>
          </p:cNvPr>
          <p:cNvSpPr txBox="1"/>
          <p:nvPr/>
        </p:nvSpPr>
        <p:spPr>
          <a:xfrm>
            <a:off x="5251563" y="3659231"/>
            <a:ext cx="406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还没有进行具体的设计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3FB37A-3B50-508D-91E7-2B28A75FF35D}"/>
              </a:ext>
            </a:extLst>
          </p:cNvPr>
          <p:cNvSpPr txBox="1"/>
          <p:nvPr/>
        </p:nvSpPr>
        <p:spPr>
          <a:xfrm>
            <a:off x="1551825" y="4579135"/>
            <a:ext cx="311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B11DDA4-E66C-BCAE-0ED2-591F471E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22" y="4579135"/>
            <a:ext cx="417506" cy="40011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7A6C866C-46D9-66F0-0C45-556D3A62278F}"/>
              </a:ext>
            </a:extLst>
          </p:cNvPr>
          <p:cNvSpPr txBox="1"/>
          <p:nvPr/>
        </p:nvSpPr>
        <p:spPr>
          <a:xfrm>
            <a:off x="5251563" y="4563746"/>
            <a:ext cx="40662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对渲染部分代码的要求，使用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ARSample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原有渲染代码、还是其它方式，鸿蒙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SceneKit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想了解下对两个阶段的测试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功能或者效果的要求</a:t>
            </a:r>
          </a:p>
        </p:txBody>
      </p:sp>
    </p:spTree>
    <p:extLst>
      <p:ext uri="{BB962C8B-B14F-4D97-AF65-F5344CB8AC3E}">
        <p14:creationId xmlns:p14="http://schemas.microsoft.com/office/powerpoint/2010/main" val="275315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8D75-5425-402C-C65D-15C8EC2AE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249879-3513-06ED-6F78-A41EAB8974E8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  API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93930-CB6C-661B-6C0A-298386D6E86F}"/>
              </a:ext>
            </a:extLst>
          </p:cNvPr>
          <p:cNvGrpSpPr/>
          <p:nvPr/>
        </p:nvGrpSpPr>
        <p:grpSpPr>
          <a:xfrm>
            <a:off x="3585211" y="2512142"/>
            <a:ext cx="5194994" cy="1833716"/>
            <a:chOff x="3913822" y="2379528"/>
            <a:chExt cx="5194994" cy="18337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638A01D-BDA5-6E3B-CFA7-3013D464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4" y="2379528"/>
              <a:ext cx="417506" cy="4001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EF6F55C-C96E-24D4-600E-D3E4EB28E9A3}"/>
                </a:ext>
              </a:extLst>
            </p:cNvPr>
            <p:cNvSpPr txBox="1"/>
            <p:nvPr/>
          </p:nvSpPr>
          <p:spPr>
            <a:xfrm>
              <a:off x="4442125" y="2379528"/>
              <a:ext cx="4666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1.1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整理了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ARKit for visionOS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7EB8AD-F614-2E72-325D-42F8C8F32BF4}"/>
                </a:ext>
              </a:extLst>
            </p:cNvPr>
            <p:cNvSpPr txBox="1"/>
            <p:nvPr/>
          </p:nvSpPr>
          <p:spPr>
            <a:xfrm>
              <a:off x="4442126" y="3813134"/>
              <a:ext cx="427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1.3 ARKit for visionOS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使用流程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15F95F8-C212-0F07-148B-C33F910D1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3" y="3813134"/>
              <a:ext cx="417506" cy="40011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D8F274-1F4D-347C-4635-0A9DEC90D183}"/>
                </a:ext>
              </a:extLst>
            </p:cNvPr>
            <p:cNvSpPr txBox="1"/>
            <p:nvPr/>
          </p:nvSpPr>
          <p:spPr>
            <a:xfrm>
              <a:off x="4442126" y="3096331"/>
              <a:ext cx="4079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1.2 ARKit for visionOS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结构分析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7121AF4-CCAE-35EF-2A32-29C7A359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2" y="3096331"/>
              <a:ext cx="417506" cy="400110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799BFF1-5E55-E522-E050-078D680908BF}"/>
              </a:ext>
            </a:extLst>
          </p:cNvPr>
          <p:cNvSpPr txBox="1"/>
          <p:nvPr/>
        </p:nvSpPr>
        <p:spPr>
          <a:xfrm>
            <a:off x="28888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5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B38A-81FE-21D4-EB6F-4E9FF34C1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97456-124C-D706-2E30-70A9628297F8}"/>
              </a:ext>
            </a:extLst>
          </p:cNvPr>
          <p:cNvSpPr txBox="1"/>
          <p:nvPr/>
        </p:nvSpPr>
        <p:spPr>
          <a:xfrm>
            <a:off x="2898058" y="179127"/>
            <a:ext cx="35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86DCDD-0E62-4FF1-CA62-8CEB406A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025691"/>
            <a:ext cx="10782300" cy="33375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7CA9DB-6B56-2911-7394-FCEBD0924040}"/>
              </a:ext>
            </a:extLst>
          </p:cNvPr>
          <p:cNvSpPr txBox="1"/>
          <p:nvPr/>
        </p:nvSpPr>
        <p:spPr>
          <a:xfrm>
            <a:off x="8354347" y="6386503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详细结构见文档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ARKit_structure.pdf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6CDF9E-BF42-EC41-2F05-4A92813BC640}"/>
              </a:ext>
            </a:extLst>
          </p:cNvPr>
          <p:cNvSpPr txBox="1"/>
          <p:nvPr/>
        </p:nvSpPr>
        <p:spPr>
          <a:xfrm>
            <a:off x="5629890" y="1396426"/>
            <a:ext cx="17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主要的功能部件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31F778-0141-45F5-052E-35029B90FC0C}"/>
              </a:ext>
            </a:extLst>
          </p:cNvPr>
          <p:cNvSpPr txBox="1"/>
          <p:nvPr/>
        </p:nvSpPr>
        <p:spPr>
          <a:xfrm>
            <a:off x="9689690" y="1396671"/>
            <a:ext cx="17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数据的主要类型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C9E824-666F-BD98-63C6-8A4F4D341F53}"/>
              </a:ext>
            </a:extLst>
          </p:cNvPr>
          <p:cNvSpPr txBox="1"/>
          <p:nvPr/>
        </p:nvSpPr>
        <p:spPr>
          <a:xfrm>
            <a:off x="704850" y="1396426"/>
            <a:ext cx="17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控制生命周期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78A25E-8AE2-B732-375C-71B32CB50405}"/>
              </a:ext>
            </a:extLst>
          </p:cNvPr>
          <p:cNvSpPr txBox="1"/>
          <p:nvPr/>
        </p:nvSpPr>
        <p:spPr>
          <a:xfrm>
            <a:off x="100781" y="6386503"/>
            <a:ext cx="117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1.1&amp;1.2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6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1FB3-70ED-56E7-36DA-62792265B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3F1AD9-C292-99A0-79D9-56AF9325C6D3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  API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2DD7D-4D26-4C6D-FE66-7C9D1EEEC33E}"/>
              </a:ext>
            </a:extLst>
          </p:cNvPr>
          <p:cNvGrpSpPr/>
          <p:nvPr/>
        </p:nvGrpSpPr>
        <p:grpSpPr>
          <a:xfrm>
            <a:off x="3801520" y="2512142"/>
            <a:ext cx="5021578" cy="1833716"/>
            <a:chOff x="3913822" y="2379528"/>
            <a:chExt cx="5021578" cy="18337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BF8C93C-55FC-6749-8992-D50821667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4" y="2379528"/>
              <a:ext cx="417506" cy="4001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DEC7688-FFF7-93B8-E970-2B0154255DB4}"/>
                </a:ext>
              </a:extLst>
            </p:cNvPr>
            <p:cNvSpPr txBox="1"/>
            <p:nvPr/>
          </p:nvSpPr>
          <p:spPr>
            <a:xfrm>
              <a:off x="4442126" y="2379528"/>
              <a:ext cx="4493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空间感知和图形渲染解耦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AAA7771-B6DB-4E81-B205-31DC28BAB924}"/>
                </a:ext>
              </a:extLst>
            </p:cNvPr>
            <p:cNvSpPr txBox="1"/>
            <p:nvPr/>
          </p:nvSpPr>
          <p:spPr>
            <a:xfrm>
              <a:off x="4442126" y="3813134"/>
              <a:ext cx="427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3.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使用时的代码相似度高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F62443B-EF14-F07B-F70D-128F60EB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3" y="3813134"/>
              <a:ext cx="417506" cy="40011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30BE49B-1D4F-7B0C-5F2C-B5922B52E0E6}"/>
                </a:ext>
              </a:extLst>
            </p:cNvPr>
            <p:cNvSpPr txBox="1"/>
            <p:nvPr/>
          </p:nvSpPr>
          <p:spPr>
            <a:xfrm>
              <a:off x="4442126" y="3096331"/>
              <a:ext cx="4079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设计时的代码复用性好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BDB6051-3122-91E6-12A6-C286EC1DD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2" y="3096331"/>
              <a:ext cx="417506" cy="40011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8F03DEA-BDFE-3F5A-3036-9FEAED015073}"/>
              </a:ext>
            </a:extLst>
          </p:cNvPr>
          <p:cNvSpPr txBox="1"/>
          <p:nvPr/>
        </p:nvSpPr>
        <p:spPr>
          <a:xfrm>
            <a:off x="168503" y="1078536"/>
            <a:ext cx="419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  API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优势和特点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40C61C-12DD-73D4-3013-C06A71E7C4B9}"/>
              </a:ext>
            </a:extLst>
          </p:cNvPr>
          <p:cNvSpPr txBox="1"/>
          <p:nvPr/>
        </p:nvSpPr>
        <p:spPr>
          <a:xfrm>
            <a:off x="100781" y="6386503"/>
            <a:ext cx="117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1.1&amp;1.2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3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C1F67-162D-0AC4-077C-EF0580D9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31AC49-B486-2564-FBF0-DB3ED8169867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ARKit for visionOS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26EA68-24D9-34F2-4427-91B553566E5C}"/>
              </a:ext>
            </a:extLst>
          </p:cNvPr>
          <p:cNvSpPr txBox="1"/>
          <p:nvPr/>
        </p:nvSpPr>
        <p:spPr>
          <a:xfrm>
            <a:off x="100781" y="6386503"/>
            <a:ext cx="73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874A8C9-4F55-AFB0-D5FD-0E40B756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42" y="826246"/>
            <a:ext cx="9789244" cy="556025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BE2BF44-7136-6F4E-1C4B-6E8F152D319E}"/>
              </a:ext>
            </a:extLst>
          </p:cNvPr>
          <p:cNvSpPr txBox="1"/>
          <p:nvPr/>
        </p:nvSpPr>
        <p:spPr>
          <a:xfrm>
            <a:off x="365023" y="1641986"/>
            <a:ext cx="94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实例化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D8660D-729A-3C63-924C-448BB2F32E01}"/>
              </a:ext>
            </a:extLst>
          </p:cNvPr>
          <p:cNvSpPr txBox="1"/>
          <p:nvPr/>
        </p:nvSpPr>
        <p:spPr>
          <a:xfrm>
            <a:off x="468261" y="2836606"/>
            <a:ext cx="94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运行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E62D48-A9AE-741B-489C-73B3B32888D3}"/>
              </a:ext>
            </a:extLst>
          </p:cNvPr>
          <p:cNvSpPr txBox="1"/>
          <p:nvPr/>
        </p:nvSpPr>
        <p:spPr>
          <a:xfrm>
            <a:off x="294968" y="5314337"/>
            <a:ext cx="11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数据更新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5ACDF4-DF2A-D8FE-5378-7EDBCE20A95C}"/>
              </a:ext>
            </a:extLst>
          </p:cNvPr>
          <p:cNvSpPr txBox="1"/>
          <p:nvPr/>
        </p:nvSpPr>
        <p:spPr>
          <a:xfrm>
            <a:off x="5392994" y="2684208"/>
            <a:ext cx="11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界面更新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00871BE-40C4-A7BE-7EDA-78FE348BACD2}"/>
              </a:ext>
            </a:extLst>
          </p:cNvPr>
          <p:cNvCxnSpPr>
            <a:stCxn id="27" idx="2"/>
          </p:cNvCxnSpPr>
          <p:nvPr/>
        </p:nvCxnSpPr>
        <p:spPr>
          <a:xfrm>
            <a:off x="835742" y="2011318"/>
            <a:ext cx="0" cy="82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7DC4E0F-07A7-07F7-5381-66F29D1D9D3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35742" y="3205938"/>
            <a:ext cx="16592" cy="210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982DA32-D4DC-37D8-572F-DF0B49C0C00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2865263" y="3670739"/>
            <a:ext cx="1072166" cy="50980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C16F0D-009C-A45E-93C0-83CA506227CB}"/>
              </a:ext>
            </a:extLst>
          </p:cNvPr>
          <p:cNvCxnSpPr>
            <a:cxnSpLocks/>
          </p:cNvCxnSpPr>
          <p:nvPr/>
        </p:nvCxnSpPr>
        <p:spPr>
          <a:xfrm flipV="1">
            <a:off x="5942063" y="3205938"/>
            <a:ext cx="8296" cy="354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ACB31B3-5145-08E1-C1BF-811EC225B272}"/>
              </a:ext>
            </a:extLst>
          </p:cNvPr>
          <p:cNvSpPr txBox="1"/>
          <p:nvPr/>
        </p:nvSpPr>
        <p:spPr>
          <a:xfrm>
            <a:off x="100781" y="928526"/>
            <a:ext cx="1855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根据官网下载的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提取的：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98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BC0F-4E0D-0114-01FB-3AAC48362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4F3BD-8C23-94FF-1B9E-2114C98E0BFC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ARKit for visionOS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12E21D-95A1-4B50-B7DE-09CDBAE18DE7}"/>
              </a:ext>
            </a:extLst>
          </p:cNvPr>
          <p:cNvSpPr txBox="1"/>
          <p:nvPr/>
        </p:nvSpPr>
        <p:spPr>
          <a:xfrm>
            <a:off x="100781" y="6386503"/>
            <a:ext cx="73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0CAD04-B353-0BA4-8F43-372F0956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7" y="1440219"/>
            <a:ext cx="5859309" cy="508864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76DB516-1939-D3D0-3131-34DEC97AB078}"/>
              </a:ext>
            </a:extLst>
          </p:cNvPr>
          <p:cNvGrpSpPr/>
          <p:nvPr/>
        </p:nvGrpSpPr>
        <p:grpSpPr>
          <a:xfrm>
            <a:off x="5955326" y="1449429"/>
            <a:ext cx="1131324" cy="4937074"/>
            <a:chOff x="8065523" y="1376515"/>
            <a:chExt cx="1131324" cy="493707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842127A-E6E7-2611-D2E3-A0A492E74E36}"/>
                </a:ext>
              </a:extLst>
            </p:cNvPr>
            <p:cNvSpPr txBox="1"/>
            <p:nvPr/>
          </p:nvSpPr>
          <p:spPr>
            <a:xfrm>
              <a:off x="8152171" y="1376515"/>
              <a:ext cx="94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实例化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FB047A-3675-D44C-907E-0DF17BA79529}"/>
                </a:ext>
              </a:extLst>
            </p:cNvPr>
            <p:cNvSpPr txBox="1"/>
            <p:nvPr/>
          </p:nvSpPr>
          <p:spPr>
            <a:xfrm>
              <a:off x="8255409" y="2571135"/>
              <a:ext cx="94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运行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1F9F70-A51E-8453-6697-3807324B677A}"/>
                </a:ext>
              </a:extLst>
            </p:cNvPr>
            <p:cNvSpPr txBox="1"/>
            <p:nvPr/>
          </p:nvSpPr>
          <p:spPr>
            <a:xfrm>
              <a:off x="8065524" y="4069932"/>
              <a:ext cx="111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数据更新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0B7E59-0E2F-0301-D906-3230B2763D32}"/>
                </a:ext>
              </a:extLst>
            </p:cNvPr>
            <p:cNvSpPr txBox="1"/>
            <p:nvPr/>
          </p:nvSpPr>
          <p:spPr>
            <a:xfrm>
              <a:off x="8065523" y="5944257"/>
              <a:ext cx="111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界面更新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D087348-C7BD-DA9D-CFEE-FDC522DB5E86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8622890" y="1745847"/>
              <a:ext cx="0" cy="825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302B1AE-73B6-B108-1838-F624D37165E8}"/>
                </a:ext>
              </a:extLst>
            </p:cNvPr>
            <p:cNvCxnSpPr>
              <a:cxnSpLocks/>
            </p:cNvCxnSpPr>
            <p:nvPr/>
          </p:nvCxnSpPr>
          <p:spPr>
            <a:xfrm>
              <a:off x="8622890" y="2940467"/>
              <a:ext cx="0" cy="1204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8BCEB58-4C85-9B96-C176-0C677F93A6E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8622889" y="4439264"/>
              <a:ext cx="1" cy="1504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9D6B4E7-0049-D1C1-9E78-25401E4D61C9}"/>
              </a:ext>
            </a:extLst>
          </p:cNvPr>
          <p:cNvSpPr txBox="1"/>
          <p:nvPr/>
        </p:nvSpPr>
        <p:spPr>
          <a:xfrm>
            <a:off x="0" y="928526"/>
            <a:ext cx="257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根据多个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概括的：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CD6EB5-0A04-9D70-EBDC-98418E13E086}"/>
              </a:ext>
            </a:extLst>
          </p:cNvPr>
          <p:cNvSpPr txBox="1"/>
          <p:nvPr/>
        </p:nvSpPr>
        <p:spPr>
          <a:xfrm>
            <a:off x="7925953" y="1070887"/>
            <a:ext cx="3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为什么这样可以获取到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anchor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BE4C622-5090-DBF0-D1B0-C78A9FD53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98" y="1802562"/>
            <a:ext cx="4888838" cy="40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41C6-ADD6-DBD6-355A-74C406092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3DBF91-683B-DF7C-DABE-20618800EE6B}"/>
              </a:ext>
            </a:extLst>
          </p:cNvPr>
          <p:cNvSpPr txBox="1"/>
          <p:nvPr/>
        </p:nvSpPr>
        <p:spPr>
          <a:xfrm>
            <a:off x="2975612" y="195416"/>
            <a:ext cx="388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 API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945488-7F96-8BE0-1469-65E094867FE6}"/>
              </a:ext>
            </a:extLst>
          </p:cNvPr>
          <p:cNvSpPr txBox="1"/>
          <p:nvPr/>
        </p:nvSpPr>
        <p:spPr>
          <a:xfrm>
            <a:off x="42283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75D9FB-63F4-3647-2374-CD54832F7567}"/>
              </a:ext>
            </a:extLst>
          </p:cNvPr>
          <p:cNvGrpSpPr/>
          <p:nvPr/>
        </p:nvGrpSpPr>
        <p:grpSpPr>
          <a:xfrm>
            <a:off x="3694011" y="2870544"/>
            <a:ext cx="4594583" cy="1116913"/>
            <a:chOff x="3508335" y="2625239"/>
            <a:chExt cx="4594583" cy="111691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644AFAE-37C5-2083-EDF1-0C7145FAC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8336" y="3342042"/>
              <a:ext cx="417506" cy="4001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2648ADA-674C-C578-478F-5546DA7DF56B}"/>
                </a:ext>
              </a:extLst>
            </p:cNvPr>
            <p:cNvSpPr txBox="1"/>
            <p:nvPr/>
          </p:nvSpPr>
          <p:spPr>
            <a:xfrm>
              <a:off x="4036638" y="3342042"/>
              <a:ext cx="386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2.2 ARCore for Jetpack XR API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008CF1A-989C-43F0-2125-C65C64FD0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8335" y="2625239"/>
              <a:ext cx="417506" cy="40011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1873B45-8CFB-C1EC-6507-08D6FA569553}"/>
                </a:ext>
              </a:extLst>
            </p:cNvPr>
            <p:cNvSpPr txBox="1"/>
            <p:nvPr/>
          </p:nvSpPr>
          <p:spPr>
            <a:xfrm>
              <a:off x="4036637" y="2625239"/>
              <a:ext cx="4066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2.1 AndroidXR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及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Jetpack XR SDK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介绍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78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8F1DC-2E81-1370-6A07-6B5CAE73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E36382-A427-2C91-A7A8-D7E26FA8996B}"/>
              </a:ext>
            </a:extLst>
          </p:cNvPr>
          <p:cNvSpPr txBox="1"/>
          <p:nvPr/>
        </p:nvSpPr>
        <p:spPr>
          <a:xfrm>
            <a:off x="2975612" y="195416"/>
            <a:ext cx="388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 API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612701-B69D-2515-0AA5-9FB072A65CAF}"/>
              </a:ext>
            </a:extLst>
          </p:cNvPr>
          <p:cNvSpPr txBox="1"/>
          <p:nvPr/>
        </p:nvSpPr>
        <p:spPr>
          <a:xfrm>
            <a:off x="42283" y="6488668"/>
            <a:ext cx="70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F9F202-335E-65D9-F424-EABD44901755}"/>
              </a:ext>
            </a:extLst>
          </p:cNvPr>
          <p:cNvSpPr txBox="1"/>
          <p:nvPr/>
        </p:nvSpPr>
        <p:spPr>
          <a:xfrm>
            <a:off x="823451" y="1329502"/>
            <a:ext cx="10267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AndroidXR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平台和生态系统的扩展，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XR 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包括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部分，分别为基于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XR 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Unity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B2CE67-CEAA-6DDA-1D8F-1962D8B4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1329502"/>
            <a:ext cx="417506" cy="4001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37F5A4-B631-87AC-2626-17B486F4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2651941"/>
            <a:ext cx="417506" cy="4001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9DC78F4-796B-28FF-F042-916C4DA4CB11}"/>
              </a:ext>
            </a:extLst>
          </p:cNvPr>
          <p:cNvSpPr txBox="1"/>
          <p:nvPr/>
        </p:nvSpPr>
        <p:spPr>
          <a:xfrm>
            <a:off x="803233" y="2682719"/>
            <a:ext cx="82320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XR 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又包括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Compose for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：声明式构建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空间功能的空间界面布局。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Material Design for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：可适应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Material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组件和布局。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SceneCore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：渲染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内容。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：空间感知功能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97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02E4F-C0A5-1634-751F-6D5A94DD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808A79-F077-0BEC-2519-C1E0E50EE765}"/>
              </a:ext>
            </a:extLst>
          </p:cNvPr>
          <p:cNvSpPr txBox="1"/>
          <p:nvPr/>
        </p:nvSpPr>
        <p:spPr>
          <a:xfrm>
            <a:off x="2874463" y="228600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API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CA6914-27A0-A0A8-5B14-2AA44BE72107}"/>
              </a:ext>
            </a:extLst>
          </p:cNvPr>
          <p:cNvSpPr txBox="1"/>
          <p:nvPr/>
        </p:nvSpPr>
        <p:spPr>
          <a:xfrm>
            <a:off x="42283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2.2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C9CCBA-E3B1-77EA-3D8F-2C915588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81" y="722049"/>
            <a:ext cx="5311360" cy="576661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1516C1B-1EC5-8460-4AE6-CA7FB033959C}"/>
              </a:ext>
            </a:extLst>
          </p:cNvPr>
          <p:cNvSpPr txBox="1"/>
          <p:nvPr/>
        </p:nvSpPr>
        <p:spPr>
          <a:xfrm>
            <a:off x="5515897" y="6550223"/>
            <a:ext cx="663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Times New Roman" panose="02020603050405020304" pitchFamily="18" charset="0"/>
                <a:ea typeface="Roboto Mono" panose="020F0502020204030204" pitchFamily="49" charset="0"/>
                <a:cs typeface="Times New Roman" panose="02020603050405020304" pitchFamily="18" charset="0"/>
              </a:rPr>
              <a:t>https://developer.android.com/reference/androidx/xr/arcore/package</a:t>
            </a:r>
            <a:r>
              <a:rPr lang="en-US" altLang="zh-CN" sz="1400" dirty="0">
                <a:latin typeface="Times New Roman" panose="02020603050405020304" pitchFamily="18" charset="0"/>
                <a:ea typeface="Roboto Mono" panose="020F0502020204030204" pitchFamily="49" charset="0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latin typeface="Times New Roman" panose="02020603050405020304" pitchFamily="18" charset="0"/>
                <a:ea typeface="Roboto Mono" panose="020F0502020204030204" pitchFamily="49" charset="0"/>
                <a:cs typeface="Times New Roman" panose="02020603050405020304" pitchFamily="18" charset="0"/>
              </a:rPr>
              <a:t>summary#interfaces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FE72B9-0336-67BC-98DC-58E27024878A}"/>
              </a:ext>
            </a:extLst>
          </p:cNvPr>
          <p:cNvSpPr txBox="1"/>
          <p:nvPr/>
        </p:nvSpPr>
        <p:spPr>
          <a:xfrm>
            <a:off x="879988" y="1889940"/>
            <a:ext cx="4881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还处于测试状态，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现有的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较少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如右表所示，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也缺少完整的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代码用于参考，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所以先主要对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进行的调研，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还未对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作详细分析。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05782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724</Words>
  <Application>Microsoft Office PowerPoint</Application>
  <PresentationFormat>宽屏</PresentationFormat>
  <Paragraphs>91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楷体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磊昌 张</dc:creator>
  <cp:lastModifiedBy>磊昌 张</cp:lastModifiedBy>
  <cp:revision>15</cp:revision>
  <dcterms:created xsi:type="dcterms:W3CDTF">2025-07-03T13:35:26Z</dcterms:created>
  <dcterms:modified xsi:type="dcterms:W3CDTF">2025-07-04T04:47:50Z</dcterms:modified>
</cp:coreProperties>
</file>