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66" r:id="rId2"/>
  </p:sldMasterIdLst>
  <p:notesMasterIdLst>
    <p:notesMasterId r:id="rId40"/>
  </p:notesMasterIdLst>
  <p:sldIdLst>
    <p:sldId id="266" r:id="rId3"/>
    <p:sldId id="317" r:id="rId4"/>
    <p:sldId id="379" r:id="rId5"/>
    <p:sldId id="434" r:id="rId6"/>
    <p:sldId id="259" r:id="rId7"/>
    <p:sldId id="433" r:id="rId8"/>
    <p:sldId id="431" r:id="rId9"/>
    <p:sldId id="432" r:id="rId10"/>
    <p:sldId id="435" r:id="rId11"/>
    <p:sldId id="430" r:id="rId12"/>
    <p:sldId id="407" r:id="rId13"/>
    <p:sldId id="408" r:id="rId14"/>
    <p:sldId id="419" r:id="rId15"/>
    <p:sldId id="421" r:id="rId16"/>
    <p:sldId id="422" r:id="rId17"/>
    <p:sldId id="420" r:id="rId18"/>
    <p:sldId id="416" r:id="rId19"/>
    <p:sldId id="417" r:id="rId20"/>
    <p:sldId id="418" r:id="rId21"/>
    <p:sldId id="411" r:id="rId22"/>
    <p:sldId id="436" r:id="rId23"/>
    <p:sldId id="424" r:id="rId24"/>
    <p:sldId id="423" r:id="rId25"/>
    <p:sldId id="425" r:id="rId26"/>
    <p:sldId id="437" r:id="rId27"/>
    <p:sldId id="426" r:id="rId28"/>
    <p:sldId id="334" r:id="rId29"/>
    <p:sldId id="427" r:id="rId30"/>
    <p:sldId id="428" r:id="rId31"/>
    <p:sldId id="439" r:id="rId32"/>
    <p:sldId id="438" r:id="rId33"/>
    <p:sldId id="440" r:id="rId34"/>
    <p:sldId id="271" r:id="rId35"/>
    <p:sldId id="361" r:id="rId36"/>
    <p:sldId id="397" r:id="rId37"/>
    <p:sldId id="429" r:id="rId38"/>
    <p:sldId id="374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RpKzPsF6sb7Tgs54oxrSNqZ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theme" Target="theme/theme1.xml"/><Relationship Id="rId20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r>
            <a:rPr lang="en-US" err="1"/>
            <a:t>Introdução</a:t>
          </a:r>
          <a:r>
            <a:rPr lang="en-US"/>
            <a:t> </a:t>
          </a:r>
          <a:r>
            <a:rPr lang="en-US" err="1"/>
            <a:t>às</a:t>
          </a:r>
          <a:r>
            <a:rPr lang="en-US"/>
            <a:t> </a:t>
          </a:r>
          <a:r>
            <a:rPr lang="en-US" err="1"/>
            <a:t>Funções</a:t>
          </a:r>
          <a:endParaRPr lang="en-US"/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r>
            <a:rPr lang="en-US" err="1"/>
            <a:t>Entender</a:t>
          </a:r>
          <a:r>
            <a:rPr lang="en-US"/>
            <a:t> </a:t>
          </a:r>
          <a:r>
            <a:rPr lang="en-US" err="1"/>
            <a:t>principais</a:t>
          </a:r>
          <a:r>
            <a:rPr lang="en-US"/>
            <a:t> </a:t>
          </a:r>
          <a:r>
            <a:rPr lang="en-US" err="1"/>
            <a:t>benefícios</a:t>
          </a:r>
          <a:endParaRPr lang="en-US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r>
            <a:rPr lang="en-US" err="1"/>
            <a:t>Uso</a:t>
          </a:r>
          <a:r>
            <a:rPr lang="en-US"/>
            <a:t> de </a:t>
          </a:r>
          <a:r>
            <a:rPr lang="en-US" err="1"/>
            <a:t>função</a:t>
          </a:r>
          <a:r>
            <a:rPr lang="en-US"/>
            <a:t> </a:t>
          </a:r>
          <a:r>
            <a:rPr lang="en-US" err="1"/>
            <a:t>aninhada</a:t>
          </a:r>
          <a:r>
            <a:rPr lang="en-US"/>
            <a:t> e </a:t>
          </a:r>
          <a:r>
            <a:rPr lang="en-US" err="1"/>
            <a:t>recursividade</a:t>
          </a:r>
          <a:endParaRPr lang="en-US"/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r>
            <a:rPr lang="en-US" err="1"/>
            <a:t>Realizar</a:t>
          </a:r>
          <a:r>
            <a:rPr lang="en-US"/>
            <a:t> </a:t>
          </a:r>
          <a:r>
            <a:rPr lang="en-US" err="1"/>
            <a:t>exercícios</a:t>
          </a:r>
          <a:r>
            <a:rPr lang="en-US"/>
            <a:t> </a:t>
          </a:r>
          <a:r>
            <a:rPr lang="en-US" err="1"/>
            <a:t>práticos</a:t>
          </a:r>
          <a:endParaRPr lang="en-US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 de trabalho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Introdução</a:t>
          </a:r>
          <a:r>
            <a:rPr lang="en-US" sz="2200" kern="1200"/>
            <a:t> </a:t>
          </a:r>
          <a:r>
            <a:rPr lang="en-US" sz="2200" kern="1200" err="1"/>
            <a:t>às</a:t>
          </a:r>
          <a:r>
            <a:rPr lang="en-US" sz="2200" kern="1200"/>
            <a:t> </a:t>
          </a:r>
          <a:r>
            <a:rPr lang="en-US" sz="2200" kern="1200" err="1"/>
            <a:t>Funções</a:t>
          </a:r>
          <a:endParaRPr lang="en-US" sz="2200" kern="1200"/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Entender</a:t>
          </a:r>
          <a:r>
            <a:rPr lang="en-US" sz="2200" kern="1200"/>
            <a:t> </a:t>
          </a:r>
          <a:r>
            <a:rPr lang="en-US" sz="2200" kern="1200" err="1"/>
            <a:t>principais</a:t>
          </a:r>
          <a:r>
            <a:rPr lang="en-US" sz="2200" kern="1200"/>
            <a:t> </a:t>
          </a:r>
          <a:r>
            <a:rPr lang="en-US" sz="2200" kern="1200" err="1"/>
            <a:t>benefícios</a:t>
          </a:r>
          <a:endParaRPr lang="en-US" sz="2200" kern="120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Uso</a:t>
          </a:r>
          <a:r>
            <a:rPr lang="en-US" sz="2200" kern="1200"/>
            <a:t> de </a:t>
          </a:r>
          <a:r>
            <a:rPr lang="en-US" sz="2200" kern="1200" err="1"/>
            <a:t>função</a:t>
          </a:r>
          <a:r>
            <a:rPr lang="en-US" sz="2200" kern="1200"/>
            <a:t> </a:t>
          </a:r>
          <a:r>
            <a:rPr lang="en-US" sz="2200" kern="1200" err="1"/>
            <a:t>aninhada</a:t>
          </a:r>
          <a:r>
            <a:rPr lang="en-US" sz="2200" kern="1200"/>
            <a:t> e </a:t>
          </a:r>
          <a:r>
            <a:rPr lang="en-US" sz="2200" kern="1200" err="1"/>
            <a:t>recursividade</a:t>
          </a:r>
          <a:endParaRPr lang="en-US" sz="2200" kern="1200"/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Realizar</a:t>
          </a:r>
          <a:r>
            <a:rPr lang="en-US" sz="2200" kern="1200"/>
            <a:t> </a:t>
          </a:r>
          <a:r>
            <a:rPr lang="en-US" sz="2200" kern="1200" err="1"/>
            <a:t>exercícios</a:t>
          </a:r>
          <a:r>
            <a:rPr lang="en-US" sz="2200" kern="1200"/>
            <a:t> </a:t>
          </a:r>
          <a:r>
            <a:rPr lang="en-US" sz="2200" kern="1200" err="1"/>
            <a:t>práticos</a:t>
          </a:r>
          <a:endParaRPr lang="en-US" sz="2200" kern="120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3AB1F684-EF48-AADF-BF9D-561A5955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7B373526-0C0A-D014-E8C9-E664F30AD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9DC2AD20-F72A-2BED-9840-CC9FCA15C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2EC574EA-CD12-C66F-5AD9-BC70D2EA98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39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7664FB1-43D0-9F1C-C9F0-86D784EC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6C7D17AC-E41F-6FEA-F20E-2AC56CEB4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6A44D205-9CA1-E6DB-51BB-D0E5A1CCE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8318100F-3CCA-5B69-1B48-DDB16DF745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6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1bbd5952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1bbd59522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1e1bbd59522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bbd5952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e1bbd59522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e1bbd59522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bbd5952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e1bbd59522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1e1bbd59522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bbd595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e1bbd5952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1e1bbd5952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D243E2C-E913-3A0B-3627-2ED4BDC7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0E1D14C5-E674-6D37-312C-7098C291CD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8C00FFF7-D6AD-BC9B-914D-283568218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16085793-275A-F9B0-16C6-8CBD90DD5D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40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5F03DE63-6A57-4199-FA9F-111C9E7A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02C6977E-B949-5EE5-CB33-AF47D14CA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BDC2B98F-DB0C-BED9-4E49-E7C9CE779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3247BE28-9294-43CA-EC60-E99785059A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680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EA858FF1-D53B-2603-01C7-7BA0BD08E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2823A5CC-58EE-9599-7B11-FCF0EAE11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6DC6620C-CA31-A645-58CF-EAB3F5E77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AB0E93B8-44B1-C93D-F05E-72423AD84C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983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8EEB5E1D-2AB2-BDCE-1FE8-6BD830836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A7564CCA-062D-20EE-BE52-0E159D289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2BD648ED-41C4-FD6E-AFFB-83DAF1E244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C0A15A03-C9E1-4B04-B5A7-ED093455E7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91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1A84D50C-0F25-4DF7-B3B8-CB7FD9D9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4D9E7DE4-02CF-55F7-4948-CEAA0E402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AF1EA1BD-0AEE-AB4D-95F9-5DF8DF406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5C883CE5-8BF7-8CFD-630B-549F7DC343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40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111E5A8-32DC-946C-6EAE-246F3E7E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ab036dad_1_0:notes">
            <a:extLst>
              <a:ext uri="{FF2B5EF4-FFF2-40B4-BE49-F238E27FC236}">
                <a16:creationId xmlns:a16="http://schemas.microsoft.com/office/drawing/2014/main" id="{FE662C65-2154-2362-C048-E11E6829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e5ab036dad_1_0:notes">
            <a:extLst>
              <a:ext uri="{FF2B5EF4-FFF2-40B4-BE49-F238E27FC236}">
                <a16:creationId xmlns:a16="http://schemas.microsoft.com/office/drawing/2014/main" id="{4EDC89E9-B37E-2EE8-1409-093738D9A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e5ab036dad_1_0:notes">
            <a:extLst>
              <a:ext uri="{FF2B5EF4-FFF2-40B4-BE49-F238E27FC236}">
                <a16:creationId xmlns:a16="http://schemas.microsoft.com/office/drawing/2014/main" id="{43C03CB3-6EC5-BFBE-7EEF-8D5032C546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27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5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D5CEB356-9CA9-C5E4-E7AA-7D472D837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1BA4D0D9-384B-7C08-5ABB-49A4C469A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395E2541-73D7-45CD-EF52-0E6DB2396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1B025961-7573-A484-1D63-9AB0AA61EB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637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0D9D6B04-9991-C1E4-4AF3-3B1C3F54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A4D3E52F-BEE4-F0AC-7773-4A7479AF3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F313A14A-59D3-A261-F011-560DADF72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974EE76E-0EB8-2834-43AA-BFEF997562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561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111d9de0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e111d9de01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1e111d9de01_0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35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867847F3-0B8E-A778-9946-2D5644C2A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111d9de01_0_237:notes">
            <a:extLst>
              <a:ext uri="{FF2B5EF4-FFF2-40B4-BE49-F238E27FC236}">
                <a16:creationId xmlns:a16="http://schemas.microsoft.com/office/drawing/2014/main" id="{12B3FF2D-F941-CBC1-0129-3A8779A63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e111d9de01_0_237:notes">
            <a:extLst>
              <a:ext uri="{FF2B5EF4-FFF2-40B4-BE49-F238E27FC236}">
                <a16:creationId xmlns:a16="http://schemas.microsoft.com/office/drawing/2014/main" id="{AF7269EC-D565-8A83-DE96-BEF5A577E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1e111d9de01_0_237:notes">
            <a:extLst>
              <a:ext uri="{FF2B5EF4-FFF2-40B4-BE49-F238E27FC236}">
                <a16:creationId xmlns:a16="http://schemas.microsoft.com/office/drawing/2014/main" id="{8AE7EFBA-ADFB-1DD7-2FD0-2A07A296B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36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8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83BFAAFF-1B26-1462-4DF9-AE3E4063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266E95D6-9D91-C60C-44AA-FB65EFFF9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49C41244-E767-29B1-5D95-8CAF5430A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DFAE1948-114A-ACCD-E4AB-F7A11273DE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81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3677C4D7-C662-9ACC-A8ED-C291DCB71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8B74C5CA-B1EC-9D28-2E60-3CBB6AEFE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38FA4ED7-D21F-535E-DAF4-1C3EE772A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CAA820A1-9434-1003-A5A7-7BF7D44BB7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08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C486649F-9BA2-58CF-E026-569D8D460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>
            <a:extLst>
              <a:ext uri="{FF2B5EF4-FFF2-40B4-BE49-F238E27FC236}">
                <a16:creationId xmlns:a16="http://schemas.microsoft.com/office/drawing/2014/main" id="{6C981919-15B5-D5ED-68A3-54C9A209D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>
            <a:extLst>
              <a:ext uri="{FF2B5EF4-FFF2-40B4-BE49-F238E27FC236}">
                <a16:creationId xmlns:a16="http://schemas.microsoft.com/office/drawing/2014/main" id="{F81E0834-FF05-8A4C-6C67-91ACCC8F9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>
            <a:extLst>
              <a:ext uri="{FF2B5EF4-FFF2-40B4-BE49-F238E27FC236}">
                <a16:creationId xmlns:a16="http://schemas.microsoft.com/office/drawing/2014/main" id="{462D8F4A-3FC9-F2F7-E7FF-EB16AB880D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51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bbd595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e1bbd5952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1e1bbd59522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AABE576-E89F-1857-F748-50B509398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C07FEE20-C1F3-65A4-CB17-3618A89D0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B157D4BB-82F9-FDD1-6FA1-A37EB87B5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2245E17E-38A4-B195-8894-988C28216D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09B0E0C-5A53-58BA-4E22-C39D2B3B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bd59522_0_20:notes">
            <a:extLst>
              <a:ext uri="{FF2B5EF4-FFF2-40B4-BE49-F238E27FC236}">
                <a16:creationId xmlns:a16="http://schemas.microsoft.com/office/drawing/2014/main" id="{DCC6A249-D233-C44D-957A-269102672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1bbd59522_0_20:notes">
            <a:extLst>
              <a:ext uri="{FF2B5EF4-FFF2-40B4-BE49-F238E27FC236}">
                <a16:creationId xmlns:a16="http://schemas.microsoft.com/office/drawing/2014/main" id="{F061F18C-788D-4524-383A-2B7E90A6A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1bbd59522_0_20:notes">
            <a:extLst>
              <a:ext uri="{FF2B5EF4-FFF2-40B4-BE49-F238E27FC236}">
                <a16:creationId xmlns:a16="http://schemas.microsoft.com/office/drawing/2014/main" id="{FE07E603-1AB5-635C-F2E2-063D11359C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37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7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18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userDrawn="1">
  <p:cSld name="Duas Partes d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563418" y="1722299"/>
            <a:ext cx="5456382" cy="445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172200" y="1722299"/>
            <a:ext cx="5560450" cy="445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E745EBE5-039D-0F4C-7627-A7EFBC6338E7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33EF170C-D91B-9915-3779-B7AD1CA88AD5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5A5AF03D-05C8-B405-0E90-2E250B902D79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80E5D79-5EEF-5495-D9B2-B025CC4299A3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6;p17">
            <a:extLst>
              <a:ext uri="{FF2B5EF4-FFF2-40B4-BE49-F238E27FC236}">
                <a16:creationId xmlns:a16="http://schemas.microsoft.com/office/drawing/2014/main" id="{7E7C27CC-9C0F-A0A5-010E-5473D0622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73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5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9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4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638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6730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95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000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3" r:id="rId2"/>
    <p:sldLayoutId id="2147483665" r:id="rId3"/>
    <p:sldLayoutId id="2147483664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82" r:id="rId14"/>
    <p:sldLayoutId id="214748368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7985FFA-2962-E247-8AD8-793F36FD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>
            <a:extLst>
              <a:ext uri="{FF2B5EF4-FFF2-40B4-BE49-F238E27FC236}">
                <a16:creationId xmlns:a16="http://schemas.microsoft.com/office/drawing/2014/main" id="{4558323C-32C7-792B-00CA-66D0902BE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/>
            <a:r>
              <a:rPr lang="pt-BR" b="1" dirty="0"/>
              <a:t>Funções</a:t>
            </a:r>
            <a:r>
              <a:rPr lang="pt-BR" dirty="0"/>
              <a:t> são blocos de código reutilizáveis que realizam uma tarefa específica e podem ser chamados várias vezes ao longo de um programa, evitando que você tenha que reescrevê-los mais de uma vez.</a:t>
            </a:r>
          </a:p>
          <a:p>
            <a:pPr marL="0" indent="0"/>
            <a:r>
              <a:rPr lang="pt-BR" dirty="0"/>
              <a:t>Uma funcionalidade importante é o fato que, caso precise realizar alguma alteração ou correção, ela vai ser feita nesta sub-rotina e não em diversas partes do código.</a:t>
            </a:r>
          </a:p>
        </p:txBody>
      </p:sp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261E9F56-A721-C132-3B0B-36A2075DF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93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/>
            <a:r>
              <a:rPr lang="pt-BR" dirty="0"/>
              <a:t>Para definir a função, usa-se a palavra reservada </a:t>
            </a:r>
            <a:r>
              <a:rPr lang="pt-BR" b="1" dirty="0" err="1"/>
              <a:t>def</a:t>
            </a:r>
            <a:r>
              <a:rPr lang="pt-BR" dirty="0"/>
              <a:t>, seguida do nome da função, dos parâmetros entre parênteses e dos dois pontos. </a:t>
            </a:r>
          </a:p>
          <a:p>
            <a:pPr marL="0" indent="0"/>
            <a:r>
              <a:rPr lang="pt-BR" dirty="0"/>
              <a:t>Os procedimentos devem ficar abaixo desta linha e indentados. Para retornar valores, ou apenas para indicar o término da função, deve-se usar a palavra </a:t>
            </a:r>
            <a:r>
              <a:rPr lang="pt-BR" b="1" dirty="0" err="1"/>
              <a:t>return</a:t>
            </a:r>
            <a:r>
              <a:rPr lang="pt-BR" dirty="0"/>
              <a:t>. </a:t>
            </a:r>
            <a:endParaRPr dirty="0"/>
          </a:p>
        </p:txBody>
      </p:sp>
      <p:sp>
        <p:nvSpPr>
          <p:cNvPr id="87" name="Google Shape;87;g1e1bbd59522_0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5D9FE3C-B482-E285-E675-9A564915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a função não recebe parâmetros:</a:t>
            </a:r>
          </a:p>
          <a:p>
            <a:pPr algn="l"/>
            <a:r>
              <a:rPr lang="pt-BR" sz="2400" b="0" i="0" u="none" strike="noStrike" baseline="0" dirty="0" err="1">
                <a:latin typeface="CourierNewPSMT"/>
              </a:rPr>
              <a:t>def</a:t>
            </a:r>
            <a:r>
              <a:rPr lang="pt-BR" sz="2400" b="0" i="0" u="none" strike="noStrike" baseline="0" dirty="0">
                <a:latin typeface="CourierNewPSMT"/>
              </a:rPr>
              <a:t> &lt;nome da função&gt; ():</a:t>
            </a:r>
          </a:p>
          <a:p>
            <a:pPr algn="l"/>
            <a:endParaRPr lang="pt-BR" sz="2400" b="0" i="0" u="none" strike="noStrike" baseline="0" dirty="0">
              <a:latin typeface="FrutigerLTStd-Light"/>
            </a:endParaRPr>
          </a:p>
          <a:p>
            <a:pPr algn="l"/>
            <a:r>
              <a:rPr lang="pt-BR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a função recebe parâmetros:</a:t>
            </a:r>
          </a:p>
          <a:p>
            <a:pPr algn="l"/>
            <a:r>
              <a:rPr lang="pt-BR" sz="2400" b="0" i="0" u="none" strike="noStrike" baseline="0" dirty="0" err="1">
                <a:latin typeface="CourierNewPSMT"/>
              </a:rPr>
              <a:t>def</a:t>
            </a:r>
            <a:r>
              <a:rPr lang="pt-BR" sz="2400" b="0" i="0" u="none" strike="noStrike" baseline="0" dirty="0">
                <a:latin typeface="CourierNewPSMT"/>
              </a:rPr>
              <a:t> &lt;nome da função&gt; (&lt;parâmetro(s)&gt;):</a:t>
            </a:r>
          </a:p>
          <a:p>
            <a:pPr marL="571500" lvl="1" indent="0">
              <a:buNone/>
            </a:pPr>
            <a:r>
              <a:rPr lang="pt-BR" b="0" i="0" u="none" strike="noStrike" baseline="0" dirty="0">
                <a:latin typeface="CourierNewPSMT"/>
              </a:rPr>
              <a:t>&lt;comando que quero executar&gt;</a:t>
            </a:r>
          </a:p>
          <a:p>
            <a:pPr marL="571500" lvl="1" indent="0">
              <a:buNone/>
            </a:pPr>
            <a:r>
              <a:rPr lang="pt-BR" b="0" i="0" u="none" strike="noStrike" baseline="0" dirty="0">
                <a:latin typeface="CourierNewPSMT"/>
              </a:rPr>
              <a:t>…</a:t>
            </a:r>
          </a:p>
          <a:p>
            <a:pPr marL="571500" lvl="1" indent="0">
              <a:buNone/>
            </a:pPr>
            <a:r>
              <a:rPr lang="pt-BR" b="0" i="0" u="none" strike="noStrike" baseline="0" dirty="0" err="1">
                <a:latin typeface="CourierNewPSMT"/>
              </a:rPr>
              <a:t>return</a:t>
            </a:r>
            <a:r>
              <a:rPr lang="pt-BR" b="0" i="0" u="none" strike="noStrike" baseline="0" dirty="0">
                <a:latin typeface="CourierNewPSMT"/>
              </a:rPr>
              <a:t> (caso essa função retorne algum valor)</a:t>
            </a:r>
            <a:endParaRPr lang="pt-BR" dirty="0"/>
          </a:p>
        </p:txBody>
      </p:sp>
      <p:sp>
        <p:nvSpPr>
          <p:cNvPr id="94" name="Google Shape;94;g1e1bbd59522_0_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 - Sintaxe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077177C-1C26-6A03-74C5-B994CBD2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2C5E9FDA-7935-77F2-FFD3-FCABBEB77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algn="l">
              <a:lnSpc>
                <a:spcPct val="100000"/>
              </a:lnSpc>
            </a:pPr>
            <a:r>
              <a:rPr lang="pt-BR" b="0" i="0" u="none" strike="noStrike" baseline="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b="0" i="0" u="none" strike="noStrike" baseline="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ourierNewPSMT"/>
              </a:rPr>
              <a:t>mensagem ():</a:t>
            </a:r>
          </a:p>
          <a:p>
            <a:pPr marL="571500" lvl="1" indent="0">
              <a:lnSpc>
                <a:spcPct val="100000"/>
              </a:lnSpc>
              <a:buNone/>
            </a:pPr>
            <a:r>
              <a:rPr lang="pt-BR" sz="2800" b="0" i="0" u="none" strike="noStrike" baseline="0" dirty="0">
                <a:solidFill>
                  <a:srgbClr val="0000FF"/>
                </a:solidFill>
                <a:latin typeface="CourierNewPSMT"/>
              </a:rPr>
              <a:t>print 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800" b="0" i="0" u="none" strike="noStrike" baseline="0" dirty="0">
                <a:solidFill>
                  <a:srgbClr val="FF0000"/>
                </a:solidFill>
                <a:latin typeface="CourierNewPSMT"/>
              </a:rPr>
              <a:t>'Oi , mundo !’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571500" lvl="1" indent="0">
              <a:lnSpc>
                <a:spcPct val="100000"/>
              </a:lnSpc>
              <a:buNone/>
            </a:pPr>
            <a:endParaRPr lang="pt-BR" sz="2800" dirty="0">
              <a:solidFill>
                <a:srgbClr val="000000"/>
              </a:solidFill>
              <a:latin typeface="CourierNewPSMT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pt-BR" sz="2800" b="0" i="0" u="none" strike="noStrike" baseline="0" dirty="0">
                <a:solidFill>
                  <a:srgbClr val="000000"/>
                </a:solidFill>
                <a:latin typeface="CourierNewPSMT"/>
              </a:rPr>
              <a:t>mensagem ()</a:t>
            </a:r>
            <a:endParaRPr sz="2800" dirty="0">
              <a:latin typeface="CourierNewPSMT"/>
            </a:endParaRP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8B844B67-095B-2085-B90D-40AAC387F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Funções - 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5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9E72BA1-14D3-3F8B-7A24-DC805A5E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4D7BCD76-6343-3803-24E4-121995524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Uma função pode receber, por exemplo, um nome como parâmetro e exibir uma saudação personalizada: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urierNewPSMT"/>
              </a:rPr>
              <a:t>saudacao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(nome):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24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CourierNewPSMT"/>
              </a:rPr>
              <a:t>f"Olá</a:t>
            </a:r>
            <a:r>
              <a:rPr lang="pt-BR" sz="2400" dirty="0">
                <a:solidFill>
                  <a:srgbClr val="FF0000"/>
                </a:solidFill>
                <a:latin typeface="CourierNewPSMT"/>
              </a:rPr>
              <a:t>, {nome}! Como vai?"</a:t>
            </a:r>
            <a:r>
              <a:rPr lang="pt-BR" sz="2400" dirty="0">
                <a:solidFill>
                  <a:schemeClr val="tx1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Chamando a função com um argumento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 err="1">
                <a:solidFill>
                  <a:srgbClr val="000000"/>
                </a:solidFill>
                <a:latin typeface="CourierNewPSMT"/>
              </a:rPr>
              <a:t>saudacao</a:t>
            </a:r>
            <a:r>
              <a:rPr lang="pt-BR" sz="240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pt-BR" sz="2400" dirty="0">
                <a:solidFill>
                  <a:srgbClr val="FF0000"/>
                </a:solidFill>
                <a:latin typeface="CourierNewPSMT"/>
              </a:rPr>
              <a:t>"Ana"</a:t>
            </a:r>
            <a:r>
              <a:rPr lang="pt-BR" sz="2400" dirty="0">
                <a:solidFill>
                  <a:schemeClr val="tx1"/>
                </a:solidFill>
                <a:latin typeface="CourierNewPSMT"/>
              </a:rPr>
              <a:t>)</a:t>
            </a: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E97EB0AD-616F-176B-CF2A-E29EFA02B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190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63772AD-4BF9-7FAD-6A0D-1593DF46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1558E62B-2310-C467-86C0-6391AAA78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pt-BR" sz="2400" dirty="0"/>
              <a:t>Funções podem retornar valores usando a palavra-chave </a:t>
            </a:r>
            <a:r>
              <a:rPr lang="pt-BR" sz="2400" b="1" dirty="0" err="1"/>
              <a:t>return</a:t>
            </a:r>
            <a:r>
              <a:rPr lang="pt-BR" sz="2400" dirty="0"/>
              <a:t>. Aqui está um exemplo que calcula o quadrado de um número:</a:t>
            </a:r>
          </a:p>
          <a:p>
            <a:pPr marL="0" indent="0">
              <a:lnSpc>
                <a:spcPct val="100000"/>
              </a:lnSpc>
            </a:pP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quadrado(numero):</a:t>
            </a:r>
          </a:p>
          <a:p>
            <a:pPr marL="0" indent="0"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numero ** 2</a:t>
            </a:r>
          </a:p>
          <a:p>
            <a:pPr marL="0" indent="0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CourierNewPSMT"/>
            </a:endParaRPr>
          </a:p>
          <a:p>
            <a:pPr marL="0">
              <a:lnSpc>
                <a:spcPct val="100000"/>
              </a:lnSpc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Chamando a função e armazenando o resultado</a:t>
            </a:r>
          </a:p>
          <a:p>
            <a:pPr marL="0" indent="0"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resultado = quadrado(</a:t>
            </a:r>
            <a:r>
              <a:rPr lang="pt-BR" sz="2400" dirty="0">
                <a:solidFill>
                  <a:srgbClr val="FF0000"/>
                </a:solidFill>
                <a:latin typeface="CourierNewPSMT"/>
              </a:rPr>
              <a:t>4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</a:pPr>
            <a:r>
              <a:rPr lang="pt-BR" sz="24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(resultado)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Saída: 16</a:t>
            </a:r>
            <a:endParaRPr lang="pt-BR" sz="2400" dirty="0"/>
          </a:p>
          <a:p>
            <a:pPr marL="0" indent="0">
              <a:lnSpc>
                <a:spcPct val="100000"/>
              </a:lnSpc>
            </a:pPr>
            <a:endParaRPr lang="pt-BR" sz="2400" dirty="0"/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29EBD9D3-A41C-EB52-0F3C-F7D4B1791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04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E38A16B7-3C91-71AF-F549-C6D3C41E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FD37436A-466B-FC09-DAA8-59226E02A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algn="l">
              <a:lnSpc>
                <a:spcPct val="100000"/>
              </a:lnSpc>
            </a:pPr>
            <a:r>
              <a:rPr lang="pt-BR" sz="2400" b="0" i="0" u="none" strike="noStrike" baseline="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b="0" i="0" u="none" strike="noStrike" baseline="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somar (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ourierNewPSMT"/>
              </a:rPr>
              <a:t>a,b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):</a:t>
            </a:r>
          </a:p>
          <a:p>
            <a:pPr marL="360000" algn="l">
              <a:lnSpc>
                <a:spcPct val="100000"/>
              </a:lnSpc>
            </a:pPr>
            <a:r>
              <a:rPr lang="pt-BR" sz="2400" b="0" i="0" u="none" strike="noStrike" baseline="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2400" b="0" i="0" u="none" strike="noStrike" baseline="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a + b</a:t>
            </a:r>
          </a:p>
          <a:p>
            <a:pPr marL="0" algn="l">
              <a:lnSpc>
                <a:spcPct val="100000"/>
              </a:lnSpc>
            </a:pPr>
            <a:endParaRPr lang="pt-BR" sz="2400" b="0" i="0" u="none" strike="noStrike" baseline="0" dirty="0">
              <a:solidFill>
                <a:srgbClr val="000000"/>
              </a:solidFill>
              <a:latin typeface="CourierNewPSMT"/>
            </a:endParaRPr>
          </a:p>
          <a:p>
            <a:pPr marL="0" algn="l">
              <a:lnSpc>
                <a:spcPct val="100000"/>
              </a:lnSpc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valor1 = </a:t>
            </a:r>
            <a:r>
              <a:rPr lang="pt-BR" sz="2400" b="0" i="0" u="none" strike="noStrike" baseline="0" dirty="0" err="1">
                <a:solidFill>
                  <a:srgbClr val="0000FF"/>
                </a:solidFill>
                <a:latin typeface="CourierNewPSMT"/>
              </a:rPr>
              <a:t>float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b="0" i="0" u="none" strike="noStrike" baseline="0" dirty="0">
                <a:solidFill>
                  <a:srgbClr val="0000FF"/>
                </a:solidFill>
                <a:latin typeface="CourierNewPSMT"/>
              </a:rPr>
              <a:t>input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b="0" i="0" u="none" strike="noStrike" baseline="0" dirty="0">
                <a:solidFill>
                  <a:srgbClr val="FF0000"/>
                </a:solidFill>
                <a:latin typeface="CourierNewPSMT"/>
              </a:rPr>
              <a:t>'Digite o primeiro valor :'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algn="l">
              <a:lnSpc>
                <a:spcPct val="100000"/>
              </a:lnSpc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valor2 = </a:t>
            </a:r>
            <a:r>
              <a:rPr lang="pt-BR" sz="2400" b="0" i="0" u="none" strike="noStrike" baseline="0" dirty="0" err="1">
                <a:solidFill>
                  <a:srgbClr val="0000FF"/>
                </a:solidFill>
                <a:latin typeface="CourierNewPSMT"/>
              </a:rPr>
              <a:t>float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b="0" i="0" u="none" strike="noStrike" baseline="0" dirty="0">
                <a:solidFill>
                  <a:srgbClr val="0000FF"/>
                </a:solidFill>
                <a:latin typeface="CourierNewPSMT"/>
              </a:rPr>
              <a:t>input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b="0" i="0" u="none" strike="noStrike" baseline="0" dirty="0">
                <a:solidFill>
                  <a:srgbClr val="FF0000"/>
                </a:solidFill>
                <a:latin typeface="CourierNewPSMT"/>
              </a:rPr>
              <a:t>'Digite o segundo valor :'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algn="l">
              <a:lnSpc>
                <a:spcPct val="100000"/>
              </a:lnSpc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resultado = somar ( valor1 , valor2 )</a:t>
            </a:r>
          </a:p>
          <a:p>
            <a:pPr marL="0" algn="l">
              <a:lnSpc>
                <a:spcPct val="100000"/>
              </a:lnSpc>
            </a:pPr>
            <a:r>
              <a:rPr lang="pt-BR" sz="2400" b="0" i="0" u="none" strike="noStrike" baseline="0" dirty="0">
                <a:solidFill>
                  <a:srgbClr val="0000FF"/>
                </a:solidFill>
                <a:latin typeface="CourierNewPSMT"/>
              </a:rPr>
              <a:t>print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b="0" i="0" u="none" strike="noStrike" baseline="0" dirty="0">
                <a:solidFill>
                  <a:srgbClr val="FF0000"/>
                </a:solidFill>
                <a:latin typeface="CourierNewPSMT"/>
              </a:rPr>
              <a:t>'A soma de '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,valor1 ,</a:t>
            </a:r>
            <a:r>
              <a:rPr lang="pt-BR" sz="2400" b="0" i="0" u="none" strike="noStrike" baseline="0" dirty="0">
                <a:solidFill>
                  <a:srgbClr val="FF0000"/>
                </a:solidFill>
                <a:latin typeface="CourierNewPSMT"/>
              </a:rPr>
              <a:t>' + '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,valor2 ,</a:t>
            </a:r>
            <a:r>
              <a:rPr lang="pt-BR" sz="2400" b="0" i="0" u="none" strike="noStrike" baseline="0" dirty="0">
                <a:solidFill>
                  <a:srgbClr val="FF0000"/>
                </a:solidFill>
                <a:latin typeface="CourierNewPSMT"/>
              </a:rPr>
              <a:t>' = '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NewPSMT"/>
              </a:rPr>
              <a:t>,resultado )</a:t>
            </a:r>
            <a:endParaRPr sz="3600" dirty="0">
              <a:latin typeface="CourierNewPSMT"/>
            </a:endParaRP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C54CB4F2-323E-B02B-5144-52F1E8C80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Funções - 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95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e1bbd59522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1" y="152401"/>
            <a:ext cx="8829675" cy="6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e1bbd59522_0_72"/>
          <p:cNvPicPr preferRelativeResize="0"/>
          <p:nvPr/>
        </p:nvPicPr>
        <p:blipFill rotWithShape="1">
          <a:blip r:embed="rId3">
            <a:alphaModFix/>
          </a:blip>
          <a:srcRect t="10752"/>
          <a:stretch/>
        </p:blipFill>
        <p:spPr>
          <a:xfrm>
            <a:off x="1676400" y="1297858"/>
            <a:ext cx="8839199" cy="484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93B77CA-3DC9-6214-981F-F5962AD07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1" name="Google Shape;161;g1e1bbd59522_0_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Resultado - Execução</a:t>
            </a:r>
            <a:endParaRPr dirty="0"/>
          </a:p>
        </p:txBody>
      </p:sp>
      <p:pic>
        <p:nvPicPr>
          <p:cNvPr id="162" name="Google Shape;162;g1e1bbd59522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1681017"/>
            <a:ext cx="68961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4: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F8791E8-198B-4FAD-6385-3D14CC217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5" name="Google Shape;115;g1e1bbd59522_0_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Funções</a:t>
            </a:r>
            <a:endParaRPr/>
          </a:p>
        </p:txBody>
      </p:sp>
      <p:pic>
        <p:nvPicPr>
          <p:cNvPr id="116" name="Google Shape;116;g1e1bbd59522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246" y="2004939"/>
            <a:ext cx="87915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7F0AC-6721-A72E-D7C7-7804E366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8F0B84-44FA-CEEC-349B-6AD51AF9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E33B3C-905E-0095-BE48-6088F618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0265FF-EA70-9D81-082B-817EDE2F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A6E464-D145-212C-95E9-9D7A3C3AC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DCF383-5FDC-8D73-CCA2-A7C71ACE9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9649E7-1579-BFF7-2343-1F44EF06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508F98-9F06-DE4F-BAFD-6BF60DF00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1BBA3A-1CF2-C76A-BBE2-DD8C8427F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4C03D-F1A3-1AA7-83FB-647595D90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9D29933-8C22-4E30-02E7-383A7907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D6DD769-0370-1B2E-0974-C47DB111B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FF4CE6-F3A2-80E1-D086-823E166C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Funções aninhadas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873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A9EE164C-8C2C-8356-2C9A-300B2525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DF01E41F-C4FC-E628-350A-F5DDD227D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Funções aninhadas, também conhecidas como </a:t>
            </a:r>
            <a:r>
              <a:rPr lang="pt-BR" sz="2400" b="1" dirty="0"/>
              <a:t>funções internas</a:t>
            </a:r>
            <a:r>
              <a:rPr lang="pt-BR" sz="2400" dirty="0"/>
              <a:t>, são funções definidas </a:t>
            </a:r>
            <a:r>
              <a:rPr lang="pt-BR" sz="2400" b="1" dirty="0"/>
              <a:t>dentro de outras funções</a:t>
            </a:r>
            <a:r>
              <a:rPr lang="pt-BR" sz="2400" dirty="0"/>
              <a:t>. Elas podem ser úteis para organizar o código e criar um escopo fechado, onde a função interna só está disponível dentro da função externa.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Funções aninhadas também podem acessar variáveis da função externa, o que permite criar comportamentos específicos.</a:t>
            </a: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6FEF63CB-A02E-0587-E7A1-7B3E0A0BD5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Função aninhada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65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435561B-D1D4-98AC-70DB-0A538D1F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12F22B74-C6D7-95AE-2298-42378BFA3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urierNewPSMT"/>
              </a:rPr>
              <a:t>calcular_quadrado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(x):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quadrado(n):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n ** 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Chamando a função aninhada com o valor `x`</a:t>
            </a:r>
            <a:endParaRPr lang="pt-BR" sz="24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 quadrado(x)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endParaRPr lang="pt-BR" sz="24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Chamando a função externa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CourierNewPSMT"/>
              </a:rPr>
              <a:t>calcular_quadrado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2400" dirty="0">
                <a:solidFill>
                  <a:srgbClr val="FF0000"/>
                </a:solidFill>
                <a:latin typeface="CourierNewPSMT"/>
              </a:rPr>
              <a:t>5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))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Saída: 25</a:t>
            </a: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4FF267BD-B2FC-4501-38F0-21AF0D1AF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Função aninhada - Exemplos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35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1E9E631-29AF-2E16-9222-245EEC648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6118B3C6-F537-57C7-C195-45351E7933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7588" y="226142"/>
            <a:ext cx="10756490" cy="64106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(nome,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validar_nome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(nome):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nome.isalpha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() 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Verifica se o nome só tem letras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"@"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in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and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"."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in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Verifica se contém "@" e "."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validar_nome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(nome)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and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Solicitando os dados ao usuário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nome_usuario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"Digite seu nome: "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"Digite seu </a:t>
            </a:r>
            <a:r>
              <a:rPr lang="pt-BR" sz="1800" dirty="0" err="1">
                <a:solidFill>
                  <a:srgbClr val="FF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: "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Chamando a função de validação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validar_usuario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nome_usuario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email_usuario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"Usuário válido."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else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"Nome ou </a:t>
            </a:r>
            <a:r>
              <a:rPr lang="pt-BR" sz="1800" dirty="0" err="1">
                <a:solidFill>
                  <a:srgbClr val="FF0000"/>
                </a:solidFill>
                <a:latin typeface="CourierNewPSMT"/>
              </a:rPr>
              <a:t>email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 inválido. Verifique os dados e tente novamente."</a:t>
            </a:r>
            <a:r>
              <a:rPr lang="pt-BR" sz="1800" dirty="0">
                <a:solidFill>
                  <a:schemeClr val="tx1"/>
                </a:solidFill>
                <a:latin typeface="CourierNewPS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65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862BB-4151-35E3-1DE0-1A58FC85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098907-7D7A-253C-2D67-1456172E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D0BEAB-969D-DEAF-C617-8D9A7690F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FB8ADD-9BA0-33B4-4357-D532044E2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D35D60-9D58-5412-8EE1-502DB6A2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7D08C0A-FF09-1B86-FBF1-FF64D28EA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1B30B2-4A93-69BD-CF57-90CE60D58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A42328-B91A-7C07-4248-2C558C77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1400E6-3496-57B7-C508-14488CFC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963C7B-5012-97AA-0638-02A9B7C7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2484FF-079A-9E31-A72F-CB85DF3D3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7B27E1-BCC6-B74E-62C0-182C6E719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4DD876-FF97-74EB-2712-A20BB73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Recursividade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5576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45426E37-A96E-3235-19F1-F4CA30DDD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B6C0BD11-0898-8F04-C52C-538EB4E2C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b="1" dirty="0"/>
              <a:t>Recursividade</a:t>
            </a:r>
            <a:r>
              <a:rPr lang="pt-BR" sz="2400" dirty="0"/>
              <a:t> é uma técnica em programação onde uma </a:t>
            </a:r>
            <a:r>
              <a:rPr lang="pt-BR" sz="2400" b="1" dirty="0"/>
              <a:t>função chama a si mesma</a:t>
            </a:r>
            <a:r>
              <a:rPr lang="pt-BR" sz="2400" dirty="0"/>
              <a:t> para resolver um problema, dividindo-o em subproblemas menores até alcançar uma condição base, que é o ponto de parada para evitar chamadas infinitas.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endParaRPr lang="pt-BR" sz="2400" dirty="0">
              <a:solidFill>
                <a:srgbClr val="0000FF"/>
              </a:solidFill>
              <a:latin typeface="CourierNewPSMT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24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contador (i):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 </a:t>
            </a:r>
            <a:r>
              <a:rPr lang="pt-BR" sz="2400" dirty="0" err="1">
                <a:solidFill>
                  <a:srgbClr val="0000FF"/>
                </a:solidFill>
                <a:latin typeface="CourierNewPSMT"/>
              </a:rPr>
              <a:t>if</a:t>
            </a:r>
            <a:r>
              <a:rPr lang="pt-BR" sz="24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i &gt; 1: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     		contador (i - 1)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FF"/>
                </a:solidFill>
                <a:latin typeface="CourierNewPSMT"/>
              </a:rPr>
              <a:t>     print 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(i)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endParaRPr lang="pt-BR" sz="2400" dirty="0">
              <a:solidFill>
                <a:srgbClr val="0000FF"/>
              </a:solidFill>
              <a:latin typeface="CourierNewPSMT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000000"/>
                </a:solidFill>
                <a:latin typeface="CourierNewPSMT"/>
              </a:rPr>
              <a:t>contador (</a:t>
            </a:r>
            <a:r>
              <a:rPr lang="pt-BR" sz="2400" dirty="0">
                <a:solidFill>
                  <a:srgbClr val="FF0000"/>
                </a:solidFill>
                <a:latin typeface="CourierNewPSMT"/>
              </a:rPr>
              <a:t>10</a:t>
            </a:r>
            <a:r>
              <a:rPr lang="pt-BR" sz="2400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F095AAAE-169E-9578-A869-066889C8B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Recursividade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883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107D91D-EC11-7199-205A-E7320A586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ab036dad_1_0">
            <a:extLst>
              <a:ext uri="{FF2B5EF4-FFF2-40B4-BE49-F238E27FC236}">
                <a16:creationId xmlns:a16="http://schemas.microsoft.com/office/drawing/2014/main" id="{133C2DE2-A506-AFA4-44C7-DD41AA21F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418" y="2861641"/>
            <a:ext cx="4972145" cy="2703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fatorial_iterativo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total, k = 1,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k &lt;= 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  total, k = total * k, k + 1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total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fatorial_iterativo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NewPSMT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endParaRPr lang="pt-BR" sz="18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2EC40-11BD-4BDC-A13A-7793EDD8B1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56440" y="2861641"/>
            <a:ext cx="5240592" cy="2703417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fat_recursivo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n == 1: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n *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fat_recursivo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(n-1)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fat_recursivo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NewPSMT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endParaRPr lang="pt-BR" sz="18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93" name="Google Shape;93;g1e5ab036dad_1_0">
            <a:extLst>
              <a:ext uri="{FF2B5EF4-FFF2-40B4-BE49-F238E27FC236}">
                <a16:creationId xmlns:a16="http://schemas.microsoft.com/office/drawing/2014/main" id="{68A32D84-96AB-C066-E4DC-F9F4D7B9C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dirty="0"/>
              <a:t>Recursividade - Exemplos</a:t>
            </a:r>
            <a:endParaRPr lang="pt-B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Google Shape;88;g1e1bbd59522_0_20">
            <a:extLst>
              <a:ext uri="{FF2B5EF4-FFF2-40B4-BE49-F238E27FC236}">
                <a16:creationId xmlns:a16="http://schemas.microsoft.com/office/drawing/2014/main" id="{18268857-54E1-4F3B-C32E-8DB96D8F1817}"/>
              </a:ext>
            </a:extLst>
          </p:cNvPr>
          <p:cNvSpPr txBox="1">
            <a:spLocks/>
          </p:cNvSpPr>
          <p:nvPr/>
        </p:nvSpPr>
        <p:spPr>
          <a:xfrm>
            <a:off x="563418" y="1681018"/>
            <a:ext cx="11169232" cy="10425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2400" dirty="0"/>
              <a:t>As funções recursivas muitas vezes resolvem os problemas de maneira diferente das abordagens iterativas. Observe o exemplo para calcular o fatorial:</a:t>
            </a:r>
            <a:endParaRPr lang="pt-BR" sz="2400" dirty="0">
              <a:solidFill>
                <a:srgbClr val="000000"/>
              </a:solidFill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11746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69B9650-D752-1E3D-A336-4EFF257C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85F3B63C-4FE2-F844-6C8A-F2E1B7EFD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A sequência de Fibonacci é uma série matemática onde cada número é a soma dos dois números anteriores, começando com 0 e 1. Isso resulta em uma sequência como: 0, 1, 1, 2, 3, 5, 8, 13, 21, e assim por diante.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Podemos definir a sequência de Fibonacci de forma recursiva assim: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Se 𝑛=0, o resultado é 0.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Se 𝑛=1, o resultado é 1.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Para 𝑛&gt;1, o termo 𝑛-</a:t>
            </a:r>
            <a:r>
              <a:rPr lang="pt-BR" sz="2400" dirty="0" err="1"/>
              <a:t>ésimo</a:t>
            </a:r>
            <a:r>
              <a:rPr lang="pt-BR" sz="2400" dirty="0"/>
              <a:t> é dado por:</a:t>
            </a:r>
          </a:p>
          <a:p>
            <a:pPr marL="0" algn="ctr">
              <a:lnSpc>
                <a:spcPct val="100000"/>
              </a:lnSpc>
              <a:spcBef>
                <a:spcPts val="600"/>
              </a:spcBef>
            </a:pPr>
            <a:r>
              <a:rPr lang="pt-BR" sz="2400" dirty="0"/>
              <a:t>𝐹𝑖𝑏𝑜𝑛𝑎𝑐𝑐𝑖(𝑛) = 𝐹𝑖𝑏𝑜𝑛𝑎𝑐𝑐𝑖(𝑛−1) + 𝐹𝑖𝑏𝑜𝑛𝑎𝑐𝑐𝑖(𝑛−2)</a:t>
            </a:r>
            <a:endParaRPr lang="pt-BR" sz="24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D65C941F-A95F-36C9-A5D2-53660C869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Recursividade - Exemplo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25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2ECEBC95-4632-696D-6A52-8DA821FA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bbd59522_0_20">
            <a:extLst>
              <a:ext uri="{FF2B5EF4-FFF2-40B4-BE49-F238E27FC236}">
                <a16:creationId xmlns:a16="http://schemas.microsoft.com/office/drawing/2014/main" id="{FF1F8606-FE77-E53B-5398-A3CAFD84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(n):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n == 0: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  # Condição base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0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elif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n == 1: 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Condição base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else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ourierNewPSMT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 - 1) + </a:t>
            </a:r>
            <a:r>
              <a:rPr lang="pt-BR" sz="1800" dirty="0" err="1">
                <a:solidFill>
                  <a:srgbClr val="000000"/>
                </a:solidFill>
                <a:latin typeface="CourierNewPSMT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(n - 2) 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Chamada recursiva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endParaRPr lang="pt-BR" sz="1800" dirty="0">
              <a:solidFill>
                <a:srgbClr val="000000"/>
              </a:solidFill>
              <a:latin typeface="CourierNewPSMT"/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ourierNewPSMT"/>
              </a:rPr>
              <a:t># Testando a função para diferentes valores de `n`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FF"/>
                </a:solidFill>
                <a:latin typeface="CourierNewPSMT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i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in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 range(10):</a:t>
            </a:r>
          </a:p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urierNewPSMT"/>
              </a:rPr>
              <a:t>print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pt-BR" sz="1800" dirty="0" err="1">
                <a:solidFill>
                  <a:srgbClr val="FF0000"/>
                </a:solidFill>
                <a:latin typeface="CourierNewPSMT"/>
              </a:rPr>
              <a:t>f"Fibonacci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({i}) = {</a:t>
            </a:r>
            <a:r>
              <a:rPr lang="pt-BR" sz="1800" dirty="0" err="1">
                <a:solidFill>
                  <a:srgbClr val="FF0000"/>
                </a:solidFill>
                <a:latin typeface="CourierNewPSMT"/>
              </a:rPr>
              <a:t>fibonacci</a:t>
            </a:r>
            <a:r>
              <a:rPr lang="pt-BR" sz="1800" dirty="0">
                <a:solidFill>
                  <a:srgbClr val="FF0000"/>
                </a:solidFill>
                <a:latin typeface="CourierNewPSMT"/>
              </a:rPr>
              <a:t>(i)}"</a:t>
            </a:r>
            <a:r>
              <a:rPr lang="pt-BR" sz="1800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87" name="Google Shape;87;g1e1bbd59522_0_20">
            <a:extLst>
              <a:ext uri="{FF2B5EF4-FFF2-40B4-BE49-F238E27FC236}">
                <a16:creationId xmlns:a16="http://schemas.microsoft.com/office/drawing/2014/main" id="{047B266F-1BC2-E48B-5047-846749341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Recursividade - Exemplo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5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 dirty="0"/>
              <a:t>Objetivos de aula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339928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5746A-B595-BCB9-BE84-C03A5249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6759451-8F29-A216-9514-92689CF58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665526-1CAF-2976-F3BC-FDF0CFAD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466B0B-5788-A1F0-53E7-6EFB4320C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CDB819-DA25-076C-17E7-3AC0358F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26842D-1E25-7324-062F-EFB21A65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CBF49C-CE9F-0600-CA92-B8A86F0BA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239D16-81EE-485E-5A89-504529CD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E32BE-A0E3-221F-5250-42B31D8D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F61036-92CD-D03C-BDB4-A43E896B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604D61-FA3C-5611-696D-871F517B3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B1CDF0-1805-E15C-1967-BE9AFCE7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5952D7-660C-A750-48AF-BBB6957B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Usando um pouco do que foi visto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010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D9EFDE-CBE7-DD5B-6E30-A5AB74C8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9" y="37756"/>
            <a:ext cx="11277601" cy="67710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Funções da calculadora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soma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subtracao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- b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multiplicacao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* b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divisao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!=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/ b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divisão por zero"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Função para executar as operações desejadas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executar_operacao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a, b):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match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soma(a, b)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subtracao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multiplicacao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divisao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"Sair"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_: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"Opção inválida“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7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52C6-E581-4C65-7DB9-3BF6E9EF0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4B5D39-C5D6-E7E3-0D39-17C85E778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5068"/>
            <a:ext cx="8947355" cy="62478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Loop principal com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while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Escolha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uma operação:"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"1 - Soma"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"2 - Subtração"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"3 - Multiplicação"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"4 - Divisão"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"5 - Sair"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número da operação desejada: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"Encerrando o programa."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primeiro número: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segundo número: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resultado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executar_operacao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opcao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a, b)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 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"Sair"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 ==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"Opção inválida"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"Por favor, escolha uma opção válida."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"Resultado:"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resultado)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82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111d9de01_0_2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BR" sz="1800" dirty="0"/>
              <a:t>Elabore uma função chamada </a:t>
            </a:r>
            <a:r>
              <a:rPr lang="pt-BR" sz="1800" dirty="0" err="1"/>
              <a:t>ContarPalavras</a:t>
            </a:r>
            <a:r>
              <a:rPr lang="pt-BR" sz="1800" dirty="0"/>
              <a:t> que receba uma frase como parâmetro e retorne o número de palavras na frase. No método principal, peça ao usuário que insira uma frase e mostre o número de palavras que ela contém.</a:t>
            </a:r>
          </a:p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BR" sz="1800" dirty="0"/>
              <a:t>Implemente uma função chamada </a:t>
            </a:r>
            <a:r>
              <a:rPr lang="pt-BR" sz="1800" dirty="0" err="1"/>
              <a:t>GerarSenha</a:t>
            </a:r>
            <a:r>
              <a:rPr lang="pt-BR" sz="1800" dirty="0"/>
              <a:t> que recebe um inteiro tamanho e retorna uma </a:t>
            </a:r>
            <a:r>
              <a:rPr lang="pt-BR" sz="1800" dirty="0" err="1"/>
              <a:t>string</a:t>
            </a:r>
            <a:r>
              <a:rPr lang="pt-BR" sz="1800" dirty="0"/>
              <a:t> contendo uma senha aleatória de letras e números com o tamanho especificado. No método principal, peça ao usuário o tamanho da senha e mostre a senha gerada.</a:t>
            </a:r>
          </a:p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BR" sz="1800" dirty="0"/>
              <a:t>Crie uma função chamada </a:t>
            </a:r>
            <a:r>
              <a:rPr lang="pt-BR" sz="1800" dirty="0" err="1"/>
              <a:t>ValidarCPF</a:t>
            </a:r>
            <a:r>
              <a:rPr lang="pt-BR" sz="1800" dirty="0"/>
              <a:t> que recebe uma </a:t>
            </a:r>
            <a:r>
              <a:rPr lang="pt-BR" sz="1800" dirty="0" err="1"/>
              <a:t>string</a:t>
            </a:r>
            <a:r>
              <a:rPr lang="pt-BR" sz="1800" dirty="0"/>
              <a:t> representando um CPF (apenas números, com 11 dígitos) e retorna um valor booleano indicando se o CPF é válido (você pode usar qualquer método simplificado para validação, como verificar a quantidade de dígitos). No método principal, peça ao usuário para informar um CPF e mostre se ele é válido ou inválido.</a:t>
            </a:r>
          </a:p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pt-BR" sz="1800" dirty="0"/>
              <a:t>Programe uma aplicação com uma função chamada </a:t>
            </a:r>
            <a:r>
              <a:rPr lang="pt-BR" sz="1800" b="1" dirty="0" err="1"/>
              <a:t>somarImposto</a:t>
            </a:r>
            <a:r>
              <a:rPr lang="pt-BR" sz="1800" dirty="0"/>
              <a:t>. A função possui dois parâmetros formais: </a:t>
            </a:r>
            <a:r>
              <a:rPr lang="pt-BR" sz="1800" b="1" dirty="0" err="1"/>
              <a:t>taxaImposto</a:t>
            </a:r>
            <a:r>
              <a:rPr lang="pt-BR" sz="1800" dirty="0"/>
              <a:t>, que é a quantia de imposto sobre vendas expressa em porcentagem, e </a:t>
            </a:r>
            <a:r>
              <a:rPr lang="pt-BR" sz="1800" b="1" dirty="0"/>
              <a:t>Custo</a:t>
            </a:r>
            <a:r>
              <a:rPr lang="pt-BR" sz="1800" dirty="0"/>
              <a:t>, que é o custo de um item antes do imposto. A função fará a “alteração” do valor de custo para incluir o imposto sobre vendas.</a:t>
            </a:r>
          </a:p>
        </p:txBody>
      </p:sp>
      <p:sp>
        <p:nvSpPr>
          <p:cNvPr id="338" name="Google Shape;338;g1e111d9de01_0_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Atividade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13073672-FD9A-0A95-4F10-45748E27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111d9de01_0_237">
            <a:extLst>
              <a:ext uri="{FF2B5EF4-FFF2-40B4-BE49-F238E27FC236}">
                <a16:creationId xmlns:a16="http://schemas.microsoft.com/office/drawing/2014/main" id="{A3ED05BC-275F-3565-15A6-8380C1E16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417" y="1681017"/>
            <a:ext cx="11284453" cy="4495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 startAt="5"/>
            </a:pPr>
            <a:r>
              <a:rPr lang="pt-BR" sz="1800" dirty="0"/>
              <a:t>Crie uma função </a:t>
            </a:r>
            <a:r>
              <a:rPr lang="pt-BR" sz="1800" dirty="0" err="1"/>
              <a:t>converter_temperatura</a:t>
            </a:r>
            <a:r>
              <a:rPr lang="pt-BR" sz="1800" dirty="0"/>
              <a:t> que receba um valor de temperatura e a unidade de conversão desejada ("Celsius", "Fahrenheit", "Kelvin"). A função deve retornar a temperatura convertida. Use </a:t>
            </a:r>
            <a:r>
              <a:rPr lang="pt-BR" sz="1800" b="1" dirty="0"/>
              <a:t>match</a:t>
            </a:r>
            <a:r>
              <a:rPr lang="pt-BR" sz="1800" dirty="0"/>
              <a:t> para definir a conversão correta: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/>
              <a:t>"Celsius" para "Fahrenheit": (C × 9/5) + 32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/>
              <a:t>"Celsius" para "Kelvin": C + 273.15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/>
              <a:t>"Fahrenheit" para "Celsius": (F - 32) × 5/9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800" dirty="0"/>
              <a:t>"Fahrenheit" para "Kelvin": ((F - 32) × 5/9) + 273.15</a:t>
            </a:r>
          </a:p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 startAt="5"/>
            </a:pPr>
            <a:r>
              <a:rPr lang="pt-BR" sz="1800" dirty="0"/>
              <a:t>Crie uma função </a:t>
            </a:r>
            <a:r>
              <a:rPr lang="pt-BR" sz="1800" b="1" dirty="0"/>
              <a:t>recursiva</a:t>
            </a:r>
            <a:r>
              <a:rPr lang="pt-BR" sz="1800" dirty="0"/>
              <a:t> chamada </a:t>
            </a:r>
            <a:r>
              <a:rPr lang="pt-BR" sz="1800" dirty="0" err="1"/>
              <a:t>soma_digitos</a:t>
            </a:r>
            <a:r>
              <a:rPr lang="pt-BR" sz="1800" dirty="0"/>
              <a:t> que recebe um número inteiro positivo n e retorna a soma de seus dígitos. Dicas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pt-BR" sz="1800" dirty="0"/>
              <a:t>Se n for menor que 10, retorne n (caso base).</a:t>
            </a:r>
          </a:p>
          <a:p>
            <a:pPr marL="1339850" lvl="1" indent="-514350">
              <a:lnSpc>
                <a:spcPct val="110000"/>
              </a:lnSpc>
              <a:spcBef>
                <a:spcPts val="600"/>
              </a:spcBef>
              <a:buSzPct val="100000"/>
            </a:pPr>
            <a:r>
              <a:rPr lang="pt-BR" sz="1800" dirty="0"/>
              <a:t>Senão, retorne o último dígito de n (ou seja, n % 10) mais a soma dos dígitos do número n // 10.</a:t>
            </a:r>
          </a:p>
          <a:p>
            <a:pPr marL="5397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 startAt="5"/>
            </a:pPr>
            <a:r>
              <a:rPr lang="pt-BR" sz="1800" dirty="0"/>
              <a:t>Quais outros códigos que elaboramos até o momento poderiam utilizar funções? Modifique ao menos 5 programas para que estes tenham os códigos segmentados com funções.</a:t>
            </a:r>
          </a:p>
        </p:txBody>
      </p:sp>
      <p:sp>
        <p:nvSpPr>
          <p:cNvPr id="338" name="Google Shape;338;g1e111d9de01_0_237">
            <a:extLst>
              <a:ext uri="{FF2B5EF4-FFF2-40B4-BE49-F238E27FC236}">
                <a16:creationId xmlns:a16="http://schemas.microsoft.com/office/drawing/2014/main" id="{2BDDA606-6D08-DCDF-49BF-9B6F69652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Atividade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480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Hora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A3F8E-174F-49A3-D8E8-E22FFB2B6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AB9BF2-8071-EFA6-CA68-085E107B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ED745-2D8E-B48E-9988-D168A7F7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178F7A-2A81-2FEE-AEDB-0D20C1CB5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341437-8BFE-3ECF-0A76-BB6B29A43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EC266C5-F3D8-CDC5-13CF-0BFE3440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AF8CEB-12FF-0ABB-AD75-E15E9EEDA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4B96F0-1835-9213-36DC-0BF9EC4E8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770D04-26EA-270F-18BD-A8AE0C24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FC90E59-626B-B95D-5187-A9EE9B3E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26A151-B0CC-3195-6850-D475DCAF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2148DA-2D9C-AB36-A36E-937C39CF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B36C2C-F16D-CAC6-EE6B-5B1CABC3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Match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73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>
              <a:lnSpc>
                <a:spcPct val="100000"/>
              </a:lnSpc>
            </a:pPr>
            <a:r>
              <a:rPr lang="pt-BR" dirty="0"/>
              <a:t>A função </a:t>
            </a:r>
            <a:r>
              <a:rPr lang="pt-BR" b="1" dirty="0"/>
              <a:t>match</a:t>
            </a:r>
            <a:r>
              <a:rPr lang="pt-BR" dirty="0"/>
              <a:t> permite fazer correspondência de padrões, uma funcionalidade inspirada em </a:t>
            </a:r>
            <a:r>
              <a:rPr lang="pt-BR" i="1" dirty="0"/>
              <a:t>"switch cases" </a:t>
            </a:r>
            <a:r>
              <a:rPr lang="pt-BR" dirty="0"/>
              <a:t>de outras linguagens, mas com uma sintaxe mais poderosa e flexível. Possui a capacidade de fazer "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" (correspondência de padrões) em valores complexos e estruturas de dados.</a:t>
            </a:r>
          </a:p>
          <a:p>
            <a:pPr marL="0" indent="0">
              <a:lnSpc>
                <a:spcPct val="100000"/>
              </a:lnSpc>
            </a:pPr>
            <a:r>
              <a:rPr lang="pt-BR" dirty="0"/>
              <a:t>Ela foi introduzida no Python 3.10.</a:t>
            </a:r>
          </a:p>
        </p:txBody>
      </p:sp>
      <p:sp>
        <p:nvSpPr>
          <p:cNvPr id="80" name="Google Shape;80;g1e1bbd59522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Match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504574E-F98F-4DB6-D4E9-162FBC24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D6339F47-CC8B-5F7D-63AE-7AB411842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Match – Exemplo</a:t>
            </a: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757BCC1-80B4-88E0-9538-BC538E8F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00FF"/>
                </a:solidFill>
                <a:latin typeface="CourierNewPSMT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NewPSMT"/>
              </a:rPr>
              <a:t>verificar_tipo</a:t>
            </a:r>
            <a:r>
              <a:rPr lang="pt-BR" dirty="0">
                <a:solidFill>
                  <a:srgbClr val="000000"/>
                </a:solidFill>
                <a:latin typeface="CourierNewPSMT"/>
              </a:rPr>
              <a:t>(entrada): </a:t>
            </a:r>
          </a:p>
          <a:p>
            <a:pPr marL="571500" lvl="1" indent="0">
              <a:buNone/>
            </a:pPr>
            <a:r>
              <a:rPr lang="pt-BR" sz="2800" dirty="0">
                <a:solidFill>
                  <a:srgbClr val="0000FF"/>
                </a:solidFill>
                <a:latin typeface="CourierNewPSMT"/>
              </a:rPr>
              <a:t>match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 entrada: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FF"/>
                </a:solidFill>
                <a:latin typeface="CourierNewPSMT"/>
              </a:rPr>
              <a:t>case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 0: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00"/>
                </a:solidFill>
                <a:latin typeface="CourierNewPSMT"/>
              </a:rPr>
              <a:t>	print(</a:t>
            </a:r>
            <a:r>
              <a:rPr lang="pt-BR" sz="2800" dirty="0">
                <a:solidFill>
                  <a:srgbClr val="FF0000"/>
                </a:solidFill>
                <a:latin typeface="CourierNewPSMT"/>
              </a:rPr>
              <a:t>"Zero"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)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FF"/>
                </a:solidFill>
                <a:latin typeface="CourierNewPSMT"/>
              </a:rPr>
              <a:t>case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 1: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00"/>
                </a:solidFill>
                <a:latin typeface="CourierNewPSMT"/>
              </a:rPr>
              <a:t>	print(</a:t>
            </a:r>
            <a:r>
              <a:rPr lang="pt-BR" sz="2800" dirty="0">
                <a:solidFill>
                  <a:srgbClr val="FF0000"/>
                </a:solidFill>
                <a:latin typeface="CourierNewPSMT"/>
              </a:rPr>
              <a:t>"Um"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)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FF"/>
                </a:solidFill>
                <a:latin typeface="CourierNewPSMT"/>
              </a:rPr>
              <a:t>case</a:t>
            </a:r>
            <a:r>
              <a:rPr lang="pt-BR" sz="2800" dirty="0">
                <a:solidFill>
                  <a:srgbClr val="000000"/>
                </a:solidFill>
                <a:latin typeface="CourierNewPSMT"/>
              </a:rPr>
              <a:t> _: </a:t>
            </a:r>
          </a:p>
          <a:p>
            <a:pPr marL="1028700" lvl="2" indent="0">
              <a:buNone/>
            </a:pPr>
            <a:r>
              <a:rPr lang="pt-BR" sz="2800" dirty="0">
                <a:solidFill>
                  <a:srgbClr val="000000"/>
                </a:solidFill>
                <a:latin typeface="CourierNewPSMT"/>
              </a:rPr>
              <a:t>	print(</a:t>
            </a:r>
            <a:r>
              <a:rPr lang="pt-BR" sz="2800" dirty="0">
                <a:solidFill>
                  <a:srgbClr val="FF0000"/>
                </a:solidFill>
                <a:latin typeface="CourierNewPSMT"/>
              </a:rPr>
              <a:t>"Outro valor"</a:t>
            </a:r>
            <a:r>
              <a:rPr lang="pt-BR" sz="2800" dirty="0">
                <a:solidFill>
                  <a:schemeClr val="tx1"/>
                </a:solidFill>
                <a:latin typeface="CourierNewPS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58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6B0B4B3-09D0-AD27-A52A-4721EA92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28CF08DD-38D0-8D47-8079-136DC99EC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Match – Exemplo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FEDE74-68FB-7310-A0E4-E77FC9181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3418" y="1851499"/>
            <a:ext cx="1116923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 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o dia: 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match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"segunda"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"Começo da semana!"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"sexta"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"Quase fim de semana!"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"sábado"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"domingo"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"Fim de semana!"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_: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"Dia comum."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E6D907F-D0D9-AB31-F482-B5DD75324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>
            <a:extLst>
              <a:ext uri="{FF2B5EF4-FFF2-40B4-BE49-F238E27FC236}">
                <a16:creationId xmlns:a16="http://schemas.microsoft.com/office/drawing/2014/main" id="{EFDE6B62-0C60-7783-B00D-0D6EC2E62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pt-BR" b="1" dirty="0"/>
              <a:t>Explicação dos Símbolos</a:t>
            </a:r>
          </a:p>
          <a:p>
            <a:pPr marL="0" indent="0">
              <a:lnSpc>
                <a:spcPct val="100000"/>
              </a:lnSpc>
            </a:pPr>
            <a:r>
              <a:rPr lang="pt-BR" b="1" dirty="0"/>
              <a:t>|</a:t>
            </a:r>
            <a:r>
              <a:rPr lang="pt-BR" dirty="0"/>
              <a:t>: Representa "</a:t>
            </a:r>
            <a:r>
              <a:rPr lang="pt-BR" i="1" dirty="0"/>
              <a:t>ou</a:t>
            </a:r>
            <a:r>
              <a:rPr lang="pt-BR" dirty="0"/>
              <a:t>" para corresponder a múltiplos valores em uma única linha, como em case "</a:t>
            </a:r>
            <a:r>
              <a:rPr lang="pt-BR" i="1" dirty="0"/>
              <a:t>sábado" | "domingo</a:t>
            </a:r>
            <a:r>
              <a:rPr lang="pt-BR" dirty="0"/>
              <a:t>".</a:t>
            </a:r>
          </a:p>
          <a:p>
            <a:pPr marL="0" indent="0">
              <a:lnSpc>
                <a:spcPct val="100000"/>
              </a:lnSpc>
            </a:pPr>
            <a:r>
              <a:rPr lang="pt-BR" b="1" dirty="0"/>
              <a:t>_</a:t>
            </a:r>
            <a:r>
              <a:rPr lang="pt-BR" dirty="0"/>
              <a:t>: Corresponde a qualquer valor que não atenda aos casos anteriores, funcionando como o "</a:t>
            </a:r>
            <a:r>
              <a:rPr lang="pt-BR" i="1" dirty="0"/>
              <a:t>default</a:t>
            </a:r>
            <a:r>
              <a:rPr lang="pt-BR" dirty="0"/>
              <a:t>" de um switch.</a:t>
            </a:r>
          </a:p>
        </p:txBody>
      </p:sp>
      <p:sp>
        <p:nvSpPr>
          <p:cNvPr id="80" name="Google Shape;80;g1e1bbd59522_0_0">
            <a:extLst>
              <a:ext uri="{FF2B5EF4-FFF2-40B4-BE49-F238E27FC236}">
                <a16:creationId xmlns:a16="http://schemas.microsoft.com/office/drawing/2014/main" id="{1271DF82-92A4-BBAD-1810-0FC451F7D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Match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58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945CB-352D-117C-1E52-F92A8752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B172C1-6D8C-A0C5-A0F4-17F951009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F5F1F-CF8E-B966-D689-0BBD0600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E12C06-9397-BF79-790B-A35E8EF29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55C53C-BAF8-E13B-08D3-896128035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005B87-D3C2-8F38-8052-08FC68AB0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638540-EA82-6266-6993-314556913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F96B53-DAAC-741D-67DA-C86756A1A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50EB73-F234-2B22-B6B4-06D644B9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400E32-6757-0217-A8C7-96498BE69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AD0E19-2D2C-15CF-2B4B-91AB1CCA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C0F627-A95C-529A-D5F5-618308FB7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B44D0A-2EDA-CC9C-4253-4D8F973A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Funções</a:t>
            </a:r>
            <a:endParaRPr 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626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2074</Words>
  <Application>Microsoft Office PowerPoint</Application>
  <PresentationFormat>Widescreen</PresentationFormat>
  <Paragraphs>197</Paragraphs>
  <Slides>37</Slides>
  <Notes>25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CourierNewPSMT</vt:lpstr>
      <vt:lpstr>FrutigerLTStd-Light</vt:lpstr>
      <vt:lpstr>JetBrains Mono</vt:lpstr>
      <vt:lpstr>Tema do Office</vt:lpstr>
      <vt:lpstr>1_Tema do Office</vt:lpstr>
      <vt:lpstr>Python:  Aplicações para  Administração e Engenharia</vt:lpstr>
      <vt:lpstr>Aula 4: Funções</vt:lpstr>
      <vt:lpstr>Objetivos de aula</vt:lpstr>
      <vt:lpstr>Match</vt:lpstr>
      <vt:lpstr>Match</vt:lpstr>
      <vt:lpstr>Match – Exemplo</vt:lpstr>
      <vt:lpstr>Match – Exemplo</vt:lpstr>
      <vt:lpstr>Match</vt:lpstr>
      <vt:lpstr>Funções</vt:lpstr>
      <vt:lpstr>Funções</vt:lpstr>
      <vt:lpstr>Funções</vt:lpstr>
      <vt:lpstr>Funções - Sintaxe</vt:lpstr>
      <vt:lpstr>Funções - Exemplos</vt:lpstr>
      <vt:lpstr>Funções</vt:lpstr>
      <vt:lpstr>Funções</vt:lpstr>
      <vt:lpstr>Funções - Exemplos</vt:lpstr>
      <vt:lpstr>Apresentação do PowerPoint</vt:lpstr>
      <vt:lpstr>Apresentação do PowerPoint</vt:lpstr>
      <vt:lpstr>Resultado - Execução</vt:lpstr>
      <vt:lpstr>Funções</vt:lpstr>
      <vt:lpstr>Funções aninhadas</vt:lpstr>
      <vt:lpstr>Função aninhada</vt:lpstr>
      <vt:lpstr>Função aninhada - Exemplos</vt:lpstr>
      <vt:lpstr>Apresentação do PowerPoint</vt:lpstr>
      <vt:lpstr>Recursividade</vt:lpstr>
      <vt:lpstr>Recursividade</vt:lpstr>
      <vt:lpstr>Recursividade - Exemplos</vt:lpstr>
      <vt:lpstr>Recursividade - Exemplo</vt:lpstr>
      <vt:lpstr>Recursividade - Exemplo</vt:lpstr>
      <vt:lpstr>Usando um pouco do que foi visto</vt:lpstr>
      <vt:lpstr>Apresentação do PowerPoint</vt:lpstr>
      <vt:lpstr>Apresentação do PowerPoint</vt:lpstr>
      <vt:lpstr>Dúvidas?</vt:lpstr>
      <vt:lpstr>Atividade prática</vt:lpstr>
      <vt:lpstr>Atividade</vt:lpstr>
      <vt:lpstr>Atividade</vt:lpstr>
      <vt:lpstr>Hora de codar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Leide Aparecida Vieira</dc:creator>
  <cp:lastModifiedBy>Leide Aparecida Vieira</cp:lastModifiedBy>
  <cp:revision>16</cp:revision>
  <dcterms:created xsi:type="dcterms:W3CDTF">2024-02-05T19:00:04Z</dcterms:created>
  <dcterms:modified xsi:type="dcterms:W3CDTF">2024-10-28T18:35:26Z</dcterms:modified>
</cp:coreProperties>
</file>