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666" r:id="rId2"/>
  </p:sldMasterIdLst>
  <p:notesMasterIdLst>
    <p:notesMasterId r:id="rId34"/>
  </p:notesMasterIdLst>
  <p:sldIdLst>
    <p:sldId id="266" r:id="rId3"/>
    <p:sldId id="317" r:id="rId4"/>
    <p:sldId id="379" r:id="rId5"/>
    <p:sldId id="419" r:id="rId6"/>
    <p:sldId id="423" r:id="rId7"/>
    <p:sldId id="422" r:id="rId8"/>
    <p:sldId id="424" r:id="rId9"/>
    <p:sldId id="425" r:id="rId10"/>
    <p:sldId id="265" r:id="rId11"/>
    <p:sldId id="426" r:id="rId12"/>
    <p:sldId id="428" r:id="rId13"/>
    <p:sldId id="429" r:id="rId14"/>
    <p:sldId id="430" r:id="rId15"/>
    <p:sldId id="431" r:id="rId16"/>
    <p:sldId id="433" r:id="rId17"/>
    <p:sldId id="432" r:id="rId18"/>
    <p:sldId id="434" r:id="rId19"/>
    <p:sldId id="435" r:id="rId20"/>
    <p:sldId id="436" r:id="rId21"/>
    <p:sldId id="437" r:id="rId22"/>
    <p:sldId id="442" r:id="rId23"/>
    <p:sldId id="440" r:id="rId24"/>
    <p:sldId id="441" r:id="rId25"/>
    <p:sldId id="443" r:id="rId26"/>
    <p:sldId id="444" r:id="rId27"/>
    <p:sldId id="445" r:id="rId28"/>
    <p:sldId id="271" r:id="rId29"/>
    <p:sldId id="361" r:id="rId30"/>
    <p:sldId id="438" r:id="rId31"/>
    <p:sldId id="439" r:id="rId32"/>
    <p:sldId id="374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uRpKzPsF6sb7Tgs54oxrSNqZu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56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1439B-9BCB-43F3-9F43-402361C77B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8383531-537E-4112-966B-C5535A825276}">
      <dgm:prSet/>
      <dgm:spPr/>
      <dgm:t>
        <a:bodyPr/>
        <a:lstStyle/>
        <a:p>
          <a:r>
            <a:rPr lang="en-US" err="1"/>
            <a:t>Introdução</a:t>
          </a:r>
          <a:r>
            <a:rPr lang="en-US"/>
            <a:t> à </a:t>
          </a:r>
          <a:r>
            <a:rPr lang="en-US" err="1"/>
            <a:t>Manipulação</a:t>
          </a:r>
          <a:r>
            <a:rPr lang="en-US"/>
            <a:t> de </a:t>
          </a:r>
          <a:r>
            <a:rPr lang="en-US" err="1"/>
            <a:t>Arquivos</a:t>
          </a:r>
          <a:r>
            <a:rPr lang="en-US"/>
            <a:t> e Pastas</a:t>
          </a:r>
        </a:p>
      </dgm:t>
    </dgm:pt>
    <dgm:pt modelId="{B43E240D-3A66-4065-8CEB-5A55CA215F6F}" type="parTrans" cxnId="{BCE531B3-268D-4EA5-9F72-01B8AFFB31E8}">
      <dgm:prSet/>
      <dgm:spPr/>
      <dgm:t>
        <a:bodyPr/>
        <a:lstStyle/>
        <a:p>
          <a:endParaRPr lang="en-US"/>
        </a:p>
      </dgm:t>
    </dgm:pt>
    <dgm:pt modelId="{B157C777-D865-4D1D-8842-C56D6D057472}" type="sibTrans" cxnId="{BCE531B3-268D-4EA5-9F72-01B8AFFB31E8}">
      <dgm:prSet/>
      <dgm:spPr/>
      <dgm:t>
        <a:bodyPr/>
        <a:lstStyle/>
        <a:p>
          <a:endParaRPr lang="en-US"/>
        </a:p>
      </dgm:t>
    </dgm:pt>
    <dgm:pt modelId="{2D08C94D-48F2-4F8E-88EB-32D1E810F840}">
      <dgm:prSet/>
      <dgm:spPr/>
      <dgm:t>
        <a:bodyPr/>
        <a:lstStyle/>
        <a:p>
          <a:r>
            <a:rPr lang="pt-BR"/>
            <a:t>Abrir, ler, gravar e fechar arquivos</a:t>
          </a:r>
          <a:endParaRPr lang="en-US"/>
        </a:p>
      </dgm:t>
    </dgm:pt>
    <dgm:pt modelId="{7070EF1F-2002-4C45-9322-B22A76C80697}" type="parTrans" cxnId="{500A91E0-115E-437E-A64E-2EFD98FC0390}">
      <dgm:prSet/>
      <dgm:spPr/>
      <dgm:t>
        <a:bodyPr/>
        <a:lstStyle/>
        <a:p>
          <a:endParaRPr lang="en-US"/>
        </a:p>
      </dgm:t>
    </dgm:pt>
    <dgm:pt modelId="{473F2352-436F-4381-A4AF-FCE5C093304D}" type="sibTrans" cxnId="{500A91E0-115E-437E-A64E-2EFD98FC0390}">
      <dgm:prSet/>
      <dgm:spPr/>
      <dgm:t>
        <a:bodyPr/>
        <a:lstStyle/>
        <a:p>
          <a:endParaRPr lang="en-US"/>
        </a:p>
      </dgm:t>
    </dgm:pt>
    <dgm:pt modelId="{CB55D044-48D4-4768-9754-D20CD8EF0114}">
      <dgm:prSet/>
      <dgm:spPr/>
      <dgm:t>
        <a:bodyPr/>
        <a:lstStyle/>
        <a:p>
          <a:r>
            <a:rPr lang="en-US" dirty="0" err="1"/>
            <a:t>Ações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Pastas (</a:t>
          </a:r>
          <a:r>
            <a:rPr lang="en-US" dirty="0" err="1"/>
            <a:t>Diretórios</a:t>
          </a:r>
          <a:r>
            <a:rPr lang="en-US" dirty="0"/>
            <a:t>)</a:t>
          </a:r>
        </a:p>
      </dgm:t>
    </dgm:pt>
    <dgm:pt modelId="{FFDD220E-5B04-4947-9E1E-F29692D8E692}" type="parTrans" cxnId="{0A5C979E-3110-4AC0-9597-71975765DCB4}">
      <dgm:prSet/>
      <dgm:spPr/>
      <dgm:t>
        <a:bodyPr/>
        <a:lstStyle/>
        <a:p>
          <a:endParaRPr lang="en-US"/>
        </a:p>
      </dgm:t>
    </dgm:pt>
    <dgm:pt modelId="{5276E365-DD97-4F35-A988-49CE60EDF533}" type="sibTrans" cxnId="{0A5C979E-3110-4AC0-9597-71975765DCB4}">
      <dgm:prSet/>
      <dgm:spPr/>
      <dgm:t>
        <a:bodyPr/>
        <a:lstStyle/>
        <a:p>
          <a:endParaRPr lang="en-US"/>
        </a:p>
      </dgm:t>
    </dgm:pt>
    <dgm:pt modelId="{92FDAFD2-A143-4F2B-BCB7-F55B9954EB2F}">
      <dgm:prSet/>
      <dgm:spPr/>
      <dgm:t>
        <a:bodyPr/>
        <a:lstStyle/>
        <a:p>
          <a:r>
            <a:rPr lang="en-US" err="1"/>
            <a:t>Realizar</a:t>
          </a:r>
          <a:r>
            <a:rPr lang="en-US"/>
            <a:t> </a:t>
          </a:r>
          <a:r>
            <a:rPr lang="en-US" err="1"/>
            <a:t>exercícios</a:t>
          </a:r>
          <a:r>
            <a:rPr lang="en-US"/>
            <a:t> </a:t>
          </a:r>
          <a:r>
            <a:rPr lang="en-US" err="1"/>
            <a:t>práticos</a:t>
          </a:r>
          <a:endParaRPr lang="en-US"/>
        </a:p>
      </dgm:t>
    </dgm:pt>
    <dgm:pt modelId="{F726919B-655D-4F6C-A41F-21B863F04E1C}" type="parTrans" cxnId="{6BB959B2-2E08-493C-8AA6-79CD37DE1436}">
      <dgm:prSet/>
      <dgm:spPr/>
      <dgm:t>
        <a:bodyPr/>
        <a:lstStyle/>
        <a:p>
          <a:endParaRPr lang="en-US"/>
        </a:p>
      </dgm:t>
    </dgm:pt>
    <dgm:pt modelId="{60F14207-18B9-43E7-BDD6-32B5CA156AF7}" type="sibTrans" cxnId="{6BB959B2-2E08-493C-8AA6-79CD37DE1436}">
      <dgm:prSet/>
      <dgm:spPr/>
      <dgm:t>
        <a:bodyPr/>
        <a:lstStyle/>
        <a:p>
          <a:endParaRPr lang="en-US"/>
        </a:p>
      </dgm:t>
    </dgm:pt>
    <dgm:pt modelId="{2D86A5AB-55D5-4EF2-901E-4A77F898D1C3}" type="pres">
      <dgm:prSet presAssocID="{6491439B-9BCB-43F3-9F43-402361C77BD9}" presName="root" presStyleCnt="0">
        <dgm:presLayoutVars>
          <dgm:dir/>
          <dgm:resizeHandles val="exact"/>
        </dgm:presLayoutVars>
      </dgm:prSet>
      <dgm:spPr/>
    </dgm:pt>
    <dgm:pt modelId="{91B1F7AC-5590-41F5-9365-AFFBFA522F31}" type="pres">
      <dgm:prSet presAssocID="{68383531-537E-4112-966B-C5535A825276}" presName="compNode" presStyleCnt="0"/>
      <dgm:spPr/>
    </dgm:pt>
    <dgm:pt modelId="{F0E3967E-6325-441C-B554-314791A4D921}" type="pres">
      <dgm:prSet presAssocID="{68383531-537E-4112-966B-C5535A825276}" presName="bgRect" presStyleLbl="bgShp" presStyleIdx="0" presStyleCnt="4"/>
      <dgm:spPr/>
    </dgm:pt>
    <dgm:pt modelId="{6763FA6B-7A83-4F84-8460-CBCEC06608E2}" type="pres">
      <dgm:prSet presAssocID="{68383531-537E-4112-966B-C5535A8252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D8ED5C7-71F1-4696-B918-3EB7EE128965}" type="pres">
      <dgm:prSet presAssocID="{68383531-537E-4112-966B-C5535A825276}" presName="spaceRect" presStyleCnt="0"/>
      <dgm:spPr/>
    </dgm:pt>
    <dgm:pt modelId="{874AFF9B-8B8F-40C9-8CF0-4F954F2C9320}" type="pres">
      <dgm:prSet presAssocID="{68383531-537E-4112-966B-C5535A825276}" presName="parTx" presStyleLbl="revTx" presStyleIdx="0" presStyleCnt="4">
        <dgm:presLayoutVars>
          <dgm:chMax val="0"/>
          <dgm:chPref val="0"/>
        </dgm:presLayoutVars>
      </dgm:prSet>
      <dgm:spPr/>
    </dgm:pt>
    <dgm:pt modelId="{6C7DE728-5F0A-48AA-AB18-1214C56991D4}" type="pres">
      <dgm:prSet presAssocID="{B157C777-D865-4D1D-8842-C56D6D057472}" presName="sibTrans" presStyleCnt="0"/>
      <dgm:spPr/>
    </dgm:pt>
    <dgm:pt modelId="{52863317-6136-4226-8FB0-F3116E05A1D7}" type="pres">
      <dgm:prSet presAssocID="{2D08C94D-48F2-4F8E-88EB-32D1E810F840}" presName="compNode" presStyleCnt="0"/>
      <dgm:spPr/>
    </dgm:pt>
    <dgm:pt modelId="{169F3D80-3056-4222-B1C1-DF2B21DD6FB3}" type="pres">
      <dgm:prSet presAssocID="{2D08C94D-48F2-4F8E-88EB-32D1E810F840}" presName="bgRect" presStyleLbl="bgShp" presStyleIdx="1" presStyleCnt="4"/>
      <dgm:spPr/>
    </dgm:pt>
    <dgm:pt modelId="{C5508DD6-8200-4E39-A9CB-A4508E91B1F8}" type="pres">
      <dgm:prSet presAssocID="{2D08C94D-48F2-4F8E-88EB-32D1E810F8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 com preenchimento sólido"/>
        </a:ext>
      </dgm:extLst>
    </dgm:pt>
    <dgm:pt modelId="{8E56406D-F2E5-492B-A537-D94E24E5F89A}" type="pres">
      <dgm:prSet presAssocID="{2D08C94D-48F2-4F8E-88EB-32D1E810F840}" presName="spaceRect" presStyleCnt="0"/>
      <dgm:spPr/>
    </dgm:pt>
    <dgm:pt modelId="{CAFF6424-1BBD-4A4A-9DED-600449206578}" type="pres">
      <dgm:prSet presAssocID="{2D08C94D-48F2-4F8E-88EB-32D1E810F840}" presName="parTx" presStyleLbl="revTx" presStyleIdx="1" presStyleCnt="4">
        <dgm:presLayoutVars>
          <dgm:chMax val="0"/>
          <dgm:chPref val="0"/>
        </dgm:presLayoutVars>
      </dgm:prSet>
      <dgm:spPr/>
    </dgm:pt>
    <dgm:pt modelId="{735471BE-3BF6-4C5E-8423-7DF39AA82657}" type="pres">
      <dgm:prSet presAssocID="{473F2352-436F-4381-A4AF-FCE5C093304D}" presName="sibTrans" presStyleCnt="0"/>
      <dgm:spPr/>
    </dgm:pt>
    <dgm:pt modelId="{6BD9AADC-7282-4CC1-BB5D-10F3DEA42854}" type="pres">
      <dgm:prSet presAssocID="{CB55D044-48D4-4768-9754-D20CD8EF0114}" presName="compNode" presStyleCnt="0"/>
      <dgm:spPr/>
    </dgm:pt>
    <dgm:pt modelId="{081F6170-88B1-44D7-ACB8-D873A1C6CA1D}" type="pres">
      <dgm:prSet presAssocID="{CB55D044-48D4-4768-9754-D20CD8EF0114}" presName="bgRect" presStyleLbl="bgShp" presStyleIdx="2" presStyleCnt="4"/>
      <dgm:spPr/>
    </dgm:pt>
    <dgm:pt modelId="{6BD9934B-98B4-4C57-8654-619DC03F3DAD}" type="pres">
      <dgm:prSet presAssocID="{CB55D044-48D4-4768-9754-D20CD8EF01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írculos com setas com preenchimento sólido"/>
        </a:ext>
      </dgm:extLst>
    </dgm:pt>
    <dgm:pt modelId="{A815B00A-75D9-4E24-90F0-848C1A78AB7D}" type="pres">
      <dgm:prSet presAssocID="{CB55D044-48D4-4768-9754-D20CD8EF0114}" presName="spaceRect" presStyleCnt="0"/>
      <dgm:spPr/>
    </dgm:pt>
    <dgm:pt modelId="{5191FC00-9D92-46E0-8235-0A9140109E42}" type="pres">
      <dgm:prSet presAssocID="{CB55D044-48D4-4768-9754-D20CD8EF0114}" presName="parTx" presStyleLbl="revTx" presStyleIdx="2" presStyleCnt="4">
        <dgm:presLayoutVars>
          <dgm:chMax val="0"/>
          <dgm:chPref val="0"/>
        </dgm:presLayoutVars>
      </dgm:prSet>
      <dgm:spPr/>
    </dgm:pt>
    <dgm:pt modelId="{A4488D0D-F90A-4E01-BDC0-1173C83FE9E0}" type="pres">
      <dgm:prSet presAssocID="{5276E365-DD97-4F35-A988-49CE60EDF533}" presName="sibTrans" presStyleCnt="0"/>
      <dgm:spPr/>
    </dgm:pt>
    <dgm:pt modelId="{3ECC04D7-3204-4D76-8C15-3FE3315E6C18}" type="pres">
      <dgm:prSet presAssocID="{92FDAFD2-A143-4F2B-BCB7-F55B9954EB2F}" presName="compNode" presStyleCnt="0"/>
      <dgm:spPr/>
    </dgm:pt>
    <dgm:pt modelId="{83050713-7AE8-4DDC-8BC7-9A7B1DB0FDDF}" type="pres">
      <dgm:prSet presAssocID="{92FDAFD2-A143-4F2B-BCB7-F55B9954EB2F}" presName="bgRect" presStyleLbl="bgShp" presStyleIdx="3" presStyleCnt="4"/>
      <dgm:spPr/>
    </dgm:pt>
    <dgm:pt modelId="{63B344C3-D383-49F9-AC4A-696A16E9BB33}" type="pres">
      <dgm:prSet presAssocID="{92FDAFD2-A143-4F2B-BCB7-F55B9954EB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a com preenchimento sólido"/>
        </a:ext>
      </dgm:extLst>
    </dgm:pt>
    <dgm:pt modelId="{F44A9024-C30A-4357-BA98-A98690A4E668}" type="pres">
      <dgm:prSet presAssocID="{92FDAFD2-A143-4F2B-BCB7-F55B9954EB2F}" presName="spaceRect" presStyleCnt="0"/>
      <dgm:spPr/>
    </dgm:pt>
    <dgm:pt modelId="{54195442-D856-4F84-87BA-D75174F88593}" type="pres">
      <dgm:prSet presAssocID="{92FDAFD2-A143-4F2B-BCB7-F55B9954EB2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598521D-63BF-4EA5-AA26-D7055A293DE4}" type="presOf" srcId="{2D08C94D-48F2-4F8E-88EB-32D1E810F840}" destId="{CAFF6424-1BBD-4A4A-9DED-600449206578}" srcOrd="0" destOrd="0" presId="urn:microsoft.com/office/officeart/2018/2/layout/IconVerticalSolidList"/>
    <dgm:cxn modelId="{AB14F850-9B9F-4258-BD14-EB29267496F3}" type="presOf" srcId="{68383531-537E-4112-966B-C5535A825276}" destId="{874AFF9B-8B8F-40C9-8CF0-4F954F2C9320}" srcOrd="0" destOrd="0" presId="urn:microsoft.com/office/officeart/2018/2/layout/IconVerticalSolidList"/>
    <dgm:cxn modelId="{0A5C979E-3110-4AC0-9597-71975765DCB4}" srcId="{6491439B-9BCB-43F3-9F43-402361C77BD9}" destId="{CB55D044-48D4-4768-9754-D20CD8EF0114}" srcOrd="2" destOrd="0" parTransId="{FFDD220E-5B04-4947-9E1E-F29692D8E692}" sibTransId="{5276E365-DD97-4F35-A988-49CE60EDF533}"/>
    <dgm:cxn modelId="{6BB959B2-2E08-493C-8AA6-79CD37DE1436}" srcId="{6491439B-9BCB-43F3-9F43-402361C77BD9}" destId="{92FDAFD2-A143-4F2B-BCB7-F55B9954EB2F}" srcOrd="3" destOrd="0" parTransId="{F726919B-655D-4F6C-A41F-21B863F04E1C}" sibTransId="{60F14207-18B9-43E7-BDD6-32B5CA156AF7}"/>
    <dgm:cxn modelId="{BCE531B3-268D-4EA5-9F72-01B8AFFB31E8}" srcId="{6491439B-9BCB-43F3-9F43-402361C77BD9}" destId="{68383531-537E-4112-966B-C5535A825276}" srcOrd="0" destOrd="0" parTransId="{B43E240D-3A66-4065-8CEB-5A55CA215F6F}" sibTransId="{B157C777-D865-4D1D-8842-C56D6D057472}"/>
    <dgm:cxn modelId="{C87619C1-934A-431E-99A2-FDEFE10CB11F}" type="presOf" srcId="{6491439B-9BCB-43F3-9F43-402361C77BD9}" destId="{2D86A5AB-55D5-4EF2-901E-4A77F898D1C3}" srcOrd="0" destOrd="0" presId="urn:microsoft.com/office/officeart/2018/2/layout/IconVerticalSolidList"/>
    <dgm:cxn modelId="{1842D1D5-86C9-478C-82B7-EF96953FB299}" type="presOf" srcId="{92FDAFD2-A143-4F2B-BCB7-F55B9954EB2F}" destId="{54195442-D856-4F84-87BA-D75174F88593}" srcOrd="0" destOrd="0" presId="urn:microsoft.com/office/officeart/2018/2/layout/IconVerticalSolidList"/>
    <dgm:cxn modelId="{500A91E0-115E-437E-A64E-2EFD98FC0390}" srcId="{6491439B-9BCB-43F3-9F43-402361C77BD9}" destId="{2D08C94D-48F2-4F8E-88EB-32D1E810F840}" srcOrd="1" destOrd="0" parTransId="{7070EF1F-2002-4C45-9322-B22A76C80697}" sibTransId="{473F2352-436F-4381-A4AF-FCE5C093304D}"/>
    <dgm:cxn modelId="{EBBD8CEE-0180-4CA3-9425-7C73CD94E985}" type="presOf" srcId="{CB55D044-48D4-4768-9754-D20CD8EF0114}" destId="{5191FC00-9D92-46E0-8235-0A9140109E42}" srcOrd="0" destOrd="0" presId="urn:microsoft.com/office/officeart/2018/2/layout/IconVerticalSolidList"/>
    <dgm:cxn modelId="{7DA2CE8E-EECE-4F61-8565-B6BBA2BF8EED}" type="presParOf" srcId="{2D86A5AB-55D5-4EF2-901E-4A77F898D1C3}" destId="{91B1F7AC-5590-41F5-9365-AFFBFA522F31}" srcOrd="0" destOrd="0" presId="urn:microsoft.com/office/officeart/2018/2/layout/IconVerticalSolidList"/>
    <dgm:cxn modelId="{F197A788-23D2-4C5F-9B49-E385B3BF354E}" type="presParOf" srcId="{91B1F7AC-5590-41F5-9365-AFFBFA522F31}" destId="{F0E3967E-6325-441C-B554-314791A4D921}" srcOrd="0" destOrd="0" presId="urn:microsoft.com/office/officeart/2018/2/layout/IconVerticalSolidList"/>
    <dgm:cxn modelId="{DE4D358F-F19F-48AF-A7E5-ACAA475DA262}" type="presParOf" srcId="{91B1F7AC-5590-41F5-9365-AFFBFA522F31}" destId="{6763FA6B-7A83-4F84-8460-CBCEC06608E2}" srcOrd="1" destOrd="0" presId="urn:microsoft.com/office/officeart/2018/2/layout/IconVerticalSolidList"/>
    <dgm:cxn modelId="{BA9B562C-5D46-4158-9843-028C059016C4}" type="presParOf" srcId="{91B1F7AC-5590-41F5-9365-AFFBFA522F31}" destId="{7D8ED5C7-71F1-4696-B918-3EB7EE128965}" srcOrd="2" destOrd="0" presId="urn:microsoft.com/office/officeart/2018/2/layout/IconVerticalSolidList"/>
    <dgm:cxn modelId="{A72CEC68-13D9-4A4F-B376-B8EE5BF9EEF3}" type="presParOf" srcId="{91B1F7AC-5590-41F5-9365-AFFBFA522F31}" destId="{874AFF9B-8B8F-40C9-8CF0-4F954F2C9320}" srcOrd="3" destOrd="0" presId="urn:microsoft.com/office/officeart/2018/2/layout/IconVerticalSolidList"/>
    <dgm:cxn modelId="{200858A7-A825-424D-AE09-2B4BBE4F1921}" type="presParOf" srcId="{2D86A5AB-55D5-4EF2-901E-4A77F898D1C3}" destId="{6C7DE728-5F0A-48AA-AB18-1214C56991D4}" srcOrd="1" destOrd="0" presId="urn:microsoft.com/office/officeart/2018/2/layout/IconVerticalSolidList"/>
    <dgm:cxn modelId="{A2F869A3-C76D-4022-8F36-8283D8F09E55}" type="presParOf" srcId="{2D86A5AB-55D5-4EF2-901E-4A77F898D1C3}" destId="{52863317-6136-4226-8FB0-F3116E05A1D7}" srcOrd="2" destOrd="0" presId="urn:microsoft.com/office/officeart/2018/2/layout/IconVerticalSolidList"/>
    <dgm:cxn modelId="{57C5AA19-9CFD-4FD5-B5F7-A33979F3D36F}" type="presParOf" srcId="{52863317-6136-4226-8FB0-F3116E05A1D7}" destId="{169F3D80-3056-4222-B1C1-DF2B21DD6FB3}" srcOrd="0" destOrd="0" presId="urn:microsoft.com/office/officeart/2018/2/layout/IconVerticalSolidList"/>
    <dgm:cxn modelId="{39C625A2-CE2A-4259-976D-0FD38D9CEB41}" type="presParOf" srcId="{52863317-6136-4226-8FB0-F3116E05A1D7}" destId="{C5508DD6-8200-4E39-A9CB-A4508E91B1F8}" srcOrd="1" destOrd="0" presId="urn:microsoft.com/office/officeart/2018/2/layout/IconVerticalSolidList"/>
    <dgm:cxn modelId="{EF96B4A2-DF21-4F63-8123-833D0716B2FE}" type="presParOf" srcId="{52863317-6136-4226-8FB0-F3116E05A1D7}" destId="{8E56406D-F2E5-492B-A537-D94E24E5F89A}" srcOrd="2" destOrd="0" presId="urn:microsoft.com/office/officeart/2018/2/layout/IconVerticalSolidList"/>
    <dgm:cxn modelId="{AF093746-3ABF-4192-96BD-526058CFBB5C}" type="presParOf" srcId="{52863317-6136-4226-8FB0-F3116E05A1D7}" destId="{CAFF6424-1BBD-4A4A-9DED-600449206578}" srcOrd="3" destOrd="0" presId="urn:microsoft.com/office/officeart/2018/2/layout/IconVerticalSolidList"/>
    <dgm:cxn modelId="{33F78F56-22A6-4044-A8A7-65304FBC7907}" type="presParOf" srcId="{2D86A5AB-55D5-4EF2-901E-4A77F898D1C3}" destId="{735471BE-3BF6-4C5E-8423-7DF39AA82657}" srcOrd="3" destOrd="0" presId="urn:microsoft.com/office/officeart/2018/2/layout/IconVerticalSolidList"/>
    <dgm:cxn modelId="{98AB59E2-BB76-4F66-ADE4-4FE7F7B8AD7B}" type="presParOf" srcId="{2D86A5AB-55D5-4EF2-901E-4A77F898D1C3}" destId="{6BD9AADC-7282-4CC1-BB5D-10F3DEA42854}" srcOrd="4" destOrd="0" presId="urn:microsoft.com/office/officeart/2018/2/layout/IconVerticalSolidList"/>
    <dgm:cxn modelId="{78F6F417-FA50-4348-8BB4-C02700B9C8FC}" type="presParOf" srcId="{6BD9AADC-7282-4CC1-BB5D-10F3DEA42854}" destId="{081F6170-88B1-44D7-ACB8-D873A1C6CA1D}" srcOrd="0" destOrd="0" presId="urn:microsoft.com/office/officeart/2018/2/layout/IconVerticalSolidList"/>
    <dgm:cxn modelId="{7A1B2F70-29B6-47F3-A6DD-C4D1C1155683}" type="presParOf" srcId="{6BD9AADC-7282-4CC1-BB5D-10F3DEA42854}" destId="{6BD9934B-98B4-4C57-8654-619DC03F3DAD}" srcOrd="1" destOrd="0" presId="urn:microsoft.com/office/officeart/2018/2/layout/IconVerticalSolidList"/>
    <dgm:cxn modelId="{40D5BB75-B644-4437-B550-8E15BA1C01D1}" type="presParOf" srcId="{6BD9AADC-7282-4CC1-BB5D-10F3DEA42854}" destId="{A815B00A-75D9-4E24-90F0-848C1A78AB7D}" srcOrd="2" destOrd="0" presId="urn:microsoft.com/office/officeart/2018/2/layout/IconVerticalSolidList"/>
    <dgm:cxn modelId="{AC130635-417D-4684-8509-63C37A50DA77}" type="presParOf" srcId="{6BD9AADC-7282-4CC1-BB5D-10F3DEA42854}" destId="{5191FC00-9D92-46E0-8235-0A9140109E42}" srcOrd="3" destOrd="0" presId="urn:microsoft.com/office/officeart/2018/2/layout/IconVerticalSolidList"/>
    <dgm:cxn modelId="{64420717-C109-4661-8B1B-3EA990DCE484}" type="presParOf" srcId="{2D86A5AB-55D5-4EF2-901E-4A77F898D1C3}" destId="{A4488D0D-F90A-4E01-BDC0-1173C83FE9E0}" srcOrd="5" destOrd="0" presId="urn:microsoft.com/office/officeart/2018/2/layout/IconVerticalSolidList"/>
    <dgm:cxn modelId="{C41F7CC6-C7EC-4A2D-B1D1-841A4DE247C8}" type="presParOf" srcId="{2D86A5AB-55D5-4EF2-901E-4A77F898D1C3}" destId="{3ECC04D7-3204-4D76-8C15-3FE3315E6C18}" srcOrd="6" destOrd="0" presId="urn:microsoft.com/office/officeart/2018/2/layout/IconVerticalSolidList"/>
    <dgm:cxn modelId="{818433AB-DFC0-4126-B762-307F427CDA18}" type="presParOf" srcId="{3ECC04D7-3204-4D76-8C15-3FE3315E6C18}" destId="{83050713-7AE8-4DDC-8BC7-9A7B1DB0FDDF}" srcOrd="0" destOrd="0" presId="urn:microsoft.com/office/officeart/2018/2/layout/IconVerticalSolidList"/>
    <dgm:cxn modelId="{14048A8B-ED88-4C5E-9730-DE8C1E62BB2F}" type="presParOf" srcId="{3ECC04D7-3204-4D76-8C15-3FE3315E6C18}" destId="{63B344C3-D383-49F9-AC4A-696A16E9BB33}" srcOrd="1" destOrd="0" presId="urn:microsoft.com/office/officeart/2018/2/layout/IconVerticalSolidList"/>
    <dgm:cxn modelId="{D7664F9B-A101-4F13-972C-01918190620A}" type="presParOf" srcId="{3ECC04D7-3204-4D76-8C15-3FE3315E6C18}" destId="{F44A9024-C30A-4357-BA98-A98690A4E668}" srcOrd="2" destOrd="0" presId="urn:microsoft.com/office/officeart/2018/2/layout/IconVerticalSolidList"/>
    <dgm:cxn modelId="{B84006DE-D750-4BA5-90E5-E0075BB0677B}" type="presParOf" srcId="{3ECC04D7-3204-4D76-8C15-3FE3315E6C18}" destId="{54195442-D856-4F84-87BA-D75174F885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3967E-6325-441C-B554-314791A4D921}">
      <dsp:nvSpPr>
        <dsp:cNvPr id="0" name=""/>
        <dsp:cNvSpPr/>
      </dsp:nvSpPr>
      <dsp:spPr>
        <a:xfrm>
          <a:off x="0" y="2389"/>
          <a:ext cx="7626695" cy="12108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3FA6B-7A83-4F84-8460-CBCEC06608E2}">
      <dsp:nvSpPr>
        <dsp:cNvPr id="0" name=""/>
        <dsp:cNvSpPr/>
      </dsp:nvSpPr>
      <dsp:spPr>
        <a:xfrm>
          <a:off x="366269" y="274820"/>
          <a:ext cx="665943" cy="665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AFF9B-8B8F-40C9-8CF0-4F954F2C9320}">
      <dsp:nvSpPr>
        <dsp:cNvPr id="0" name=""/>
        <dsp:cNvSpPr/>
      </dsp:nvSpPr>
      <dsp:spPr>
        <a:xfrm>
          <a:off x="1398482" y="2389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/>
            <a:t>Introdução</a:t>
          </a:r>
          <a:r>
            <a:rPr lang="en-US" sz="2200" kern="1200"/>
            <a:t> à </a:t>
          </a:r>
          <a:r>
            <a:rPr lang="en-US" sz="2200" kern="1200" err="1"/>
            <a:t>Manipulação</a:t>
          </a:r>
          <a:r>
            <a:rPr lang="en-US" sz="2200" kern="1200"/>
            <a:t> de </a:t>
          </a:r>
          <a:r>
            <a:rPr lang="en-US" sz="2200" kern="1200" err="1"/>
            <a:t>Arquivos</a:t>
          </a:r>
          <a:r>
            <a:rPr lang="en-US" sz="2200" kern="1200"/>
            <a:t> e Pastas</a:t>
          </a:r>
        </a:p>
      </dsp:txBody>
      <dsp:txXfrm>
        <a:off x="1398482" y="2389"/>
        <a:ext cx="6228212" cy="1210807"/>
      </dsp:txXfrm>
    </dsp:sp>
    <dsp:sp modelId="{169F3D80-3056-4222-B1C1-DF2B21DD6FB3}">
      <dsp:nvSpPr>
        <dsp:cNvPr id="0" name=""/>
        <dsp:cNvSpPr/>
      </dsp:nvSpPr>
      <dsp:spPr>
        <a:xfrm>
          <a:off x="0" y="1515897"/>
          <a:ext cx="7626695" cy="12108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08DD6-8200-4E39-A9CB-A4508E91B1F8}">
      <dsp:nvSpPr>
        <dsp:cNvPr id="0" name=""/>
        <dsp:cNvSpPr/>
      </dsp:nvSpPr>
      <dsp:spPr>
        <a:xfrm>
          <a:off x="366269" y="1788329"/>
          <a:ext cx="665943" cy="6659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F6424-1BBD-4A4A-9DED-600449206578}">
      <dsp:nvSpPr>
        <dsp:cNvPr id="0" name=""/>
        <dsp:cNvSpPr/>
      </dsp:nvSpPr>
      <dsp:spPr>
        <a:xfrm>
          <a:off x="1398482" y="1515897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Abrir, ler, gravar e fechar arquivos</a:t>
          </a:r>
          <a:endParaRPr lang="en-US" sz="2200" kern="1200"/>
        </a:p>
      </dsp:txBody>
      <dsp:txXfrm>
        <a:off x="1398482" y="1515897"/>
        <a:ext cx="6228212" cy="1210807"/>
      </dsp:txXfrm>
    </dsp:sp>
    <dsp:sp modelId="{081F6170-88B1-44D7-ACB8-D873A1C6CA1D}">
      <dsp:nvSpPr>
        <dsp:cNvPr id="0" name=""/>
        <dsp:cNvSpPr/>
      </dsp:nvSpPr>
      <dsp:spPr>
        <a:xfrm>
          <a:off x="0" y="3029406"/>
          <a:ext cx="7626695" cy="12108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9934B-98B4-4C57-8654-619DC03F3DAD}">
      <dsp:nvSpPr>
        <dsp:cNvPr id="0" name=""/>
        <dsp:cNvSpPr/>
      </dsp:nvSpPr>
      <dsp:spPr>
        <a:xfrm>
          <a:off x="366269" y="3301838"/>
          <a:ext cx="665943" cy="6659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1FC00-9D92-46E0-8235-0A9140109E42}">
      <dsp:nvSpPr>
        <dsp:cNvPr id="0" name=""/>
        <dsp:cNvSpPr/>
      </dsp:nvSpPr>
      <dsp:spPr>
        <a:xfrm>
          <a:off x="1398482" y="3029406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Ações</a:t>
          </a:r>
          <a:r>
            <a:rPr lang="en-US" sz="2200" kern="1200" dirty="0"/>
            <a:t> </a:t>
          </a:r>
          <a:r>
            <a:rPr lang="en-US" sz="2200" kern="1200" dirty="0" err="1"/>
            <a:t>em</a:t>
          </a:r>
          <a:r>
            <a:rPr lang="en-US" sz="2200" kern="1200" dirty="0"/>
            <a:t> Pastas (</a:t>
          </a:r>
          <a:r>
            <a:rPr lang="en-US" sz="2200" kern="1200" dirty="0" err="1"/>
            <a:t>Diretórios</a:t>
          </a:r>
          <a:r>
            <a:rPr lang="en-US" sz="2200" kern="1200" dirty="0"/>
            <a:t>)</a:t>
          </a:r>
        </a:p>
      </dsp:txBody>
      <dsp:txXfrm>
        <a:off x="1398482" y="3029406"/>
        <a:ext cx="6228212" cy="1210807"/>
      </dsp:txXfrm>
    </dsp:sp>
    <dsp:sp modelId="{83050713-7AE8-4DDC-8BC7-9A7B1DB0FDDF}">
      <dsp:nvSpPr>
        <dsp:cNvPr id="0" name=""/>
        <dsp:cNvSpPr/>
      </dsp:nvSpPr>
      <dsp:spPr>
        <a:xfrm>
          <a:off x="0" y="4542915"/>
          <a:ext cx="7626695" cy="12108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344C3-D383-49F9-AC4A-696A16E9BB33}">
      <dsp:nvSpPr>
        <dsp:cNvPr id="0" name=""/>
        <dsp:cNvSpPr/>
      </dsp:nvSpPr>
      <dsp:spPr>
        <a:xfrm>
          <a:off x="366269" y="4815347"/>
          <a:ext cx="665943" cy="6659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95442-D856-4F84-87BA-D75174F88593}">
      <dsp:nvSpPr>
        <dsp:cNvPr id="0" name=""/>
        <dsp:cNvSpPr/>
      </dsp:nvSpPr>
      <dsp:spPr>
        <a:xfrm>
          <a:off x="1398482" y="4542915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/>
            <a:t>Realizar</a:t>
          </a:r>
          <a:r>
            <a:rPr lang="en-US" sz="2200" kern="1200"/>
            <a:t> </a:t>
          </a:r>
          <a:r>
            <a:rPr lang="en-US" sz="2200" kern="1200" err="1"/>
            <a:t>exercícios</a:t>
          </a:r>
          <a:r>
            <a:rPr lang="en-US" sz="2200" kern="1200"/>
            <a:t> </a:t>
          </a:r>
          <a:r>
            <a:rPr lang="en-US" sz="2200" kern="1200" err="1"/>
            <a:t>práticos</a:t>
          </a:r>
          <a:endParaRPr lang="en-US" sz="2200" kern="1200"/>
        </a:p>
      </dsp:txBody>
      <dsp:txXfrm>
        <a:off x="1398482" y="4542915"/>
        <a:ext cx="6228212" cy="1210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bbd595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e1bbd5952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1e1bbd5952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E5B15663-CFF9-8378-1702-A76BAD033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2220deef3_0_0:notes">
            <a:extLst>
              <a:ext uri="{FF2B5EF4-FFF2-40B4-BE49-F238E27FC236}">
                <a16:creationId xmlns:a16="http://schemas.microsoft.com/office/drawing/2014/main" id="{C22751B0-738C-C586-8864-5277596C30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e2220deef3_0_0:notes">
            <a:extLst>
              <a:ext uri="{FF2B5EF4-FFF2-40B4-BE49-F238E27FC236}">
                <a16:creationId xmlns:a16="http://schemas.microsoft.com/office/drawing/2014/main" id="{52100C94-BD61-CD45-C11D-99B107A3D9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e2220deef3_0_0:notes">
            <a:extLst>
              <a:ext uri="{FF2B5EF4-FFF2-40B4-BE49-F238E27FC236}">
                <a16:creationId xmlns:a16="http://schemas.microsoft.com/office/drawing/2014/main" id="{07080A67-B6D6-D479-52D9-F95960924A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326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A14A1EEB-3CB8-7383-D7E8-3743A0A28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2220deef3_0_0:notes">
            <a:extLst>
              <a:ext uri="{FF2B5EF4-FFF2-40B4-BE49-F238E27FC236}">
                <a16:creationId xmlns:a16="http://schemas.microsoft.com/office/drawing/2014/main" id="{E5DAA849-F9FE-5F1D-AE21-EC188D5D6D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e2220deef3_0_0:notes">
            <a:extLst>
              <a:ext uri="{FF2B5EF4-FFF2-40B4-BE49-F238E27FC236}">
                <a16:creationId xmlns:a16="http://schemas.microsoft.com/office/drawing/2014/main" id="{478697E8-EC5B-F16B-60CB-470B0425B2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e2220deef3_0_0:notes">
            <a:extLst>
              <a:ext uri="{FF2B5EF4-FFF2-40B4-BE49-F238E27FC236}">
                <a16:creationId xmlns:a16="http://schemas.microsoft.com/office/drawing/2014/main" id="{FF8EB920-2E14-0BA1-21A2-FEC75208E8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094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A4CDD929-63CC-CE52-9AE8-E87CC32D9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2220deef3_0_0:notes">
            <a:extLst>
              <a:ext uri="{FF2B5EF4-FFF2-40B4-BE49-F238E27FC236}">
                <a16:creationId xmlns:a16="http://schemas.microsoft.com/office/drawing/2014/main" id="{D3803625-6F0F-6A31-3FC8-74F51D880A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e2220deef3_0_0:notes">
            <a:extLst>
              <a:ext uri="{FF2B5EF4-FFF2-40B4-BE49-F238E27FC236}">
                <a16:creationId xmlns:a16="http://schemas.microsoft.com/office/drawing/2014/main" id="{F740D4E6-63BC-755B-17AB-3A242983C7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e2220deef3_0_0:notes">
            <a:extLst>
              <a:ext uri="{FF2B5EF4-FFF2-40B4-BE49-F238E27FC236}">
                <a16:creationId xmlns:a16="http://schemas.microsoft.com/office/drawing/2014/main" id="{CF30FEEA-A088-83E4-5059-952BAD0EDB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514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BAE8925D-E149-1554-DBD4-FD8CADC1C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2220deef3_0_0:notes">
            <a:extLst>
              <a:ext uri="{FF2B5EF4-FFF2-40B4-BE49-F238E27FC236}">
                <a16:creationId xmlns:a16="http://schemas.microsoft.com/office/drawing/2014/main" id="{FB02F0AD-9531-FBED-3ABE-FB01F67185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e2220deef3_0_0:notes">
            <a:extLst>
              <a:ext uri="{FF2B5EF4-FFF2-40B4-BE49-F238E27FC236}">
                <a16:creationId xmlns:a16="http://schemas.microsoft.com/office/drawing/2014/main" id="{AF4DDA26-EC05-3764-604C-CBA1BDDD55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e2220deef3_0_0:notes">
            <a:extLst>
              <a:ext uri="{FF2B5EF4-FFF2-40B4-BE49-F238E27FC236}">
                <a16:creationId xmlns:a16="http://schemas.microsoft.com/office/drawing/2014/main" id="{2BE9EF7F-F1FB-2D8B-73EE-4C8C34D321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6957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2DE6EBFD-D1AB-815C-601B-99E9A8C83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2220deef3_0_0:notes">
            <a:extLst>
              <a:ext uri="{FF2B5EF4-FFF2-40B4-BE49-F238E27FC236}">
                <a16:creationId xmlns:a16="http://schemas.microsoft.com/office/drawing/2014/main" id="{D284CCE7-DA72-985B-5F83-62FB28F0CE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e2220deef3_0_0:notes">
            <a:extLst>
              <a:ext uri="{FF2B5EF4-FFF2-40B4-BE49-F238E27FC236}">
                <a16:creationId xmlns:a16="http://schemas.microsoft.com/office/drawing/2014/main" id="{1F440461-F3E9-A81B-5897-5AE133DF2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e2220deef3_0_0:notes">
            <a:extLst>
              <a:ext uri="{FF2B5EF4-FFF2-40B4-BE49-F238E27FC236}">
                <a16:creationId xmlns:a16="http://schemas.microsoft.com/office/drawing/2014/main" id="{E524A04D-EE21-7E62-79EA-4DCD4B4B484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8179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3277A7F4-97F1-EFD5-2413-4A120B39A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2220deef3_0_0:notes">
            <a:extLst>
              <a:ext uri="{FF2B5EF4-FFF2-40B4-BE49-F238E27FC236}">
                <a16:creationId xmlns:a16="http://schemas.microsoft.com/office/drawing/2014/main" id="{42B14EB1-1486-AF5C-6A28-8D09BAA99D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e2220deef3_0_0:notes">
            <a:extLst>
              <a:ext uri="{FF2B5EF4-FFF2-40B4-BE49-F238E27FC236}">
                <a16:creationId xmlns:a16="http://schemas.microsoft.com/office/drawing/2014/main" id="{E74E912D-DD85-5F20-ADCB-A2D6BD2E4F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e2220deef3_0_0:notes">
            <a:extLst>
              <a:ext uri="{FF2B5EF4-FFF2-40B4-BE49-F238E27FC236}">
                <a16:creationId xmlns:a16="http://schemas.microsoft.com/office/drawing/2014/main" id="{CEF10A26-6F0C-DCDE-59EB-64FE44F6A6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8302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1D7AF9B8-DD18-3D68-E8D8-4738C1CAC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2220deef3_0_0:notes">
            <a:extLst>
              <a:ext uri="{FF2B5EF4-FFF2-40B4-BE49-F238E27FC236}">
                <a16:creationId xmlns:a16="http://schemas.microsoft.com/office/drawing/2014/main" id="{B1D9155F-C329-830A-BE03-B5A43214C7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e2220deef3_0_0:notes">
            <a:extLst>
              <a:ext uri="{FF2B5EF4-FFF2-40B4-BE49-F238E27FC236}">
                <a16:creationId xmlns:a16="http://schemas.microsoft.com/office/drawing/2014/main" id="{42007481-F6AB-6FEA-0CBB-59E41B9702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e2220deef3_0_0:notes">
            <a:extLst>
              <a:ext uri="{FF2B5EF4-FFF2-40B4-BE49-F238E27FC236}">
                <a16:creationId xmlns:a16="http://schemas.microsoft.com/office/drawing/2014/main" id="{C1CB623A-F5A6-DA32-1B5F-6975BCC57A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569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618C8631-8AB1-4243-1081-93BC3E1EC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2220deef3_0_0:notes">
            <a:extLst>
              <a:ext uri="{FF2B5EF4-FFF2-40B4-BE49-F238E27FC236}">
                <a16:creationId xmlns:a16="http://schemas.microsoft.com/office/drawing/2014/main" id="{61D10552-4C96-F08B-5233-12FA8A472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e2220deef3_0_0:notes">
            <a:extLst>
              <a:ext uri="{FF2B5EF4-FFF2-40B4-BE49-F238E27FC236}">
                <a16:creationId xmlns:a16="http://schemas.microsoft.com/office/drawing/2014/main" id="{349345C5-D4D9-529C-F744-1F03997CB2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e2220deef3_0_0:notes">
            <a:extLst>
              <a:ext uri="{FF2B5EF4-FFF2-40B4-BE49-F238E27FC236}">
                <a16:creationId xmlns:a16="http://schemas.microsoft.com/office/drawing/2014/main" id="{BDAD623F-56E6-1BFA-FB4D-B40CCCEBA1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1295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8598727E-51F3-71E9-6FA4-C76EE7EA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bbd59522_0_0:notes">
            <a:extLst>
              <a:ext uri="{FF2B5EF4-FFF2-40B4-BE49-F238E27FC236}">
                <a16:creationId xmlns:a16="http://schemas.microsoft.com/office/drawing/2014/main" id="{ADA89CE7-C023-81B5-86C1-29D3EC009C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e1bbd59522_0_0:notes">
            <a:extLst>
              <a:ext uri="{FF2B5EF4-FFF2-40B4-BE49-F238E27FC236}">
                <a16:creationId xmlns:a16="http://schemas.microsoft.com/office/drawing/2014/main" id="{BA038327-A48A-4479-E4B8-A2A2EC1DCB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1e1bbd59522_0_0:notes">
            <a:extLst>
              <a:ext uri="{FF2B5EF4-FFF2-40B4-BE49-F238E27FC236}">
                <a16:creationId xmlns:a16="http://schemas.microsoft.com/office/drawing/2014/main" id="{14FE76E9-CE6E-F9CC-E4BC-171181B3FD6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814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4A2609F2-B8C8-B5F9-71F6-76B71B629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bbd59522_0_0:notes">
            <a:extLst>
              <a:ext uri="{FF2B5EF4-FFF2-40B4-BE49-F238E27FC236}">
                <a16:creationId xmlns:a16="http://schemas.microsoft.com/office/drawing/2014/main" id="{47FB169F-C1E9-4E51-2C42-51935B70E1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e1bbd59522_0_0:notes">
            <a:extLst>
              <a:ext uri="{FF2B5EF4-FFF2-40B4-BE49-F238E27FC236}">
                <a16:creationId xmlns:a16="http://schemas.microsoft.com/office/drawing/2014/main" id="{4F4B1CEB-3A0F-292F-9FDB-3212B98241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1e1bbd59522_0_0:notes">
            <a:extLst>
              <a:ext uri="{FF2B5EF4-FFF2-40B4-BE49-F238E27FC236}">
                <a16:creationId xmlns:a16="http://schemas.microsoft.com/office/drawing/2014/main" id="{110141C0-50E6-D65E-56D2-E1311D5CF60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421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DD9F0888-DA78-B05C-5011-EF1B00DA9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bbd59522_0_0:notes">
            <a:extLst>
              <a:ext uri="{FF2B5EF4-FFF2-40B4-BE49-F238E27FC236}">
                <a16:creationId xmlns:a16="http://schemas.microsoft.com/office/drawing/2014/main" id="{F1A2D214-EC93-FAD8-0A95-DEB2E6E485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e1bbd59522_0_0:notes">
            <a:extLst>
              <a:ext uri="{FF2B5EF4-FFF2-40B4-BE49-F238E27FC236}">
                <a16:creationId xmlns:a16="http://schemas.microsoft.com/office/drawing/2014/main" id="{0C837ECF-CBCA-183C-0C03-BA7BF6A2E6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1e1bbd59522_0_0:notes">
            <a:extLst>
              <a:ext uri="{FF2B5EF4-FFF2-40B4-BE49-F238E27FC236}">
                <a16:creationId xmlns:a16="http://schemas.microsoft.com/office/drawing/2014/main" id="{8E80D086-3D64-11D2-22F8-5FBFCDD625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372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7E146E89-C210-AB0B-98E4-942AD79FA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bbd59522_0_0:notes">
            <a:extLst>
              <a:ext uri="{FF2B5EF4-FFF2-40B4-BE49-F238E27FC236}">
                <a16:creationId xmlns:a16="http://schemas.microsoft.com/office/drawing/2014/main" id="{0DA6DB45-893E-3C23-8C10-96CAF5A747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e1bbd59522_0_0:notes">
            <a:extLst>
              <a:ext uri="{FF2B5EF4-FFF2-40B4-BE49-F238E27FC236}">
                <a16:creationId xmlns:a16="http://schemas.microsoft.com/office/drawing/2014/main" id="{817F29A9-CB8F-7400-1632-1817931237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1e1bbd59522_0_0:notes">
            <a:extLst>
              <a:ext uri="{FF2B5EF4-FFF2-40B4-BE49-F238E27FC236}">
                <a16:creationId xmlns:a16="http://schemas.microsoft.com/office/drawing/2014/main" id="{84B4499E-702E-5D96-D015-3D8162B6B9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203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2220dee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e2220dee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e2220dee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1DCE41A4-1117-8201-496B-E2B0FCD30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2220deef3_0_0:notes">
            <a:extLst>
              <a:ext uri="{FF2B5EF4-FFF2-40B4-BE49-F238E27FC236}">
                <a16:creationId xmlns:a16="http://schemas.microsoft.com/office/drawing/2014/main" id="{273A83CA-8A62-8B66-8520-C3CDC46199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e2220deef3_0_0:notes">
            <a:extLst>
              <a:ext uri="{FF2B5EF4-FFF2-40B4-BE49-F238E27FC236}">
                <a16:creationId xmlns:a16="http://schemas.microsoft.com/office/drawing/2014/main" id="{95ACECA1-EE82-5C85-1FD1-CFEECB612E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e2220deef3_0_0:notes">
            <a:extLst>
              <a:ext uri="{FF2B5EF4-FFF2-40B4-BE49-F238E27FC236}">
                <a16:creationId xmlns:a16="http://schemas.microsoft.com/office/drawing/2014/main" id="{4A1BDA9B-68E1-C52C-F6FF-6906DB5428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809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7078F709-A59D-AED3-8769-01772B35B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2220deef3_0_0:notes">
            <a:extLst>
              <a:ext uri="{FF2B5EF4-FFF2-40B4-BE49-F238E27FC236}">
                <a16:creationId xmlns:a16="http://schemas.microsoft.com/office/drawing/2014/main" id="{5B81098A-8304-215D-99DE-334ACF407C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e2220deef3_0_0:notes">
            <a:extLst>
              <a:ext uri="{FF2B5EF4-FFF2-40B4-BE49-F238E27FC236}">
                <a16:creationId xmlns:a16="http://schemas.microsoft.com/office/drawing/2014/main" id="{BFCC54F4-8D0E-4163-ECC9-2F7C266375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e2220deef3_0_0:notes">
            <a:extLst>
              <a:ext uri="{FF2B5EF4-FFF2-40B4-BE49-F238E27FC236}">
                <a16:creationId xmlns:a16="http://schemas.microsoft.com/office/drawing/2014/main" id="{800BE3FD-5AF9-B41A-917F-BF6EA948D6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1920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A325F6A9-E0BB-49B6-6248-C2D80C752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2220deef3_0_0:notes">
            <a:extLst>
              <a:ext uri="{FF2B5EF4-FFF2-40B4-BE49-F238E27FC236}">
                <a16:creationId xmlns:a16="http://schemas.microsoft.com/office/drawing/2014/main" id="{65423063-CA2B-E0CF-93B5-F995F6B297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e2220deef3_0_0:notes">
            <a:extLst>
              <a:ext uri="{FF2B5EF4-FFF2-40B4-BE49-F238E27FC236}">
                <a16:creationId xmlns:a16="http://schemas.microsoft.com/office/drawing/2014/main" id="{32D8BFF4-F3B0-EC76-3BCA-0DCC90C710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e2220deef3_0_0:notes">
            <a:extLst>
              <a:ext uri="{FF2B5EF4-FFF2-40B4-BE49-F238E27FC236}">
                <a16:creationId xmlns:a16="http://schemas.microsoft.com/office/drawing/2014/main" id="{934EF92E-B48C-5C6A-8DED-916974BEEA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115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21E9E1-D05E-DFC6-EF39-74DCA507AA1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37E52E-DE0D-2533-602D-FFA37C8D79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CBC5B6-33B3-4C20-47B6-AC64888706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Google Shape;110;p5">
            <a:extLst>
              <a:ext uri="{FF2B5EF4-FFF2-40B4-BE49-F238E27FC236}">
                <a16:creationId xmlns:a16="http://schemas.microsoft.com/office/drawing/2014/main" id="{022C3A32-BAD8-B8C5-752F-718B50D6B69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11;p5">
            <a:extLst>
              <a:ext uri="{FF2B5EF4-FFF2-40B4-BE49-F238E27FC236}">
                <a16:creationId xmlns:a16="http://schemas.microsoft.com/office/drawing/2014/main" id="{7C9554B5-EA96-A2F3-D006-7FEBFF423C66}"/>
              </a:ext>
            </a:extLst>
          </p:cNvPr>
          <p:cNvSpPr/>
          <p:nvPr userDrawn="1"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2;p5">
            <a:extLst>
              <a:ext uri="{FF2B5EF4-FFF2-40B4-BE49-F238E27FC236}">
                <a16:creationId xmlns:a16="http://schemas.microsoft.com/office/drawing/2014/main" id="{0029FC3C-B09D-D4AA-69CB-6285E0788C48}"/>
              </a:ext>
            </a:extLst>
          </p:cNvPr>
          <p:cNvSpPr/>
          <p:nvPr userDrawn="1"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98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3;p5">
            <a:extLst>
              <a:ext uri="{FF2B5EF4-FFF2-40B4-BE49-F238E27FC236}">
                <a16:creationId xmlns:a16="http://schemas.microsoft.com/office/drawing/2014/main" id="{A51F2890-9D9D-DE57-8ABD-2A2E122C27BD}"/>
              </a:ext>
            </a:extLst>
          </p:cNvPr>
          <p:cNvSpPr/>
          <p:nvPr userDrawn="1"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078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14;p5">
            <a:extLst>
              <a:ext uri="{FF2B5EF4-FFF2-40B4-BE49-F238E27FC236}">
                <a16:creationId xmlns:a16="http://schemas.microsoft.com/office/drawing/2014/main" id="{E6A86A25-9A24-65EF-F305-B215D8DCA4D6}"/>
              </a:ext>
            </a:extLst>
          </p:cNvPr>
          <p:cNvSpPr/>
          <p:nvPr userDrawn="1"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921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17;p5">
            <a:extLst>
              <a:ext uri="{FF2B5EF4-FFF2-40B4-BE49-F238E27FC236}">
                <a16:creationId xmlns:a16="http://schemas.microsoft.com/office/drawing/2014/main" id="{2809743E-886C-5E64-272C-621FEB732B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6;p5">
            <a:extLst>
              <a:ext uri="{FF2B5EF4-FFF2-40B4-BE49-F238E27FC236}">
                <a16:creationId xmlns:a16="http://schemas.microsoft.com/office/drawing/2014/main" id="{D4FAAECB-070E-5FFB-2691-AC693C1A2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70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3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10972800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431844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423B8-1F5B-7119-7FC6-E183753AC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DC9987-757C-489A-FE5D-16AFA34CA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5150AE-0270-0258-F024-28792DFC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A56B2-92CE-EE68-0C7F-96C67D47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7F6E9C-7F4F-77E0-5BF7-5C3FCE72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0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8575E-3151-0E8D-6B9B-EBA7E424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6C3AB-6BA4-B9D6-E275-B748BBE6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2390B1-6A02-C2FC-D198-FF9DC9B0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B4240E-F34F-0415-DEBC-83A471E4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179B4-7D15-7156-A406-C67BBF80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A9D7B-5FE9-C7A3-90F6-66998D5A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FE3F88-790E-2AED-63D0-CADC610D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AB12B-A13B-1738-29F7-F30B261D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FB91B-22E5-CB86-FF5F-122A0E39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62FC1-B724-81AD-3B47-843A030A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05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CBC0-84AC-35F0-2AF0-6EE99A50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1D8AE-66DE-416C-87D1-AD773F799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3D815F-DBF3-DB7C-B015-95D7ADFA7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2C5411-E9BA-AE05-EFC9-F5B0CCDE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F010E0-F789-46D6-70CD-D1A1B14F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1320B1-CC24-1B1E-3C9B-65D8004C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7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0FEB3-EDF3-A331-E3E5-482C70EB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FAF94D-2369-A6C5-7D9F-A0764F549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DC6F7-38F4-BFCA-C827-4D781B73A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2A660D-9221-ACC2-BE49-B3FE3F737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79E86A-89C4-477C-44A9-F8F1555EE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80F6E6-C4B3-A231-8657-DAF85B05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EF22C8-4B83-1CFF-AB4B-90EE0818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5A8A7A-8E9E-95D1-4BD2-063378E4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18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F8904-867B-2C7C-4142-A20CEAEE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EECB6C-5780-A819-CF98-D0F7C84B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8E764A-77A4-EBDB-A1F6-612893A9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72E625-F6D8-2706-CFE8-46120A9B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563418" y="1681017"/>
            <a:ext cx="11169232" cy="449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1430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" name="Google Shape;123;g2f0b09c0057_0_0">
            <a:extLst>
              <a:ext uri="{FF2B5EF4-FFF2-40B4-BE49-F238E27FC236}">
                <a16:creationId xmlns:a16="http://schemas.microsoft.com/office/drawing/2014/main" id="{B353F323-40FC-C2F7-A53C-3AAADCB7EC7F}"/>
              </a:ext>
            </a:extLst>
          </p:cNvPr>
          <p:cNvSpPr/>
          <p:nvPr userDrawn="1"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24;g2f0b09c0057_0_0">
            <a:extLst>
              <a:ext uri="{FF2B5EF4-FFF2-40B4-BE49-F238E27FC236}">
                <a16:creationId xmlns:a16="http://schemas.microsoft.com/office/drawing/2014/main" id="{05443620-DBBC-BF4D-6C36-4E25E3D9A4A3}"/>
              </a:ext>
            </a:extLst>
          </p:cNvPr>
          <p:cNvSpPr/>
          <p:nvPr userDrawn="1"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25;g2f0b09c0057_0_0">
            <a:extLst>
              <a:ext uri="{FF2B5EF4-FFF2-40B4-BE49-F238E27FC236}">
                <a16:creationId xmlns:a16="http://schemas.microsoft.com/office/drawing/2014/main" id="{AD5280D4-079A-848F-9CE2-0B9EA51742A4}"/>
              </a:ext>
            </a:extLst>
          </p:cNvPr>
          <p:cNvSpPr/>
          <p:nvPr userDrawn="1"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6;g2f0b09c0057_0_0">
            <a:extLst>
              <a:ext uri="{FF2B5EF4-FFF2-40B4-BE49-F238E27FC236}">
                <a16:creationId xmlns:a16="http://schemas.microsoft.com/office/drawing/2014/main" id="{E30F3525-3104-34C9-ED42-7C1C077B9515}"/>
              </a:ext>
            </a:extLst>
          </p:cNvPr>
          <p:cNvSpPr/>
          <p:nvPr userDrawn="1"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563418" y="217349"/>
            <a:ext cx="111692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4626EE-97BF-162B-E079-5B2A5106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160BEE-0C1A-2580-FF15-6E1C6A4A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CEBDFD-DD83-554E-B7EB-824684AC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69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8E5C-9F6F-A33B-F51F-3172BC42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77D6A-A176-BF62-05C9-3B869701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0F962D-D224-06AC-F325-1437ABDF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B15283-D3DC-B40B-51CE-7FAF2A36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B461DA-E2CE-68E2-C6F5-9B4BC28F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B4F005-4B8A-9EFD-D2AD-87A77AB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44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06444-459E-ADD9-2FF4-93B77CD7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0F8600-E218-5785-2205-DA1381B9D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C721E1-5B7A-BCDA-613A-33377B75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03A98F-D0F3-7EE5-E134-8D87CBF9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FFB879-E01B-0D88-32E4-4C0CFD9E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D4AA8-4237-0ED3-CB36-50C64AEE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3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B82CB-6953-B52B-E518-8D69EE2F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AE19BF-C9CB-D3BA-6088-2F060E1B7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AE5F2-9994-F7F8-C043-FDB21175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59EC34-432B-CB7F-D51D-101B53B4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FDEC2F-2440-0B21-349C-454DD7A4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7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A4A5FC-E5BC-EE86-7790-25D9D6F3A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69AEAB-6456-FBEC-71FA-261FB87C7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4C729-4B04-965C-A522-8916B96E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020269-68BD-C491-F8AD-2E565EF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7EDBD-6CBB-5E94-AF8B-9F3BC0A6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84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Layout Personalizado">
  <p:cSld name="3_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5390389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2"/>
          </p:nvPr>
        </p:nvSpPr>
        <p:spPr>
          <a:xfrm>
            <a:off x="6096000" y="1484785"/>
            <a:ext cx="5469416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719521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Layout Personalizado">
  <p:cSld name="4_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133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AA121D-6224-637D-D7ED-5DC135BC90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09B49B-6B87-C4DA-C4D1-0A65042B43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76D741-5B40-6EC4-8C3B-1A0F82E24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Google Shape;178;p7">
            <a:extLst>
              <a:ext uri="{FF2B5EF4-FFF2-40B4-BE49-F238E27FC236}">
                <a16:creationId xmlns:a16="http://schemas.microsoft.com/office/drawing/2014/main" id="{279F3C4A-B5CA-CECA-446B-BD22002D12DC}"/>
              </a:ext>
            </a:extLst>
          </p:cNvPr>
          <p:cNvSpPr/>
          <p:nvPr userDrawn="1"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79;p7">
            <a:extLst>
              <a:ext uri="{FF2B5EF4-FFF2-40B4-BE49-F238E27FC236}">
                <a16:creationId xmlns:a16="http://schemas.microsoft.com/office/drawing/2014/main" id="{E1BC52FD-777F-2D9C-9077-A51D79203EB4}"/>
              </a:ext>
            </a:extLst>
          </p:cNvPr>
          <p:cNvSpPr/>
          <p:nvPr userDrawn="1"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019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0;p7">
            <a:extLst>
              <a:ext uri="{FF2B5EF4-FFF2-40B4-BE49-F238E27FC236}">
                <a16:creationId xmlns:a16="http://schemas.microsoft.com/office/drawing/2014/main" id="{B1591F44-5403-B56F-0A57-1B1DA0AD9A1C}"/>
              </a:ext>
            </a:extLst>
          </p:cNvPr>
          <p:cNvSpPr/>
          <p:nvPr userDrawn="1"/>
        </p:nvSpPr>
        <p:spPr>
          <a:xfrm rot="-54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039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08F73-2D97-3D95-A276-4201AF66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22" y="2525749"/>
            <a:ext cx="3551378" cy="30622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0007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85A76-2B13-4030-91B0-3236F307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42019D-7108-72B5-675D-A3BE9AD86F4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809E12-B058-6ECB-A720-B0987F8E40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44958C-F84C-089C-AEF2-A07DC41CA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11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53" r:id="rId2"/>
    <p:sldLayoutId id="2147483665" r:id="rId3"/>
    <p:sldLayoutId id="2147483664" r:id="rId4"/>
    <p:sldLayoutId id="2147483652" r:id="rId5"/>
    <p:sldLayoutId id="2147483654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8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8C666D-0DCC-B7F3-41F1-F0D84564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3A92E-B1EC-CD94-BD28-7AB39C92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CB249-9B07-85A8-B2C8-D08639090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6E3A2-BAE9-E3A9-2D90-1D07EDEA1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A0DDA-9820-8686-ACCF-960ECD7AA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80" r:id="rId12"/>
    <p:sldLayoutId id="214748368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Picture 12" descr="Gráficos digitais e números em 3D">
            <a:extLst>
              <a:ext uri="{FF2B5EF4-FFF2-40B4-BE49-F238E27FC236}">
                <a16:creationId xmlns:a16="http://schemas.microsoft.com/office/drawing/2014/main" id="{F598BE71-57A2-BC39-647B-04391DEA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8" r="23010" b="88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400"/>
              <a:t>Python: </a:t>
            </a:r>
            <a:br>
              <a:rPr lang="pt-BR" sz="4400"/>
            </a:br>
            <a:r>
              <a:rPr lang="pt-BR" sz="4400"/>
              <a:t>Aplicações para </a:t>
            </a:r>
            <a:br>
              <a:rPr lang="pt-BR" sz="4400"/>
            </a:br>
            <a:r>
              <a:rPr lang="pt-BR" sz="4400"/>
              <a:t>Administração e Engenharia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F29606B-1F2C-E512-3781-2F3820482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dirty="0" err="1"/>
              <a:t>Profª</a:t>
            </a:r>
            <a:r>
              <a:rPr lang="pt-BR" sz="2000" dirty="0"/>
              <a:t> Leide Vieira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CCF27267-B1A9-0607-DDB5-6AEEB9BC9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220deef3_0_0">
            <a:extLst>
              <a:ext uri="{FF2B5EF4-FFF2-40B4-BE49-F238E27FC236}">
                <a16:creationId xmlns:a16="http://schemas.microsoft.com/office/drawing/2014/main" id="{05CE3DB8-504D-85B6-C71A-B0A47CA7E1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buSzPts val="1100"/>
            </a:pPr>
            <a:r>
              <a:rPr lang="pt-BR" sz="2600" dirty="0" err="1"/>
              <a:t>readline</a:t>
            </a:r>
            <a:r>
              <a:rPr lang="pt-BR" sz="2600" dirty="0"/>
              <a:t>(): Lê uma linha por vez.</a:t>
            </a:r>
          </a:p>
          <a:p>
            <a:pPr marL="0" indent="0">
              <a:buSzPts val="1100"/>
            </a:pPr>
            <a:endParaRPr lang="pt-BR" sz="2600" dirty="0"/>
          </a:p>
          <a:p>
            <a:pPr marL="0" indent="0">
              <a:buSzPts val="1100"/>
            </a:pPr>
            <a:r>
              <a:rPr lang="pt-BR" sz="2600" dirty="0"/>
              <a:t>arquivo = open("dados.txt", "r")</a:t>
            </a:r>
          </a:p>
          <a:p>
            <a:pPr marL="0" indent="0">
              <a:buSzPts val="1100"/>
            </a:pPr>
            <a:r>
              <a:rPr lang="pt-BR" sz="2600" dirty="0"/>
              <a:t>linha = </a:t>
            </a:r>
            <a:r>
              <a:rPr lang="pt-BR" sz="2600" dirty="0" err="1"/>
              <a:t>arquivo.readline</a:t>
            </a:r>
            <a:r>
              <a:rPr lang="pt-BR" sz="2600" dirty="0"/>
              <a:t>()</a:t>
            </a:r>
          </a:p>
          <a:p>
            <a:pPr marL="0" indent="0">
              <a:buSzPts val="1100"/>
            </a:pPr>
            <a:r>
              <a:rPr lang="pt-BR" sz="2600" dirty="0" err="1"/>
              <a:t>while</a:t>
            </a:r>
            <a:r>
              <a:rPr lang="pt-BR" sz="2600" dirty="0"/>
              <a:t> linha:</a:t>
            </a:r>
          </a:p>
          <a:p>
            <a:pPr marL="0" indent="0">
              <a:buSzPts val="1100"/>
            </a:pPr>
            <a:r>
              <a:rPr lang="pt-BR" sz="2600" dirty="0"/>
              <a:t>    print(linha)</a:t>
            </a:r>
          </a:p>
          <a:p>
            <a:pPr marL="0" indent="0">
              <a:buSzPts val="1100"/>
            </a:pPr>
            <a:r>
              <a:rPr lang="pt-BR" sz="2600" dirty="0"/>
              <a:t>    linha = </a:t>
            </a:r>
            <a:r>
              <a:rPr lang="pt-BR" sz="2600" dirty="0" err="1"/>
              <a:t>arquivo.readline</a:t>
            </a:r>
            <a:r>
              <a:rPr lang="pt-BR" sz="2600" dirty="0"/>
              <a:t>()</a:t>
            </a:r>
          </a:p>
          <a:p>
            <a:pPr marL="0" indent="0">
              <a:buSzPts val="1100"/>
            </a:pPr>
            <a:r>
              <a:rPr lang="pt-BR" sz="2600" dirty="0" err="1"/>
              <a:t>arquivo.close</a:t>
            </a:r>
            <a:r>
              <a:rPr lang="pt-BR" sz="2600" dirty="0"/>
              <a:t>()</a:t>
            </a:r>
          </a:p>
        </p:txBody>
      </p:sp>
      <p:sp>
        <p:nvSpPr>
          <p:cNvPr id="122" name="Google Shape;122;g1e2220deef3_0_0">
            <a:extLst>
              <a:ext uri="{FF2B5EF4-FFF2-40B4-BE49-F238E27FC236}">
                <a16:creationId xmlns:a16="http://schemas.microsoft.com/office/drawing/2014/main" id="{3ADF1E7D-8BE0-8133-20F3-50F17DE1A2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Leitura e Escrita de Arquivos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836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1D55D64E-30E2-A30C-E54D-3FB7AD55C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220deef3_0_0">
            <a:extLst>
              <a:ext uri="{FF2B5EF4-FFF2-40B4-BE49-F238E27FC236}">
                <a16:creationId xmlns:a16="http://schemas.microsoft.com/office/drawing/2014/main" id="{819D2320-4432-9BDC-910F-ADD1D36AE0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buSzPts val="1100"/>
            </a:pPr>
            <a:r>
              <a:rPr lang="pt-BR" sz="2600" dirty="0"/>
              <a:t>Iteração com for: Uma maneira eficiente de ler arquivos.</a:t>
            </a:r>
          </a:p>
          <a:p>
            <a:pPr marL="0" indent="0">
              <a:buSzPts val="1100"/>
            </a:pPr>
            <a:endParaRPr lang="pt-BR" sz="2600" dirty="0"/>
          </a:p>
          <a:p>
            <a:pPr marL="0" indent="0">
              <a:buSzPts val="1100"/>
            </a:pPr>
            <a:r>
              <a:rPr lang="pt-BR" sz="2600" dirty="0"/>
              <a:t>arquivo = open("dados.txt", "r")</a:t>
            </a:r>
          </a:p>
          <a:p>
            <a:pPr marL="0" indent="0">
              <a:buSzPts val="1100"/>
            </a:pPr>
            <a:r>
              <a:rPr lang="pt-BR" sz="2600" dirty="0"/>
              <a:t>for linha in arquivo:</a:t>
            </a:r>
          </a:p>
          <a:p>
            <a:pPr marL="0" indent="0">
              <a:buSzPts val="1100"/>
            </a:pPr>
            <a:r>
              <a:rPr lang="pt-BR" sz="2600" dirty="0"/>
              <a:t>    print(</a:t>
            </a:r>
            <a:r>
              <a:rPr lang="pt-BR" sz="2600" dirty="0" err="1"/>
              <a:t>linha.strip</a:t>
            </a:r>
            <a:r>
              <a:rPr lang="pt-BR" sz="2600" dirty="0"/>
              <a:t>())  # remove espaços extras no final</a:t>
            </a:r>
          </a:p>
          <a:p>
            <a:pPr marL="0" indent="0">
              <a:buSzPts val="1100"/>
            </a:pPr>
            <a:r>
              <a:rPr lang="pt-BR" sz="2600" dirty="0" err="1"/>
              <a:t>arquivo.close</a:t>
            </a:r>
            <a:r>
              <a:rPr lang="pt-BR" sz="2600" dirty="0"/>
              <a:t>()</a:t>
            </a:r>
          </a:p>
        </p:txBody>
      </p:sp>
      <p:sp>
        <p:nvSpPr>
          <p:cNvPr id="122" name="Google Shape;122;g1e2220deef3_0_0">
            <a:extLst>
              <a:ext uri="{FF2B5EF4-FFF2-40B4-BE49-F238E27FC236}">
                <a16:creationId xmlns:a16="http://schemas.microsoft.com/office/drawing/2014/main" id="{59C66CDE-01D8-CFE4-663B-8DCD5C0AC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Leitura e Escrita de Arquivos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602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7F933E7F-6D99-156E-0BC8-3DFFC256D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220deef3_0_0">
            <a:extLst>
              <a:ext uri="{FF2B5EF4-FFF2-40B4-BE49-F238E27FC236}">
                <a16:creationId xmlns:a16="http://schemas.microsoft.com/office/drawing/2014/main" id="{BFD7A1E6-182C-CD52-1A22-20CF9A9BA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/>
          <a:p>
            <a:pPr marL="0" indent="0">
              <a:buSzPts val="1100"/>
            </a:pPr>
            <a:r>
              <a:rPr lang="pt-BR" sz="2600" dirty="0"/>
              <a:t>Agora que entendemos como ler arquivos, vamos aprender como escrever dados. Para isso, usamos os modos de abertura w e a.</a:t>
            </a:r>
          </a:p>
          <a:p>
            <a:pPr marL="0" indent="0">
              <a:buSzPts val="1100"/>
            </a:pPr>
            <a:r>
              <a:rPr lang="pt-BR" sz="2600" dirty="0"/>
              <a:t>Método </a:t>
            </a:r>
            <a:r>
              <a:rPr lang="pt-BR" sz="2600" dirty="0" err="1"/>
              <a:t>write</a:t>
            </a:r>
            <a:r>
              <a:rPr lang="pt-BR" sz="2600" dirty="0"/>
              <a:t>(): Grava dados em arquivos de texto.</a:t>
            </a:r>
          </a:p>
          <a:p>
            <a:pPr marL="0" indent="0">
              <a:buSzPts val="1100"/>
            </a:pPr>
            <a:endParaRPr lang="pt-BR" sz="2600" dirty="0"/>
          </a:p>
          <a:p>
            <a:pPr marL="0" indent="0">
              <a:buSzPts val="1100"/>
            </a:pPr>
            <a:r>
              <a:rPr lang="pt-BR" sz="2600" dirty="0"/>
              <a:t>arquivo = open("novo_arquivo.txt", "w")</a:t>
            </a:r>
          </a:p>
          <a:p>
            <a:pPr marL="0" indent="0">
              <a:buSzPts val="1100"/>
            </a:pPr>
            <a:r>
              <a:rPr lang="pt-BR" sz="2600" dirty="0" err="1"/>
              <a:t>arquivo.write</a:t>
            </a:r>
            <a:r>
              <a:rPr lang="pt-BR" sz="2600" dirty="0"/>
              <a:t>("Primeira linha.\n")</a:t>
            </a:r>
          </a:p>
          <a:p>
            <a:pPr marL="0" indent="0">
              <a:buSzPts val="1100"/>
            </a:pPr>
            <a:r>
              <a:rPr lang="pt-BR" sz="2600" dirty="0" err="1"/>
              <a:t>arquivo.write</a:t>
            </a:r>
            <a:r>
              <a:rPr lang="pt-BR" sz="2600" dirty="0"/>
              <a:t>("Segunda linha.\n")</a:t>
            </a:r>
          </a:p>
          <a:p>
            <a:pPr marL="0" indent="0">
              <a:buSzPts val="1100"/>
            </a:pPr>
            <a:r>
              <a:rPr lang="pt-BR" sz="2600" dirty="0" err="1"/>
              <a:t>arquivo.close</a:t>
            </a:r>
            <a:r>
              <a:rPr lang="pt-BR" sz="2600" dirty="0"/>
              <a:t>()</a:t>
            </a:r>
          </a:p>
          <a:p>
            <a:pPr marL="0" indent="0">
              <a:buSzPts val="1100"/>
            </a:pPr>
            <a:endParaRPr lang="pt-BR" sz="2600" dirty="0"/>
          </a:p>
          <a:p>
            <a:pPr marL="0">
              <a:buSzPts val="1100"/>
            </a:pPr>
            <a:r>
              <a:rPr lang="pt-BR" sz="2600" dirty="0"/>
              <a:t>Se quisermos adicionar conteúdo sem apagar o que já existe, podemos usar o modo a. Assim, o novo conteúdo será anexado ao final do arquivo.</a:t>
            </a:r>
          </a:p>
        </p:txBody>
      </p:sp>
      <p:sp>
        <p:nvSpPr>
          <p:cNvPr id="122" name="Google Shape;122;g1e2220deef3_0_0">
            <a:extLst>
              <a:ext uri="{FF2B5EF4-FFF2-40B4-BE49-F238E27FC236}">
                <a16:creationId xmlns:a16="http://schemas.microsoft.com/office/drawing/2014/main" id="{1C7B125E-03F6-4BCB-4F84-0D87342781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Leitura e Escrita de Arquivos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118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0013FF54-3C0A-46A3-8932-B96F3B3CC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220deef3_0_0">
            <a:extLst>
              <a:ext uri="{FF2B5EF4-FFF2-40B4-BE49-F238E27FC236}">
                <a16:creationId xmlns:a16="http://schemas.microsoft.com/office/drawing/2014/main" id="{2DF6F401-815A-0C42-2D07-3E67616041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SzPts val="1100"/>
            </a:pPr>
            <a:r>
              <a:rPr lang="pt-BR" sz="2600" dirty="0"/>
              <a:t>Com </a:t>
            </a:r>
            <a:r>
              <a:rPr lang="pt-BR" sz="2600" dirty="0" err="1"/>
              <a:t>with</a:t>
            </a:r>
            <a:r>
              <a:rPr lang="pt-BR" sz="2600" dirty="0"/>
              <a:t>, podemos abrir um arquivo e garantir que ele será fechado assim que terminarmos de usá-lo. Vejam este exemplo:”</a:t>
            </a:r>
          </a:p>
          <a:p>
            <a:pPr marL="0" indent="0">
              <a:lnSpc>
                <a:spcPct val="120000"/>
              </a:lnSpc>
              <a:buSzPts val="1100"/>
            </a:pPr>
            <a:endParaRPr lang="pt-BR" sz="2600" dirty="0"/>
          </a:p>
          <a:p>
            <a:pPr marL="0" indent="0">
              <a:lnSpc>
                <a:spcPct val="120000"/>
              </a:lnSpc>
              <a:buSzPts val="1100"/>
            </a:pPr>
            <a:r>
              <a:rPr lang="pt-BR" sz="2600" dirty="0" err="1"/>
              <a:t>with</a:t>
            </a:r>
            <a:r>
              <a:rPr lang="pt-BR" sz="2600" dirty="0"/>
              <a:t> open("dados.txt", "r") as arquivo:</a:t>
            </a:r>
          </a:p>
          <a:p>
            <a:pPr marL="0" indent="0">
              <a:lnSpc>
                <a:spcPct val="120000"/>
              </a:lnSpc>
              <a:buSzPts val="1100"/>
            </a:pPr>
            <a:r>
              <a:rPr lang="pt-BR" sz="2600" dirty="0"/>
              <a:t>    </a:t>
            </a:r>
            <a:r>
              <a:rPr lang="pt-BR" sz="2600" dirty="0" err="1"/>
              <a:t>conteudo</a:t>
            </a:r>
            <a:r>
              <a:rPr lang="pt-BR" sz="2600" dirty="0"/>
              <a:t> = </a:t>
            </a:r>
            <a:r>
              <a:rPr lang="pt-BR" sz="2600" dirty="0" err="1"/>
              <a:t>arquivo.read</a:t>
            </a:r>
            <a:r>
              <a:rPr lang="pt-BR" sz="2600" dirty="0"/>
              <a:t>()</a:t>
            </a:r>
          </a:p>
          <a:p>
            <a:pPr marL="0" indent="0">
              <a:lnSpc>
                <a:spcPct val="120000"/>
              </a:lnSpc>
              <a:buSzPts val="1100"/>
            </a:pPr>
            <a:r>
              <a:rPr lang="pt-BR" sz="2600" dirty="0"/>
              <a:t>    print(</a:t>
            </a:r>
            <a:r>
              <a:rPr lang="pt-BR" sz="2600" dirty="0" err="1"/>
              <a:t>conteudo</a:t>
            </a:r>
            <a:r>
              <a:rPr lang="pt-BR" sz="2600" dirty="0"/>
              <a:t>)</a:t>
            </a:r>
          </a:p>
          <a:p>
            <a:pPr marL="0" indent="0">
              <a:lnSpc>
                <a:spcPct val="120000"/>
              </a:lnSpc>
              <a:buSzPts val="1100"/>
            </a:pPr>
            <a:endParaRPr lang="pt-BR" sz="2600" dirty="0"/>
          </a:p>
          <a:p>
            <a:pPr marL="0" indent="0">
              <a:lnSpc>
                <a:spcPct val="120000"/>
              </a:lnSpc>
              <a:buSzPts val="1100"/>
            </a:pPr>
            <a:r>
              <a:rPr lang="pt-BR" sz="2600" dirty="0"/>
              <a:t>Observem que não precisamos chamar close(). O </a:t>
            </a:r>
            <a:r>
              <a:rPr lang="pt-BR" sz="2600" dirty="0" err="1"/>
              <a:t>with</a:t>
            </a:r>
            <a:r>
              <a:rPr lang="pt-BR" sz="2600" dirty="0"/>
              <a:t> cuida disso para a gente, o que é muito útil em arquivos grandes, onde qualquer falha de fechamento pode consumir memória e travar o sistema.”</a:t>
            </a:r>
          </a:p>
        </p:txBody>
      </p:sp>
      <p:sp>
        <p:nvSpPr>
          <p:cNvPr id="122" name="Google Shape;122;g1e2220deef3_0_0">
            <a:extLst>
              <a:ext uri="{FF2B5EF4-FFF2-40B4-BE49-F238E27FC236}">
                <a16:creationId xmlns:a16="http://schemas.microsoft.com/office/drawing/2014/main" id="{94542DD2-624F-D99C-8A7A-3FC5DF937C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Leitura e Escrita de Arquivos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97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6EF6BA4D-53FB-78B7-6178-B5B1EB2F5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220deef3_0_0">
            <a:extLst>
              <a:ext uri="{FF2B5EF4-FFF2-40B4-BE49-F238E27FC236}">
                <a16:creationId xmlns:a16="http://schemas.microsoft.com/office/drawing/2014/main" id="{958DE753-87A0-4961-EAD3-B070EABC7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buSzPts val="1100"/>
            </a:pPr>
            <a:r>
              <a:rPr lang="pt-BR" sz="2600" dirty="0"/>
              <a:t>Vamos ver agora duas funções muito interessantes para controle do nosso ponto de leitura e escrita em um arquivo: </a:t>
            </a:r>
            <a:r>
              <a:rPr lang="pt-BR" sz="2600" dirty="0" err="1"/>
              <a:t>seek</a:t>
            </a:r>
            <a:r>
              <a:rPr lang="pt-BR" sz="2600" dirty="0"/>
              <a:t>() e </a:t>
            </a:r>
            <a:r>
              <a:rPr lang="pt-BR" sz="2600" dirty="0" err="1"/>
              <a:t>tell</a:t>
            </a:r>
            <a:r>
              <a:rPr lang="pt-BR" sz="2600" dirty="0"/>
              <a:t>().</a:t>
            </a:r>
          </a:p>
          <a:p>
            <a:pPr marL="0" indent="0">
              <a:buSzPts val="1100"/>
            </a:pPr>
            <a:r>
              <a:rPr lang="pt-BR" sz="2600" dirty="0" err="1"/>
              <a:t>seek</a:t>
            </a:r>
            <a:r>
              <a:rPr lang="pt-BR" sz="2600" dirty="0"/>
              <a:t>(): Posiciona o ponteiro em uma parte específica do arquivo.</a:t>
            </a:r>
          </a:p>
          <a:p>
            <a:pPr marL="0" indent="0">
              <a:buSzPts val="1100"/>
            </a:pPr>
            <a:r>
              <a:rPr lang="pt-BR" sz="2600" dirty="0" err="1"/>
              <a:t>tell</a:t>
            </a:r>
            <a:r>
              <a:rPr lang="pt-BR" sz="2600" dirty="0"/>
              <a:t>(): Mostra a posição atual do ponteiro.</a:t>
            </a:r>
          </a:p>
          <a:p>
            <a:pPr marL="0" indent="0">
              <a:buSzPts val="1100"/>
            </a:pPr>
            <a:endParaRPr lang="pt-BR" sz="2600" dirty="0"/>
          </a:p>
          <a:p>
            <a:pPr marL="0" indent="0">
              <a:buSzPts val="1100"/>
            </a:pPr>
            <a:r>
              <a:rPr lang="pt-BR" sz="2600" dirty="0" err="1"/>
              <a:t>with</a:t>
            </a:r>
            <a:r>
              <a:rPr lang="pt-BR" sz="2600" dirty="0"/>
              <a:t> open("dados.txt", "r") as arquivo:</a:t>
            </a:r>
          </a:p>
          <a:p>
            <a:pPr marL="0" indent="0">
              <a:buSzPts val="1100"/>
            </a:pPr>
            <a:r>
              <a:rPr lang="pt-BR" sz="2600" dirty="0"/>
              <a:t>    print(</a:t>
            </a:r>
            <a:r>
              <a:rPr lang="pt-BR" sz="2600" dirty="0" err="1"/>
              <a:t>arquivo.tell</a:t>
            </a:r>
            <a:r>
              <a:rPr lang="pt-BR" sz="2600" dirty="0"/>
              <a:t>())  # Exibe a posição inicial</a:t>
            </a:r>
          </a:p>
          <a:p>
            <a:pPr marL="0" indent="0">
              <a:buSzPts val="1100"/>
            </a:pPr>
            <a:r>
              <a:rPr lang="pt-BR" sz="2600" dirty="0"/>
              <a:t>    </a:t>
            </a:r>
            <a:r>
              <a:rPr lang="pt-BR" sz="2600" dirty="0" err="1"/>
              <a:t>arquivo.seek</a:t>
            </a:r>
            <a:r>
              <a:rPr lang="pt-BR" sz="2600" dirty="0"/>
              <a:t>(5)  # Move para a quinta posição</a:t>
            </a:r>
          </a:p>
          <a:p>
            <a:pPr marL="0" indent="0">
              <a:buSzPts val="1100"/>
            </a:pPr>
            <a:r>
              <a:rPr lang="pt-BR" sz="2600" dirty="0"/>
              <a:t>    print(</a:t>
            </a:r>
            <a:r>
              <a:rPr lang="pt-BR" sz="2600" dirty="0" err="1"/>
              <a:t>arquivo.read</a:t>
            </a:r>
            <a:r>
              <a:rPr lang="pt-BR" sz="2600" dirty="0"/>
              <a:t>())</a:t>
            </a:r>
          </a:p>
        </p:txBody>
      </p:sp>
      <p:sp>
        <p:nvSpPr>
          <p:cNvPr id="122" name="Google Shape;122;g1e2220deef3_0_0">
            <a:extLst>
              <a:ext uri="{FF2B5EF4-FFF2-40B4-BE49-F238E27FC236}">
                <a16:creationId xmlns:a16="http://schemas.microsoft.com/office/drawing/2014/main" id="{F2D681CD-862B-61A7-E0CC-948F38B12B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Leitura e Escrita de Arquivos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8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07C155B2-854D-C130-6106-2F39052F8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220deef3_0_0">
            <a:extLst>
              <a:ext uri="{FF2B5EF4-FFF2-40B4-BE49-F238E27FC236}">
                <a16:creationId xmlns:a16="http://schemas.microsoft.com/office/drawing/2014/main" id="{DF77467F-558C-F3E9-B871-806F985AEA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buSzPts val="1100"/>
            </a:pPr>
            <a:r>
              <a:rPr lang="pt-BR" sz="2600" dirty="0"/>
              <a:t>Para criar pastas em Python, usamos </a:t>
            </a:r>
            <a:r>
              <a:rPr lang="pt-BR" sz="2600" dirty="0" err="1"/>
              <a:t>os.mkdir</a:t>
            </a:r>
            <a:r>
              <a:rPr lang="pt-BR" sz="2600" dirty="0"/>
              <a:t>(). Mas é sempre bom verificar se a pasta já existe com </a:t>
            </a:r>
            <a:r>
              <a:rPr lang="pt-BR" sz="2600" dirty="0" err="1"/>
              <a:t>os.path.exists</a:t>
            </a:r>
            <a:r>
              <a:rPr lang="pt-BR" sz="2600" dirty="0"/>
              <a:t>().</a:t>
            </a:r>
          </a:p>
          <a:p>
            <a:pPr marL="0" indent="0">
              <a:buSzPts val="1100"/>
            </a:pPr>
            <a:endParaRPr lang="pt-BR" sz="2600" dirty="0"/>
          </a:p>
          <a:p>
            <a:pPr marL="0" indent="0">
              <a:buSzPts val="1100"/>
            </a:pPr>
            <a:r>
              <a:rPr lang="pt-BR" sz="2600" dirty="0" err="1"/>
              <a:t>import</a:t>
            </a:r>
            <a:r>
              <a:rPr lang="pt-BR" sz="2600" dirty="0"/>
              <a:t> os</a:t>
            </a:r>
          </a:p>
          <a:p>
            <a:pPr marL="0" indent="0">
              <a:buSzPts val="1100"/>
            </a:pPr>
            <a:r>
              <a:rPr lang="pt-BR" sz="2600" dirty="0" err="1"/>
              <a:t>if</a:t>
            </a:r>
            <a:r>
              <a:rPr lang="pt-BR" sz="2600" dirty="0"/>
              <a:t> </a:t>
            </a:r>
            <a:r>
              <a:rPr lang="pt-BR" sz="2600" dirty="0" err="1"/>
              <a:t>not</a:t>
            </a:r>
            <a:r>
              <a:rPr lang="pt-BR" sz="2600" dirty="0"/>
              <a:t> </a:t>
            </a:r>
            <a:r>
              <a:rPr lang="pt-BR" sz="2600" dirty="0" err="1"/>
              <a:t>os.path.exists</a:t>
            </a:r>
            <a:r>
              <a:rPr lang="pt-BR" sz="2600" dirty="0"/>
              <a:t>("</a:t>
            </a:r>
            <a:r>
              <a:rPr lang="pt-BR" sz="2600" dirty="0" err="1"/>
              <a:t>nova_pasta</a:t>
            </a:r>
            <a:r>
              <a:rPr lang="pt-BR" sz="2600" dirty="0"/>
              <a:t>"):</a:t>
            </a:r>
          </a:p>
          <a:p>
            <a:pPr marL="0" indent="0">
              <a:buSzPts val="1100"/>
            </a:pPr>
            <a:r>
              <a:rPr lang="pt-BR" sz="2600" dirty="0"/>
              <a:t>    </a:t>
            </a:r>
            <a:r>
              <a:rPr lang="pt-BR" sz="2600" dirty="0" err="1"/>
              <a:t>os.mkdir</a:t>
            </a:r>
            <a:r>
              <a:rPr lang="pt-BR" sz="2600" dirty="0"/>
              <a:t>("</a:t>
            </a:r>
            <a:r>
              <a:rPr lang="pt-BR" sz="2600" dirty="0" err="1"/>
              <a:t>nova_pasta</a:t>
            </a:r>
            <a:r>
              <a:rPr lang="pt-BR" sz="2600" dirty="0"/>
              <a:t>")</a:t>
            </a:r>
          </a:p>
          <a:p>
            <a:pPr marL="0" indent="0">
              <a:buSzPts val="1100"/>
            </a:pPr>
            <a:endParaRPr lang="pt-BR" sz="2600" dirty="0"/>
          </a:p>
          <a:p>
            <a:pPr marL="0" indent="0">
              <a:buSzPts val="1100"/>
            </a:pPr>
            <a:r>
              <a:rPr lang="pt-BR" sz="2600" dirty="0"/>
              <a:t>Esse código cria a pasta somente se ela não existir, prevenindo erros.</a:t>
            </a:r>
          </a:p>
        </p:txBody>
      </p:sp>
      <p:sp>
        <p:nvSpPr>
          <p:cNvPr id="122" name="Google Shape;122;g1e2220deef3_0_0">
            <a:extLst>
              <a:ext uri="{FF2B5EF4-FFF2-40B4-BE49-F238E27FC236}">
                <a16:creationId xmlns:a16="http://schemas.microsoft.com/office/drawing/2014/main" id="{A3A48516-90DF-A890-A221-74E5F28A82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Manipulação de Pastas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007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357C3D33-3874-2F1B-65A8-1222CFC23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220deef3_0_0">
            <a:extLst>
              <a:ext uri="{FF2B5EF4-FFF2-40B4-BE49-F238E27FC236}">
                <a16:creationId xmlns:a16="http://schemas.microsoft.com/office/drawing/2014/main" id="{4141DB97-4CEE-13E9-36C4-1053141C32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buSzPts val="1100"/>
            </a:pPr>
            <a:r>
              <a:rPr lang="pt-BR" sz="2600" dirty="0"/>
              <a:t>Listando Arquivos e Pastas:</a:t>
            </a:r>
          </a:p>
          <a:p>
            <a:pPr marL="0" indent="0">
              <a:buSzPts val="1100"/>
            </a:pPr>
            <a:r>
              <a:rPr lang="pt-BR" sz="2600" dirty="0"/>
              <a:t>A função </a:t>
            </a:r>
            <a:r>
              <a:rPr lang="pt-BR" sz="2600" dirty="0" err="1"/>
              <a:t>os.listdir</a:t>
            </a:r>
            <a:r>
              <a:rPr lang="pt-BR" sz="2600" dirty="0"/>
              <a:t>() nos permite listar todos os arquivos e subpastas de um diretório.</a:t>
            </a:r>
          </a:p>
          <a:p>
            <a:pPr marL="0" indent="0">
              <a:buSzPts val="1100"/>
            </a:pPr>
            <a:endParaRPr lang="pt-BR" sz="2600" dirty="0"/>
          </a:p>
          <a:p>
            <a:pPr marL="0" indent="0">
              <a:buSzPts val="1100"/>
            </a:pPr>
            <a:r>
              <a:rPr lang="pt-BR" sz="2600" dirty="0"/>
              <a:t>arquivos = </a:t>
            </a:r>
            <a:r>
              <a:rPr lang="pt-BR" sz="2600" dirty="0" err="1"/>
              <a:t>os.listdir</a:t>
            </a:r>
            <a:r>
              <a:rPr lang="pt-BR" sz="2600" dirty="0"/>
              <a:t>("</a:t>
            </a:r>
            <a:r>
              <a:rPr lang="pt-BR" sz="2600" dirty="0" err="1"/>
              <a:t>diretorio</a:t>
            </a:r>
            <a:r>
              <a:rPr lang="pt-BR" sz="2600" dirty="0"/>
              <a:t>")</a:t>
            </a:r>
          </a:p>
          <a:p>
            <a:pPr marL="0" indent="0">
              <a:buSzPts val="1100"/>
            </a:pPr>
            <a:r>
              <a:rPr lang="pt-BR" sz="2600" dirty="0"/>
              <a:t>print(arquivos)</a:t>
            </a:r>
          </a:p>
          <a:p>
            <a:pPr marL="0" indent="0">
              <a:buSzPts val="1100"/>
            </a:pPr>
            <a:endParaRPr lang="pt-BR" sz="2600" dirty="0"/>
          </a:p>
          <a:p>
            <a:pPr marL="0" indent="0">
              <a:buSzPts val="1100"/>
            </a:pPr>
            <a:r>
              <a:rPr lang="pt-BR" sz="2600" dirty="0"/>
              <a:t>Esse código imprime uma lista de todos os itens no diretório especificado.</a:t>
            </a:r>
          </a:p>
        </p:txBody>
      </p:sp>
      <p:sp>
        <p:nvSpPr>
          <p:cNvPr id="122" name="Google Shape;122;g1e2220deef3_0_0">
            <a:extLst>
              <a:ext uri="{FF2B5EF4-FFF2-40B4-BE49-F238E27FC236}">
                <a16:creationId xmlns:a16="http://schemas.microsoft.com/office/drawing/2014/main" id="{F44CFDA9-519A-6419-5C1E-53C099690B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Manipulação de Pastas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458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61D2C334-3F1A-1623-4B88-F1FBA25EB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220deef3_0_0">
            <a:extLst>
              <a:ext uri="{FF2B5EF4-FFF2-40B4-BE49-F238E27FC236}">
                <a16:creationId xmlns:a16="http://schemas.microsoft.com/office/drawing/2014/main" id="{0685B41E-5AF8-4947-9B46-B66FDFD20D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buSzPts val="1100"/>
            </a:pPr>
            <a:r>
              <a:rPr lang="pt-BR" sz="2600" dirty="0"/>
              <a:t>Para excluir um arquivo, usamos </a:t>
            </a:r>
            <a:r>
              <a:rPr lang="pt-BR" sz="2600" dirty="0" err="1"/>
              <a:t>os.remove</a:t>
            </a:r>
            <a:r>
              <a:rPr lang="pt-BR" sz="2600" dirty="0"/>
              <a:t>(), e para excluir uma pasta vazia, usamos </a:t>
            </a:r>
            <a:r>
              <a:rPr lang="pt-BR" sz="2600" dirty="0" err="1"/>
              <a:t>os.rmdir</a:t>
            </a:r>
            <a:r>
              <a:rPr lang="pt-BR" sz="2600" dirty="0"/>
              <a:t>().</a:t>
            </a:r>
          </a:p>
          <a:p>
            <a:pPr marL="0" indent="0">
              <a:buSzPts val="1100"/>
            </a:pPr>
            <a:endParaRPr lang="pt-BR" sz="2600" dirty="0"/>
          </a:p>
          <a:p>
            <a:pPr marL="0" indent="0">
              <a:buSzPts val="1100"/>
            </a:pPr>
            <a:r>
              <a:rPr lang="pt-BR" sz="2600" dirty="0" err="1"/>
              <a:t>os.remove</a:t>
            </a:r>
            <a:r>
              <a:rPr lang="pt-BR" sz="2600" dirty="0"/>
              <a:t>("arquivo.txt")</a:t>
            </a:r>
          </a:p>
          <a:p>
            <a:pPr marL="0" indent="0">
              <a:buSzPts val="1100"/>
            </a:pPr>
            <a:endParaRPr lang="pt-BR" sz="2600" dirty="0"/>
          </a:p>
          <a:p>
            <a:pPr marL="0" indent="0">
              <a:buSzPts val="1100"/>
            </a:pPr>
            <a:r>
              <a:rPr lang="pt-BR" sz="2600" dirty="0" err="1"/>
              <a:t>os.rmdir</a:t>
            </a:r>
            <a:r>
              <a:rPr lang="pt-BR" sz="2600" dirty="0"/>
              <a:t>("</a:t>
            </a:r>
            <a:r>
              <a:rPr lang="pt-BR" sz="2600" dirty="0" err="1"/>
              <a:t>pasta_vazia</a:t>
            </a:r>
            <a:r>
              <a:rPr lang="pt-BR" sz="2600" dirty="0"/>
              <a:t>")</a:t>
            </a:r>
          </a:p>
          <a:p>
            <a:pPr marL="0" indent="0">
              <a:buSzPts val="1100"/>
            </a:pPr>
            <a:endParaRPr lang="pt-BR" sz="2600" dirty="0"/>
          </a:p>
          <a:p>
            <a:pPr marL="0" indent="0">
              <a:buSzPts val="1100"/>
            </a:pPr>
            <a:r>
              <a:rPr lang="pt-BR" sz="2600" dirty="0" err="1"/>
              <a:t>Obs</a:t>
            </a:r>
            <a:r>
              <a:rPr lang="pt-BR" sz="2600" dirty="0"/>
              <a:t>: Para excluir pastas com conteúdo, precisamos de bibliotecas adicionais, como </a:t>
            </a:r>
            <a:r>
              <a:rPr lang="pt-BR" sz="2600" dirty="0" err="1"/>
              <a:t>shutil</a:t>
            </a:r>
            <a:r>
              <a:rPr lang="pt-BR" sz="2600" dirty="0"/>
              <a:t>.</a:t>
            </a:r>
          </a:p>
        </p:txBody>
      </p:sp>
      <p:sp>
        <p:nvSpPr>
          <p:cNvPr id="122" name="Google Shape;122;g1e2220deef3_0_0">
            <a:extLst>
              <a:ext uri="{FF2B5EF4-FFF2-40B4-BE49-F238E27FC236}">
                <a16:creationId xmlns:a16="http://schemas.microsoft.com/office/drawing/2014/main" id="{98B89DB6-B37D-8E2F-1671-736049EC8F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Manipulação de Pastas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728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2EC3480E-AFAA-8C60-1081-A68E7E9D2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220deef3_0_0">
            <a:extLst>
              <a:ext uri="{FF2B5EF4-FFF2-40B4-BE49-F238E27FC236}">
                <a16:creationId xmlns:a16="http://schemas.microsoft.com/office/drawing/2014/main" id="{BC6DFB32-36B5-79B0-2FE7-1CD3838A6F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2" spcCol="1080000" rtlCol="0" anchor="t" anchorCtr="0">
            <a:normAutofit fontScale="92500" lnSpcReduction="10000"/>
          </a:bodyPr>
          <a:lstStyle/>
          <a:p>
            <a:pPr marL="0" indent="0">
              <a:buSzPts val="1100"/>
            </a:pPr>
            <a:r>
              <a:rPr lang="pt-BR" sz="2600" dirty="0"/>
              <a:t>Vamos criar um arquivo chamado notas.txt para armazenar uma lista de alunos e suas notas. Depois, vamos ler o arquivo para calcular a média das notas.</a:t>
            </a:r>
          </a:p>
          <a:p>
            <a:pPr marL="0" indent="0">
              <a:buSzPts val="1100"/>
            </a:pPr>
            <a:endParaRPr lang="pt-BR" sz="2600" dirty="0"/>
          </a:p>
          <a:p>
            <a:pPr marL="0" indent="0">
              <a:buSzPts val="1100"/>
            </a:pPr>
            <a:r>
              <a:rPr lang="pt-BR" sz="2600" dirty="0" err="1"/>
              <a:t>with</a:t>
            </a:r>
            <a:r>
              <a:rPr lang="pt-BR" sz="2600" dirty="0"/>
              <a:t> open("notas.txt", "w") as arquivo:</a:t>
            </a:r>
          </a:p>
          <a:p>
            <a:pPr marL="0" indent="0">
              <a:buSzPts val="1100"/>
            </a:pPr>
            <a:r>
              <a:rPr lang="pt-BR" sz="2600" dirty="0"/>
              <a:t>    </a:t>
            </a:r>
            <a:r>
              <a:rPr lang="pt-BR" sz="2600" dirty="0" err="1"/>
              <a:t>arquivo.write</a:t>
            </a:r>
            <a:r>
              <a:rPr lang="pt-BR" sz="2600" dirty="0"/>
              <a:t>("Ana, 8.5\n")</a:t>
            </a:r>
          </a:p>
          <a:p>
            <a:pPr marL="0" indent="0">
              <a:buSzPts val="1100"/>
            </a:pPr>
            <a:r>
              <a:rPr lang="pt-BR" sz="2600" dirty="0"/>
              <a:t>    </a:t>
            </a:r>
            <a:r>
              <a:rPr lang="pt-BR" sz="2600" dirty="0" err="1"/>
              <a:t>arquivo.write</a:t>
            </a:r>
            <a:r>
              <a:rPr lang="pt-BR" sz="2600" dirty="0"/>
              <a:t>("João, 7.0\n")</a:t>
            </a:r>
          </a:p>
          <a:p>
            <a:pPr marL="0" indent="0">
              <a:buSzPts val="1100"/>
            </a:pPr>
            <a:r>
              <a:rPr lang="pt-BR" sz="2600" dirty="0"/>
              <a:t>    </a:t>
            </a:r>
            <a:r>
              <a:rPr lang="pt-BR" sz="2600" dirty="0" err="1"/>
              <a:t>arquivo.write</a:t>
            </a:r>
            <a:r>
              <a:rPr lang="pt-BR" sz="2600" dirty="0"/>
              <a:t>("Carlos, 9.2\n")</a:t>
            </a:r>
          </a:p>
          <a:p>
            <a:pPr marL="0" indent="0">
              <a:buSzPts val="1100"/>
            </a:pPr>
            <a:endParaRPr lang="pt-BR" sz="2600" dirty="0"/>
          </a:p>
          <a:p>
            <a:pPr marL="0" indent="0">
              <a:buSzPts val="1100"/>
            </a:pPr>
            <a:r>
              <a:rPr lang="pt-BR" sz="2600" dirty="0" err="1"/>
              <a:t>with</a:t>
            </a:r>
            <a:r>
              <a:rPr lang="pt-BR" sz="2600" dirty="0"/>
              <a:t> open("notas.txt", "r") as arquivo:</a:t>
            </a:r>
          </a:p>
          <a:p>
            <a:pPr marL="0" indent="0">
              <a:buSzPts val="1100"/>
            </a:pPr>
            <a:r>
              <a:rPr lang="pt-BR" sz="2600" dirty="0"/>
              <a:t>    soma = 0</a:t>
            </a:r>
          </a:p>
          <a:p>
            <a:pPr marL="0" indent="0">
              <a:buSzPts val="1100"/>
            </a:pPr>
            <a:r>
              <a:rPr lang="pt-BR" sz="2600" dirty="0"/>
              <a:t>    contador = 0</a:t>
            </a:r>
          </a:p>
          <a:p>
            <a:pPr marL="0" indent="0">
              <a:buSzPts val="1100"/>
            </a:pPr>
            <a:r>
              <a:rPr lang="pt-BR" sz="2600" dirty="0"/>
              <a:t>    for linha in arquivo:</a:t>
            </a:r>
          </a:p>
          <a:p>
            <a:pPr marL="0" indent="0">
              <a:buSzPts val="1100"/>
            </a:pPr>
            <a:r>
              <a:rPr lang="pt-BR" sz="2600" dirty="0"/>
              <a:t>        nome, nota = </a:t>
            </a:r>
            <a:r>
              <a:rPr lang="pt-BR" sz="2600" dirty="0" err="1"/>
              <a:t>linha.split</a:t>
            </a:r>
            <a:r>
              <a:rPr lang="pt-BR" sz="2600" dirty="0"/>
              <a:t>(", ")</a:t>
            </a:r>
          </a:p>
          <a:p>
            <a:pPr marL="0" indent="0">
              <a:buSzPts val="1100"/>
            </a:pPr>
            <a:r>
              <a:rPr lang="pt-BR" sz="2600" dirty="0"/>
              <a:t>        soma += </a:t>
            </a:r>
            <a:r>
              <a:rPr lang="pt-BR" sz="2600" dirty="0" err="1"/>
              <a:t>float</a:t>
            </a:r>
            <a:r>
              <a:rPr lang="pt-BR" sz="2600" dirty="0"/>
              <a:t>(nota)</a:t>
            </a:r>
          </a:p>
          <a:p>
            <a:pPr marL="0" indent="0">
              <a:buSzPts val="1100"/>
            </a:pPr>
            <a:r>
              <a:rPr lang="pt-BR" sz="2600" dirty="0"/>
              <a:t>        contador += 1</a:t>
            </a:r>
          </a:p>
          <a:p>
            <a:pPr marL="0" indent="0">
              <a:buSzPts val="1100"/>
            </a:pPr>
            <a:r>
              <a:rPr lang="pt-BR" sz="2600" dirty="0"/>
              <a:t>    media = soma / contador</a:t>
            </a:r>
          </a:p>
          <a:p>
            <a:pPr marL="0" indent="0">
              <a:buSzPts val="1100"/>
            </a:pPr>
            <a:r>
              <a:rPr lang="pt-BR" sz="2600" dirty="0"/>
              <a:t>    print(</a:t>
            </a:r>
            <a:r>
              <a:rPr lang="pt-BR" sz="2600" dirty="0" err="1"/>
              <a:t>f"Média</a:t>
            </a:r>
            <a:r>
              <a:rPr lang="pt-BR" sz="2600" dirty="0"/>
              <a:t> das notas: {media}")</a:t>
            </a:r>
          </a:p>
          <a:p>
            <a:pPr marL="0" indent="0">
              <a:buSzPts val="1100"/>
            </a:pPr>
            <a:endParaRPr lang="pt-BR" sz="2600" dirty="0"/>
          </a:p>
        </p:txBody>
      </p:sp>
      <p:sp>
        <p:nvSpPr>
          <p:cNvPr id="122" name="Google Shape;122;g1e2220deef3_0_0">
            <a:extLst>
              <a:ext uri="{FF2B5EF4-FFF2-40B4-BE49-F238E27FC236}">
                <a16:creationId xmlns:a16="http://schemas.microsoft.com/office/drawing/2014/main" id="{458DA939-F203-C279-3B77-F411AD3AAB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Exemplos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827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104CF3DA-6393-FF13-B285-543211465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220deef3_0_0">
            <a:extLst>
              <a:ext uri="{FF2B5EF4-FFF2-40B4-BE49-F238E27FC236}">
                <a16:creationId xmlns:a16="http://schemas.microsoft.com/office/drawing/2014/main" id="{7C0F07B6-7E01-61B8-B4EE-4E66BFBDF5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SzPts val="1100"/>
            </a:pPr>
            <a:r>
              <a:rPr lang="pt-BR" sz="2600" dirty="0"/>
              <a:t>Agora vamos criar um programa para organizar arquivos por tipo. Para isso, precisamos de três pastas chamadas textos, imagens, e dados, e vamos mover os arquivos para cada uma conforme sua extensão.”</a:t>
            </a:r>
          </a:p>
          <a:p>
            <a:pPr marL="0" indent="0">
              <a:lnSpc>
                <a:spcPct val="120000"/>
              </a:lnSpc>
              <a:buSzPts val="1100"/>
            </a:pPr>
            <a:endParaRPr lang="pt-BR" sz="2600" dirty="0"/>
          </a:p>
          <a:p>
            <a:pPr marL="0" indent="0">
              <a:lnSpc>
                <a:spcPct val="120000"/>
              </a:lnSpc>
              <a:buSzPts val="1100"/>
            </a:pPr>
            <a:r>
              <a:rPr lang="pt-BR" sz="2600" dirty="0" err="1"/>
              <a:t>import</a:t>
            </a:r>
            <a:r>
              <a:rPr lang="pt-BR" sz="2600" dirty="0"/>
              <a:t> os</a:t>
            </a:r>
          </a:p>
          <a:p>
            <a:pPr marL="0" indent="0">
              <a:lnSpc>
                <a:spcPct val="120000"/>
              </a:lnSpc>
              <a:buSzPts val="1100"/>
            </a:pPr>
            <a:r>
              <a:rPr lang="pt-BR" sz="2600" dirty="0" err="1"/>
              <a:t>extensoes</a:t>
            </a:r>
            <a:r>
              <a:rPr lang="pt-BR" sz="2600" dirty="0"/>
              <a:t> = {"textos": ".</a:t>
            </a:r>
            <a:r>
              <a:rPr lang="pt-BR" sz="2600" dirty="0" err="1"/>
              <a:t>txt</a:t>
            </a:r>
            <a:r>
              <a:rPr lang="pt-BR" sz="2600" dirty="0"/>
              <a:t>", "imagens": ".</a:t>
            </a:r>
            <a:r>
              <a:rPr lang="pt-BR" sz="2600" dirty="0" err="1"/>
              <a:t>jpg</a:t>
            </a:r>
            <a:r>
              <a:rPr lang="pt-BR" sz="2600" dirty="0"/>
              <a:t>", "dados": ".</a:t>
            </a:r>
            <a:r>
              <a:rPr lang="pt-BR" sz="2600" dirty="0" err="1"/>
              <a:t>csv</a:t>
            </a:r>
            <a:r>
              <a:rPr lang="pt-BR" sz="2600" dirty="0"/>
              <a:t>"}</a:t>
            </a:r>
          </a:p>
          <a:p>
            <a:pPr marL="0" indent="0">
              <a:lnSpc>
                <a:spcPct val="120000"/>
              </a:lnSpc>
              <a:buSzPts val="1100"/>
            </a:pPr>
            <a:r>
              <a:rPr lang="pt-BR" sz="2600" dirty="0"/>
              <a:t>for pasta, </a:t>
            </a:r>
            <a:r>
              <a:rPr lang="pt-BR" sz="2600" dirty="0" err="1"/>
              <a:t>ext</a:t>
            </a:r>
            <a:r>
              <a:rPr lang="pt-BR" sz="2600" dirty="0"/>
              <a:t> in </a:t>
            </a:r>
            <a:r>
              <a:rPr lang="pt-BR" sz="2600" dirty="0" err="1"/>
              <a:t>extensoes.items</a:t>
            </a:r>
            <a:r>
              <a:rPr lang="pt-BR" sz="2600" dirty="0"/>
              <a:t>():</a:t>
            </a:r>
          </a:p>
          <a:p>
            <a:pPr marL="0" indent="0">
              <a:lnSpc>
                <a:spcPct val="120000"/>
              </a:lnSpc>
              <a:buSzPts val="1100"/>
            </a:pPr>
            <a:r>
              <a:rPr lang="pt-BR" sz="2600" dirty="0"/>
              <a:t>    </a:t>
            </a:r>
            <a:r>
              <a:rPr lang="pt-BR" sz="2600" dirty="0" err="1"/>
              <a:t>if</a:t>
            </a:r>
            <a:r>
              <a:rPr lang="pt-BR" sz="2600" dirty="0"/>
              <a:t> </a:t>
            </a:r>
            <a:r>
              <a:rPr lang="pt-BR" sz="2600" dirty="0" err="1"/>
              <a:t>not</a:t>
            </a:r>
            <a:r>
              <a:rPr lang="pt-BR" sz="2600" dirty="0"/>
              <a:t> </a:t>
            </a:r>
            <a:r>
              <a:rPr lang="pt-BR" sz="2600" dirty="0" err="1"/>
              <a:t>os.path.exists</a:t>
            </a:r>
            <a:r>
              <a:rPr lang="pt-BR" sz="2600" dirty="0"/>
              <a:t>(pasta):</a:t>
            </a:r>
          </a:p>
          <a:p>
            <a:pPr marL="0" indent="0">
              <a:lnSpc>
                <a:spcPct val="120000"/>
              </a:lnSpc>
              <a:buSzPts val="1100"/>
            </a:pPr>
            <a:r>
              <a:rPr lang="pt-BR" sz="2600" dirty="0"/>
              <a:t>        </a:t>
            </a:r>
            <a:r>
              <a:rPr lang="pt-BR" sz="2600" dirty="0" err="1"/>
              <a:t>os.mkdir</a:t>
            </a:r>
            <a:r>
              <a:rPr lang="pt-BR" sz="2600" dirty="0"/>
              <a:t>(pasta)</a:t>
            </a:r>
          </a:p>
          <a:p>
            <a:pPr marL="0" indent="0">
              <a:lnSpc>
                <a:spcPct val="120000"/>
              </a:lnSpc>
              <a:buSzPts val="1100"/>
            </a:pPr>
            <a:r>
              <a:rPr lang="pt-BR" sz="2600" dirty="0"/>
              <a:t>    for arquivo in </a:t>
            </a:r>
            <a:r>
              <a:rPr lang="pt-BR" sz="2600" dirty="0" err="1"/>
              <a:t>os.listdir</a:t>
            </a:r>
            <a:r>
              <a:rPr lang="pt-BR" sz="2600" dirty="0"/>
              <a:t>():</a:t>
            </a:r>
          </a:p>
          <a:p>
            <a:pPr marL="0" indent="0">
              <a:lnSpc>
                <a:spcPct val="120000"/>
              </a:lnSpc>
              <a:buSzPts val="1100"/>
            </a:pPr>
            <a:r>
              <a:rPr lang="pt-BR" sz="2600" dirty="0"/>
              <a:t>        </a:t>
            </a:r>
            <a:r>
              <a:rPr lang="pt-BR" sz="2600" dirty="0" err="1"/>
              <a:t>if</a:t>
            </a:r>
            <a:r>
              <a:rPr lang="pt-BR" sz="2600" dirty="0"/>
              <a:t> </a:t>
            </a:r>
            <a:r>
              <a:rPr lang="pt-BR" sz="2600" dirty="0" err="1"/>
              <a:t>arquivo.endswith</a:t>
            </a:r>
            <a:r>
              <a:rPr lang="pt-BR" sz="2600" dirty="0"/>
              <a:t>(</a:t>
            </a:r>
            <a:r>
              <a:rPr lang="pt-BR" sz="2600" dirty="0" err="1"/>
              <a:t>ext</a:t>
            </a:r>
            <a:r>
              <a:rPr lang="pt-BR" sz="2600" dirty="0"/>
              <a:t>):</a:t>
            </a:r>
          </a:p>
          <a:p>
            <a:pPr marL="0" indent="0">
              <a:lnSpc>
                <a:spcPct val="120000"/>
              </a:lnSpc>
              <a:buSzPts val="1100"/>
            </a:pPr>
            <a:r>
              <a:rPr lang="pt-BR" sz="2600" dirty="0"/>
              <a:t>            </a:t>
            </a:r>
            <a:r>
              <a:rPr lang="pt-BR" sz="2600" dirty="0" err="1"/>
              <a:t>os.rename</a:t>
            </a:r>
            <a:r>
              <a:rPr lang="pt-BR" sz="2600" dirty="0"/>
              <a:t>(arquivo, </a:t>
            </a:r>
            <a:r>
              <a:rPr lang="pt-BR" sz="2600" dirty="0" err="1"/>
              <a:t>os.path.join</a:t>
            </a:r>
            <a:r>
              <a:rPr lang="pt-BR" sz="2600" dirty="0"/>
              <a:t>(pasta, arquivo))</a:t>
            </a:r>
          </a:p>
        </p:txBody>
      </p:sp>
      <p:sp>
        <p:nvSpPr>
          <p:cNvPr id="122" name="Google Shape;122;g1e2220deef3_0_0">
            <a:extLst>
              <a:ext uri="{FF2B5EF4-FFF2-40B4-BE49-F238E27FC236}">
                <a16:creationId xmlns:a16="http://schemas.microsoft.com/office/drawing/2014/main" id="{7AD88EEA-3553-3E0B-116A-F10DF893A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Exemplos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00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E704F-CA6F-A57B-8729-3B5ABA417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áficos digitais e números em 3D">
            <a:extLst>
              <a:ext uri="{FF2B5EF4-FFF2-40B4-BE49-F238E27FC236}">
                <a16:creationId xmlns:a16="http://schemas.microsoft.com/office/drawing/2014/main" id="{F5355AAB-FCEA-C6CA-9AB6-D161E48D21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782" b="594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67FD21-6FDE-9581-E28D-87749B18B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Aula 6: 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Manipulação de arquivos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E9DD4-BB16-920E-ED72-C36D71CD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</a:rPr>
              <a:t>Curso de Python: </a:t>
            </a:r>
            <a:endParaRPr lang="pt-BR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</a:rPr>
              <a:t>Aplicações para Administração e Engenharia</a:t>
            </a: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98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011C9A2E-2CA9-8017-BEB3-719116FB4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220deef3_0_0">
            <a:extLst>
              <a:ext uri="{FF2B5EF4-FFF2-40B4-BE49-F238E27FC236}">
                <a16:creationId xmlns:a16="http://schemas.microsoft.com/office/drawing/2014/main" id="{C1E10F4F-4F24-1AE8-5DAF-FDEBC25B1A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buSzPts val="1100"/>
            </a:pPr>
            <a:r>
              <a:rPr lang="pt-BR" sz="2600" dirty="0"/>
              <a:t>Por fim, vamos criar um programa que copia arquivos para uma pasta backup usando o módulo </a:t>
            </a:r>
            <a:r>
              <a:rPr lang="pt-BR" sz="2600" dirty="0" err="1"/>
              <a:t>shutil</a:t>
            </a:r>
            <a:r>
              <a:rPr lang="pt-BR" sz="2600" dirty="0"/>
              <a:t> para gerenciar diretórios com conteúdo.</a:t>
            </a:r>
          </a:p>
          <a:p>
            <a:pPr marL="0" indent="0">
              <a:buSzPts val="1100"/>
            </a:pPr>
            <a:endParaRPr lang="pt-BR" sz="2600" dirty="0"/>
          </a:p>
          <a:p>
            <a:pPr marL="0" indent="0">
              <a:buSzPts val="1100"/>
            </a:pPr>
            <a:r>
              <a:rPr lang="pt-BR" sz="2600" dirty="0" err="1"/>
              <a:t>import</a:t>
            </a:r>
            <a:r>
              <a:rPr lang="pt-BR" sz="2600" dirty="0"/>
              <a:t> os</a:t>
            </a:r>
          </a:p>
          <a:p>
            <a:pPr marL="0" indent="0">
              <a:buSzPts val="1100"/>
            </a:pPr>
            <a:r>
              <a:rPr lang="pt-BR" sz="2600" dirty="0" err="1"/>
              <a:t>import</a:t>
            </a:r>
            <a:r>
              <a:rPr lang="pt-BR" sz="2600" dirty="0"/>
              <a:t> </a:t>
            </a:r>
            <a:r>
              <a:rPr lang="pt-BR" sz="2600" dirty="0" err="1"/>
              <a:t>shutil</a:t>
            </a:r>
            <a:endParaRPr lang="pt-BR" sz="2600" dirty="0"/>
          </a:p>
          <a:p>
            <a:pPr marL="0" indent="0">
              <a:buSzPts val="1100"/>
            </a:pPr>
            <a:r>
              <a:rPr lang="pt-BR" sz="2600" dirty="0" err="1"/>
              <a:t>if</a:t>
            </a:r>
            <a:r>
              <a:rPr lang="pt-BR" sz="2600" dirty="0"/>
              <a:t> </a:t>
            </a:r>
            <a:r>
              <a:rPr lang="pt-BR" sz="2600" dirty="0" err="1"/>
              <a:t>not</a:t>
            </a:r>
            <a:r>
              <a:rPr lang="pt-BR" sz="2600" dirty="0"/>
              <a:t> </a:t>
            </a:r>
            <a:r>
              <a:rPr lang="pt-BR" sz="2600" dirty="0" err="1"/>
              <a:t>os.path.exists</a:t>
            </a:r>
            <a:r>
              <a:rPr lang="pt-BR" sz="2600" dirty="0"/>
              <a:t>("backup"):</a:t>
            </a:r>
          </a:p>
          <a:p>
            <a:pPr marL="0" indent="0">
              <a:buSzPts val="1100"/>
            </a:pPr>
            <a:r>
              <a:rPr lang="pt-BR" sz="2600" dirty="0"/>
              <a:t>    </a:t>
            </a:r>
            <a:r>
              <a:rPr lang="pt-BR" sz="2600" dirty="0" err="1"/>
              <a:t>os.mkdir</a:t>
            </a:r>
            <a:r>
              <a:rPr lang="pt-BR" sz="2600" dirty="0"/>
              <a:t>("backup")</a:t>
            </a:r>
          </a:p>
          <a:p>
            <a:pPr marL="0" indent="0">
              <a:buSzPts val="1100"/>
            </a:pPr>
            <a:r>
              <a:rPr lang="pt-BR" sz="2600" dirty="0"/>
              <a:t>for arquivo in </a:t>
            </a:r>
            <a:r>
              <a:rPr lang="pt-BR" sz="2600" dirty="0" err="1"/>
              <a:t>os.listdir</a:t>
            </a:r>
            <a:r>
              <a:rPr lang="pt-BR" sz="2600" dirty="0"/>
              <a:t>("</a:t>
            </a:r>
            <a:r>
              <a:rPr lang="pt-BR" sz="2600" dirty="0" err="1"/>
              <a:t>diretorio</a:t>
            </a:r>
            <a:r>
              <a:rPr lang="pt-BR" sz="2600" dirty="0"/>
              <a:t>"):</a:t>
            </a:r>
          </a:p>
          <a:p>
            <a:pPr marL="0" indent="0">
              <a:buSzPts val="1100"/>
            </a:pPr>
            <a:r>
              <a:rPr lang="pt-BR" sz="2600" dirty="0"/>
              <a:t>    </a:t>
            </a:r>
            <a:r>
              <a:rPr lang="pt-BR" sz="2600" dirty="0" err="1"/>
              <a:t>shutil.copy</a:t>
            </a:r>
            <a:r>
              <a:rPr lang="pt-BR" sz="2600" dirty="0"/>
              <a:t>(arquivo, "backup")</a:t>
            </a:r>
          </a:p>
        </p:txBody>
      </p:sp>
      <p:sp>
        <p:nvSpPr>
          <p:cNvPr id="122" name="Google Shape;122;g1e2220deef3_0_0">
            <a:extLst>
              <a:ext uri="{FF2B5EF4-FFF2-40B4-BE49-F238E27FC236}">
                <a16:creationId xmlns:a16="http://schemas.microsoft.com/office/drawing/2014/main" id="{5B8419BF-2088-A409-0171-A7721D46BB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Exemplos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482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5BF90C05-7E1B-4485-4AC2-17DB4B7D9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pt-BR" sz="5200" dirty="0">
                <a:solidFill>
                  <a:schemeClr val="accent5">
                    <a:lumMod val="50000"/>
                  </a:schemeClr>
                </a:solidFill>
              </a:rPr>
              <a:t>Exemplo Gerenciador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CAE1A67-A6AE-0414-9E04-431B3F276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endParaRPr lang="pt-BR">
              <a:solidFill>
                <a:schemeClr val="tx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8652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379A601-6884-9AF5-339B-13CF49378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189000"/>
            <a:ext cx="11340000" cy="64800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os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shutil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pathlib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Definir o caminho para a pasta Documentos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documentos_path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Path.home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/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Documents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Funções para operações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listar_arquivos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diretorio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#Lista todos os arquivos e pastas no diretório especificado.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arquivos 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list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diretorio.iterdir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arquivos: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"Arquivos e pastas em Documentos:"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arquivo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arquivos: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(arquivo.name)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 pasta está vazia."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criar_pasta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diretorio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nome_pasta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#Cria uma nova pasta no diretório especificado.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nova_pasta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diretorio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/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nome_pasta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nova_pasta.mkdir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parents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exist_ok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f"Pasta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'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nome_pasta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 criada em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diretorio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94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EC895-084A-8C7B-536C-C2E581BE1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36291092-66EB-63D8-7B18-DADCCEE3B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189000"/>
            <a:ext cx="11340000" cy="64800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criar_arquivo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(pasta,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nome_arquivo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conteudo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#Cria um arquivo com o conteúdo especificado.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arquivo = pasta /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nome_arquivo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with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(arquivo,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'w'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f.write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conteudo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f"Arquivo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'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nome_arquivo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 criado em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pasta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com o conteúdo especificado."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ler_arquivo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(arquivo):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rgbClr val="5F826B"/>
                </a:solidFill>
                <a:effectLst/>
                <a:latin typeface="JetBrains Mono"/>
              </a:rPr>
              <a:t>"""Lê e exibe o conteúdo de um arquivo."""</a:t>
            </a:r>
            <a:b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rgbClr val="5F826B"/>
                </a:solidFill>
                <a:effectLst/>
                <a:latin typeface="JetBrains Mono"/>
              </a:rPr>
            </a:b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rgbClr val="5F826B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with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(arquivo,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'r'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conteudo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f.read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f"Conteúdo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do arquivo '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arquivo.name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':"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conteudo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alterar_arquivo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(arquivo,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conteudo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#Altera o conteúdo de um arquivo existente.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# Aqui está usando 'a' para acrescentar, mas poderia ser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# 'w' para sobrescrever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with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(arquivo,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'a'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Adiciona uma quebra de linha antes do novo conteúdo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f.write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conteudo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f"Conteúdo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adicionado ao arquivo '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arquivo.name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'."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46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A89FA-DBB1-CEF8-8EA5-F2BF2C79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8192D9B6-83D5-CB2B-1BF7-79BA6F10D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189000"/>
            <a:ext cx="11340000" cy="64800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deletar_arquivo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(arquivo):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#Remove um arquivo específico.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arquivo.unlink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missing_ok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f"Arquivo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'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arquivo.name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 removido."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remover_pasta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diretorio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#Remove uma pasta e seu conteúdo.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shutil.rmtree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diretorio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f"Pasta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'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diretorio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 removida."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Menu interativo para o usuário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Exibe as opções do menu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Menu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de operações:"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"1. Listar arquivos em Documentos"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"2. Criar uma nova pasta em Documentos"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"3. Criar um arquivo em uma pasta específica"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"4. Ler o conteúdo de um arquivo em uma pasta específica"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"5. Alterar o conteúdo de um arquivo em uma pasta específica"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"6. Deletar um arquivo em uma pasta específica"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"7. Remover uma pasta em Documentos"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"0. Sair"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23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9AFD7-A174-EF71-D830-CEF8620AE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22B9001-60AF-8336-908D-B8C29DBE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189000"/>
            <a:ext cx="11340000" cy="64800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opcao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"Escolha uma opção: 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Match para tratar a opção selecionada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match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opcao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listar_arquivos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documentos_path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"2"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nome_pasta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"Digite o nome da nova pasta: 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criar_pasta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documentos_path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nome_pasta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"3"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nome_pasta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"Digite o nome da pasta onde o arquivo será criado: 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pasta 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documentos_path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/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nome_pasta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nome_arquivo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"Digite o nome do arquivo (inclua a extensão): 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conteudo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"Digite o conteúdo do arquivo: 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criar_arquivo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(pasta,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nome_arquivo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conteudo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"4"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nome_pasta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"Digite o nome da pasta onde o arquivo está localizado: 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pasta 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documentos_path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/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nome_pasta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nome_arquivo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"Digite o nome do arquivo (inclua a extensão): 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arquivo = pasta /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nome_arquivo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ler_arquivo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(arquivo)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10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5BFED-728A-2618-AB95-C6AE85455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A65E4E-CD81-F815-52F9-A704470D5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189000"/>
            <a:ext cx="11340000" cy="64800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"5"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nome_pasta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"Digite o nome da pasta onde o arquivo está: 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pasta 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documentos_path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/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nome_pasta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nome_arquivo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"Digite o nome do arquivo (inclua a extensão): 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arquivo = pasta /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nome_arquivo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conteudo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"Digite o conteúdo a ser adicionado: 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alterar_arquivo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(arquivo,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conteudo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"6"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nome_pasta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"Digite o nome da pasta onde o arquivo está: 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pasta 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documentos_path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/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nome_pasta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nome_arquivo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"Digite o nome do arquivo a ser deletado (inclua a extensão): 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arquivo = pasta /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nome_arquivo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deletar_arquivo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(arquivo)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"7"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nome_pasta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"Digite o nome da pasta a ser removida: 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pasta 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documentos_path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/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nome_pasta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remover_pasta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(pasta)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"0"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"Agradecemos por usar o programa. Até logo!"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    case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_: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"Opção inválida. Tente novamente."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59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67" descr="Figura humana em madeira">
            <a:extLst>
              <a:ext uri="{FF2B5EF4-FFF2-40B4-BE49-F238E27FC236}">
                <a16:creationId xmlns:a16="http://schemas.microsoft.com/office/drawing/2014/main" id="{61658530-9385-E76D-3C3D-76D254DE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6" name="Google Shape;16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Pts val="4400"/>
            </a:pPr>
            <a:r>
              <a:rPr lang="pt-BR" sz="4000" b="1" dirty="0">
                <a:solidFill>
                  <a:srgbClr val="FFFFFF"/>
                </a:solidFill>
              </a:rPr>
              <a:t>Dúvidas</a:t>
            </a:r>
            <a:r>
              <a:rPr lang="en-US" sz="4000" b="1" dirty="0">
                <a:solidFill>
                  <a:srgbClr val="FFFFFF"/>
                </a:solidFill>
              </a:rPr>
              <a:t>?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94838-2047-D919-AB3B-32A2653DB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lfinetes coloridos vinculados por linhas">
            <a:extLst>
              <a:ext uri="{FF2B5EF4-FFF2-40B4-BE49-F238E27FC236}">
                <a16:creationId xmlns:a16="http://schemas.microsoft.com/office/drawing/2014/main" id="{9A152CFA-D549-86C1-74E8-449216DA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2" b="144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7387F1-36AC-7D35-9D54-E1477D5E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600" dirty="0"/>
              <a:t>Atividade prática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2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99BF47-A530-CB01-619C-A78BB5F57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628650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pt-BR" dirty="0"/>
              <a:t>Implemente os exemplos para verificar funcionamento.</a:t>
            </a:r>
          </a:p>
          <a:p>
            <a:pPr marL="628650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pt-BR" dirty="0"/>
              <a:t>Crie um código que crie uma nova pasta dentro da pasta Documentos. Os demais arquivos a serem criados a seguir devem ser salvos nesta pasta, também por meio de código.</a:t>
            </a:r>
          </a:p>
          <a:p>
            <a:pPr marL="628650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pt-BR" dirty="0"/>
              <a:t>Faça um programa que receba do usuário um arquivo texto e mostre na tela quantas linhas esse arquivo possui.</a:t>
            </a:r>
          </a:p>
          <a:p>
            <a:pPr marL="628650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pt-BR" dirty="0"/>
              <a:t>Elabore um programa que receba do usuário um arquivo texto e mostre na tela quantas vezes cada letra do alfabeto aparece dentro do arquivo.</a:t>
            </a:r>
          </a:p>
          <a:p>
            <a:pPr marL="628650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pt-BR" dirty="0"/>
              <a:t>Crie um programa que receba dois arquivos do usuário, e crie um terceiro arquivo com o conteúdo dos dois primeiros juntos (o conteúdo do primeiro seguido do conteúdo do segundo).</a:t>
            </a:r>
          </a:p>
          <a:p>
            <a:pPr marL="628650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pt-BR" dirty="0"/>
              <a:t>Implemente um controle simples de mercadorias em uma despensa doméstica a ser salvo em um arquivo texto. Para cada produto armazene um código numérico, descrição e quantidade atual. O programa deve ter opções para entrada e retirada de produtos, bem como um relatório geral e um de produtos não disponíveis.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C54A379-7766-E589-43F6-3237037D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</p:spTree>
    <p:extLst>
      <p:ext uri="{BB962C8B-B14F-4D97-AF65-F5344CB8AC3E}">
        <p14:creationId xmlns:p14="http://schemas.microsoft.com/office/powerpoint/2010/main" val="111627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697"/>
            <a:ext cx="2819400" cy="4238118"/>
          </a:xfrm>
        </p:spPr>
        <p:txBody>
          <a:bodyPr>
            <a:normAutofit/>
          </a:bodyPr>
          <a:lstStyle/>
          <a:p>
            <a:r>
              <a:rPr lang="pt-BR" dirty="0"/>
              <a:t>Objetivos de aula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A44681-C720-78E4-6C30-3F9F32045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549857"/>
              </p:ext>
            </p:extLst>
          </p:nvPr>
        </p:nvGraphicFramePr>
        <p:xfrm>
          <a:off x="4159045" y="477541"/>
          <a:ext cx="7626695" cy="575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52A19-2590-F8BE-BB02-7060BFA7B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2ED06A-DDEB-3ED8-F48E-A6FFA7494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8650" indent="-514350">
              <a:lnSpc>
                <a:spcPct val="100000"/>
              </a:lnSpc>
              <a:buSzPct val="100000"/>
              <a:buFont typeface="+mj-lt"/>
              <a:buAutoNum type="arabicPeriod" startAt="7"/>
            </a:pPr>
            <a:r>
              <a:rPr lang="pt-BR" sz="2400" dirty="0"/>
              <a:t>Faça um programa que apure o resultado de uma eleição que possua, no máximo, 100 eleitores. Suponha que existam 5 candidatos cujos códigos de identificação são: 1, 2, 3, 4, 5. Considere um arquivo texto (denominado “votos.txt”) que contém, em cada linha, um determinado voto (um voto é representado pelo código de identificação do candidato). O programa deverá apresentar, como resultado, o código de identificação e a quantidade de votos do candidato mais votado, o código de identificação e a quantidade de votos do candidato menos votado e a quantidade de votos nulos (um voto nulo é um voto cujo código de identificação é inválido).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F6E55D-F182-FB5C-406C-F2CD04BD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</p:spTree>
    <p:extLst>
      <p:ext uri="{BB962C8B-B14F-4D97-AF65-F5344CB8AC3E}">
        <p14:creationId xmlns:p14="http://schemas.microsoft.com/office/powerpoint/2010/main" val="1697764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ídeo 4" descr="3D Person Working In A Home Office">
            <a:extLst>
              <a:ext uri="{FF2B5EF4-FFF2-40B4-BE49-F238E27FC236}">
                <a16:creationId xmlns:a16="http://schemas.microsoft.com/office/drawing/2014/main" id="{897DF0E2-3D91-1EF5-C7A4-844EAEC298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284" r="-1" b="-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1089F-0F99-EE57-03A4-A1ED092C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31" y="515648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Hora de codar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5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mute="1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1bbd59522_0_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pt-BR" dirty="0"/>
              <a:t>Manipular arquivos é essencial em programação porque permite ao software armazenar, recuperar e organizar dados de forma persistente, garantindo que informações sejam mantidas mesmo após o programa ser encerrado.</a:t>
            </a:r>
            <a:endParaRPr sz="2800" dirty="0"/>
          </a:p>
        </p:txBody>
      </p:sp>
      <p:sp>
        <p:nvSpPr>
          <p:cNvPr id="80" name="Google Shape;80;g1e1bbd59522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Manipulação de Arquivos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AD970837-9C52-8C48-3B2F-E77D760BD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1bbd59522_0_0">
            <a:extLst>
              <a:ext uri="{FF2B5EF4-FFF2-40B4-BE49-F238E27FC236}">
                <a16:creationId xmlns:a16="http://schemas.microsoft.com/office/drawing/2014/main" id="{3220FD31-E06A-A935-FCDF-529E975E74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pt-BR" sz="2400" b="1" dirty="0"/>
              <a:t>Persistência de Dados</a:t>
            </a:r>
            <a:r>
              <a:rPr lang="pt-BR" sz="2400" dirty="0"/>
              <a:t>: Diferente de variáveis que guardam dados temporariamente na memória, arquivos possibilitam armazenar informações de forma permanente.</a:t>
            </a:r>
          </a:p>
          <a:p>
            <a:pPr marL="0" indent="0"/>
            <a:r>
              <a:rPr lang="pt-BR" sz="2400" b="1" dirty="0"/>
              <a:t>Compartilhamento de Informações</a:t>
            </a:r>
            <a:r>
              <a:rPr lang="pt-BR" sz="2400" dirty="0"/>
              <a:t>: Com arquivos, é possível exportar e compartilhar dados com outros sistemas e programas.</a:t>
            </a:r>
          </a:p>
          <a:p>
            <a:pPr marL="0" indent="0"/>
            <a:r>
              <a:rPr lang="pt-BR" sz="2400" b="1" dirty="0"/>
              <a:t>Automatização e Processamento em Massa</a:t>
            </a:r>
            <a:r>
              <a:rPr lang="pt-BR" sz="2400" dirty="0"/>
              <a:t>: Manipulação de arquivos possibilita processar grandes volumes de dados automaticamente.</a:t>
            </a:r>
          </a:p>
          <a:p>
            <a:pPr marL="0" indent="0"/>
            <a:r>
              <a:rPr lang="pt-BR" sz="2400" b="1" dirty="0"/>
              <a:t>Backup e Recuperação</a:t>
            </a:r>
            <a:r>
              <a:rPr lang="pt-BR" sz="2400" dirty="0"/>
              <a:t>: Arquivos servem como um meio confiável de realizar backups, permitindo que dados possam ser recuperados em caso de falhas do sistema. </a:t>
            </a:r>
          </a:p>
          <a:p>
            <a:pPr marL="0" indent="0"/>
            <a:r>
              <a:rPr lang="pt-BR" sz="2400" b="1" dirty="0"/>
              <a:t>Estruturação e Organização</a:t>
            </a:r>
            <a:r>
              <a:rPr lang="pt-BR" sz="2400" dirty="0"/>
              <a:t>: Através de arquivos, é possível organizar dados em diferentes pastas e subpastas, categorizando informações e facilitando o acesso a elas quando necessário.</a:t>
            </a:r>
            <a:endParaRPr sz="2400" dirty="0"/>
          </a:p>
        </p:txBody>
      </p:sp>
      <p:sp>
        <p:nvSpPr>
          <p:cNvPr id="80" name="Google Shape;80;g1e1bbd59522_0_0">
            <a:extLst>
              <a:ext uri="{FF2B5EF4-FFF2-40B4-BE49-F238E27FC236}">
                <a16:creationId xmlns:a16="http://schemas.microsoft.com/office/drawing/2014/main" id="{59C40454-5133-6B8D-D889-FAFD711C4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Manipulação de Arquivos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8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ED7DC98D-6C13-284C-F0C2-3ADF3F4A0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1bbd59522_0_0">
            <a:extLst>
              <a:ext uri="{FF2B5EF4-FFF2-40B4-BE49-F238E27FC236}">
                <a16:creationId xmlns:a16="http://schemas.microsoft.com/office/drawing/2014/main" id="{2D755868-9DB2-5E5B-83D3-50A83F0D30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pt-BR" sz="2800" dirty="0"/>
              <a:t>Em Python, o comando que usamos para trabalhar com arquivos é o open(). Ele nos permite abrir arquivos para leitura e escrita. </a:t>
            </a:r>
          </a:p>
          <a:p>
            <a:pPr marL="0" indent="0"/>
            <a:r>
              <a:rPr lang="pt-BR" dirty="0"/>
              <a:t>S</a:t>
            </a:r>
            <a:r>
              <a:rPr lang="pt-BR" sz="2800" dirty="0"/>
              <a:t>intaxe básica</a:t>
            </a:r>
          </a:p>
          <a:p>
            <a:pPr marL="0" indent="0"/>
            <a:endParaRPr lang="pt-BR" sz="2800" dirty="0"/>
          </a:p>
          <a:p>
            <a:pPr marL="0" indent="0"/>
            <a:r>
              <a:rPr lang="pt-BR" sz="2800" dirty="0"/>
              <a:t>open(</a:t>
            </a:r>
            <a:r>
              <a:rPr lang="pt-BR" sz="2800" dirty="0" err="1"/>
              <a:t>nome_do_arquivo</a:t>
            </a:r>
            <a:r>
              <a:rPr lang="pt-BR" sz="2800" dirty="0"/>
              <a:t>, modo)</a:t>
            </a:r>
          </a:p>
          <a:p>
            <a:pPr marL="0" indent="0"/>
            <a:endParaRPr lang="pt-BR" dirty="0"/>
          </a:p>
          <a:p>
            <a:pPr marL="0" indent="0"/>
            <a:r>
              <a:rPr lang="pt-BR" sz="2800" dirty="0"/>
              <a:t>onde o </a:t>
            </a:r>
            <a:r>
              <a:rPr lang="pt-BR" sz="2800" dirty="0" err="1"/>
              <a:t>nome_do_arquivo</a:t>
            </a:r>
            <a:r>
              <a:rPr lang="pt-BR" sz="2800" dirty="0"/>
              <a:t> é o caminho do arquivo e o modo define o que queremos fazer com o arquivo.</a:t>
            </a:r>
            <a:endParaRPr sz="2800" dirty="0"/>
          </a:p>
        </p:txBody>
      </p:sp>
      <p:sp>
        <p:nvSpPr>
          <p:cNvPr id="80" name="Google Shape;80;g1e1bbd59522_0_0">
            <a:extLst>
              <a:ext uri="{FF2B5EF4-FFF2-40B4-BE49-F238E27FC236}">
                <a16:creationId xmlns:a16="http://schemas.microsoft.com/office/drawing/2014/main" id="{47478B33-6774-057A-B28A-DB6275D88B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Modos de manipulação de Arquivos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244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5A8C4A22-4A49-43DE-9F22-09132045E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1bbd59522_0_0">
            <a:extLst>
              <a:ext uri="{FF2B5EF4-FFF2-40B4-BE49-F238E27FC236}">
                <a16:creationId xmlns:a16="http://schemas.microsoft.com/office/drawing/2014/main" id="{CC76A3D4-FDBC-B551-B72F-A2B2CE74E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pt-BR" sz="2800" dirty="0"/>
              <a:t>Modos de Abertura mais usados:</a:t>
            </a:r>
          </a:p>
          <a:p>
            <a:pPr marL="0" indent="0"/>
            <a:r>
              <a:rPr lang="pt-BR" sz="2800" dirty="0"/>
              <a:t>'r': abre o arquivo para leitura.</a:t>
            </a:r>
          </a:p>
          <a:p>
            <a:pPr marL="0" indent="0"/>
            <a:r>
              <a:rPr lang="pt-BR" sz="2800" dirty="0"/>
              <a:t>'w': abre para escrita, apagando o conteúdo do arquivo caso ele já exista.</a:t>
            </a:r>
          </a:p>
          <a:p>
            <a:pPr marL="0" indent="0"/>
            <a:r>
              <a:rPr lang="pt-BR" sz="2800" dirty="0"/>
              <a:t>'a': abre para adicionar conteúdo, sem apagar o que já existe.</a:t>
            </a:r>
          </a:p>
          <a:p>
            <a:pPr marL="0" indent="0"/>
            <a:r>
              <a:rPr lang="pt-BR" sz="2800" dirty="0"/>
              <a:t>'b': abre em modo binário, geralmente usado para imagens e outros dados não-textuais.</a:t>
            </a:r>
          </a:p>
          <a:p>
            <a:pPr marL="0" indent="0"/>
            <a:r>
              <a:rPr lang="pt-BR" sz="2800" dirty="0"/>
              <a:t>'t': modo texto (padrão).</a:t>
            </a:r>
          </a:p>
          <a:p>
            <a:pPr marL="0" indent="0"/>
            <a:r>
              <a:rPr lang="pt-BR" sz="2800" dirty="0"/>
              <a:t>'+': abre o arquivo para leitura e escrita.</a:t>
            </a:r>
            <a:endParaRPr sz="2800" dirty="0"/>
          </a:p>
        </p:txBody>
      </p:sp>
      <p:sp>
        <p:nvSpPr>
          <p:cNvPr id="80" name="Google Shape;80;g1e1bbd59522_0_0">
            <a:extLst>
              <a:ext uri="{FF2B5EF4-FFF2-40B4-BE49-F238E27FC236}">
                <a16:creationId xmlns:a16="http://schemas.microsoft.com/office/drawing/2014/main" id="{58C09D2C-2DE9-9997-B654-5C541A22C3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Modos de manipulação de Arquivos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68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CA2116A-1E2E-DB7C-74E6-24FEB0AED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1bbd59522_0_0">
            <a:extLst>
              <a:ext uri="{FF2B5EF4-FFF2-40B4-BE49-F238E27FC236}">
                <a16:creationId xmlns:a16="http://schemas.microsoft.com/office/drawing/2014/main" id="{95E0279A-603F-BDED-4037-CD4825026C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Modos de manipulação de Arquivos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CCD1A4-0A31-0D32-79A5-4F1D1ACE8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# Abrindo um arquivo para leitura </a:t>
            </a:r>
          </a:p>
          <a:p>
            <a:r>
              <a:rPr lang="pt-BR" dirty="0"/>
              <a:t>arquivo = open("meuarquivo.txt", "r") </a:t>
            </a:r>
          </a:p>
          <a:p>
            <a:r>
              <a:rPr lang="pt-BR" dirty="0"/>
              <a:t>print(</a:t>
            </a:r>
            <a:r>
              <a:rPr lang="pt-BR" dirty="0" err="1"/>
              <a:t>arquivo.read</a:t>
            </a:r>
            <a:r>
              <a:rPr lang="pt-BR" dirty="0"/>
              <a:t>()) </a:t>
            </a:r>
          </a:p>
          <a:p>
            <a:r>
              <a:rPr lang="pt-BR" dirty="0" err="1"/>
              <a:t>arquivo.close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306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220deef3_0_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buSzPts val="1100"/>
            </a:pPr>
            <a:r>
              <a:rPr lang="pt-BR" sz="2600" dirty="0"/>
              <a:t>Agora, vamos ver como ler dados de arquivos. Python oferece vários métodos para isso.</a:t>
            </a:r>
          </a:p>
          <a:p>
            <a:pPr marL="0" indent="0">
              <a:buSzPts val="1100"/>
            </a:pPr>
            <a:endParaRPr lang="pt-BR" sz="2600" dirty="0"/>
          </a:p>
          <a:p>
            <a:pPr marL="0" indent="0">
              <a:buSzPts val="1100"/>
            </a:pPr>
            <a:r>
              <a:rPr lang="pt-BR" sz="2600" dirty="0" err="1"/>
              <a:t>read</a:t>
            </a:r>
            <a:r>
              <a:rPr lang="pt-BR" sz="2600" dirty="0"/>
              <a:t>(): Lê o conteúdo completo do arquivo. </a:t>
            </a:r>
          </a:p>
          <a:p>
            <a:pPr marL="0" indent="0">
              <a:buSzPts val="1100"/>
            </a:pPr>
            <a:endParaRPr lang="pt-BR" sz="2600" dirty="0"/>
          </a:p>
          <a:p>
            <a:pPr marL="0" indent="0">
              <a:buSzPts val="1100"/>
            </a:pPr>
            <a:r>
              <a:rPr lang="pt-BR" sz="2600" dirty="0"/>
              <a:t>arquivo = open("dados.txt", "r")</a:t>
            </a:r>
          </a:p>
          <a:p>
            <a:pPr marL="0" indent="0">
              <a:buSzPts val="1100"/>
            </a:pPr>
            <a:r>
              <a:rPr lang="pt-BR" sz="2600" dirty="0" err="1"/>
              <a:t>conteudo</a:t>
            </a:r>
            <a:r>
              <a:rPr lang="pt-BR" sz="2600" dirty="0"/>
              <a:t> = </a:t>
            </a:r>
            <a:r>
              <a:rPr lang="pt-BR" sz="2600" dirty="0" err="1"/>
              <a:t>arquivo.read</a:t>
            </a:r>
            <a:r>
              <a:rPr lang="pt-BR" sz="2600" dirty="0"/>
              <a:t>()</a:t>
            </a:r>
          </a:p>
          <a:p>
            <a:pPr marL="0" indent="0">
              <a:buSzPts val="1100"/>
            </a:pPr>
            <a:r>
              <a:rPr lang="pt-BR" sz="2600" dirty="0"/>
              <a:t>print(</a:t>
            </a:r>
            <a:r>
              <a:rPr lang="pt-BR" sz="2600" dirty="0" err="1"/>
              <a:t>conteudo</a:t>
            </a:r>
            <a:r>
              <a:rPr lang="pt-BR" sz="2600" dirty="0"/>
              <a:t>)</a:t>
            </a:r>
          </a:p>
          <a:p>
            <a:pPr marL="0" indent="0">
              <a:buSzPts val="1100"/>
            </a:pPr>
            <a:r>
              <a:rPr lang="pt-BR" sz="2600" dirty="0" err="1"/>
              <a:t>arquivo.close</a:t>
            </a:r>
            <a:r>
              <a:rPr lang="pt-BR" sz="2600" dirty="0"/>
              <a:t>()</a:t>
            </a:r>
          </a:p>
        </p:txBody>
      </p:sp>
      <p:sp>
        <p:nvSpPr>
          <p:cNvPr id="122" name="Google Shape;122;g1e2220deef3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Leitura e Escrita de Arquivos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2766</Words>
  <Application>Microsoft Office PowerPoint</Application>
  <PresentationFormat>Widescreen</PresentationFormat>
  <Paragraphs>186</Paragraphs>
  <Slides>31</Slides>
  <Notes>18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Aptos</vt:lpstr>
      <vt:lpstr>Aptos Display</vt:lpstr>
      <vt:lpstr>Arial</vt:lpstr>
      <vt:lpstr>Calibri</vt:lpstr>
      <vt:lpstr>JetBrains Mono</vt:lpstr>
      <vt:lpstr>Tema do Office</vt:lpstr>
      <vt:lpstr>1_Tema do Office</vt:lpstr>
      <vt:lpstr>Python:  Aplicações para  Administração e Engenharia</vt:lpstr>
      <vt:lpstr>Aula 6:  Manipulação de arquivos</vt:lpstr>
      <vt:lpstr>Objetivos de aula</vt:lpstr>
      <vt:lpstr>Manipulação de Arquivos</vt:lpstr>
      <vt:lpstr>Manipulação de Arquivos</vt:lpstr>
      <vt:lpstr>Modos de manipulação de Arquivos</vt:lpstr>
      <vt:lpstr>Modos de manipulação de Arquivos</vt:lpstr>
      <vt:lpstr>Modos de manipulação de Arquivos</vt:lpstr>
      <vt:lpstr>Leitura e Escrita de Arquivos</vt:lpstr>
      <vt:lpstr>Leitura e Escrita de Arquivos</vt:lpstr>
      <vt:lpstr>Leitura e Escrita de Arquivos</vt:lpstr>
      <vt:lpstr>Leitura e Escrita de Arquivos</vt:lpstr>
      <vt:lpstr>Leitura e Escrita de Arquivos</vt:lpstr>
      <vt:lpstr>Leitura e Escrita de Arquivos</vt:lpstr>
      <vt:lpstr>Manipulação de Pastas</vt:lpstr>
      <vt:lpstr>Manipulação de Pastas</vt:lpstr>
      <vt:lpstr>Manipulação de Pastas</vt:lpstr>
      <vt:lpstr>Exemplos</vt:lpstr>
      <vt:lpstr>Exemplos</vt:lpstr>
      <vt:lpstr>Exemplos</vt:lpstr>
      <vt:lpstr>Exemplo Gerenciador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  <vt:lpstr>Atividade prática</vt:lpstr>
      <vt:lpstr>Atividade prática</vt:lpstr>
      <vt:lpstr>Atividade prática</vt:lpstr>
      <vt:lpstr>Hora de codar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Leide Aparecida Vieira</dc:creator>
  <cp:lastModifiedBy>Leide Aparecida Vieira</cp:lastModifiedBy>
  <cp:revision>14</cp:revision>
  <dcterms:created xsi:type="dcterms:W3CDTF">2024-02-05T19:00:04Z</dcterms:created>
  <dcterms:modified xsi:type="dcterms:W3CDTF">2024-11-04T03:19:58Z</dcterms:modified>
</cp:coreProperties>
</file>