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66" r:id="rId2"/>
  </p:sldMasterIdLst>
  <p:notesMasterIdLst>
    <p:notesMasterId r:id="rId25"/>
  </p:notesMasterIdLst>
  <p:sldIdLst>
    <p:sldId id="266" r:id="rId3"/>
    <p:sldId id="317" r:id="rId4"/>
    <p:sldId id="379" r:id="rId5"/>
    <p:sldId id="259" r:id="rId6"/>
    <p:sldId id="260" r:id="rId7"/>
    <p:sldId id="261" r:id="rId8"/>
    <p:sldId id="263" r:id="rId9"/>
    <p:sldId id="265" r:id="rId10"/>
    <p:sldId id="267" r:id="rId11"/>
    <p:sldId id="400" r:id="rId12"/>
    <p:sldId id="401" r:id="rId13"/>
    <p:sldId id="402" r:id="rId14"/>
    <p:sldId id="403" r:id="rId15"/>
    <p:sldId id="270" r:id="rId16"/>
    <p:sldId id="405" r:id="rId17"/>
    <p:sldId id="406" r:id="rId18"/>
    <p:sldId id="271" r:id="rId19"/>
    <p:sldId id="361" r:id="rId20"/>
    <p:sldId id="274" r:id="rId21"/>
    <p:sldId id="275" r:id="rId22"/>
    <p:sldId id="276" r:id="rId23"/>
    <p:sldId id="37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uRpKzPsF6sb7Tgs54oxrSNqZ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56" Type="http://customschemas.google.com/relationships/presentationmetadata" Target="meta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1439B-9BCB-43F3-9F43-402361C77B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383531-537E-4112-966B-C5535A82527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Importância do tratamento de exceções</a:t>
          </a:r>
          <a:endParaRPr lang="en-US" dirty="0"/>
        </a:p>
      </dgm:t>
    </dgm:pt>
    <dgm:pt modelId="{B43E240D-3A66-4065-8CEB-5A55CA215F6F}" type="parTrans" cxnId="{BCE531B3-268D-4EA5-9F72-01B8AFFB31E8}">
      <dgm:prSet/>
      <dgm:spPr/>
      <dgm:t>
        <a:bodyPr/>
        <a:lstStyle/>
        <a:p>
          <a:endParaRPr lang="en-US"/>
        </a:p>
      </dgm:t>
    </dgm:pt>
    <dgm:pt modelId="{B157C777-D865-4D1D-8842-C56D6D057472}" type="sibTrans" cxnId="{BCE531B3-268D-4EA5-9F72-01B8AFFB31E8}">
      <dgm:prSet/>
      <dgm:spPr/>
      <dgm:t>
        <a:bodyPr/>
        <a:lstStyle/>
        <a:p>
          <a:endParaRPr lang="en-US"/>
        </a:p>
      </dgm:t>
    </dgm:pt>
    <dgm:pt modelId="{2D08C94D-48F2-4F8E-88EB-32D1E810F84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Estrutura básica de try e except</a:t>
          </a:r>
          <a:endParaRPr lang="en-US" dirty="0"/>
        </a:p>
      </dgm:t>
    </dgm:pt>
    <dgm:pt modelId="{7070EF1F-2002-4C45-9322-B22A76C80697}" type="parTrans" cxnId="{500A91E0-115E-437E-A64E-2EFD98FC0390}">
      <dgm:prSet/>
      <dgm:spPr/>
      <dgm:t>
        <a:bodyPr/>
        <a:lstStyle/>
        <a:p>
          <a:endParaRPr lang="en-US"/>
        </a:p>
      </dgm:t>
    </dgm:pt>
    <dgm:pt modelId="{473F2352-436F-4381-A4AF-FCE5C093304D}" type="sibTrans" cxnId="{500A91E0-115E-437E-A64E-2EFD98FC0390}">
      <dgm:prSet/>
      <dgm:spPr/>
      <dgm:t>
        <a:bodyPr/>
        <a:lstStyle/>
        <a:p>
          <a:endParaRPr lang="en-US"/>
        </a:p>
      </dgm:t>
    </dgm:pt>
    <dgm:pt modelId="{CB55D044-48D4-4768-9754-D20CD8EF011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noProof="0" dirty="0"/>
            <a:t>Principais tipos de exceção</a:t>
          </a:r>
        </a:p>
      </dgm:t>
    </dgm:pt>
    <dgm:pt modelId="{FFDD220E-5B04-4947-9E1E-F29692D8E692}" type="parTrans" cxnId="{0A5C979E-3110-4AC0-9597-71975765DCB4}">
      <dgm:prSet/>
      <dgm:spPr/>
      <dgm:t>
        <a:bodyPr/>
        <a:lstStyle/>
        <a:p>
          <a:endParaRPr lang="en-US"/>
        </a:p>
      </dgm:t>
    </dgm:pt>
    <dgm:pt modelId="{5276E365-DD97-4F35-A988-49CE60EDF533}" type="sibTrans" cxnId="{0A5C979E-3110-4AC0-9597-71975765DCB4}">
      <dgm:prSet/>
      <dgm:spPr/>
      <dgm:t>
        <a:bodyPr/>
        <a:lstStyle/>
        <a:p>
          <a:endParaRPr lang="en-US"/>
        </a:p>
      </dgm:t>
    </dgm:pt>
    <dgm:pt modelId="{92FDAFD2-A143-4F2B-BCB7-F55B9954EB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Realizar exercícios práticos</a:t>
          </a:r>
          <a:endParaRPr lang="en-US" dirty="0"/>
        </a:p>
      </dgm:t>
    </dgm:pt>
    <dgm:pt modelId="{F726919B-655D-4F6C-A41F-21B863F04E1C}" type="parTrans" cxnId="{6BB959B2-2E08-493C-8AA6-79CD37DE1436}">
      <dgm:prSet/>
      <dgm:spPr/>
      <dgm:t>
        <a:bodyPr/>
        <a:lstStyle/>
        <a:p>
          <a:endParaRPr lang="en-US"/>
        </a:p>
      </dgm:t>
    </dgm:pt>
    <dgm:pt modelId="{60F14207-18B9-43E7-BDD6-32B5CA156AF7}" type="sibTrans" cxnId="{6BB959B2-2E08-493C-8AA6-79CD37DE1436}">
      <dgm:prSet/>
      <dgm:spPr/>
      <dgm:t>
        <a:bodyPr/>
        <a:lstStyle/>
        <a:p>
          <a:endParaRPr lang="en-US"/>
        </a:p>
      </dgm:t>
    </dgm:pt>
    <dgm:pt modelId="{2D86A5AB-55D5-4EF2-901E-4A77F898D1C3}" type="pres">
      <dgm:prSet presAssocID="{6491439B-9BCB-43F3-9F43-402361C77BD9}" presName="root" presStyleCnt="0">
        <dgm:presLayoutVars>
          <dgm:dir/>
          <dgm:resizeHandles val="exact"/>
        </dgm:presLayoutVars>
      </dgm:prSet>
      <dgm:spPr/>
    </dgm:pt>
    <dgm:pt modelId="{91B1F7AC-5590-41F5-9365-AFFBFA522F31}" type="pres">
      <dgm:prSet presAssocID="{68383531-537E-4112-966B-C5535A825276}" presName="compNode" presStyleCnt="0"/>
      <dgm:spPr/>
    </dgm:pt>
    <dgm:pt modelId="{F0E3967E-6325-441C-B554-314791A4D921}" type="pres">
      <dgm:prSet presAssocID="{68383531-537E-4112-966B-C5535A825276}" presName="bgRect" presStyleLbl="bgShp" presStyleIdx="0" presStyleCnt="4"/>
      <dgm:spPr/>
    </dgm:pt>
    <dgm:pt modelId="{6763FA6B-7A83-4F84-8460-CBCEC06608E2}" type="pres">
      <dgm:prSet presAssocID="{68383531-537E-4112-966B-C5535A825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exões com preenchimento sólido"/>
        </a:ext>
      </dgm:extLst>
    </dgm:pt>
    <dgm:pt modelId="{7D8ED5C7-71F1-4696-B918-3EB7EE128965}" type="pres">
      <dgm:prSet presAssocID="{68383531-537E-4112-966B-C5535A825276}" presName="spaceRect" presStyleCnt="0"/>
      <dgm:spPr/>
    </dgm:pt>
    <dgm:pt modelId="{874AFF9B-8B8F-40C9-8CF0-4F954F2C9320}" type="pres">
      <dgm:prSet presAssocID="{68383531-537E-4112-966B-C5535A825276}" presName="parTx" presStyleLbl="revTx" presStyleIdx="0" presStyleCnt="4">
        <dgm:presLayoutVars>
          <dgm:chMax val="0"/>
          <dgm:chPref val="0"/>
        </dgm:presLayoutVars>
      </dgm:prSet>
      <dgm:spPr/>
    </dgm:pt>
    <dgm:pt modelId="{6C7DE728-5F0A-48AA-AB18-1214C56991D4}" type="pres">
      <dgm:prSet presAssocID="{B157C777-D865-4D1D-8842-C56D6D057472}" presName="sibTrans" presStyleCnt="0"/>
      <dgm:spPr/>
    </dgm:pt>
    <dgm:pt modelId="{52863317-6136-4226-8FB0-F3116E05A1D7}" type="pres">
      <dgm:prSet presAssocID="{2D08C94D-48F2-4F8E-88EB-32D1E810F840}" presName="compNode" presStyleCnt="0"/>
      <dgm:spPr/>
    </dgm:pt>
    <dgm:pt modelId="{169F3D80-3056-4222-B1C1-DF2B21DD6FB3}" type="pres">
      <dgm:prSet presAssocID="{2D08C94D-48F2-4F8E-88EB-32D1E810F840}" presName="bgRect" presStyleLbl="bgShp" presStyleIdx="1" presStyleCnt="4"/>
      <dgm:spPr/>
    </dgm:pt>
    <dgm:pt modelId="{C5508DD6-8200-4E39-A9CB-A4508E91B1F8}" type="pres">
      <dgm:prSet presAssocID="{2D08C94D-48F2-4F8E-88EB-32D1E810F8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56406D-F2E5-492B-A537-D94E24E5F89A}" type="pres">
      <dgm:prSet presAssocID="{2D08C94D-48F2-4F8E-88EB-32D1E810F840}" presName="spaceRect" presStyleCnt="0"/>
      <dgm:spPr/>
    </dgm:pt>
    <dgm:pt modelId="{CAFF6424-1BBD-4A4A-9DED-600449206578}" type="pres">
      <dgm:prSet presAssocID="{2D08C94D-48F2-4F8E-88EB-32D1E810F840}" presName="parTx" presStyleLbl="revTx" presStyleIdx="1" presStyleCnt="4">
        <dgm:presLayoutVars>
          <dgm:chMax val="0"/>
          <dgm:chPref val="0"/>
        </dgm:presLayoutVars>
      </dgm:prSet>
      <dgm:spPr/>
    </dgm:pt>
    <dgm:pt modelId="{735471BE-3BF6-4C5E-8423-7DF39AA82657}" type="pres">
      <dgm:prSet presAssocID="{473F2352-436F-4381-A4AF-FCE5C093304D}" presName="sibTrans" presStyleCnt="0"/>
      <dgm:spPr/>
    </dgm:pt>
    <dgm:pt modelId="{6BD9AADC-7282-4CC1-BB5D-10F3DEA42854}" type="pres">
      <dgm:prSet presAssocID="{CB55D044-48D4-4768-9754-D20CD8EF0114}" presName="compNode" presStyleCnt="0"/>
      <dgm:spPr/>
    </dgm:pt>
    <dgm:pt modelId="{081F6170-88B1-44D7-ACB8-D873A1C6CA1D}" type="pres">
      <dgm:prSet presAssocID="{CB55D044-48D4-4768-9754-D20CD8EF0114}" presName="bgRect" presStyleLbl="bgShp" presStyleIdx="2" presStyleCnt="4"/>
      <dgm:spPr/>
    </dgm:pt>
    <dgm:pt modelId="{6BD9934B-98B4-4C57-8654-619DC03F3DAD}" type="pres">
      <dgm:prSet presAssocID="{CB55D044-48D4-4768-9754-D20CD8EF01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írculos com setas com preenchimento sólido"/>
        </a:ext>
      </dgm:extLst>
    </dgm:pt>
    <dgm:pt modelId="{A815B00A-75D9-4E24-90F0-848C1A78AB7D}" type="pres">
      <dgm:prSet presAssocID="{CB55D044-48D4-4768-9754-D20CD8EF0114}" presName="spaceRect" presStyleCnt="0"/>
      <dgm:spPr/>
    </dgm:pt>
    <dgm:pt modelId="{5191FC00-9D92-46E0-8235-0A9140109E42}" type="pres">
      <dgm:prSet presAssocID="{CB55D044-48D4-4768-9754-D20CD8EF0114}" presName="parTx" presStyleLbl="revTx" presStyleIdx="2" presStyleCnt="4">
        <dgm:presLayoutVars>
          <dgm:chMax val="0"/>
          <dgm:chPref val="0"/>
        </dgm:presLayoutVars>
      </dgm:prSet>
      <dgm:spPr/>
    </dgm:pt>
    <dgm:pt modelId="{A4488D0D-F90A-4E01-BDC0-1173C83FE9E0}" type="pres">
      <dgm:prSet presAssocID="{5276E365-DD97-4F35-A988-49CE60EDF533}" presName="sibTrans" presStyleCnt="0"/>
      <dgm:spPr/>
    </dgm:pt>
    <dgm:pt modelId="{3ECC04D7-3204-4D76-8C15-3FE3315E6C18}" type="pres">
      <dgm:prSet presAssocID="{92FDAFD2-A143-4F2B-BCB7-F55B9954EB2F}" presName="compNode" presStyleCnt="0"/>
      <dgm:spPr/>
    </dgm:pt>
    <dgm:pt modelId="{83050713-7AE8-4DDC-8BC7-9A7B1DB0FDDF}" type="pres">
      <dgm:prSet presAssocID="{92FDAFD2-A143-4F2B-BCB7-F55B9954EB2F}" presName="bgRect" presStyleLbl="bgShp" presStyleIdx="3" presStyleCnt="4"/>
      <dgm:spPr/>
    </dgm:pt>
    <dgm:pt modelId="{63B344C3-D383-49F9-AC4A-696A16E9BB33}" type="pres">
      <dgm:prSet presAssocID="{92FDAFD2-A143-4F2B-BCB7-F55B9954EB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a com preenchimento sólido"/>
        </a:ext>
      </dgm:extLst>
    </dgm:pt>
    <dgm:pt modelId="{F44A9024-C30A-4357-BA98-A98690A4E668}" type="pres">
      <dgm:prSet presAssocID="{92FDAFD2-A143-4F2B-BCB7-F55B9954EB2F}" presName="spaceRect" presStyleCnt="0"/>
      <dgm:spPr/>
    </dgm:pt>
    <dgm:pt modelId="{54195442-D856-4F84-87BA-D75174F88593}" type="pres">
      <dgm:prSet presAssocID="{92FDAFD2-A143-4F2B-BCB7-F55B9954EB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98521D-63BF-4EA5-AA26-D7055A293DE4}" type="presOf" srcId="{2D08C94D-48F2-4F8E-88EB-32D1E810F840}" destId="{CAFF6424-1BBD-4A4A-9DED-600449206578}" srcOrd="0" destOrd="0" presId="urn:microsoft.com/office/officeart/2018/2/layout/IconVerticalSolidList"/>
    <dgm:cxn modelId="{AB14F850-9B9F-4258-BD14-EB29267496F3}" type="presOf" srcId="{68383531-537E-4112-966B-C5535A825276}" destId="{874AFF9B-8B8F-40C9-8CF0-4F954F2C9320}" srcOrd="0" destOrd="0" presId="urn:microsoft.com/office/officeart/2018/2/layout/IconVerticalSolidList"/>
    <dgm:cxn modelId="{0A5C979E-3110-4AC0-9597-71975765DCB4}" srcId="{6491439B-9BCB-43F3-9F43-402361C77BD9}" destId="{CB55D044-48D4-4768-9754-D20CD8EF0114}" srcOrd="2" destOrd="0" parTransId="{FFDD220E-5B04-4947-9E1E-F29692D8E692}" sibTransId="{5276E365-DD97-4F35-A988-49CE60EDF533}"/>
    <dgm:cxn modelId="{6BB959B2-2E08-493C-8AA6-79CD37DE1436}" srcId="{6491439B-9BCB-43F3-9F43-402361C77BD9}" destId="{92FDAFD2-A143-4F2B-BCB7-F55B9954EB2F}" srcOrd="3" destOrd="0" parTransId="{F726919B-655D-4F6C-A41F-21B863F04E1C}" sibTransId="{60F14207-18B9-43E7-BDD6-32B5CA156AF7}"/>
    <dgm:cxn modelId="{BCE531B3-268D-4EA5-9F72-01B8AFFB31E8}" srcId="{6491439B-9BCB-43F3-9F43-402361C77BD9}" destId="{68383531-537E-4112-966B-C5535A825276}" srcOrd="0" destOrd="0" parTransId="{B43E240D-3A66-4065-8CEB-5A55CA215F6F}" sibTransId="{B157C777-D865-4D1D-8842-C56D6D057472}"/>
    <dgm:cxn modelId="{C87619C1-934A-431E-99A2-FDEFE10CB11F}" type="presOf" srcId="{6491439B-9BCB-43F3-9F43-402361C77BD9}" destId="{2D86A5AB-55D5-4EF2-901E-4A77F898D1C3}" srcOrd="0" destOrd="0" presId="urn:microsoft.com/office/officeart/2018/2/layout/IconVerticalSolidList"/>
    <dgm:cxn modelId="{1842D1D5-86C9-478C-82B7-EF96953FB299}" type="presOf" srcId="{92FDAFD2-A143-4F2B-BCB7-F55B9954EB2F}" destId="{54195442-D856-4F84-87BA-D75174F88593}" srcOrd="0" destOrd="0" presId="urn:microsoft.com/office/officeart/2018/2/layout/IconVerticalSolidList"/>
    <dgm:cxn modelId="{500A91E0-115E-437E-A64E-2EFD98FC0390}" srcId="{6491439B-9BCB-43F3-9F43-402361C77BD9}" destId="{2D08C94D-48F2-4F8E-88EB-32D1E810F840}" srcOrd="1" destOrd="0" parTransId="{7070EF1F-2002-4C45-9322-B22A76C80697}" sibTransId="{473F2352-436F-4381-A4AF-FCE5C093304D}"/>
    <dgm:cxn modelId="{EBBD8CEE-0180-4CA3-9425-7C73CD94E985}" type="presOf" srcId="{CB55D044-48D4-4768-9754-D20CD8EF0114}" destId="{5191FC00-9D92-46E0-8235-0A9140109E42}" srcOrd="0" destOrd="0" presId="urn:microsoft.com/office/officeart/2018/2/layout/IconVerticalSolidList"/>
    <dgm:cxn modelId="{7DA2CE8E-EECE-4F61-8565-B6BBA2BF8EED}" type="presParOf" srcId="{2D86A5AB-55D5-4EF2-901E-4A77F898D1C3}" destId="{91B1F7AC-5590-41F5-9365-AFFBFA522F31}" srcOrd="0" destOrd="0" presId="urn:microsoft.com/office/officeart/2018/2/layout/IconVerticalSolidList"/>
    <dgm:cxn modelId="{F197A788-23D2-4C5F-9B49-E385B3BF354E}" type="presParOf" srcId="{91B1F7AC-5590-41F5-9365-AFFBFA522F31}" destId="{F0E3967E-6325-441C-B554-314791A4D921}" srcOrd="0" destOrd="0" presId="urn:microsoft.com/office/officeart/2018/2/layout/IconVerticalSolidList"/>
    <dgm:cxn modelId="{DE4D358F-F19F-48AF-A7E5-ACAA475DA262}" type="presParOf" srcId="{91B1F7AC-5590-41F5-9365-AFFBFA522F31}" destId="{6763FA6B-7A83-4F84-8460-CBCEC06608E2}" srcOrd="1" destOrd="0" presId="urn:microsoft.com/office/officeart/2018/2/layout/IconVerticalSolidList"/>
    <dgm:cxn modelId="{BA9B562C-5D46-4158-9843-028C059016C4}" type="presParOf" srcId="{91B1F7AC-5590-41F5-9365-AFFBFA522F31}" destId="{7D8ED5C7-71F1-4696-B918-3EB7EE128965}" srcOrd="2" destOrd="0" presId="urn:microsoft.com/office/officeart/2018/2/layout/IconVerticalSolidList"/>
    <dgm:cxn modelId="{A72CEC68-13D9-4A4F-B376-B8EE5BF9EEF3}" type="presParOf" srcId="{91B1F7AC-5590-41F5-9365-AFFBFA522F31}" destId="{874AFF9B-8B8F-40C9-8CF0-4F954F2C9320}" srcOrd="3" destOrd="0" presId="urn:microsoft.com/office/officeart/2018/2/layout/IconVerticalSolidList"/>
    <dgm:cxn modelId="{200858A7-A825-424D-AE09-2B4BBE4F1921}" type="presParOf" srcId="{2D86A5AB-55D5-4EF2-901E-4A77F898D1C3}" destId="{6C7DE728-5F0A-48AA-AB18-1214C56991D4}" srcOrd="1" destOrd="0" presId="urn:microsoft.com/office/officeart/2018/2/layout/IconVerticalSolidList"/>
    <dgm:cxn modelId="{A2F869A3-C76D-4022-8F36-8283D8F09E55}" type="presParOf" srcId="{2D86A5AB-55D5-4EF2-901E-4A77F898D1C3}" destId="{52863317-6136-4226-8FB0-F3116E05A1D7}" srcOrd="2" destOrd="0" presId="urn:microsoft.com/office/officeart/2018/2/layout/IconVerticalSolidList"/>
    <dgm:cxn modelId="{57C5AA19-9CFD-4FD5-B5F7-A33979F3D36F}" type="presParOf" srcId="{52863317-6136-4226-8FB0-F3116E05A1D7}" destId="{169F3D80-3056-4222-B1C1-DF2B21DD6FB3}" srcOrd="0" destOrd="0" presId="urn:microsoft.com/office/officeart/2018/2/layout/IconVerticalSolidList"/>
    <dgm:cxn modelId="{39C625A2-CE2A-4259-976D-0FD38D9CEB41}" type="presParOf" srcId="{52863317-6136-4226-8FB0-F3116E05A1D7}" destId="{C5508DD6-8200-4E39-A9CB-A4508E91B1F8}" srcOrd="1" destOrd="0" presId="urn:microsoft.com/office/officeart/2018/2/layout/IconVerticalSolidList"/>
    <dgm:cxn modelId="{EF96B4A2-DF21-4F63-8123-833D0716B2FE}" type="presParOf" srcId="{52863317-6136-4226-8FB0-F3116E05A1D7}" destId="{8E56406D-F2E5-492B-A537-D94E24E5F89A}" srcOrd="2" destOrd="0" presId="urn:microsoft.com/office/officeart/2018/2/layout/IconVerticalSolidList"/>
    <dgm:cxn modelId="{AF093746-3ABF-4192-96BD-526058CFBB5C}" type="presParOf" srcId="{52863317-6136-4226-8FB0-F3116E05A1D7}" destId="{CAFF6424-1BBD-4A4A-9DED-600449206578}" srcOrd="3" destOrd="0" presId="urn:microsoft.com/office/officeart/2018/2/layout/IconVerticalSolidList"/>
    <dgm:cxn modelId="{33F78F56-22A6-4044-A8A7-65304FBC7907}" type="presParOf" srcId="{2D86A5AB-55D5-4EF2-901E-4A77F898D1C3}" destId="{735471BE-3BF6-4C5E-8423-7DF39AA82657}" srcOrd="3" destOrd="0" presId="urn:microsoft.com/office/officeart/2018/2/layout/IconVerticalSolidList"/>
    <dgm:cxn modelId="{98AB59E2-BB76-4F66-ADE4-4FE7F7B8AD7B}" type="presParOf" srcId="{2D86A5AB-55D5-4EF2-901E-4A77F898D1C3}" destId="{6BD9AADC-7282-4CC1-BB5D-10F3DEA42854}" srcOrd="4" destOrd="0" presId="urn:microsoft.com/office/officeart/2018/2/layout/IconVerticalSolidList"/>
    <dgm:cxn modelId="{78F6F417-FA50-4348-8BB4-C02700B9C8FC}" type="presParOf" srcId="{6BD9AADC-7282-4CC1-BB5D-10F3DEA42854}" destId="{081F6170-88B1-44D7-ACB8-D873A1C6CA1D}" srcOrd="0" destOrd="0" presId="urn:microsoft.com/office/officeart/2018/2/layout/IconVerticalSolidList"/>
    <dgm:cxn modelId="{7A1B2F70-29B6-47F3-A6DD-C4D1C1155683}" type="presParOf" srcId="{6BD9AADC-7282-4CC1-BB5D-10F3DEA42854}" destId="{6BD9934B-98B4-4C57-8654-619DC03F3DAD}" srcOrd="1" destOrd="0" presId="urn:microsoft.com/office/officeart/2018/2/layout/IconVerticalSolidList"/>
    <dgm:cxn modelId="{40D5BB75-B644-4437-B550-8E15BA1C01D1}" type="presParOf" srcId="{6BD9AADC-7282-4CC1-BB5D-10F3DEA42854}" destId="{A815B00A-75D9-4E24-90F0-848C1A78AB7D}" srcOrd="2" destOrd="0" presId="urn:microsoft.com/office/officeart/2018/2/layout/IconVerticalSolidList"/>
    <dgm:cxn modelId="{AC130635-417D-4684-8509-63C37A50DA77}" type="presParOf" srcId="{6BD9AADC-7282-4CC1-BB5D-10F3DEA42854}" destId="{5191FC00-9D92-46E0-8235-0A9140109E42}" srcOrd="3" destOrd="0" presId="urn:microsoft.com/office/officeart/2018/2/layout/IconVerticalSolidList"/>
    <dgm:cxn modelId="{64420717-C109-4661-8B1B-3EA990DCE484}" type="presParOf" srcId="{2D86A5AB-55D5-4EF2-901E-4A77F898D1C3}" destId="{A4488D0D-F90A-4E01-BDC0-1173C83FE9E0}" srcOrd="5" destOrd="0" presId="urn:microsoft.com/office/officeart/2018/2/layout/IconVerticalSolidList"/>
    <dgm:cxn modelId="{C41F7CC6-C7EC-4A2D-B1D1-841A4DE247C8}" type="presParOf" srcId="{2D86A5AB-55D5-4EF2-901E-4A77F898D1C3}" destId="{3ECC04D7-3204-4D76-8C15-3FE3315E6C18}" srcOrd="6" destOrd="0" presId="urn:microsoft.com/office/officeart/2018/2/layout/IconVerticalSolidList"/>
    <dgm:cxn modelId="{818433AB-DFC0-4126-B762-307F427CDA18}" type="presParOf" srcId="{3ECC04D7-3204-4D76-8C15-3FE3315E6C18}" destId="{83050713-7AE8-4DDC-8BC7-9A7B1DB0FDDF}" srcOrd="0" destOrd="0" presId="urn:microsoft.com/office/officeart/2018/2/layout/IconVerticalSolidList"/>
    <dgm:cxn modelId="{14048A8B-ED88-4C5E-9730-DE8C1E62BB2F}" type="presParOf" srcId="{3ECC04D7-3204-4D76-8C15-3FE3315E6C18}" destId="{63B344C3-D383-49F9-AC4A-696A16E9BB33}" srcOrd="1" destOrd="0" presId="urn:microsoft.com/office/officeart/2018/2/layout/IconVerticalSolidList"/>
    <dgm:cxn modelId="{D7664F9B-A101-4F13-972C-01918190620A}" type="presParOf" srcId="{3ECC04D7-3204-4D76-8C15-3FE3315E6C18}" destId="{F44A9024-C30A-4357-BA98-A98690A4E668}" srcOrd="2" destOrd="0" presId="urn:microsoft.com/office/officeart/2018/2/layout/IconVerticalSolidList"/>
    <dgm:cxn modelId="{B84006DE-D750-4BA5-90E5-E0075BB0677B}" type="presParOf" srcId="{3ECC04D7-3204-4D76-8C15-3FE3315E6C18}" destId="{54195442-D856-4F84-87BA-D75174F88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3967E-6325-441C-B554-314791A4D921}">
      <dsp:nvSpPr>
        <dsp:cNvPr id="0" name=""/>
        <dsp:cNvSpPr/>
      </dsp:nvSpPr>
      <dsp:spPr>
        <a:xfrm>
          <a:off x="0" y="2389"/>
          <a:ext cx="7626695" cy="1210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FA6B-7A83-4F84-8460-CBCEC06608E2}">
      <dsp:nvSpPr>
        <dsp:cNvPr id="0" name=""/>
        <dsp:cNvSpPr/>
      </dsp:nvSpPr>
      <dsp:spPr>
        <a:xfrm>
          <a:off x="366269" y="274820"/>
          <a:ext cx="665943" cy="665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FF9B-8B8F-40C9-8CF0-4F954F2C9320}">
      <dsp:nvSpPr>
        <dsp:cNvPr id="0" name=""/>
        <dsp:cNvSpPr/>
      </dsp:nvSpPr>
      <dsp:spPr>
        <a:xfrm>
          <a:off x="1398482" y="2389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Importância do tratamento de exceções</a:t>
          </a:r>
          <a:endParaRPr lang="en-US" sz="2200" kern="1200" dirty="0"/>
        </a:p>
      </dsp:txBody>
      <dsp:txXfrm>
        <a:off x="1398482" y="2389"/>
        <a:ext cx="6228212" cy="1210807"/>
      </dsp:txXfrm>
    </dsp:sp>
    <dsp:sp modelId="{169F3D80-3056-4222-B1C1-DF2B21DD6FB3}">
      <dsp:nvSpPr>
        <dsp:cNvPr id="0" name=""/>
        <dsp:cNvSpPr/>
      </dsp:nvSpPr>
      <dsp:spPr>
        <a:xfrm>
          <a:off x="0" y="1515897"/>
          <a:ext cx="7626695" cy="12108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08DD6-8200-4E39-A9CB-A4508E91B1F8}">
      <dsp:nvSpPr>
        <dsp:cNvPr id="0" name=""/>
        <dsp:cNvSpPr/>
      </dsp:nvSpPr>
      <dsp:spPr>
        <a:xfrm>
          <a:off x="366269" y="1788329"/>
          <a:ext cx="665943" cy="665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F6424-1BBD-4A4A-9DED-600449206578}">
      <dsp:nvSpPr>
        <dsp:cNvPr id="0" name=""/>
        <dsp:cNvSpPr/>
      </dsp:nvSpPr>
      <dsp:spPr>
        <a:xfrm>
          <a:off x="1398482" y="1515897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Estrutura básica de try e except</a:t>
          </a:r>
          <a:endParaRPr lang="en-US" sz="2200" kern="1200" dirty="0"/>
        </a:p>
      </dsp:txBody>
      <dsp:txXfrm>
        <a:off x="1398482" y="1515897"/>
        <a:ext cx="6228212" cy="1210807"/>
      </dsp:txXfrm>
    </dsp:sp>
    <dsp:sp modelId="{081F6170-88B1-44D7-ACB8-D873A1C6CA1D}">
      <dsp:nvSpPr>
        <dsp:cNvPr id="0" name=""/>
        <dsp:cNvSpPr/>
      </dsp:nvSpPr>
      <dsp:spPr>
        <a:xfrm>
          <a:off x="0" y="3029406"/>
          <a:ext cx="7626695" cy="1210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9934B-98B4-4C57-8654-619DC03F3DAD}">
      <dsp:nvSpPr>
        <dsp:cNvPr id="0" name=""/>
        <dsp:cNvSpPr/>
      </dsp:nvSpPr>
      <dsp:spPr>
        <a:xfrm>
          <a:off x="366269" y="3301838"/>
          <a:ext cx="665943" cy="665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1FC00-9D92-46E0-8235-0A9140109E42}">
      <dsp:nvSpPr>
        <dsp:cNvPr id="0" name=""/>
        <dsp:cNvSpPr/>
      </dsp:nvSpPr>
      <dsp:spPr>
        <a:xfrm>
          <a:off x="1398482" y="3029406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Principais tipos de exceção</a:t>
          </a:r>
        </a:p>
      </dsp:txBody>
      <dsp:txXfrm>
        <a:off x="1398482" y="3029406"/>
        <a:ext cx="6228212" cy="1210807"/>
      </dsp:txXfrm>
    </dsp:sp>
    <dsp:sp modelId="{83050713-7AE8-4DDC-8BC7-9A7B1DB0FDDF}">
      <dsp:nvSpPr>
        <dsp:cNvPr id="0" name=""/>
        <dsp:cNvSpPr/>
      </dsp:nvSpPr>
      <dsp:spPr>
        <a:xfrm>
          <a:off x="0" y="4542915"/>
          <a:ext cx="7626695" cy="12108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344C3-D383-49F9-AC4A-696A16E9BB33}">
      <dsp:nvSpPr>
        <dsp:cNvPr id="0" name=""/>
        <dsp:cNvSpPr/>
      </dsp:nvSpPr>
      <dsp:spPr>
        <a:xfrm>
          <a:off x="366269" y="4815347"/>
          <a:ext cx="665943" cy="665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5442-D856-4F84-87BA-D75174F88593}">
      <dsp:nvSpPr>
        <dsp:cNvPr id="0" name=""/>
        <dsp:cNvSpPr/>
      </dsp:nvSpPr>
      <dsp:spPr>
        <a:xfrm>
          <a:off x="1398482" y="4542915"/>
          <a:ext cx="6228212" cy="1210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44" tIns="128144" rIns="128144" bIns="12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Realizar exercícios práticos</a:t>
          </a:r>
          <a:endParaRPr lang="en-US" sz="2200" kern="1200" dirty="0"/>
        </a:p>
      </dsp:txBody>
      <dsp:txXfrm>
        <a:off x="1398482" y="4542915"/>
        <a:ext cx="6228212" cy="1210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bbd59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bbd595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bbd5952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F0CEF07-6C2C-6C2C-35BD-F0A8AF1E2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2dbab506c_0_53:notes">
            <a:extLst>
              <a:ext uri="{FF2B5EF4-FFF2-40B4-BE49-F238E27FC236}">
                <a16:creationId xmlns:a16="http://schemas.microsoft.com/office/drawing/2014/main" id="{ACFCB782-38DE-83CC-54A8-D7C83AD42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e2dbab506c_0_53:notes">
            <a:extLst>
              <a:ext uri="{FF2B5EF4-FFF2-40B4-BE49-F238E27FC236}">
                <a16:creationId xmlns:a16="http://schemas.microsoft.com/office/drawing/2014/main" id="{A5271DE5-F7FE-4FB4-2B27-D8F4F5C9F3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1e2dbab506c_0_53:notes">
            <a:extLst>
              <a:ext uri="{FF2B5EF4-FFF2-40B4-BE49-F238E27FC236}">
                <a16:creationId xmlns:a16="http://schemas.microsoft.com/office/drawing/2014/main" id="{DA6F36B7-9497-57E5-7BE7-271702A2AD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1811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9986180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e9986180b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1e9986180b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378B16AA-1CE5-71FB-5F9C-B551B5D92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9986180b9_0_0:notes">
            <a:extLst>
              <a:ext uri="{FF2B5EF4-FFF2-40B4-BE49-F238E27FC236}">
                <a16:creationId xmlns:a16="http://schemas.microsoft.com/office/drawing/2014/main" id="{6B549FA3-76AA-FA33-D92E-7E0F48F66A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e9986180b9_0_0:notes">
            <a:extLst>
              <a:ext uri="{FF2B5EF4-FFF2-40B4-BE49-F238E27FC236}">
                <a16:creationId xmlns:a16="http://schemas.microsoft.com/office/drawing/2014/main" id="{74B89AAC-4B4D-7E4E-C305-129049E03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1e9986180b9_0_0:notes">
            <a:extLst>
              <a:ext uri="{FF2B5EF4-FFF2-40B4-BE49-F238E27FC236}">
                <a16:creationId xmlns:a16="http://schemas.microsoft.com/office/drawing/2014/main" id="{16F8BE61-0C88-48FF-DB25-0FD7AF7D51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63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3A459F11-9925-BBB9-CBC7-CB9E6699D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9986180b9_0_0:notes">
            <a:extLst>
              <a:ext uri="{FF2B5EF4-FFF2-40B4-BE49-F238E27FC236}">
                <a16:creationId xmlns:a16="http://schemas.microsoft.com/office/drawing/2014/main" id="{C494CFD1-2BDE-99D0-1854-2B9DD37BF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e9986180b9_0_0:notes">
            <a:extLst>
              <a:ext uri="{FF2B5EF4-FFF2-40B4-BE49-F238E27FC236}">
                <a16:creationId xmlns:a16="http://schemas.microsoft.com/office/drawing/2014/main" id="{DAF7E9B3-C7C7-52FC-1CFD-00F21F1676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1e9986180b9_0_0:notes">
            <a:extLst>
              <a:ext uri="{FF2B5EF4-FFF2-40B4-BE49-F238E27FC236}">
                <a16:creationId xmlns:a16="http://schemas.microsoft.com/office/drawing/2014/main" id="{B2197531-85F3-95D9-D70C-745A30FF77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628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2dbab506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e2dbab506c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1e2dbab506c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2dbab506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e2dbab506c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1e2dbab506c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95cce02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e95cce02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1e95cce02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2dbab50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e2dbab506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1e2dbab506c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dbab506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e2dbab506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1e2dbab506c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2dbab506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e2dbab506c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1e2dbab506c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dbab50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2dbab506c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2dbab506c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2dbab506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e2dbab506c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1e2dbab506c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F54030B-F936-4FCA-6954-B213CF37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2dbab506c_0_53:notes">
            <a:extLst>
              <a:ext uri="{FF2B5EF4-FFF2-40B4-BE49-F238E27FC236}">
                <a16:creationId xmlns:a16="http://schemas.microsoft.com/office/drawing/2014/main" id="{8256A57A-CD8C-A659-7C39-66F42D0563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e2dbab506c_0_53:notes">
            <a:extLst>
              <a:ext uri="{FF2B5EF4-FFF2-40B4-BE49-F238E27FC236}">
                <a16:creationId xmlns:a16="http://schemas.microsoft.com/office/drawing/2014/main" id="{6F73B3AC-987D-E93C-553A-A1BE441195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1e2dbab506c_0_53:notes">
            <a:extLst>
              <a:ext uri="{FF2B5EF4-FFF2-40B4-BE49-F238E27FC236}">
                <a16:creationId xmlns:a16="http://schemas.microsoft.com/office/drawing/2014/main" id="{DF5A3095-6C43-E593-D302-509A7F3E79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64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A79F9F19-4D6F-DE2C-90CC-DEA71A10B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2dbab506c_0_53:notes">
            <a:extLst>
              <a:ext uri="{FF2B5EF4-FFF2-40B4-BE49-F238E27FC236}">
                <a16:creationId xmlns:a16="http://schemas.microsoft.com/office/drawing/2014/main" id="{47A07589-F699-E30F-B9DA-30382EB91B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e2dbab506c_0_53:notes">
            <a:extLst>
              <a:ext uri="{FF2B5EF4-FFF2-40B4-BE49-F238E27FC236}">
                <a16:creationId xmlns:a16="http://schemas.microsoft.com/office/drawing/2014/main" id="{E5DB6A9D-F987-7F8A-267C-070486D92E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1e2dbab506c_0_53:notes">
            <a:extLst>
              <a:ext uri="{FF2B5EF4-FFF2-40B4-BE49-F238E27FC236}">
                <a16:creationId xmlns:a16="http://schemas.microsoft.com/office/drawing/2014/main" id="{7F092344-ABB2-CE4B-9B28-608F1E08EB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74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F070A89-419C-E0AC-5DF8-FE7224CA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2dbab506c_0_53:notes">
            <a:extLst>
              <a:ext uri="{FF2B5EF4-FFF2-40B4-BE49-F238E27FC236}">
                <a16:creationId xmlns:a16="http://schemas.microsoft.com/office/drawing/2014/main" id="{9395B460-3BB5-2414-9F8A-FBA2CD2AC8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e2dbab506c_0_53:notes">
            <a:extLst>
              <a:ext uri="{FF2B5EF4-FFF2-40B4-BE49-F238E27FC236}">
                <a16:creationId xmlns:a16="http://schemas.microsoft.com/office/drawing/2014/main" id="{8CE19928-1510-6B88-8537-3E6687C473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1e2dbab506c_0_53:notes">
            <a:extLst>
              <a:ext uri="{FF2B5EF4-FFF2-40B4-BE49-F238E27FC236}">
                <a16:creationId xmlns:a16="http://schemas.microsoft.com/office/drawing/2014/main" id="{5C699A70-3323-B865-5BF9-9A7647C1FD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71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21E9E1-D05E-DFC6-EF39-74DCA507AA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37E52E-DE0D-2533-602D-FFA37C8D79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CBC5B6-33B3-4C20-47B6-AC64888706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Google Shape;110;p5">
            <a:extLst>
              <a:ext uri="{FF2B5EF4-FFF2-40B4-BE49-F238E27FC236}">
                <a16:creationId xmlns:a16="http://schemas.microsoft.com/office/drawing/2014/main" id="{022C3A32-BAD8-B8C5-752F-718B50D6B6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1;p5">
            <a:extLst>
              <a:ext uri="{FF2B5EF4-FFF2-40B4-BE49-F238E27FC236}">
                <a16:creationId xmlns:a16="http://schemas.microsoft.com/office/drawing/2014/main" id="{7C9554B5-EA96-A2F3-D006-7FEBFF423C66}"/>
              </a:ext>
            </a:extLst>
          </p:cNvPr>
          <p:cNvSpPr/>
          <p:nvPr userDrawn="1"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2;p5">
            <a:extLst>
              <a:ext uri="{FF2B5EF4-FFF2-40B4-BE49-F238E27FC236}">
                <a16:creationId xmlns:a16="http://schemas.microsoft.com/office/drawing/2014/main" id="{0029FC3C-B09D-D4AA-69CB-6285E0788C48}"/>
              </a:ext>
            </a:extLst>
          </p:cNvPr>
          <p:cNvSpPr/>
          <p:nvPr userDrawn="1"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980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3;p5">
            <a:extLst>
              <a:ext uri="{FF2B5EF4-FFF2-40B4-BE49-F238E27FC236}">
                <a16:creationId xmlns:a16="http://schemas.microsoft.com/office/drawing/2014/main" id="{A51F2890-9D9D-DE57-8ABD-2A2E122C27BD}"/>
              </a:ext>
            </a:extLst>
          </p:cNvPr>
          <p:cNvSpPr/>
          <p:nvPr userDrawn="1"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078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4;p5">
            <a:extLst>
              <a:ext uri="{FF2B5EF4-FFF2-40B4-BE49-F238E27FC236}">
                <a16:creationId xmlns:a16="http://schemas.microsoft.com/office/drawing/2014/main" id="{E6A86A25-9A24-65EF-F305-B215D8DCA4D6}"/>
              </a:ext>
            </a:extLst>
          </p:cNvPr>
          <p:cNvSpPr/>
          <p:nvPr userDrawn="1"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921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7;p5">
            <a:extLst>
              <a:ext uri="{FF2B5EF4-FFF2-40B4-BE49-F238E27FC236}">
                <a16:creationId xmlns:a16="http://schemas.microsoft.com/office/drawing/2014/main" id="{2809743E-886C-5E64-272C-621FEB732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6;p5">
            <a:extLst>
              <a:ext uri="{FF2B5EF4-FFF2-40B4-BE49-F238E27FC236}">
                <a16:creationId xmlns:a16="http://schemas.microsoft.com/office/drawing/2014/main" id="{D4FAAECB-070E-5FFB-2691-AC693C1A2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7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3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3184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423B8-1F5B-7119-7FC6-E183753AC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C9987-757C-489A-FE5D-16AFA34C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150AE-0270-0258-F024-28792DFC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A56B2-92CE-EE68-0C7F-96C67D4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F6E9C-7F4F-77E0-5BF7-5C3FCE7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0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8575E-3151-0E8D-6B9B-EBA7E424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6C3AB-6BA4-B9D6-E275-B748BBE6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2390B1-6A02-C2FC-D198-FF9DC9B0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4240E-F34F-0415-DEBC-83A471E4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179B4-7D15-7156-A406-C67BBF80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A9D7B-5FE9-C7A3-90F6-66998D5A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FE3F88-790E-2AED-63D0-CADC610D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AB12B-A13B-1738-29F7-F30B261D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FB91B-22E5-CB86-FF5F-122A0E39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62FC1-B724-81AD-3B47-843A030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CBC0-84AC-35F0-2AF0-6EE99A50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1D8AE-66DE-416C-87D1-AD773F79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D815F-DBF3-DB7C-B015-95D7ADFA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C5411-E9BA-AE05-EFC9-F5B0CCDE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F010E0-F789-46D6-70CD-D1A1B14F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320B1-CC24-1B1E-3C9B-65D8004C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0FEB3-EDF3-A331-E3E5-482C70EB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FAF94D-2369-A6C5-7D9F-A0764F54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DC6F7-38F4-BFCA-C827-4D781B73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2A660D-9221-ACC2-BE49-B3FE3F737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79E86A-89C4-477C-44A9-F8F1555EE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80F6E6-C4B3-A231-8657-DAF85B05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EF22C8-4B83-1CFF-AB4B-90EE0818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5A8A7A-8E9E-95D1-4BD2-063378E4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8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8904-867B-2C7C-4142-A20CEAE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EECB6C-5780-A819-CF98-D0F7C84B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E764A-77A4-EBDB-A1F6-612893A9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72E625-F6D8-2706-CFE8-46120A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563418" y="1681017"/>
            <a:ext cx="11169232" cy="449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" name="Google Shape;123;g2f0b09c0057_0_0">
            <a:extLst>
              <a:ext uri="{FF2B5EF4-FFF2-40B4-BE49-F238E27FC236}">
                <a16:creationId xmlns:a16="http://schemas.microsoft.com/office/drawing/2014/main" id="{B353F323-40FC-C2F7-A53C-3AAADCB7EC7F}"/>
              </a:ext>
            </a:extLst>
          </p:cNvPr>
          <p:cNvSpPr/>
          <p:nvPr userDrawn="1"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4;g2f0b09c0057_0_0">
            <a:extLst>
              <a:ext uri="{FF2B5EF4-FFF2-40B4-BE49-F238E27FC236}">
                <a16:creationId xmlns:a16="http://schemas.microsoft.com/office/drawing/2014/main" id="{05443620-DBBC-BF4D-6C36-4E25E3D9A4A3}"/>
              </a:ext>
            </a:extLst>
          </p:cNvPr>
          <p:cNvSpPr/>
          <p:nvPr userDrawn="1"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5;g2f0b09c0057_0_0">
            <a:extLst>
              <a:ext uri="{FF2B5EF4-FFF2-40B4-BE49-F238E27FC236}">
                <a16:creationId xmlns:a16="http://schemas.microsoft.com/office/drawing/2014/main" id="{AD5280D4-079A-848F-9CE2-0B9EA51742A4}"/>
              </a:ext>
            </a:extLst>
          </p:cNvPr>
          <p:cNvSpPr/>
          <p:nvPr userDrawn="1"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6;g2f0b09c0057_0_0">
            <a:extLst>
              <a:ext uri="{FF2B5EF4-FFF2-40B4-BE49-F238E27FC236}">
                <a16:creationId xmlns:a16="http://schemas.microsoft.com/office/drawing/2014/main" id="{E30F3525-3104-34C9-ED42-7C1C077B9515}"/>
              </a:ext>
            </a:extLst>
          </p:cNvPr>
          <p:cNvSpPr/>
          <p:nvPr userDrawn="1"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563418" y="217349"/>
            <a:ext cx="111692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4626EE-97BF-162B-E079-5B2A5106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160BEE-0C1A-2580-FF15-6E1C6A4A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CEBDFD-DD83-554E-B7EB-824684AC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69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8E5C-9F6F-A33B-F51F-3172BC42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77D6A-A176-BF62-05C9-3B869701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F962D-D224-06AC-F325-1437ABDF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15283-D3DC-B40B-51CE-7FAF2A36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B461DA-E2CE-68E2-C6F5-9B4BC28F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4F005-4B8A-9EFD-D2AD-87A77AB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06444-459E-ADD9-2FF4-93B77CD7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0F8600-E218-5785-2205-DA1381B9D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C721E1-5B7A-BCDA-613A-33377B75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3A98F-D0F3-7EE5-E134-8D87CBF9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FB879-E01B-0D88-32E4-4C0CFD9E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D4AA8-4237-0ED3-CB36-50C64AEE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3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82CB-6953-B52B-E518-8D69EE2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E19BF-C9CB-D3BA-6088-2F060E1B7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AE5F2-9994-F7F8-C043-FDB21175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9EC34-432B-CB7F-D51D-101B53B4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DEC2F-2440-0B21-349C-454DD7A4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4A5FC-E5BC-EE86-7790-25D9D6F3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69AEAB-6456-FBEC-71FA-261FB87C7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4C729-4B04-965C-A522-8916B96E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20269-68BD-C491-F8AD-2E565EF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7EDBD-6CBB-5E94-AF8B-9F3BC0A6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4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5390389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2"/>
          </p:nvPr>
        </p:nvSpPr>
        <p:spPr>
          <a:xfrm>
            <a:off x="6096000" y="1484785"/>
            <a:ext cx="5469416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719521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1333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09600" y="1484785"/>
            <a:ext cx="10972800" cy="4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23279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979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AA121D-6224-637D-D7ED-5DC135BC90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09B49B-6B87-C4DA-C4D1-0A65042B43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76D741-5B40-6EC4-8C3B-1A0F82E242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Google Shape;178;p7">
            <a:extLst>
              <a:ext uri="{FF2B5EF4-FFF2-40B4-BE49-F238E27FC236}">
                <a16:creationId xmlns:a16="http://schemas.microsoft.com/office/drawing/2014/main" id="{279F3C4A-B5CA-CECA-446B-BD22002D12DC}"/>
              </a:ext>
            </a:extLst>
          </p:cNvPr>
          <p:cNvSpPr/>
          <p:nvPr userDrawn="1"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9;p7">
            <a:extLst>
              <a:ext uri="{FF2B5EF4-FFF2-40B4-BE49-F238E27FC236}">
                <a16:creationId xmlns:a16="http://schemas.microsoft.com/office/drawing/2014/main" id="{E1BC52FD-777F-2D9C-9077-A51D79203EB4}"/>
              </a:ext>
            </a:extLst>
          </p:cNvPr>
          <p:cNvSpPr/>
          <p:nvPr userDrawn="1"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019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0;p7">
            <a:extLst>
              <a:ext uri="{FF2B5EF4-FFF2-40B4-BE49-F238E27FC236}">
                <a16:creationId xmlns:a16="http://schemas.microsoft.com/office/drawing/2014/main" id="{B1591F44-5403-B56F-0A57-1B1DA0AD9A1C}"/>
              </a:ext>
            </a:extLst>
          </p:cNvPr>
          <p:cNvSpPr/>
          <p:nvPr userDrawn="1"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039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08F73-2D97-3D95-A276-4201AF66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22" y="2525749"/>
            <a:ext cx="3551378" cy="30622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0007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85A76-2B13-4030-91B0-3236F30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42019D-7108-72B5-675D-A3BE9AD86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809E12-B058-6ECB-A720-B0987F8E40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44958C-F84C-089C-AEF2-A07DC41CA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11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53" r:id="rId2"/>
    <p:sldLayoutId id="2147483665" r:id="rId3"/>
    <p:sldLayoutId id="2147483664" r:id="rId4"/>
    <p:sldLayoutId id="2147483652" r:id="rId5"/>
    <p:sldLayoutId id="2147483654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8C666D-0DCC-B7F3-41F1-F0D84564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3A92E-B1EC-CD94-BD28-7AB39C92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CB249-9B07-85A8-B2C8-D08639090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6E3A2-BAE9-E3A9-2D90-1D07EDEA1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A0DDA-9820-8686-ACCF-960ECD7A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  <p:sldLayoutId id="2147483683" r:id="rId13"/>
    <p:sldLayoutId id="2147483684" r:id="rId14"/>
    <p:sldLayoutId id="214748368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98BE71-57A2-BC39-647B-04391DEA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8" r="23010" b="8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400"/>
              <a:t>Python: </a:t>
            </a:r>
            <a:br>
              <a:rPr lang="pt-BR" sz="4400"/>
            </a:br>
            <a:r>
              <a:rPr lang="pt-BR" sz="4400"/>
              <a:t>Aplicações para </a:t>
            </a:r>
            <a:br>
              <a:rPr lang="pt-BR" sz="4400"/>
            </a:br>
            <a:r>
              <a:rPr lang="pt-BR" sz="4400"/>
              <a:t>Administração e Engenharia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F29606B-1F2C-E512-3781-2F382048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 err="1"/>
              <a:t>Profª</a:t>
            </a:r>
            <a:r>
              <a:rPr lang="pt-BR" sz="2000" dirty="0"/>
              <a:t> Leide Vieira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4EA212DE-E0B4-B703-7415-CFDD839E1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2dbab506c_0_53">
            <a:extLst>
              <a:ext uri="{FF2B5EF4-FFF2-40B4-BE49-F238E27FC236}">
                <a16:creationId xmlns:a16="http://schemas.microsoft.com/office/drawing/2014/main" id="{420AC48A-0089-37E7-344A-5A2BCB752F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 dirty="0"/>
              <a:t>A estrutura </a:t>
            </a:r>
            <a:r>
              <a:rPr lang="pt-BR" sz="2600" dirty="0" err="1"/>
              <a:t>try</a:t>
            </a:r>
            <a:r>
              <a:rPr lang="pt-BR" sz="2600" dirty="0"/>
              <a:t> também pode ser usada em conjunto com o </a:t>
            </a:r>
            <a:r>
              <a:rPr lang="pt-BR" sz="2600" b="1" dirty="0" err="1"/>
              <a:t>finally</a:t>
            </a:r>
            <a:r>
              <a:rPr lang="pt-BR" sz="2600" dirty="0"/>
              <a:t>. Os procedimentos subordinados ao </a:t>
            </a:r>
            <a:r>
              <a:rPr lang="pt-BR" sz="2600" dirty="0" err="1"/>
              <a:t>finally</a:t>
            </a:r>
            <a:r>
              <a:rPr lang="pt-BR" sz="2600" dirty="0"/>
              <a:t> irão ser executados independente do sucesso ou erro dos procedimentos subordinados ao </a:t>
            </a:r>
            <a:r>
              <a:rPr lang="pt-BR" sz="2600" dirty="0" err="1"/>
              <a:t>try</a:t>
            </a:r>
            <a:r>
              <a:rPr lang="pt-BR" sz="2600" dirty="0"/>
              <a:t>. Muito útil para liberar recursos externos, como por exemplo fechar um identificador de arquivo:</a:t>
            </a:r>
            <a:endParaRPr sz="2600" dirty="0"/>
          </a:p>
          <a:p>
            <a:pPr marL="0" indent="0"/>
            <a:endParaRPr sz="2600" dirty="0"/>
          </a:p>
        </p:txBody>
      </p:sp>
      <p:sp>
        <p:nvSpPr>
          <p:cNvPr id="138" name="Google Shape;138;g1e2dbab506c_0_53">
            <a:extLst>
              <a:ext uri="{FF2B5EF4-FFF2-40B4-BE49-F238E27FC236}">
                <a16:creationId xmlns:a16="http://schemas.microsoft.com/office/drawing/2014/main" id="{4774F3B7-693E-4941-37B0-E48BFF1B2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Tratamento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6C189-2D6C-1FB0-D4D7-B6FA2073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00" y="3793577"/>
            <a:ext cx="5979522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arquivo 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"meu_arquivo.txt"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arquivo.read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FileNotFoundError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"Erro: Arquivo não encontrado."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arquivo.close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Garante que o arquivo seja fechado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7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7B3937DB-4F86-892E-E59D-C0CB2006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dbab506c_0_53">
            <a:extLst>
              <a:ext uri="{FF2B5EF4-FFF2-40B4-BE49-F238E27FC236}">
                <a16:creationId xmlns:a16="http://schemas.microsoft.com/office/drawing/2014/main" id="{677ABC17-B528-9E80-3E6A-E33575149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Tratamento</a:t>
            </a:r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82706A-D68F-5613-A209-FDF30D40E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96000" y="1831835"/>
            <a:ext cx="7200000" cy="432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numero 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um número: 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resultado 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numero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"Erro: Não é possível dividir por zero."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TypeError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"Erro: Você deve digitar um número válido."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resultado é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resultado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"Operação concluída."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5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D5015CD0-385A-1C3B-4E31-A599C301A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2dbab506c_0_53">
            <a:extLst>
              <a:ext uri="{FF2B5EF4-FFF2-40B4-BE49-F238E27FC236}">
                <a16:creationId xmlns:a16="http://schemas.microsoft.com/office/drawing/2014/main" id="{DD029328-BE70-1F55-EB29-FAC716356C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 dirty="0"/>
              <a:t>Podemos capturar Exceções Genéricas, usando o </a:t>
            </a:r>
            <a:r>
              <a:rPr lang="pt-BR" sz="2600" b="1" i="1" dirty="0" err="1"/>
              <a:t>Exception</a:t>
            </a:r>
            <a:r>
              <a:rPr lang="pt-BR" sz="2600" b="1" i="1" dirty="0"/>
              <a:t> as &lt;exceção&gt;</a:t>
            </a:r>
          </a:p>
        </p:txBody>
      </p:sp>
      <p:sp>
        <p:nvSpPr>
          <p:cNvPr id="138" name="Google Shape;138;g1e2dbab506c_0_53">
            <a:extLst>
              <a:ext uri="{FF2B5EF4-FFF2-40B4-BE49-F238E27FC236}">
                <a16:creationId xmlns:a16="http://schemas.microsoft.com/office/drawing/2014/main" id="{D2106C7E-0D68-3539-0B89-27C013D87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Tratamento</a:t>
            </a:r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8564B5-3593-C45C-10B0-05053C768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833" y="2690061"/>
            <a:ext cx="6207148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converter</a:t>
            </a:r>
            <a:r>
              <a:rPr lang="pt-BR" altLang="pt-BR" sz="2000" dirty="0" err="1">
                <a:solidFill>
                  <a:srgbClr val="56A8F5"/>
                </a:solidFill>
                <a:latin typeface="JetBrains Mono"/>
              </a:rPr>
              <a:t>I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nteiro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(valor):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resultado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(valor)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valor convertido é: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resultado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Exception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e: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Captura qualquer exceção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f"Ocorreu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um erro ao converter o valor: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Testando a função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converterInteiro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"texto"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Isso gerará um Erro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converterInteiro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"123"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Isso funcionará corretamente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8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627AD1E6-EE75-C3CB-1541-F24832A08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2dbab506c_0_53">
            <a:extLst>
              <a:ext uri="{FF2B5EF4-FFF2-40B4-BE49-F238E27FC236}">
                <a16:creationId xmlns:a16="http://schemas.microsoft.com/office/drawing/2014/main" id="{FDA9145E-8CE1-45AA-2F15-425011B24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 dirty="0"/>
              <a:t>Outro exemplo</a:t>
            </a:r>
          </a:p>
        </p:txBody>
      </p:sp>
      <p:sp>
        <p:nvSpPr>
          <p:cNvPr id="138" name="Google Shape;138;g1e2dbab506c_0_53">
            <a:extLst>
              <a:ext uri="{FF2B5EF4-FFF2-40B4-BE49-F238E27FC236}">
                <a16:creationId xmlns:a16="http://schemas.microsoft.com/office/drawing/2014/main" id="{397642F7-E10C-E0C2-54EF-0BD77B6760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Tratamento</a:t>
            </a:r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F118EE-BD6F-0482-973C-76023A7F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034" y="2443769"/>
            <a:ext cx="8052204" cy="40934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lerArquivo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with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arquivo.read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conteudo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FileNotFoundError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f"Erro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O arquivo '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nome_arquivo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 não foi encontrado."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Exception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e: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Captura qualquer outra exceção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f"Ocorreu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um erro ao ler o arquivo: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Testando a função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lerArquivo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"arquivo_inexistente.txt"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Isso gerará um Erro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lerArquivo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"arquivo_existente.txt"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Isso funcionará se o arquivo existir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4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9986180b9_0_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buSzPts val="1100"/>
            </a:pPr>
            <a:r>
              <a:rPr lang="pt-BR" sz="2400" b="1" dirty="0" err="1"/>
              <a:t>ArithmeticError</a:t>
            </a:r>
            <a:endParaRPr lang="pt-BR" sz="2400" b="1" dirty="0"/>
          </a:p>
          <a:p>
            <a:pPr marL="0" indent="0">
              <a:lnSpc>
                <a:spcPct val="100000"/>
              </a:lnSpc>
              <a:buSzPts val="1100"/>
            </a:pPr>
            <a:r>
              <a:rPr lang="pt-BR" sz="2400" dirty="0"/>
              <a:t>Classe base para exceções que ocorrem em operações aritméticas. Exemplos incluem:</a:t>
            </a:r>
          </a:p>
          <a:p>
            <a:pPr marL="0" lvl="1">
              <a:lnSpc>
                <a:spcPct val="100000"/>
              </a:lnSpc>
              <a:buSzPct val="100000"/>
            </a:pPr>
            <a:r>
              <a:rPr lang="pt-BR" b="1" dirty="0" err="1"/>
              <a:t>ZeroDivisionError</a:t>
            </a:r>
            <a:r>
              <a:rPr lang="pt-BR" b="1" dirty="0"/>
              <a:t>: </a:t>
            </a:r>
            <a:r>
              <a:rPr lang="pt-BR" dirty="0"/>
              <a:t>quando uma divisão por zero é realizada.</a:t>
            </a:r>
          </a:p>
          <a:p>
            <a:pPr marL="0" lvl="1">
              <a:lnSpc>
                <a:spcPct val="100000"/>
              </a:lnSpc>
              <a:buSzPct val="100000"/>
            </a:pPr>
            <a:r>
              <a:rPr lang="pt-BR" b="1" dirty="0" err="1"/>
              <a:t>OverflowError</a:t>
            </a:r>
            <a:r>
              <a:rPr lang="pt-BR" b="1" dirty="0"/>
              <a:t>: </a:t>
            </a:r>
            <a:r>
              <a:rPr lang="pt-BR" dirty="0"/>
              <a:t>quando um cálculo excede o limite máximo para um número inteiro.</a:t>
            </a:r>
          </a:p>
          <a:p>
            <a:pPr marL="0" lvl="1">
              <a:lnSpc>
                <a:spcPct val="100000"/>
              </a:lnSpc>
              <a:buSzPct val="100000"/>
            </a:pPr>
            <a:r>
              <a:rPr lang="pt-BR" b="1" dirty="0" err="1"/>
              <a:t>FloatingPointError</a:t>
            </a:r>
            <a:r>
              <a:rPr lang="pt-BR" b="1" dirty="0"/>
              <a:t>: </a:t>
            </a:r>
            <a:r>
              <a:rPr lang="pt-BR" dirty="0"/>
              <a:t>quando uma operação em ponto flutuante falha.</a:t>
            </a:r>
          </a:p>
          <a:p>
            <a:pPr marL="0" indent="0">
              <a:lnSpc>
                <a:spcPct val="100000"/>
              </a:lnSpc>
              <a:buSzPts val="1100"/>
            </a:pPr>
            <a:endParaRPr lang="pt-BR" sz="2400" dirty="0"/>
          </a:p>
          <a:p>
            <a:pPr marL="0" indent="0">
              <a:lnSpc>
                <a:spcPct val="100000"/>
              </a:lnSpc>
              <a:buSzPts val="1100"/>
            </a:pPr>
            <a:r>
              <a:rPr lang="pt-BR" sz="2400" b="1" dirty="0" err="1"/>
              <a:t>ValueError</a:t>
            </a:r>
            <a:r>
              <a:rPr lang="pt-BR" sz="2400" b="1" dirty="0"/>
              <a:t>: </a:t>
            </a:r>
            <a:r>
              <a:rPr lang="pt-BR" sz="2400" dirty="0"/>
              <a:t>Lançada quando uma função recebe um argumento com o tipo certo, mas com um valor inapropriado. Por exemplo, se você tentar converter uma </a:t>
            </a:r>
            <a:r>
              <a:rPr lang="pt-BR" sz="2400" dirty="0" err="1"/>
              <a:t>string</a:t>
            </a:r>
            <a:r>
              <a:rPr lang="pt-BR" sz="2400" dirty="0"/>
              <a:t> não numérica em um inteiro.</a:t>
            </a:r>
            <a:endParaRPr sz="2400" dirty="0"/>
          </a:p>
        </p:txBody>
      </p:sp>
      <p:sp>
        <p:nvSpPr>
          <p:cNvPr id="162" name="Google Shape;162;g1e9986180b9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Principais Tratamentos de Exceção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86286FF2-A3E3-B03D-8887-9990224BB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9986180b9_0_0">
            <a:extLst>
              <a:ext uri="{FF2B5EF4-FFF2-40B4-BE49-F238E27FC236}">
                <a16:creationId xmlns:a16="http://schemas.microsoft.com/office/drawing/2014/main" id="{CD01F7C1-4B25-A8BD-A348-33BBBFFE1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400" b="1" dirty="0" err="1"/>
              <a:t>TypeError</a:t>
            </a:r>
            <a:r>
              <a:rPr lang="pt-BR" sz="2400" dirty="0"/>
              <a:t>: operação ou função é aplicada a um objeto de tipo inadequado. Por exemplo, tentar adicionar uma </a:t>
            </a:r>
            <a:r>
              <a:rPr lang="pt-BR" sz="2400" dirty="0" err="1"/>
              <a:t>string</a:t>
            </a:r>
            <a:r>
              <a:rPr lang="pt-BR" sz="2400" dirty="0"/>
              <a:t> a um inteiro.</a:t>
            </a:r>
          </a:p>
          <a:p>
            <a:pPr marL="0" indent="0">
              <a:buSzPts val="1100"/>
            </a:pPr>
            <a:r>
              <a:rPr lang="pt-BR" sz="2400" b="1" dirty="0" err="1"/>
              <a:t>IndexError</a:t>
            </a:r>
            <a:r>
              <a:rPr lang="pt-BR" sz="2400" dirty="0"/>
              <a:t>: quando você tenta acessar um índice que está fora do alcance de uma lista ou sequência.</a:t>
            </a:r>
          </a:p>
          <a:p>
            <a:pPr marL="0" indent="0">
              <a:buSzPts val="1100"/>
            </a:pPr>
            <a:r>
              <a:rPr lang="pt-BR" sz="2400" b="1" dirty="0" err="1"/>
              <a:t>KeyError</a:t>
            </a:r>
            <a:r>
              <a:rPr lang="pt-BR" sz="2400" dirty="0"/>
              <a:t>: ao tentar acessar um dicionário usando uma chave que não existe.</a:t>
            </a:r>
          </a:p>
          <a:p>
            <a:pPr marL="0" indent="0">
              <a:buSzPts val="1100"/>
            </a:pPr>
            <a:r>
              <a:rPr lang="pt-BR" sz="2400" b="1" dirty="0" err="1"/>
              <a:t>FileNotFoundError</a:t>
            </a:r>
            <a:r>
              <a:rPr lang="pt-BR" sz="2400" dirty="0"/>
              <a:t>: operação de entrada/saída (I/O) falha ao tentar abrir um arquivo que não existe.</a:t>
            </a:r>
          </a:p>
          <a:p>
            <a:pPr marL="0" indent="0">
              <a:buSzPts val="1100"/>
            </a:pPr>
            <a:r>
              <a:rPr lang="pt-BR" sz="2400" b="1" dirty="0" err="1"/>
              <a:t>IOError</a:t>
            </a:r>
            <a:r>
              <a:rPr lang="pt-BR" sz="2400" dirty="0"/>
              <a:t>: operação de entrada/saída falha, como ao tentar ler ou escrever em um arquivo.</a:t>
            </a:r>
          </a:p>
          <a:p>
            <a:pPr marL="0" indent="0">
              <a:buSzPts val="1100"/>
            </a:pPr>
            <a:r>
              <a:rPr lang="pt-BR" sz="2400" b="1" dirty="0" err="1"/>
              <a:t>EOFError</a:t>
            </a:r>
            <a:r>
              <a:rPr lang="pt-BR" sz="2400" dirty="0"/>
              <a:t>: Pode ocorrer se a entrada for inesperadamente encerrada (por exemplo, em alguns ambientes de execução em linha de comando).</a:t>
            </a:r>
          </a:p>
        </p:txBody>
      </p:sp>
      <p:sp>
        <p:nvSpPr>
          <p:cNvPr id="162" name="Google Shape;162;g1e9986180b9_0_0">
            <a:extLst>
              <a:ext uri="{FF2B5EF4-FFF2-40B4-BE49-F238E27FC236}">
                <a16:creationId xmlns:a16="http://schemas.microsoft.com/office/drawing/2014/main" id="{F9B842E6-E414-C530-642A-DBDEB3914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Principais Tratamentos de Exceção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589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B1998FAF-1C11-C959-2430-6AD158BD8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9986180b9_0_0">
            <a:extLst>
              <a:ext uri="{FF2B5EF4-FFF2-40B4-BE49-F238E27FC236}">
                <a16:creationId xmlns:a16="http://schemas.microsoft.com/office/drawing/2014/main" id="{FEA6A23D-DCF0-9018-9563-40A92EAA4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400" b="1" dirty="0" err="1"/>
              <a:t>ImportError</a:t>
            </a:r>
            <a:r>
              <a:rPr lang="pt-BR" sz="2400" dirty="0"/>
              <a:t>: módulo não pode ser importado, ou quando uma referência a um nome não é encontrada no módulo.</a:t>
            </a:r>
          </a:p>
          <a:p>
            <a:pPr marL="0" indent="0">
              <a:buSzPts val="1100"/>
            </a:pPr>
            <a:r>
              <a:rPr lang="pt-BR" sz="2400" b="1" dirty="0" err="1"/>
              <a:t>AssertionError</a:t>
            </a:r>
            <a:r>
              <a:rPr lang="pt-BR" sz="2400" dirty="0"/>
              <a:t>: Lançada quando uma afirmação (</a:t>
            </a:r>
            <a:r>
              <a:rPr lang="pt-BR" sz="2400" dirty="0" err="1"/>
              <a:t>assert</a:t>
            </a:r>
            <a:r>
              <a:rPr lang="pt-BR" sz="2400" dirty="0"/>
              <a:t>) falha. Isso é usado para testar condições que você espera que sejam verdadeiras.</a:t>
            </a:r>
          </a:p>
          <a:p>
            <a:pPr marL="0" indent="0">
              <a:buSzPts val="1100"/>
            </a:pPr>
            <a:r>
              <a:rPr lang="pt-BR" sz="2400" b="1" dirty="0" err="1"/>
              <a:t>MemoryError</a:t>
            </a:r>
            <a:r>
              <a:rPr lang="pt-BR" sz="2400" dirty="0"/>
              <a:t>: Lançada quando o Python não consegue alocar memória nova para um objeto.</a:t>
            </a:r>
          </a:p>
          <a:p>
            <a:pPr marL="0" indent="0">
              <a:buSzPts val="1100"/>
            </a:pPr>
            <a:r>
              <a:rPr lang="pt-BR" sz="2400" b="1" dirty="0" err="1"/>
              <a:t>StopIteration</a:t>
            </a:r>
            <a:r>
              <a:rPr lang="pt-BR" sz="2400" dirty="0"/>
              <a:t>: Lançada para indicar que um </a:t>
            </a:r>
            <a:r>
              <a:rPr lang="pt-BR" sz="2400" dirty="0" err="1"/>
              <a:t>iterador</a:t>
            </a:r>
            <a:r>
              <a:rPr lang="pt-BR" sz="2400" dirty="0"/>
              <a:t> não tem mais itens para retornar. </a:t>
            </a:r>
          </a:p>
          <a:p>
            <a:pPr marL="0" indent="0">
              <a:buSzPts val="1100"/>
            </a:pPr>
            <a:r>
              <a:rPr lang="pt-BR" sz="2400" b="1" dirty="0" err="1"/>
              <a:t>KeyboardInterrupt</a:t>
            </a:r>
            <a:r>
              <a:rPr lang="pt-BR" sz="2400" dirty="0"/>
              <a:t>: Lançada quando o usuário interrompe a execução de um programa usando </a:t>
            </a:r>
            <a:r>
              <a:rPr lang="pt-BR" sz="2400" dirty="0" err="1"/>
              <a:t>Ctrl+C</a:t>
            </a:r>
            <a:r>
              <a:rPr lang="pt-BR" sz="2400" dirty="0"/>
              <a:t>.</a:t>
            </a:r>
            <a:endParaRPr sz="2400" dirty="0"/>
          </a:p>
        </p:txBody>
      </p:sp>
      <p:sp>
        <p:nvSpPr>
          <p:cNvPr id="162" name="Google Shape;162;g1e9986180b9_0_0">
            <a:extLst>
              <a:ext uri="{FF2B5EF4-FFF2-40B4-BE49-F238E27FC236}">
                <a16:creationId xmlns:a16="http://schemas.microsoft.com/office/drawing/2014/main" id="{3403219E-2E70-5F76-B545-5DBA8A908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Principais Tratamentos de Exceção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001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67" descr="Figura humana em madeira">
            <a:extLst>
              <a:ext uri="{FF2B5EF4-FFF2-40B4-BE49-F238E27FC236}">
                <a16:creationId xmlns:a16="http://schemas.microsoft.com/office/drawing/2014/main" id="{61658530-9385-E76D-3C3D-76D254DE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pt-BR" sz="4000" b="1" dirty="0">
                <a:solidFill>
                  <a:srgbClr val="FFFFFF"/>
                </a:solidFill>
              </a:rPr>
              <a:t>Dúvidas</a:t>
            </a:r>
            <a:r>
              <a:rPr lang="en-US" sz="4000" b="1" dirty="0">
                <a:solidFill>
                  <a:srgbClr val="FFFFFF"/>
                </a:solidFill>
              </a:rPr>
              <a:t>?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94838-2047-D919-AB3B-32A2653DB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lfinetes coloridos vinculados por linhas">
            <a:extLst>
              <a:ext uri="{FF2B5EF4-FFF2-40B4-BE49-F238E27FC236}">
                <a16:creationId xmlns:a16="http://schemas.microsoft.com/office/drawing/2014/main" id="{9A152CFA-D549-86C1-74E8-449216DA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2" b="14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7387F1-36AC-7D35-9D54-E1477D5E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/>
              <a:t>Atividade prática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2dbab506c_0_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buSzPts val="1100"/>
            </a:pPr>
            <a:r>
              <a:rPr lang="pt-BR" dirty="0"/>
              <a:t>Observe os códigos a seguir e proponha possíveis tratamentos de exceção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188" name="Google Shape;188;g1e2dbab506c_0_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Atividade</a:t>
            </a:r>
            <a:endParaRPr/>
          </a:p>
        </p:txBody>
      </p:sp>
      <p:pic>
        <p:nvPicPr>
          <p:cNvPr id="190" name="Google Shape;190;g1e2dbab506c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0261" y="2663199"/>
            <a:ext cx="585147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e2dbab506c_0_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5450" y="4194801"/>
            <a:ext cx="2626300" cy="15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e2dbab506c_0_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0275" y="4194801"/>
            <a:ext cx="2626300" cy="8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E704F-CA6F-A57B-8729-3B5ABA41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áficos digitais e números em 3D">
            <a:extLst>
              <a:ext uri="{FF2B5EF4-FFF2-40B4-BE49-F238E27FC236}">
                <a16:creationId xmlns:a16="http://schemas.microsoft.com/office/drawing/2014/main" id="{F5355AAB-FCEA-C6CA-9AB6-D161E48D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782" b="594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7FD21-6FDE-9581-E28D-87749B18B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Aula 7: 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Tratamento de exceções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E9DD4-BB16-920E-ED72-C36D71CD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Curso de Python: </a:t>
            </a:r>
            <a:endParaRPr lang="pt-BR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</a:rPr>
              <a:t>Aplicações para Administração e Engenharia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9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dbab506c_0_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>
              <a:lnSpc>
                <a:spcPct val="100000"/>
              </a:lnSpc>
            </a:pPr>
            <a:r>
              <a:rPr lang="pt-BR" sz="2700" dirty="0"/>
              <a:t>Desenvolva um programa que peça ao usuário para inserir uma lista de números separados por vírgulas. O programa deve chamar uma função que receba essa lista de números e retorne a soma total dos elementos, mas garantindo que a função possa lidar com o caso em que a lista está vazia, lançando uma exceção personalizada. Assim, o programa deve exibir o resultado da soma ou uma mensagem de erro personalizada se a exceção for acionada. Para tornar o programa mais robusto, você pode implementar outra função com exceções personalizadas </a:t>
            </a:r>
            <a:r>
              <a:rPr lang="pt-BR" sz="2700"/>
              <a:t>e integrá-la</a:t>
            </a:r>
            <a:r>
              <a:rPr lang="pt-BR" sz="2700" dirty="0"/>
              <a:t>s</a:t>
            </a:r>
            <a:r>
              <a:rPr lang="pt-BR" sz="2700"/>
              <a:t> </a:t>
            </a:r>
            <a:r>
              <a:rPr lang="pt-BR" sz="2700" dirty="0"/>
              <a:t>ao </a:t>
            </a:r>
            <a:r>
              <a:rPr lang="pt-BR" sz="2700"/>
              <a:t>programa para </a:t>
            </a:r>
            <a:r>
              <a:rPr lang="pt-BR" sz="2700" dirty="0"/>
              <a:t>tratar essas situações de forma adequada.</a:t>
            </a:r>
          </a:p>
        </p:txBody>
      </p:sp>
      <p:sp>
        <p:nvSpPr>
          <p:cNvPr id="198" name="Google Shape;198;g1e2dbab506c_0_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 dirty="0"/>
              <a:t>Atividade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95cce025d_0_0"/>
          <p:cNvSpPr txBox="1">
            <a:spLocks noGrp="1"/>
          </p:cNvSpPr>
          <p:nvPr>
            <p:ph type="body" idx="1"/>
          </p:nvPr>
        </p:nvSpPr>
        <p:spPr>
          <a:xfrm>
            <a:off x="563418" y="1681017"/>
            <a:ext cx="11313950" cy="44959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/>
            <a:r>
              <a:rPr lang="pt-BR" dirty="0"/>
              <a:t>Selecione ao menos cinco aplicações criadas anteriormente e trate possíveis exceções.</a:t>
            </a:r>
            <a:endParaRPr dirty="0"/>
          </a:p>
        </p:txBody>
      </p:sp>
      <p:sp>
        <p:nvSpPr>
          <p:cNvPr id="205" name="Google Shape;205;g1e95cce025d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Atividade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ídeo 4" descr="3D Person Working In A Home Office">
            <a:extLst>
              <a:ext uri="{FF2B5EF4-FFF2-40B4-BE49-F238E27FC236}">
                <a16:creationId xmlns:a16="http://schemas.microsoft.com/office/drawing/2014/main" id="{897DF0E2-3D91-1EF5-C7A4-844EAEC298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84" r="-1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1089F-0F99-EE57-03A4-A1ED092C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31" y="515648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Hora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codar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5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2819400" cy="4238118"/>
          </a:xfrm>
        </p:spPr>
        <p:txBody>
          <a:bodyPr>
            <a:normAutofit/>
          </a:bodyPr>
          <a:lstStyle/>
          <a:p>
            <a:r>
              <a:rPr lang="pt-BR"/>
              <a:t>Objetivos de aula</a:t>
            </a:r>
            <a:endParaRPr lang="pt-B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A44681-C720-78E4-6C30-3F9F32045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011000"/>
              </p:ext>
            </p:extLst>
          </p:nvPr>
        </p:nvGraphicFramePr>
        <p:xfrm>
          <a:off x="4159045" y="477541"/>
          <a:ext cx="7626695" cy="575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bbd59522_0_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/>
              <a:t>As exceções são condições que realizam certas </a:t>
            </a:r>
            <a:r>
              <a:rPr lang="pt-BR" sz="2600" b="1"/>
              <a:t>ações </a:t>
            </a:r>
            <a:r>
              <a:rPr lang="pt-BR" sz="2600"/>
              <a:t>caso algo dê </a:t>
            </a:r>
            <a:r>
              <a:rPr lang="pt-BR" sz="2600" b="1"/>
              <a:t>errado </a:t>
            </a:r>
            <a:r>
              <a:rPr lang="pt-BR" sz="2600"/>
              <a:t>na execução do bloco corrente. </a:t>
            </a:r>
            <a:endParaRPr sz="2600"/>
          </a:p>
          <a:p>
            <a:pPr marL="0" indent="0">
              <a:buSzPts val="1100"/>
            </a:pPr>
            <a:r>
              <a:rPr lang="pt-BR" sz="2600"/>
              <a:t>Quando elas ocorrem, fazem com que o processo no bloco atual seja interrompido e uma exceção é lançada, isto é, o interpretador confere se existe alguma forma de tratar o erro no código, caso exista esse bloco será executado, caso contrário o programa irá </a:t>
            </a:r>
            <a:r>
              <a:rPr lang="pt-BR" sz="2600" b="1"/>
              <a:t>crashar</a:t>
            </a:r>
            <a:r>
              <a:rPr lang="pt-BR" sz="2600"/>
              <a:t>, isto é, ser desligado forçadamente.</a:t>
            </a:r>
            <a:endParaRPr sz="2600"/>
          </a:p>
          <a:p>
            <a:pPr marL="0" indent="0"/>
            <a:endParaRPr sz="2600"/>
          </a:p>
        </p:txBody>
      </p:sp>
      <p:sp>
        <p:nvSpPr>
          <p:cNvPr id="80" name="Google Shape;80;g1e1bbd59522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Exceções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BB9B18-8B2A-E113-1E97-31BE74288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7" name="Google Shape;87;g1e2dbab506c_0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Exceções</a:t>
            </a:r>
            <a:endParaRPr/>
          </a:p>
        </p:txBody>
      </p:sp>
      <p:pic>
        <p:nvPicPr>
          <p:cNvPr id="88" name="Google Shape;88;g1e2dbab506c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749" y="1809514"/>
            <a:ext cx="6326501" cy="42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2dbab506c_0_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400" dirty="0"/>
              <a:t>As exceções podem ser tratadas usando a estrutura </a:t>
            </a:r>
            <a:r>
              <a:rPr lang="pt-BR" sz="2400" b="1" dirty="0" err="1"/>
              <a:t>try</a:t>
            </a:r>
            <a:r>
              <a:rPr lang="pt-BR" sz="2400" dirty="0"/>
              <a:t>. A estrutura </a:t>
            </a:r>
            <a:r>
              <a:rPr lang="pt-BR" sz="2400" b="1" dirty="0" err="1"/>
              <a:t>try-except</a:t>
            </a:r>
            <a:r>
              <a:rPr lang="pt-BR" sz="2400" dirty="0"/>
              <a:t> é similar à estrutura condicional </a:t>
            </a:r>
            <a:r>
              <a:rPr lang="pt-BR" sz="2400" b="1" dirty="0" err="1"/>
              <a:t>if-else</a:t>
            </a:r>
            <a:r>
              <a:rPr lang="pt-BR" sz="2400" dirty="0"/>
              <a:t>. </a:t>
            </a:r>
            <a:endParaRPr sz="2400" dirty="0"/>
          </a:p>
          <a:p>
            <a:pPr marL="0" indent="0">
              <a:buSzPts val="1100"/>
            </a:pPr>
            <a:r>
              <a:rPr lang="pt-BR" sz="2400" dirty="0"/>
              <a:t>Dentro do bloco de </a:t>
            </a:r>
            <a:r>
              <a:rPr lang="pt-BR" sz="2400" dirty="0" err="1"/>
              <a:t>try</a:t>
            </a:r>
            <a:r>
              <a:rPr lang="pt-BR" sz="2400" dirty="0"/>
              <a:t> ficarão subordinados todos os procedimentos padrões que o programa deveria realizar. Após o bloco </a:t>
            </a:r>
            <a:r>
              <a:rPr lang="pt-BR" sz="2400" dirty="0" err="1"/>
              <a:t>try</a:t>
            </a:r>
            <a:r>
              <a:rPr lang="pt-BR" sz="2400" dirty="0"/>
              <a:t>, deve-se criar um bloco </a:t>
            </a:r>
            <a:r>
              <a:rPr lang="pt-BR" sz="2400" b="1" dirty="0" err="1"/>
              <a:t>except</a:t>
            </a:r>
            <a:r>
              <a:rPr lang="pt-BR" sz="2400" dirty="0"/>
              <a:t>, onde estarão os procedimentos do tratamento do erro.</a:t>
            </a:r>
            <a:endParaRPr sz="2400" dirty="0"/>
          </a:p>
          <a:p>
            <a:pPr marL="0" indent="0"/>
            <a:endParaRPr sz="2400" dirty="0"/>
          </a:p>
        </p:txBody>
      </p:sp>
      <p:sp>
        <p:nvSpPr>
          <p:cNvPr id="94" name="Google Shape;94;g1e2dbab506c_0_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Tratamento</a:t>
            </a:r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FC1BC4-2807-6271-00E3-331D2172E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61" y="4237970"/>
            <a:ext cx="9942145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Código que pode gerar uma exceção</a:t>
            </a:r>
            <a:b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# Exemplo: uma operação arriscada</a:t>
            </a:r>
            <a:b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TipoDeExcecao:</a:t>
            </a:r>
            <a:b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noProof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Código que será executado se a exceção ocorrer o Tratamento da exceção</a:t>
            </a:r>
            <a:endParaRPr kumimoji="0" lang="pt-BR" altLang="pt-BR" sz="4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2dbab506c_0_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400" dirty="0"/>
              <a:t>O código abaixo realiza a divisão de 10 por um número indicado pelo usuário. Obviamente, não será possível dividir 1 por 0 ou algo que não seja um número, pois causará erros que levarão ao crash do programa. Para tratar o erro, deve-se adicionar a estrutura </a:t>
            </a:r>
            <a:r>
              <a:rPr lang="pt-BR" sz="2400" dirty="0" err="1"/>
              <a:t>try-except</a:t>
            </a:r>
            <a:r>
              <a:rPr lang="pt-BR" sz="2400" dirty="0"/>
              <a:t>:</a:t>
            </a:r>
            <a:endParaRPr sz="2400" dirty="0"/>
          </a:p>
          <a:p>
            <a:pPr marL="0" indent="0"/>
            <a:endParaRPr sz="2400" dirty="0"/>
          </a:p>
        </p:txBody>
      </p:sp>
      <p:sp>
        <p:nvSpPr>
          <p:cNvPr id="108" name="Google Shape;108;g1e2dbab506c_0_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Tratamento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CA6B9-9E9D-11E4-CBA7-444A8AB7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602" y="3609450"/>
            <a:ext cx="6232796" cy="280076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numero =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um número: "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resultado =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numero</a:t>
            </a:r>
            <a:b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resultado é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resultado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."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"Erro: Não é possível dividir por zero."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TypeError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"Erro: Você deve digitar um número válido."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dbab506c_0_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pt-BR" sz="2400" dirty="0"/>
              <a:t>O </a:t>
            </a:r>
            <a:r>
              <a:rPr lang="pt-BR" sz="2400" dirty="0" err="1"/>
              <a:t>except</a:t>
            </a:r>
            <a:r>
              <a:rPr lang="pt-BR" sz="2400" dirty="0"/>
              <a:t> pode receber cláusulas, como se fossem condições. Como visto, os tipos de erros foram </a:t>
            </a:r>
            <a:r>
              <a:rPr lang="pt-BR" sz="2400" b="1" dirty="0" err="1"/>
              <a:t>TypeError</a:t>
            </a:r>
            <a:r>
              <a:rPr lang="pt-BR" sz="2400" dirty="0"/>
              <a:t> e </a:t>
            </a:r>
            <a:r>
              <a:rPr lang="pt-BR" sz="2400" b="1" dirty="0" err="1"/>
              <a:t>ZeroDivisionError</a:t>
            </a:r>
            <a:r>
              <a:rPr lang="pt-BR" sz="2400" dirty="0"/>
              <a:t>, que podem ser as cláusulas da exceção.</a:t>
            </a:r>
          </a:p>
          <a:p>
            <a:pPr marL="0" indent="0">
              <a:buSzPts val="1100"/>
            </a:pPr>
            <a:r>
              <a:rPr lang="pt-BR" sz="2400" dirty="0"/>
              <a:t>Contudo, erros também podem ser sinalizados pelo usuário pelo comando </a:t>
            </a:r>
            <a:r>
              <a:rPr lang="pt-BR" sz="2400" b="1" dirty="0" err="1"/>
              <a:t>raise</a:t>
            </a:r>
            <a:r>
              <a:rPr lang="pt-BR" sz="2400" b="1" dirty="0"/>
              <a:t>, </a:t>
            </a:r>
            <a:r>
              <a:rPr lang="pt-BR" sz="2400" dirty="0"/>
              <a:t>que indicará que há um erro em seu bloco que esperará ser tratado.</a:t>
            </a:r>
            <a:endParaRPr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3200"/>
              <a:buNone/>
            </a:pPr>
            <a:endParaRPr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0BAF9C-F802-A2D2-8F67-8E462E17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00" y="3429000"/>
            <a:ext cx="6660000" cy="306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dividir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(a, b):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 ==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raise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"Não é possível dividir por zero."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/ b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resultado = dividir(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f"Erro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9FB1C11-5594-BE07-18C1-19E8AF5B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2dbab506c_0_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100"/>
            </a:pPr>
            <a:r>
              <a:rPr lang="pt-BR" sz="2600" dirty="0"/>
              <a:t>Um bloco </a:t>
            </a:r>
            <a:r>
              <a:rPr lang="pt-BR" sz="2600" b="1" dirty="0" err="1"/>
              <a:t>else</a:t>
            </a:r>
            <a:r>
              <a:rPr lang="pt-BR" sz="2600" dirty="0"/>
              <a:t> pode ser adicionado após os blocos </a:t>
            </a:r>
            <a:r>
              <a:rPr lang="pt-BR" sz="2600" dirty="0" err="1"/>
              <a:t>except</a:t>
            </a:r>
            <a:r>
              <a:rPr lang="pt-BR" sz="2600" dirty="0"/>
              <a:t>, de modo a ser executado se nenhuma exceção for levantada no bloco </a:t>
            </a:r>
            <a:r>
              <a:rPr lang="pt-BR" sz="2600" dirty="0" err="1"/>
              <a:t>try</a:t>
            </a:r>
            <a:r>
              <a:rPr lang="pt-BR" sz="2600" dirty="0"/>
              <a:t>.</a:t>
            </a:r>
            <a:endParaRPr sz="2600" dirty="0"/>
          </a:p>
        </p:txBody>
      </p:sp>
      <p:sp>
        <p:nvSpPr>
          <p:cNvPr id="138" name="Google Shape;138;g1e2dbab506c_0_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pt-BR"/>
              <a:t>Tratamento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8A520-3B39-2D90-6F12-C6086B13C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000" y="3047951"/>
            <a:ext cx="5400000" cy="2520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numero =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"Digite um número: "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resultado =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 numero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ZeroDivisionError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"Erro: Não é possível dividir por zero."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f"O resultado é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resultado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."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CBEF576-B441-4C3F-8365-95F0D593F8CD}">
  <we:reference id="wa200005566" version="3.0.0.2" store="pt-B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1428</Words>
  <Application>Microsoft Office PowerPoint</Application>
  <PresentationFormat>Widescreen</PresentationFormat>
  <Paragraphs>85</Paragraphs>
  <Slides>22</Slides>
  <Notes>17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JetBrains Mono</vt:lpstr>
      <vt:lpstr>Tema do Office</vt:lpstr>
      <vt:lpstr>1_Tema do Office</vt:lpstr>
      <vt:lpstr>Python:  Aplicações para  Administração e Engenharia</vt:lpstr>
      <vt:lpstr>Aula 7:  Tratamento de exceções</vt:lpstr>
      <vt:lpstr>Objetivos de aula</vt:lpstr>
      <vt:lpstr>Exceções</vt:lpstr>
      <vt:lpstr>Exceções</vt:lpstr>
      <vt:lpstr>Tratamento</vt:lpstr>
      <vt:lpstr>Tratamento</vt:lpstr>
      <vt:lpstr>Tratamento</vt:lpstr>
      <vt:lpstr>Tratamento</vt:lpstr>
      <vt:lpstr>Tratamento</vt:lpstr>
      <vt:lpstr>Tratamento</vt:lpstr>
      <vt:lpstr>Tratamento</vt:lpstr>
      <vt:lpstr>Tratamento</vt:lpstr>
      <vt:lpstr>Principais Tratamentos de Exceção</vt:lpstr>
      <vt:lpstr>Principais Tratamentos de Exceção</vt:lpstr>
      <vt:lpstr>Principais Tratamentos de Exceção</vt:lpstr>
      <vt:lpstr>Dúvidas?</vt:lpstr>
      <vt:lpstr>Atividade prática</vt:lpstr>
      <vt:lpstr>Atividade</vt:lpstr>
      <vt:lpstr>Atividade</vt:lpstr>
      <vt:lpstr>Atividade</vt:lpstr>
      <vt:lpstr>Hora de codar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Leide Aparecida Vieira</dc:creator>
  <cp:lastModifiedBy>Leide Aparecida Vieira</cp:lastModifiedBy>
  <cp:revision>19</cp:revision>
  <dcterms:created xsi:type="dcterms:W3CDTF">2024-02-05T19:00:04Z</dcterms:created>
  <dcterms:modified xsi:type="dcterms:W3CDTF">2024-11-04T17:49:18Z</dcterms:modified>
</cp:coreProperties>
</file>