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6" r:id="rId2"/>
  </p:sldMasterIdLst>
  <p:notesMasterIdLst>
    <p:notesMasterId r:id="rId43"/>
  </p:notesMasterIdLst>
  <p:sldIdLst>
    <p:sldId id="274" r:id="rId3"/>
    <p:sldId id="317" r:id="rId4"/>
    <p:sldId id="379" r:id="rId5"/>
    <p:sldId id="436" r:id="rId6"/>
    <p:sldId id="270" r:id="rId7"/>
    <p:sldId id="271" r:id="rId8"/>
    <p:sldId id="272" r:id="rId9"/>
    <p:sldId id="273" r:id="rId10"/>
    <p:sldId id="435" r:id="rId11"/>
    <p:sldId id="257" r:id="rId12"/>
    <p:sldId id="258" r:id="rId13"/>
    <p:sldId id="259" r:id="rId14"/>
    <p:sldId id="260" r:id="rId15"/>
    <p:sldId id="261" r:id="rId16"/>
    <p:sldId id="437" r:id="rId17"/>
    <p:sldId id="266" r:id="rId18"/>
    <p:sldId id="267" r:id="rId19"/>
    <p:sldId id="268" r:id="rId20"/>
    <p:sldId id="262" r:id="rId21"/>
    <p:sldId id="263" r:id="rId22"/>
    <p:sldId id="438" r:id="rId23"/>
    <p:sldId id="439" r:id="rId24"/>
    <p:sldId id="440" r:id="rId25"/>
    <p:sldId id="264" r:id="rId26"/>
    <p:sldId id="442" r:id="rId27"/>
    <p:sldId id="441" r:id="rId28"/>
    <p:sldId id="445" r:id="rId29"/>
    <p:sldId id="447" r:id="rId30"/>
    <p:sldId id="453" r:id="rId31"/>
    <p:sldId id="454" r:id="rId32"/>
    <p:sldId id="451" r:id="rId33"/>
    <p:sldId id="452" r:id="rId34"/>
    <p:sldId id="448" r:id="rId35"/>
    <p:sldId id="449" r:id="rId36"/>
    <p:sldId id="450" r:id="rId37"/>
    <p:sldId id="380" r:id="rId38"/>
    <p:sldId id="361" r:id="rId39"/>
    <p:sldId id="444" r:id="rId40"/>
    <p:sldId id="443" r:id="rId41"/>
    <p:sldId id="374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3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91439B-9BCB-43F3-9F43-402361C77B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8383531-537E-4112-966B-C5535A82527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Uso de Lambdas</a:t>
          </a:r>
          <a:endParaRPr lang="en-US" dirty="0"/>
        </a:p>
      </dgm:t>
    </dgm:pt>
    <dgm:pt modelId="{B43E240D-3A66-4065-8CEB-5A55CA215F6F}" type="parTrans" cxnId="{BCE531B3-268D-4EA5-9F72-01B8AFFB31E8}">
      <dgm:prSet/>
      <dgm:spPr/>
      <dgm:t>
        <a:bodyPr/>
        <a:lstStyle/>
        <a:p>
          <a:endParaRPr lang="en-US"/>
        </a:p>
      </dgm:t>
    </dgm:pt>
    <dgm:pt modelId="{B157C777-D865-4D1D-8842-C56D6D057472}" type="sibTrans" cxnId="{BCE531B3-268D-4EA5-9F72-01B8AFFB31E8}">
      <dgm:prSet/>
      <dgm:spPr/>
      <dgm:t>
        <a:bodyPr/>
        <a:lstStyle/>
        <a:p>
          <a:endParaRPr lang="en-US"/>
        </a:p>
      </dgm:t>
    </dgm:pt>
    <dgm:pt modelId="{2D08C94D-48F2-4F8E-88EB-32D1E810F84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Modularização do código</a:t>
          </a:r>
          <a:endParaRPr lang="en-US" dirty="0"/>
        </a:p>
      </dgm:t>
    </dgm:pt>
    <dgm:pt modelId="{7070EF1F-2002-4C45-9322-B22A76C80697}" type="parTrans" cxnId="{500A91E0-115E-437E-A64E-2EFD98FC0390}">
      <dgm:prSet/>
      <dgm:spPr/>
      <dgm:t>
        <a:bodyPr/>
        <a:lstStyle/>
        <a:p>
          <a:endParaRPr lang="en-US"/>
        </a:p>
      </dgm:t>
    </dgm:pt>
    <dgm:pt modelId="{473F2352-436F-4381-A4AF-FCE5C093304D}" type="sibTrans" cxnId="{500A91E0-115E-437E-A64E-2EFD98FC0390}">
      <dgm:prSet/>
      <dgm:spPr/>
      <dgm:t>
        <a:bodyPr/>
        <a:lstStyle/>
        <a:p>
          <a:endParaRPr lang="en-US"/>
        </a:p>
      </dgm:t>
    </dgm:pt>
    <dgm:pt modelId="{CB55D044-48D4-4768-9754-D20CD8EF011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noProof="0" dirty="0"/>
            <a:t>Bibliotecas essenciais</a:t>
          </a:r>
        </a:p>
      </dgm:t>
    </dgm:pt>
    <dgm:pt modelId="{FFDD220E-5B04-4947-9E1E-F29692D8E692}" type="parTrans" cxnId="{0A5C979E-3110-4AC0-9597-71975765DCB4}">
      <dgm:prSet/>
      <dgm:spPr/>
      <dgm:t>
        <a:bodyPr/>
        <a:lstStyle/>
        <a:p>
          <a:endParaRPr lang="en-US"/>
        </a:p>
      </dgm:t>
    </dgm:pt>
    <dgm:pt modelId="{5276E365-DD97-4F35-A988-49CE60EDF533}" type="sibTrans" cxnId="{0A5C979E-3110-4AC0-9597-71975765DCB4}">
      <dgm:prSet/>
      <dgm:spPr/>
      <dgm:t>
        <a:bodyPr/>
        <a:lstStyle/>
        <a:p>
          <a:endParaRPr lang="en-US"/>
        </a:p>
      </dgm:t>
    </dgm:pt>
    <dgm:pt modelId="{92FDAFD2-A143-4F2B-BCB7-F55B9954EB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Realizar exercícios práticos</a:t>
          </a:r>
          <a:endParaRPr lang="en-US" dirty="0"/>
        </a:p>
      </dgm:t>
    </dgm:pt>
    <dgm:pt modelId="{F726919B-655D-4F6C-A41F-21B863F04E1C}" type="parTrans" cxnId="{6BB959B2-2E08-493C-8AA6-79CD37DE1436}">
      <dgm:prSet/>
      <dgm:spPr/>
      <dgm:t>
        <a:bodyPr/>
        <a:lstStyle/>
        <a:p>
          <a:endParaRPr lang="en-US"/>
        </a:p>
      </dgm:t>
    </dgm:pt>
    <dgm:pt modelId="{60F14207-18B9-43E7-BDD6-32B5CA156AF7}" type="sibTrans" cxnId="{6BB959B2-2E08-493C-8AA6-79CD37DE1436}">
      <dgm:prSet/>
      <dgm:spPr/>
      <dgm:t>
        <a:bodyPr/>
        <a:lstStyle/>
        <a:p>
          <a:endParaRPr lang="en-US"/>
        </a:p>
      </dgm:t>
    </dgm:pt>
    <dgm:pt modelId="{2D86A5AB-55D5-4EF2-901E-4A77F898D1C3}" type="pres">
      <dgm:prSet presAssocID="{6491439B-9BCB-43F3-9F43-402361C77BD9}" presName="root" presStyleCnt="0">
        <dgm:presLayoutVars>
          <dgm:dir/>
          <dgm:resizeHandles val="exact"/>
        </dgm:presLayoutVars>
      </dgm:prSet>
      <dgm:spPr/>
    </dgm:pt>
    <dgm:pt modelId="{91B1F7AC-5590-41F5-9365-AFFBFA522F31}" type="pres">
      <dgm:prSet presAssocID="{68383531-537E-4112-966B-C5535A825276}" presName="compNode" presStyleCnt="0"/>
      <dgm:spPr/>
    </dgm:pt>
    <dgm:pt modelId="{F0E3967E-6325-441C-B554-314791A4D921}" type="pres">
      <dgm:prSet presAssocID="{68383531-537E-4112-966B-C5535A825276}" presName="bgRect" presStyleLbl="bgShp" presStyleIdx="0" presStyleCnt="4"/>
      <dgm:spPr/>
    </dgm:pt>
    <dgm:pt modelId="{6763FA6B-7A83-4F84-8460-CBCEC06608E2}" type="pres">
      <dgm:prSet presAssocID="{68383531-537E-4112-966B-C5535A8252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exões com preenchimento sólido"/>
        </a:ext>
      </dgm:extLst>
    </dgm:pt>
    <dgm:pt modelId="{7D8ED5C7-71F1-4696-B918-3EB7EE128965}" type="pres">
      <dgm:prSet presAssocID="{68383531-537E-4112-966B-C5535A825276}" presName="spaceRect" presStyleCnt="0"/>
      <dgm:spPr/>
    </dgm:pt>
    <dgm:pt modelId="{874AFF9B-8B8F-40C9-8CF0-4F954F2C9320}" type="pres">
      <dgm:prSet presAssocID="{68383531-537E-4112-966B-C5535A825276}" presName="parTx" presStyleLbl="revTx" presStyleIdx="0" presStyleCnt="4">
        <dgm:presLayoutVars>
          <dgm:chMax val="0"/>
          <dgm:chPref val="0"/>
        </dgm:presLayoutVars>
      </dgm:prSet>
      <dgm:spPr/>
    </dgm:pt>
    <dgm:pt modelId="{6C7DE728-5F0A-48AA-AB18-1214C56991D4}" type="pres">
      <dgm:prSet presAssocID="{B157C777-D865-4D1D-8842-C56D6D057472}" presName="sibTrans" presStyleCnt="0"/>
      <dgm:spPr/>
    </dgm:pt>
    <dgm:pt modelId="{52863317-6136-4226-8FB0-F3116E05A1D7}" type="pres">
      <dgm:prSet presAssocID="{2D08C94D-48F2-4F8E-88EB-32D1E810F840}" presName="compNode" presStyleCnt="0"/>
      <dgm:spPr/>
    </dgm:pt>
    <dgm:pt modelId="{169F3D80-3056-4222-B1C1-DF2B21DD6FB3}" type="pres">
      <dgm:prSet presAssocID="{2D08C94D-48F2-4F8E-88EB-32D1E810F840}" presName="bgRect" presStyleLbl="bgShp" presStyleIdx="1" presStyleCnt="4"/>
      <dgm:spPr/>
    </dgm:pt>
    <dgm:pt modelId="{C5508DD6-8200-4E39-A9CB-A4508E91B1F8}" type="pres">
      <dgm:prSet presAssocID="{2D08C94D-48F2-4F8E-88EB-32D1E810F8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E56406D-F2E5-492B-A537-D94E24E5F89A}" type="pres">
      <dgm:prSet presAssocID="{2D08C94D-48F2-4F8E-88EB-32D1E810F840}" presName="spaceRect" presStyleCnt="0"/>
      <dgm:spPr/>
    </dgm:pt>
    <dgm:pt modelId="{CAFF6424-1BBD-4A4A-9DED-600449206578}" type="pres">
      <dgm:prSet presAssocID="{2D08C94D-48F2-4F8E-88EB-32D1E810F840}" presName="parTx" presStyleLbl="revTx" presStyleIdx="1" presStyleCnt="4">
        <dgm:presLayoutVars>
          <dgm:chMax val="0"/>
          <dgm:chPref val="0"/>
        </dgm:presLayoutVars>
      </dgm:prSet>
      <dgm:spPr/>
    </dgm:pt>
    <dgm:pt modelId="{735471BE-3BF6-4C5E-8423-7DF39AA82657}" type="pres">
      <dgm:prSet presAssocID="{473F2352-436F-4381-A4AF-FCE5C093304D}" presName="sibTrans" presStyleCnt="0"/>
      <dgm:spPr/>
    </dgm:pt>
    <dgm:pt modelId="{6BD9AADC-7282-4CC1-BB5D-10F3DEA42854}" type="pres">
      <dgm:prSet presAssocID="{CB55D044-48D4-4768-9754-D20CD8EF0114}" presName="compNode" presStyleCnt="0"/>
      <dgm:spPr/>
    </dgm:pt>
    <dgm:pt modelId="{081F6170-88B1-44D7-ACB8-D873A1C6CA1D}" type="pres">
      <dgm:prSet presAssocID="{CB55D044-48D4-4768-9754-D20CD8EF0114}" presName="bgRect" presStyleLbl="bgShp" presStyleIdx="2" presStyleCnt="4"/>
      <dgm:spPr/>
    </dgm:pt>
    <dgm:pt modelId="{6BD9934B-98B4-4C57-8654-619DC03F3DAD}" type="pres">
      <dgm:prSet presAssocID="{CB55D044-48D4-4768-9754-D20CD8EF01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írculos com setas com preenchimento sólido"/>
        </a:ext>
      </dgm:extLst>
    </dgm:pt>
    <dgm:pt modelId="{A815B00A-75D9-4E24-90F0-848C1A78AB7D}" type="pres">
      <dgm:prSet presAssocID="{CB55D044-48D4-4768-9754-D20CD8EF0114}" presName="spaceRect" presStyleCnt="0"/>
      <dgm:spPr/>
    </dgm:pt>
    <dgm:pt modelId="{5191FC00-9D92-46E0-8235-0A9140109E42}" type="pres">
      <dgm:prSet presAssocID="{CB55D044-48D4-4768-9754-D20CD8EF0114}" presName="parTx" presStyleLbl="revTx" presStyleIdx="2" presStyleCnt="4">
        <dgm:presLayoutVars>
          <dgm:chMax val="0"/>
          <dgm:chPref val="0"/>
        </dgm:presLayoutVars>
      </dgm:prSet>
      <dgm:spPr/>
    </dgm:pt>
    <dgm:pt modelId="{A4488D0D-F90A-4E01-BDC0-1173C83FE9E0}" type="pres">
      <dgm:prSet presAssocID="{5276E365-DD97-4F35-A988-49CE60EDF533}" presName="sibTrans" presStyleCnt="0"/>
      <dgm:spPr/>
    </dgm:pt>
    <dgm:pt modelId="{3ECC04D7-3204-4D76-8C15-3FE3315E6C18}" type="pres">
      <dgm:prSet presAssocID="{92FDAFD2-A143-4F2B-BCB7-F55B9954EB2F}" presName="compNode" presStyleCnt="0"/>
      <dgm:spPr/>
    </dgm:pt>
    <dgm:pt modelId="{83050713-7AE8-4DDC-8BC7-9A7B1DB0FDDF}" type="pres">
      <dgm:prSet presAssocID="{92FDAFD2-A143-4F2B-BCB7-F55B9954EB2F}" presName="bgRect" presStyleLbl="bgShp" presStyleIdx="3" presStyleCnt="4"/>
      <dgm:spPr/>
    </dgm:pt>
    <dgm:pt modelId="{63B344C3-D383-49F9-AC4A-696A16E9BB33}" type="pres">
      <dgm:prSet presAssocID="{92FDAFD2-A143-4F2B-BCB7-F55B9954EB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a com preenchimento sólido"/>
        </a:ext>
      </dgm:extLst>
    </dgm:pt>
    <dgm:pt modelId="{F44A9024-C30A-4357-BA98-A98690A4E668}" type="pres">
      <dgm:prSet presAssocID="{92FDAFD2-A143-4F2B-BCB7-F55B9954EB2F}" presName="spaceRect" presStyleCnt="0"/>
      <dgm:spPr/>
    </dgm:pt>
    <dgm:pt modelId="{54195442-D856-4F84-87BA-D75174F88593}" type="pres">
      <dgm:prSet presAssocID="{92FDAFD2-A143-4F2B-BCB7-F55B9954EB2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598521D-63BF-4EA5-AA26-D7055A293DE4}" type="presOf" srcId="{2D08C94D-48F2-4F8E-88EB-32D1E810F840}" destId="{CAFF6424-1BBD-4A4A-9DED-600449206578}" srcOrd="0" destOrd="0" presId="urn:microsoft.com/office/officeart/2018/2/layout/IconVerticalSolidList"/>
    <dgm:cxn modelId="{AB14F850-9B9F-4258-BD14-EB29267496F3}" type="presOf" srcId="{68383531-537E-4112-966B-C5535A825276}" destId="{874AFF9B-8B8F-40C9-8CF0-4F954F2C9320}" srcOrd="0" destOrd="0" presId="urn:microsoft.com/office/officeart/2018/2/layout/IconVerticalSolidList"/>
    <dgm:cxn modelId="{0A5C979E-3110-4AC0-9597-71975765DCB4}" srcId="{6491439B-9BCB-43F3-9F43-402361C77BD9}" destId="{CB55D044-48D4-4768-9754-D20CD8EF0114}" srcOrd="2" destOrd="0" parTransId="{FFDD220E-5B04-4947-9E1E-F29692D8E692}" sibTransId="{5276E365-DD97-4F35-A988-49CE60EDF533}"/>
    <dgm:cxn modelId="{6BB959B2-2E08-493C-8AA6-79CD37DE1436}" srcId="{6491439B-9BCB-43F3-9F43-402361C77BD9}" destId="{92FDAFD2-A143-4F2B-BCB7-F55B9954EB2F}" srcOrd="3" destOrd="0" parTransId="{F726919B-655D-4F6C-A41F-21B863F04E1C}" sibTransId="{60F14207-18B9-43E7-BDD6-32B5CA156AF7}"/>
    <dgm:cxn modelId="{BCE531B3-268D-4EA5-9F72-01B8AFFB31E8}" srcId="{6491439B-9BCB-43F3-9F43-402361C77BD9}" destId="{68383531-537E-4112-966B-C5535A825276}" srcOrd="0" destOrd="0" parTransId="{B43E240D-3A66-4065-8CEB-5A55CA215F6F}" sibTransId="{B157C777-D865-4D1D-8842-C56D6D057472}"/>
    <dgm:cxn modelId="{C87619C1-934A-431E-99A2-FDEFE10CB11F}" type="presOf" srcId="{6491439B-9BCB-43F3-9F43-402361C77BD9}" destId="{2D86A5AB-55D5-4EF2-901E-4A77F898D1C3}" srcOrd="0" destOrd="0" presId="urn:microsoft.com/office/officeart/2018/2/layout/IconVerticalSolidList"/>
    <dgm:cxn modelId="{1842D1D5-86C9-478C-82B7-EF96953FB299}" type="presOf" srcId="{92FDAFD2-A143-4F2B-BCB7-F55B9954EB2F}" destId="{54195442-D856-4F84-87BA-D75174F88593}" srcOrd="0" destOrd="0" presId="urn:microsoft.com/office/officeart/2018/2/layout/IconVerticalSolidList"/>
    <dgm:cxn modelId="{500A91E0-115E-437E-A64E-2EFD98FC0390}" srcId="{6491439B-9BCB-43F3-9F43-402361C77BD9}" destId="{2D08C94D-48F2-4F8E-88EB-32D1E810F840}" srcOrd="1" destOrd="0" parTransId="{7070EF1F-2002-4C45-9322-B22A76C80697}" sibTransId="{473F2352-436F-4381-A4AF-FCE5C093304D}"/>
    <dgm:cxn modelId="{EBBD8CEE-0180-4CA3-9425-7C73CD94E985}" type="presOf" srcId="{CB55D044-48D4-4768-9754-D20CD8EF0114}" destId="{5191FC00-9D92-46E0-8235-0A9140109E42}" srcOrd="0" destOrd="0" presId="urn:microsoft.com/office/officeart/2018/2/layout/IconVerticalSolidList"/>
    <dgm:cxn modelId="{7DA2CE8E-EECE-4F61-8565-B6BBA2BF8EED}" type="presParOf" srcId="{2D86A5AB-55D5-4EF2-901E-4A77F898D1C3}" destId="{91B1F7AC-5590-41F5-9365-AFFBFA522F31}" srcOrd="0" destOrd="0" presId="urn:microsoft.com/office/officeart/2018/2/layout/IconVerticalSolidList"/>
    <dgm:cxn modelId="{F197A788-23D2-4C5F-9B49-E385B3BF354E}" type="presParOf" srcId="{91B1F7AC-5590-41F5-9365-AFFBFA522F31}" destId="{F0E3967E-6325-441C-B554-314791A4D921}" srcOrd="0" destOrd="0" presId="urn:microsoft.com/office/officeart/2018/2/layout/IconVerticalSolidList"/>
    <dgm:cxn modelId="{DE4D358F-F19F-48AF-A7E5-ACAA475DA262}" type="presParOf" srcId="{91B1F7AC-5590-41F5-9365-AFFBFA522F31}" destId="{6763FA6B-7A83-4F84-8460-CBCEC06608E2}" srcOrd="1" destOrd="0" presId="urn:microsoft.com/office/officeart/2018/2/layout/IconVerticalSolidList"/>
    <dgm:cxn modelId="{BA9B562C-5D46-4158-9843-028C059016C4}" type="presParOf" srcId="{91B1F7AC-5590-41F5-9365-AFFBFA522F31}" destId="{7D8ED5C7-71F1-4696-B918-3EB7EE128965}" srcOrd="2" destOrd="0" presId="urn:microsoft.com/office/officeart/2018/2/layout/IconVerticalSolidList"/>
    <dgm:cxn modelId="{A72CEC68-13D9-4A4F-B376-B8EE5BF9EEF3}" type="presParOf" srcId="{91B1F7AC-5590-41F5-9365-AFFBFA522F31}" destId="{874AFF9B-8B8F-40C9-8CF0-4F954F2C9320}" srcOrd="3" destOrd="0" presId="urn:microsoft.com/office/officeart/2018/2/layout/IconVerticalSolidList"/>
    <dgm:cxn modelId="{200858A7-A825-424D-AE09-2B4BBE4F1921}" type="presParOf" srcId="{2D86A5AB-55D5-4EF2-901E-4A77F898D1C3}" destId="{6C7DE728-5F0A-48AA-AB18-1214C56991D4}" srcOrd="1" destOrd="0" presId="urn:microsoft.com/office/officeart/2018/2/layout/IconVerticalSolidList"/>
    <dgm:cxn modelId="{A2F869A3-C76D-4022-8F36-8283D8F09E55}" type="presParOf" srcId="{2D86A5AB-55D5-4EF2-901E-4A77F898D1C3}" destId="{52863317-6136-4226-8FB0-F3116E05A1D7}" srcOrd="2" destOrd="0" presId="urn:microsoft.com/office/officeart/2018/2/layout/IconVerticalSolidList"/>
    <dgm:cxn modelId="{57C5AA19-9CFD-4FD5-B5F7-A33979F3D36F}" type="presParOf" srcId="{52863317-6136-4226-8FB0-F3116E05A1D7}" destId="{169F3D80-3056-4222-B1C1-DF2B21DD6FB3}" srcOrd="0" destOrd="0" presId="urn:microsoft.com/office/officeart/2018/2/layout/IconVerticalSolidList"/>
    <dgm:cxn modelId="{39C625A2-CE2A-4259-976D-0FD38D9CEB41}" type="presParOf" srcId="{52863317-6136-4226-8FB0-F3116E05A1D7}" destId="{C5508DD6-8200-4E39-A9CB-A4508E91B1F8}" srcOrd="1" destOrd="0" presId="urn:microsoft.com/office/officeart/2018/2/layout/IconVerticalSolidList"/>
    <dgm:cxn modelId="{EF96B4A2-DF21-4F63-8123-833D0716B2FE}" type="presParOf" srcId="{52863317-6136-4226-8FB0-F3116E05A1D7}" destId="{8E56406D-F2E5-492B-A537-D94E24E5F89A}" srcOrd="2" destOrd="0" presId="urn:microsoft.com/office/officeart/2018/2/layout/IconVerticalSolidList"/>
    <dgm:cxn modelId="{AF093746-3ABF-4192-96BD-526058CFBB5C}" type="presParOf" srcId="{52863317-6136-4226-8FB0-F3116E05A1D7}" destId="{CAFF6424-1BBD-4A4A-9DED-600449206578}" srcOrd="3" destOrd="0" presId="urn:microsoft.com/office/officeart/2018/2/layout/IconVerticalSolidList"/>
    <dgm:cxn modelId="{33F78F56-22A6-4044-A8A7-65304FBC7907}" type="presParOf" srcId="{2D86A5AB-55D5-4EF2-901E-4A77F898D1C3}" destId="{735471BE-3BF6-4C5E-8423-7DF39AA82657}" srcOrd="3" destOrd="0" presId="urn:microsoft.com/office/officeart/2018/2/layout/IconVerticalSolidList"/>
    <dgm:cxn modelId="{98AB59E2-BB76-4F66-ADE4-4FE7F7B8AD7B}" type="presParOf" srcId="{2D86A5AB-55D5-4EF2-901E-4A77F898D1C3}" destId="{6BD9AADC-7282-4CC1-BB5D-10F3DEA42854}" srcOrd="4" destOrd="0" presId="urn:microsoft.com/office/officeart/2018/2/layout/IconVerticalSolidList"/>
    <dgm:cxn modelId="{78F6F417-FA50-4348-8BB4-C02700B9C8FC}" type="presParOf" srcId="{6BD9AADC-7282-4CC1-BB5D-10F3DEA42854}" destId="{081F6170-88B1-44D7-ACB8-D873A1C6CA1D}" srcOrd="0" destOrd="0" presId="urn:microsoft.com/office/officeart/2018/2/layout/IconVerticalSolidList"/>
    <dgm:cxn modelId="{7A1B2F70-29B6-47F3-A6DD-C4D1C1155683}" type="presParOf" srcId="{6BD9AADC-7282-4CC1-BB5D-10F3DEA42854}" destId="{6BD9934B-98B4-4C57-8654-619DC03F3DAD}" srcOrd="1" destOrd="0" presId="urn:microsoft.com/office/officeart/2018/2/layout/IconVerticalSolidList"/>
    <dgm:cxn modelId="{40D5BB75-B644-4437-B550-8E15BA1C01D1}" type="presParOf" srcId="{6BD9AADC-7282-4CC1-BB5D-10F3DEA42854}" destId="{A815B00A-75D9-4E24-90F0-848C1A78AB7D}" srcOrd="2" destOrd="0" presId="urn:microsoft.com/office/officeart/2018/2/layout/IconVerticalSolidList"/>
    <dgm:cxn modelId="{AC130635-417D-4684-8509-63C37A50DA77}" type="presParOf" srcId="{6BD9AADC-7282-4CC1-BB5D-10F3DEA42854}" destId="{5191FC00-9D92-46E0-8235-0A9140109E42}" srcOrd="3" destOrd="0" presId="urn:microsoft.com/office/officeart/2018/2/layout/IconVerticalSolidList"/>
    <dgm:cxn modelId="{64420717-C109-4661-8B1B-3EA990DCE484}" type="presParOf" srcId="{2D86A5AB-55D5-4EF2-901E-4A77F898D1C3}" destId="{A4488D0D-F90A-4E01-BDC0-1173C83FE9E0}" srcOrd="5" destOrd="0" presId="urn:microsoft.com/office/officeart/2018/2/layout/IconVerticalSolidList"/>
    <dgm:cxn modelId="{C41F7CC6-C7EC-4A2D-B1D1-841A4DE247C8}" type="presParOf" srcId="{2D86A5AB-55D5-4EF2-901E-4A77F898D1C3}" destId="{3ECC04D7-3204-4D76-8C15-3FE3315E6C18}" srcOrd="6" destOrd="0" presId="urn:microsoft.com/office/officeart/2018/2/layout/IconVerticalSolidList"/>
    <dgm:cxn modelId="{818433AB-DFC0-4126-B762-307F427CDA18}" type="presParOf" srcId="{3ECC04D7-3204-4D76-8C15-3FE3315E6C18}" destId="{83050713-7AE8-4DDC-8BC7-9A7B1DB0FDDF}" srcOrd="0" destOrd="0" presId="urn:microsoft.com/office/officeart/2018/2/layout/IconVerticalSolidList"/>
    <dgm:cxn modelId="{14048A8B-ED88-4C5E-9730-DE8C1E62BB2F}" type="presParOf" srcId="{3ECC04D7-3204-4D76-8C15-3FE3315E6C18}" destId="{63B344C3-D383-49F9-AC4A-696A16E9BB33}" srcOrd="1" destOrd="0" presId="urn:microsoft.com/office/officeart/2018/2/layout/IconVerticalSolidList"/>
    <dgm:cxn modelId="{D7664F9B-A101-4F13-972C-01918190620A}" type="presParOf" srcId="{3ECC04D7-3204-4D76-8C15-3FE3315E6C18}" destId="{F44A9024-C30A-4357-BA98-A98690A4E668}" srcOrd="2" destOrd="0" presId="urn:microsoft.com/office/officeart/2018/2/layout/IconVerticalSolidList"/>
    <dgm:cxn modelId="{B84006DE-D750-4BA5-90E5-E0075BB0677B}" type="presParOf" srcId="{3ECC04D7-3204-4D76-8C15-3FE3315E6C18}" destId="{54195442-D856-4F84-87BA-D75174F885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3967E-6325-441C-B554-314791A4D921}">
      <dsp:nvSpPr>
        <dsp:cNvPr id="0" name=""/>
        <dsp:cNvSpPr/>
      </dsp:nvSpPr>
      <dsp:spPr>
        <a:xfrm>
          <a:off x="0" y="2389"/>
          <a:ext cx="7626695" cy="12108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3FA6B-7A83-4F84-8460-CBCEC06608E2}">
      <dsp:nvSpPr>
        <dsp:cNvPr id="0" name=""/>
        <dsp:cNvSpPr/>
      </dsp:nvSpPr>
      <dsp:spPr>
        <a:xfrm>
          <a:off x="366269" y="274820"/>
          <a:ext cx="665943" cy="6659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AFF9B-8B8F-40C9-8CF0-4F954F2C9320}">
      <dsp:nvSpPr>
        <dsp:cNvPr id="0" name=""/>
        <dsp:cNvSpPr/>
      </dsp:nvSpPr>
      <dsp:spPr>
        <a:xfrm>
          <a:off x="1398482" y="2389"/>
          <a:ext cx="6228212" cy="1210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44" tIns="128144" rIns="128144" bIns="1281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Uso de Lambdas</a:t>
          </a:r>
          <a:endParaRPr lang="en-US" sz="2200" kern="1200" dirty="0"/>
        </a:p>
      </dsp:txBody>
      <dsp:txXfrm>
        <a:off x="1398482" y="2389"/>
        <a:ext cx="6228212" cy="1210807"/>
      </dsp:txXfrm>
    </dsp:sp>
    <dsp:sp modelId="{169F3D80-3056-4222-B1C1-DF2B21DD6FB3}">
      <dsp:nvSpPr>
        <dsp:cNvPr id="0" name=""/>
        <dsp:cNvSpPr/>
      </dsp:nvSpPr>
      <dsp:spPr>
        <a:xfrm>
          <a:off x="0" y="1515897"/>
          <a:ext cx="7626695" cy="12108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508DD6-8200-4E39-A9CB-A4508E91B1F8}">
      <dsp:nvSpPr>
        <dsp:cNvPr id="0" name=""/>
        <dsp:cNvSpPr/>
      </dsp:nvSpPr>
      <dsp:spPr>
        <a:xfrm>
          <a:off x="366269" y="1788329"/>
          <a:ext cx="665943" cy="6659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F6424-1BBD-4A4A-9DED-600449206578}">
      <dsp:nvSpPr>
        <dsp:cNvPr id="0" name=""/>
        <dsp:cNvSpPr/>
      </dsp:nvSpPr>
      <dsp:spPr>
        <a:xfrm>
          <a:off x="1398482" y="1515897"/>
          <a:ext cx="6228212" cy="1210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44" tIns="128144" rIns="128144" bIns="1281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Modularização do código</a:t>
          </a:r>
          <a:endParaRPr lang="en-US" sz="2200" kern="1200" dirty="0"/>
        </a:p>
      </dsp:txBody>
      <dsp:txXfrm>
        <a:off x="1398482" y="1515897"/>
        <a:ext cx="6228212" cy="1210807"/>
      </dsp:txXfrm>
    </dsp:sp>
    <dsp:sp modelId="{081F6170-88B1-44D7-ACB8-D873A1C6CA1D}">
      <dsp:nvSpPr>
        <dsp:cNvPr id="0" name=""/>
        <dsp:cNvSpPr/>
      </dsp:nvSpPr>
      <dsp:spPr>
        <a:xfrm>
          <a:off x="0" y="3029406"/>
          <a:ext cx="7626695" cy="12108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9934B-98B4-4C57-8654-619DC03F3DAD}">
      <dsp:nvSpPr>
        <dsp:cNvPr id="0" name=""/>
        <dsp:cNvSpPr/>
      </dsp:nvSpPr>
      <dsp:spPr>
        <a:xfrm>
          <a:off x="366269" y="3301838"/>
          <a:ext cx="665943" cy="6659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1FC00-9D92-46E0-8235-0A9140109E42}">
      <dsp:nvSpPr>
        <dsp:cNvPr id="0" name=""/>
        <dsp:cNvSpPr/>
      </dsp:nvSpPr>
      <dsp:spPr>
        <a:xfrm>
          <a:off x="1398482" y="3029406"/>
          <a:ext cx="6228212" cy="1210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44" tIns="128144" rIns="128144" bIns="1281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Bibliotecas essenciais</a:t>
          </a:r>
        </a:p>
      </dsp:txBody>
      <dsp:txXfrm>
        <a:off x="1398482" y="3029406"/>
        <a:ext cx="6228212" cy="1210807"/>
      </dsp:txXfrm>
    </dsp:sp>
    <dsp:sp modelId="{83050713-7AE8-4DDC-8BC7-9A7B1DB0FDDF}">
      <dsp:nvSpPr>
        <dsp:cNvPr id="0" name=""/>
        <dsp:cNvSpPr/>
      </dsp:nvSpPr>
      <dsp:spPr>
        <a:xfrm>
          <a:off x="0" y="4542915"/>
          <a:ext cx="7626695" cy="12108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344C3-D383-49F9-AC4A-696A16E9BB33}">
      <dsp:nvSpPr>
        <dsp:cNvPr id="0" name=""/>
        <dsp:cNvSpPr/>
      </dsp:nvSpPr>
      <dsp:spPr>
        <a:xfrm>
          <a:off x="366269" y="4815347"/>
          <a:ext cx="665943" cy="6659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95442-D856-4F84-87BA-D75174F88593}">
      <dsp:nvSpPr>
        <dsp:cNvPr id="0" name=""/>
        <dsp:cNvSpPr/>
      </dsp:nvSpPr>
      <dsp:spPr>
        <a:xfrm>
          <a:off x="1398482" y="4542915"/>
          <a:ext cx="6228212" cy="1210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44" tIns="128144" rIns="128144" bIns="1281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Realizar exercícios práticos</a:t>
          </a:r>
          <a:endParaRPr lang="en-US" sz="2200" kern="1200" dirty="0"/>
        </a:p>
      </dsp:txBody>
      <dsp:txXfrm>
        <a:off x="1398482" y="4542915"/>
        <a:ext cx="6228212" cy="1210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AA94C-7F2D-49B6-A11F-2E9DB84D8CB0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D69C9-85BA-4FF7-A883-28938DABB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70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423B8-1F5B-7119-7FC6-E183753AC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DC9987-757C-489A-FE5D-16AFA34CA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5150AE-0270-0258-F024-28792DFC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0A56B2-92CE-EE68-0C7F-96C67D47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7F6E9C-7F4F-77E0-5BF7-5C3FCE72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B82CB-6953-B52B-E518-8D69EE2F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AE19BF-C9CB-D3BA-6088-2F060E1B7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AE5F2-9994-F7F8-C043-FDB21175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59EC34-432B-CB7F-D51D-101B53B4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FDEC2F-2440-0B21-349C-454DD7A4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2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A4A5FC-E5BC-EE86-7790-25D9D6F3A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69AEAB-6456-FBEC-71FA-261FB87C7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84C729-4B04-965C-A522-8916B96E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020269-68BD-C491-F8AD-2E565EF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A7EDBD-6CBB-5E94-AF8B-9F3BC0A6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40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Layout Personalizado">
  <p:cSld name="3_Layout Personaliza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1"/>
          </p:nvPr>
        </p:nvSpPr>
        <p:spPr>
          <a:xfrm>
            <a:off x="609600" y="1484785"/>
            <a:ext cx="5390389" cy="41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2"/>
          </p:nvPr>
        </p:nvSpPr>
        <p:spPr>
          <a:xfrm>
            <a:off x="6096000" y="1484785"/>
            <a:ext cx="5469416" cy="41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25397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Layout Personalizado">
  <p:cSld name="4_Layout Personaliza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32211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Layout Personalizado">
  <p:cSld name="2_Layout Personaliza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609600" y="1484785"/>
            <a:ext cx="10972800" cy="41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508291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ayout Personalizado">
  <p:cSld name="1_Layout Personalizad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91126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21E9E1-D05E-DFC6-EF39-74DCA507AA1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37E52E-DE0D-2533-602D-FFA37C8D795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CBC5B6-33B3-4C20-47B6-AC64888706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Google Shape;110;p5">
            <a:extLst>
              <a:ext uri="{FF2B5EF4-FFF2-40B4-BE49-F238E27FC236}">
                <a16:creationId xmlns:a16="http://schemas.microsoft.com/office/drawing/2014/main" id="{022C3A32-BAD8-B8C5-752F-718B50D6B69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11;p5">
            <a:extLst>
              <a:ext uri="{FF2B5EF4-FFF2-40B4-BE49-F238E27FC236}">
                <a16:creationId xmlns:a16="http://schemas.microsoft.com/office/drawing/2014/main" id="{7C9554B5-EA96-A2F3-D006-7FEBFF423C66}"/>
              </a:ext>
            </a:extLst>
          </p:cNvPr>
          <p:cNvSpPr/>
          <p:nvPr userDrawn="1"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12;p5">
            <a:extLst>
              <a:ext uri="{FF2B5EF4-FFF2-40B4-BE49-F238E27FC236}">
                <a16:creationId xmlns:a16="http://schemas.microsoft.com/office/drawing/2014/main" id="{0029FC3C-B09D-D4AA-69CB-6285E0788C48}"/>
              </a:ext>
            </a:extLst>
          </p:cNvPr>
          <p:cNvSpPr/>
          <p:nvPr userDrawn="1"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098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13;p5">
            <a:extLst>
              <a:ext uri="{FF2B5EF4-FFF2-40B4-BE49-F238E27FC236}">
                <a16:creationId xmlns:a16="http://schemas.microsoft.com/office/drawing/2014/main" id="{A51F2890-9D9D-DE57-8ABD-2A2E122C27BD}"/>
              </a:ext>
            </a:extLst>
          </p:cNvPr>
          <p:cNvSpPr/>
          <p:nvPr userDrawn="1"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6078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14;p5">
            <a:extLst>
              <a:ext uri="{FF2B5EF4-FFF2-40B4-BE49-F238E27FC236}">
                <a16:creationId xmlns:a16="http://schemas.microsoft.com/office/drawing/2014/main" id="{E6A86A25-9A24-65EF-F305-B215D8DCA4D6}"/>
              </a:ext>
            </a:extLst>
          </p:cNvPr>
          <p:cNvSpPr/>
          <p:nvPr userDrawn="1"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3921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17;p5">
            <a:extLst>
              <a:ext uri="{FF2B5EF4-FFF2-40B4-BE49-F238E27FC236}">
                <a16:creationId xmlns:a16="http://schemas.microsoft.com/office/drawing/2014/main" id="{2809743E-886C-5E64-272C-621FEB732B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6;p5">
            <a:extLst>
              <a:ext uri="{FF2B5EF4-FFF2-40B4-BE49-F238E27FC236}">
                <a16:creationId xmlns:a16="http://schemas.microsoft.com/office/drawing/2014/main" id="{D4FAAECB-070E-5FFB-2691-AC693C1A2D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332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Título e Conteú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563418" y="1681017"/>
            <a:ext cx="11169232" cy="449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1430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" name="Google Shape;123;g2f0b09c0057_0_0">
            <a:extLst>
              <a:ext uri="{FF2B5EF4-FFF2-40B4-BE49-F238E27FC236}">
                <a16:creationId xmlns:a16="http://schemas.microsoft.com/office/drawing/2014/main" id="{B353F323-40FC-C2F7-A53C-3AAADCB7EC7F}"/>
              </a:ext>
            </a:extLst>
          </p:cNvPr>
          <p:cNvSpPr/>
          <p:nvPr userDrawn="1"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24;g2f0b09c0057_0_0">
            <a:extLst>
              <a:ext uri="{FF2B5EF4-FFF2-40B4-BE49-F238E27FC236}">
                <a16:creationId xmlns:a16="http://schemas.microsoft.com/office/drawing/2014/main" id="{05443620-DBBC-BF4D-6C36-4E25E3D9A4A3}"/>
              </a:ext>
            </a:extLst>
          </p:cNvPr>
          <p:cNvSpPr/>
          <p:nvPr userDrawn="1"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25;g2f0b09c0057_0_0">
            <a:extLst>
              <a:ext uri="{FF2B5EF4-FFF2-40B4-BE49-F238E27FC236}">
                <a16:creationId xmlns:a16="http://schemas.microsoft.com/office/drawing/2014/main" id="{AD5280D4-079A-848F-9CE2-0B9EA51742A4}"/>
              </a:ext>
            </a:extLst>
          </p:cNvPr>
          <p:cNvSpPr/>
          <p:nvPr userDrawn="1"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26;g2f0b09c0057_0_0">
            <a:extLst>
              <a:ext uri="{FF2B5EF4-FFF2-40B4-BE49-F238E27FC236}">
                <a16:creationId xmlns:a16="http://schemas.microsoft.com/office/drawing/2014/main" id="{E30F3525-3104-34C9-ED42-7C1C077B9515}"/>
              </a:ext>
            </a:extLst>
          </p:cNvPr>
          <p:cNvSpPr/>
          <p:nvPr userDrawn="1"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563418" y="217349"/>
            <a:ext cx="1116923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8390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AA121D-6224-637D-D7ED-5DC135BC90B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09B49B-6B87-C4DA-C4D1-0A65042B43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76D741-5B40-6EC4-8C3B-1A0F82E242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Google Shape;178;p7">
            <a:extLst>
              <a:ext uri="{FF2B5EF4-FFF2-40B4-BE49-F238E27FC236}">
                <a16:creationId xmlns:a16="http://schemas.microsoft.com/office/drawing/2014/main" id="{279F3C4A-B5CA-CECA-446B-BD22002D12DC}"/>
              </a:ext>
            </a:extLst>
          </p:cNvPr>
          <p:cNvSpPr/>
          <p:nvPr userDrawn="1"/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79;p7">
            <a:extLst>
              <a:ext uri="{FF2B5EF4-FFF2-40B4-BE49-F238E27FC236}">
                <a16:creationId xmlns:a16="http://schemas.microsoft.com/office/drawing/2014/main" id="{E1BC52FD-777F-2D9C-9077-A51D79203EB4}"/>
              </a:ext>
            </a:extLst>
          </p:cNvPr>
          <p:cNvSpPr/>
          <p:nvPr userDrawn="1"/>
        </p:nvSpPr>
        <p:spPr>
          <a:xfrm rot="-54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rgbClr val="4472C4">
                  <a:alpha val="49019"/>
                </a:srgbClr>
              </a:gs>
              <a:gs pos="100000">
                <a:srgbClr val="1F3864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0;p7">
            <a:extLst>
              <a:ext uri="{FF2B5EF4-FFF2-40B4-BE49-F238E27FC236}">
                <a16:creationId xmlns:a16="http://schemas.microsoft.com/office/drawing/2014/main" id="{B1591F44-5403-B56F-0A57-1B1DA0AD9A1C}"/>
              </a:ext>
            </a:extLst>
          </p:cNvPr>
          <p:cNvSpPr/>
          <p:nvPr userDrawn="1"/>
        </p:nvSpPr>
        <p:spPr>
          <a:xfrm rot="-54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8039"/>
                </a:srgbClr>
              </a:gs>
              <a:gs pos="69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608F73-2D97-3D95-A276-4201AF66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22" y="2525749"/>
            <a:ext cx="3551378" cy="30622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791380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85A76-2B13-4030-91B0-3236F307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42019D-7108-72B5-675D-A3BE9AD86F4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809E12-B058-6ECB-A720-B0987F8E40C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44958C-F84C-089C-AEF2-A07DC41CA5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96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8575E-3151-0E8D-6B9B-EBA7E424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D6C3AB-6BA4-B9D6-E275-B748BBE65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2390B1-6A02-C2FC-D198-FF9DC9B0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B4240E-F34F-0415-DEBC-83A471E4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179B4-7D15-7156-A406-C67BBF80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5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Cabeçalho da Seçã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1985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Slide de Títul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3142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Comparaçã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85222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Somente Título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54899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Conteúdo com Legenda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42831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Imagem com Legenda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042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Título e Texto Vertical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38779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Texto e Título Vertical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82930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Layout Personalizado">
  <p:cSld name="3_Layout Personaliza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609600" y="1484785"/>
            <a:ext cx="10972800" cy="41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412140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A9D7B-5FE9-C7A3-90F6-66998D5A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FE3F88-790E-2AED-63D0-CADC610D2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7AB12B-A13B-1738-29F7-F30B261D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0FB91B-22E5-CB86-FF5F-122A0E39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362FC1-B724-81AD-3B47-843A030A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6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9CBC0-84AC-35F0-2AF0-6EE99A50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81D8AE-66DE-416C-87D1-AD773F799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3D815F-DBF3-DB7C-B015-95D7ADFA7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2C5411-E9BA-AE05-EFC9-F5B0CCDE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F010E0-F789-46D6-70CD-D1A1B14F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1320B1-CC24-1B1E-3C9B-65D8004C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8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0FEB3-EDF3-A331-E3E5-482C70EB0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FAF94D-2369-A6C5-7D9F-A0764F549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6DC6F7-38F4-BFCA-C827-4D781B73A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2A660D-9221-ACC2-BE49-B3FE3F737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79E86A-89C4-477C-44A9-F8F1555EE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80F6E6-C4B3-A231-8657-DAF85B05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EF22C8-4B83-1CFF-AB4B-90EE0818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5A8A7A-8E9E-95D1-4BD2-063378E4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8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F8904-867B-2C7C-4142-A20CEAEE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EECB6C-5780-A819-CF98-D0F7C84B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8E764A-77A4-EBDB-A1F6-612893A9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72E625-F6D8-2706-CFE8-46120A9B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4626EE-97BF-162B-E079-5B2A5106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160BEE-0C1A-2580-FF15-6E1C6A4A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CEBDFD-DD83-554E-B7EB-824684AC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1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D8E5C-9F6F-A33B-F51F-3172BC42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377D6A-A176-BF62-05C9-3B8697017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0F962D-D224-06AC-F325-1437ABDF1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B15283-D3DC-B40B-51CE-7FAF2A36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B461DA-E2CE-68E2-C6F5-9B4BC28F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B4F005-4B8A-9EFD-D2AD-87A77AB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06444-459E-ADD9-2FF4-93B77CD7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0F8600-E218-5785-2205-DA1381B9D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C721E1-5B7A-BCDA-613A-33377B750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03A98F-D0F3-7EE5-E134-8D87CBF9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FFB879-E01B-0D88-32E4-4C0CFD9E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AD4AA8-4237-0ED3-CB36-50C64AEE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7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B8C666D-0DCC-B7F3-41F1-F0D84564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3A92E-B1EC-CD94-BD28-7AB39C926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1CB249-9B07-85A8-B2C8-D08639090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D6E3A2-BAE9-E3A9-2D90-1D07EDEA1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0A0DDA-9820-8686-ACCF-960ECD7AA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95866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Arial"/>
            </a:endParaRPr>
          </a:p>
        </p:txBody>
      </p:sp>
      <p:pic>
        <p:nvPicPr>
          <p:cNvPr id="13" name="Picture 12" descr="Gráficos digitais e números em 3D">
            <a:extLst>
              <a:ext uri="{FF2B5EF4-FFF2-40B4-BE49-F238E27FC236}">
                <a16:creationId xmlns:a16="http://schemas.microsoft.com/office/drawing/2014/main" id="{F598BE71-57A2-BC39-647B-04391DEA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68" r="23010" b="88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400"/>
              <a:t>Python: </a:t>
            </a:r>
            <a:br>
              <a:rPr lang="pt-BR" sz="4400"/>
            </a:br>
            <a:r>
              <a:rPr lang="pt-BR" sz="4400"/>
              <a:t>Aplicações para </a:t>
            </a:r>
            <a:br>
              <a:rPr lang="pt-BR" sz="4400"/>
            </a:br>
            <a:r>
              <a:rPr lang="pt-BR" sz="4400"/>
              <a:t>Administração e Engenharia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F29606B-1F2C-E512-3781-2F3820482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 dirty="0" err="1"/>
              <a:t>Profª</a:t>
            </a:r>
            <a:r>
              <a:rPr lang="pt-BR" sz="2000" dirty="0"/>
              <a:t> Leide Vieira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 err="1"/>
              <a:t>Modularização</a:t>
            </a:r>
            <a:r>
              <a:rPr dirty="0"/>
              <a:t> é o </a:t>
            </a:r>
            <a:r>
              <a:rPr dirty="0" err="1"/>
              <a:t>processo</a:t>
            </a:r>
            <a:r>
              <a:rPr dirty="0"/>
              <a:t> de </a:t>
            </a:r>
            <a:r>
              <a:rPr dirty="0" err="1"/>
              <a:t>dividir</a:t>
            </a:r>
            <a:r>
              <a:rPr dirty="0"/>
              <a:t> um </a:t>
            </a:r>
            <a:r>
              <a:rPr dirty="0" err="1"/>
              <a:t>programa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partes </a:t>
            </a:r>
            <a:r>
              <a:rPr dirty="0" err="1"/>
              <a:t>menores</a:t>
            </a:r>
            <a:r>
              <a:rPr dirty="0"/>
              <a:t> e </a:t>
            </a:r>
            <a:r>
              <a:rPr dirty="0" err="1"/>
              <a:t>gerenciáveis</a:t>
            </a:r>
            <a:r>
              <a:rPr dirty="0"/>
              <a:t> </a:t>
            </a:r>
            <a:r>
              <a:rPr dirty="0" err="1"/>
              <a:t>chamadas</a:t>
            </a:r>
            <a:r>
              <a:rPr dirty="0"/>
              <a:t> de </a:t>
            </a:r>
            <a:r>
              <a:rPr dirty="0" err="1"/>
              <a:t>módulos</a:t>
            </a:r>
            <a:r>
              <a:rPr dirty="0"/>
              <a:t>.</a:t>
            </a:r>
          </a:p>
          <a:p>
            <a:r>
              <a:rPr dirty="0"/>
              <a:t>Cada </a:t>
            </a:r>
            <a:r>
              <a:rPr dirty="0" err="1"/>
              <a:t>módulo</a:t>
            </a:r>
            <a:r>
              <a:rPr dirty="0"/>
              <a:t> </a:t>
            </a:r>
            <a:r>
              <a:rPr dirty="0" err="1"/>
              <a:t>possui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função</a:t>
            </a:r>
            <a:r>
              <a:rPr dirty="0"/>
              <a:t> </a:t>
            </a:r>
            <a:r>
              <a:rPr dirty="0" err="1"/>
              <a:t>específica</a:t>
            </a:r>
            <a:r>
              <a:rPr dirty="0"/>
              <a:t> e </a:t>
            </a:r>
            <a:r>
              <a:rPr dirty="0" err="1"/>
              <a:t>pode</a:t>
            </a:r>
            <a:r>
              <a:rPr dirty="0"/>
              <a:t> ser </a:t>
            </a:r>
            <a:r>
              <a:rPr dirty="0" err="1"/>
              <a:t>reutilizado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outros </a:t>
            </a:r>
            <a:r>
              <a:rPr dirty="0" err="1"/>
              <a:t>projetos</a:t>
            </a:r>
            <a:r>
              <a:rPr lang="pt-BR" dirty="0"/>
              <a:t>, o que colabora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organização</a:t>
            </a:r>
            <a:r>
              <a:rPr dirty="0"/>
              <a:t>, </a:t>
            </a:r>
            <a:r>
              <a:rPr dirty="0" err="1"/>
              <a:t>legibilidade</a:t>
            </a:r>
            <a:r>
              <a:rPr dirty="0"/>
              <a:t> e </a:t>
            </a:r>
            <a:r>
              <a:rPr dirty="0" err="1"/>
              <a:t>manutenção</a:t>
            </a:r>
            <a:r>
              <a:rPr dirty="0"/>
              <a:t> do </a:t>
            </a:r>
            <a:r>
              <a:rPr dirty="0" err="1"/>
              <a:t>código</a:t>
            </a:r>
            <a:r>
              <a:rPr dirty="0"/>
              <a:t>.</a:t>
            </a:r>
          </a:p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Modularização?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- </a:t>
            </a:r>
            <a:r>
              <a:rPr dirty="0" err="1"/>
              <a:t>Organiza</a:t>
            </a:r>
            <a:r>
              <a:rPr dirty="0"/>
              <a:t> o </a:t>
            </a:r>
            <a:r>
              <a:rPr dirty="0" err="1"/>
              <a:t>código</a:t>
            </a:r>
            <a:r>
              <a:rPr dirty="0"/>
              <a:t>, </a:t>
            </a:r>
            <a:r>
              <a:rPr dirty="0" err="1"/>
              <a:t>facilitando</a:t>
            </a:r>
            <a:r>
              <a:rPr dirty="0"/>
              <a:t> o </a:t>
            </a:r>
            <a:r>
              <a:rPr dirty="0" err="1"/>
              <a:t>entendimento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Facilita</a:t>
            </a:r>
            <a:r>
              <a:rPr dirty="0"/>
              <a:t> a </a:t>
            </a:r>
            <a:r>
              <a:rPr dirty="0" err="1"/>
              <a:t>reutilização</a:t>
            </a:r>
            <a:r>
              <a:rPr dirty="0"/>
              <a:t> do </a:t>
            </a:r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diferentes</a:t>
            </a:r>
            <a:r>
              <a:rPr dirty="0"/>
              <a:t> partes do </a:t>
            </a:r>
            <a:r>
              <a:rPr dirty="0" err="1"/>
              <a:t>projeto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Torna</a:t>
            </a:r>
            <a:r>
              <a:rPr dirty="0"/>
              <a:t> o </a:t>
            </a:r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fácil</a:t>
            </a:r>
            <a:r>
              <a:rPr dirty="0"/>
              <a:t> de </a:t>
            </a:r>
            <a:r>
              <a:rPr dirty="0" err="1"/>
              <a:t>manter</a:t>
            </a:r>
            <a:r>
              <a:rPr dirty="0"/>
              <a:t> e </a:t>
            </a:r>
            <a:r>
              <a:rPr dirty="0" err="1"/>
              <a:t>depurar</a:t>
            </a:r>
            <a:r>
              <a:rPr dirty="0"/>
              <a:t>.</a:t>
            </a:r>
          </a:p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 que usar Modularização?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Divida</a:t>
            </a:r>
            <a:r>
              <a:rPr dirty="0"/>
              <a:t> o </a:t>
            </a:r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funções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métodos</a:t>
            </a:r>
            <a:r>
              <a:rPr dirty="0"/>
              <a:t> </a:t>
            </a:r>
            <a:r>
              <a:rPr dirty="0" err="1"/>
              <a:t>relacionados</a:t>
            </a:r>
            <a:r>
              <a:rPr dirty="0"/>
              <a:t> a um </a:t>
            </a:r>
            <a:r>
              <a:rPr dirty="0" err="1"/>
              <a:t>determinado</a:t>
            </a:r>
            <a:r>
              <a:rPr dirty="0"/>
              <a:t> conjunto de </a:t>
            </a:r>
            <a:r>
              <a:rPr dirty="0" err="1"/>
              <a:t>operações</a:t>
            </a:r>
            <a:r>
              <a:rPr dirty="0"/>
              <a:t>.</a:t>
            </a:r>
          </a:p>
          <a:p>
            <a:r>
              <a:rPr dirty="0"/>
              <a:t>- Utilize </a:t>
            </a:r>
            <a:r>
              <a:rPr dirty="0" err="1"/>
              <a:t>arquivos</a:t>
            </a:r>
            <a:r>
              <a:rPr dirty="0"/>
              <a:t> </a:t>
            </a:r>
            <a:r>
              <a:rPr dirty="0" err="1"/>
              <a:t>separados</a:t>
            </a:r>
            <a:r>
              <a:rPr dirty="0"/>
              <a:t> (.</a:t>
            </a:r>
            <a:r>
              <a:rPr dirty="0" err="1"/>
              <a:t>py</a:t>
            </a:r>
            <a:r>
              <a:rPr dirty="0"/>
              <a:t>) para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módulo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Importe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módulos</a:t>
            </a:r>
            <a:r>
              <a:rPr dirty="0"/>
              <a:t> </a:t>
            </a:r>
            <a:r>
              <a:rPr dirty="0" err="1"/>
              <a:t>nos</a:t>
            </a:r>
            <a:r>
              <a:rPr dirty="0"/>
              <a:t> </a:t>
            </a:r>
            <a:r>
              <a:rPr dirty="0" err="1"/>
              <a:t>arquivos</a:t>
            </a:r>
            <a:r>
              <a:rPr dirty="0"/>
              <a:t> </a:t>
            </a:r>
            <a:r>
              <a:rPr dirty="0" err="1"/>
              <a:t>principais</a:t>
            </a:r>
            <a:r>
              <a:rPr dirty="0"/>
              <a:t> </a:t>
            </a:r>
            <a:r>
              <a:rPr dirty="0" err="1"/>
              <a:t>quando</a:t>
            </a:r>
            <a:r>
              <a:rPr dirty="0"/>
              <a:t> </a:t>
            </a:r>
            <a:r>
              <a:rPr dirty="0" err="1"/>
              <a:t>necessário</a:t>
            </a:r>
            <a:r>
              <a:rPr dirty="0"/>
              <a:t>.</a:t>
            </a:r>
          </a:p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Como Funciona a Modularização?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Funções</a:t>
            </a:r>
            <a:r>
              <a:rPr dirty="0"/>
              <a:t>: </a:t>
            </a:r>
            <a:r>
              <a:rPr dirty="0" err="1"/>
              <a:t>Blocos</a:t>
            </a:r>
            <a:r>
              <a:rPr dirty="0"/>
              <a:t> de </a:t>
            </a:r>
            <a:r>
              <a:rPr dirty="0" err="1"/>
              <a:t>código</a:t>
            </a:r>
            <a:r>
              <a:rPr dirty="0"/>
              <a:t> que </a:t>
            </a:r>
            <a:r>
              <a:rPr dirty="0" err="1"/>
              <a:t>executam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tarefa</a:t>
            </a:r>
            <a:r>
              <a:rPr dirty="0"/>
              <a:t> </a:t>
            </a:r>
            <a:r>
              <a:rPr dirty="0" err="1"/>
              <a:t>específica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Módulos</a:t>
            </a:r>
            <a:r>
              <a:rPr dirty="0"/>
              <a:t>: </a:t>
            </a:r>
            <a:r>
              <a:rPr dirty="0" err="1"/>
              <a:t>Arquivos</a:t>
            </a:r>
            <a:r>
              <a:rPr dirty="0"/>
              <a:t> Python (.</a:t>
            </a:r>
            <a:r>
              <a:rPr dirty="0" err="1"/>
              <a:t>py</a:t>
            </a:r>
            <a:r>
              <a:rPr dirty="0"/>
              <a:t>) que </a:t>
            </a:r>
            <a:r>
              <a:rPr dirty="0" err="1"/>
              <a:t>podem</a:t>
            </a:r>
            <a:r>
              <a:rPr dirty="0"/>
              <a:t> </a:t>
            </a:r>
            <a:r>
              <a:rPr dirty="0" err="1"/>
              <a:t>conter</a:t>
            </a:r>
            <a:r>
              <a:rPr dirty="0"/>
              <a:t> </a:t>
            </a:r>
            <a:r>
              <a:rPr dirty="0" err="1"/>
              <a:t>funções</a:t>
            </a:r>
            <a:r>
              <a:rPr dirty="0"/>
              <a:t>, classes e </a:t>
            </a:r>
            <a:r>
              <a:rPr dirty="0" err="1"/>
              <a:t>variáveis</a:t>
            </a:r>
            <a:r>
              <a:rPr dirty="0"/>
              <a:t>.</a:t>
            </a:r>
          </a:p>
          <a:p>
            <a:r>
              <a:rPr dirty="0"/>
              <a:t>- Para usar </a:t>
            </a:r>
            <a:r>
              <a:rPr dirty="0" err="1"/>
              <a:t>funções</a:t>
            </a:r>
            <a:r>
              <a:rPr dirty="0"/>
              <a:t> e </a:t>
            </a:r>
            <a:r>
              <a:rPr dirty="0" err="1"/>
              <a:t>variáveis</a:t>
            </a:r>
            <a:r>
              <a:rPr dirty="0"/>
              <a:t> de outros </a:t>
            </a:r>
            <a:r>
              <a:rPr dirty="0" err="1"/>
              <a:t>módulos</a:t>
            </a:r>
            <a:r>
              <a:rPr dirty="0"/>
              <a:t>, </a:t>
            </a:r>
            <a:r>
              <a:rPr dirty="0" err="1"/>
              <a:t>usamos</a:t>
            </a:r>
            <a:r>
              <a:rPr dirty="0"/>
              <a:t> o </a:t>
            </a:r>
            <a:r>
              <a:rPr dirty="0" err="1"/>
              <a:t>comando</a:t>
            </a:r>
            <a:r>
              <a:rPr dirty="0"/>
              <a:t> 'import'.</a:t>
            </a:r>
          </a:p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Funções e Módulos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de Modularização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53DF12-EDBC-FAA3-8E3C-CB9879318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74" y="2111569"/>
            <a:ext cx="4694683" cy="35394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#Arquivo: calculos.py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soma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(a, b):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+ b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#Arquivo principal: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calculos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resultado =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calculos.soma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(resultado) 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Saída: 8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5953B5-CD9B-237E-D00F-B3D2A9F6F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B989811-C657-5317-5104-AF2ACC15D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BD4F28-1DB8-9047-685D-38B36E88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E4AD2F-4505-F494-FFE4-4BF79C8B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EEEB34B-BA31-8B47-086B-0A09466D3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2E72D7-C2A3-0975-4249-90F253E63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36116F-67D1-F1F7-0D87-0F4F35C1E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F208595-23E0-3A96-0CEE-FCFEF73C5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3BB6E9-4685-8EC5-CDF1-58698134B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B1777B0-1B73-F910-6A8B-A296F79C8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EB00160-19E4-422E-885E-C057449B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103A8D3-87D5-3C9A-7BDF-E5F0957535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BE10701-3498-F902-DE1A-5D12866D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>
                <a:solidFill>
                  <a:schemeClr val="tx2"/>
                </a:solidFill>
              </a:rPr>
              <a:t>Bibliotecas</a:t>
            </a:r>
            <a:endParaRPr lang="pt-BR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07565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dirty="0" err="1"/>
              <a:t>Bibliotecas</a:t>
            </a:r>
            <a:r>
              <a:rPr dirty="0"/>
              <a:t> </a:t>
            </a:r>
            <a:r>
              <a:rPr dirty="0" err="1"/>
              <a:t>são</a:t>
            </a:r>
            <a:r>
              <a:rPr dirty="0"/>
              <a:t> </a:t>
            </a:r>
            <a:r>
              <a:rPr b="1" dirty="0" err="1"/>
              <a:t>pacotes</a:t>
            </a:r>
            <a:r>
              <a:rPr dirty="0"/>
              <a:t> </a:t>
            </a:r>
            <a:r>
              <a:rPr lang="pt-BR" dirty="0"/>
              <a:t>(pastas) </a:t>
            </a:r>
            <a:r>
              <a:rPr dirty="0"/>
              <a:t>de </a:t>
            </a:r>
            <a:r>
              <a:rPr dirty="0" err="1"/>
              <a:t>funções</a:t>
            </a:r>
            <a:r>
              <a:rPr dirty="0"/>
              <a:t> e </a:t>
            </a:r>
            <a:r>
              <a:rPr dirty="0" err="1"/>
              <a:t>métodos</a:t>
            </a:r>
            <a:r>
              <a:rPr dirty="0"/>
              <a:t> que </a:t>
            </a:r>
            <a:r>
              <a:rPr dirty="0" err="1"/>
              <a:t>facilitam</a:t>
            </a:r>
            <a:r>
              <a:rPr dirty="0"/>
              <a:t> a </a:t>
            </a:r>
            <a:r>
              <a:rPr dirty="0" err="1"/>
              <a:t>implementação</a:t>
            </a:r>
            <a:r>
              <a:rPr dirty="0"/>
              <a:t> de </a:t>
            </a:r>
            <a:r>
              <a:rPr dirty="0" err="1"/>
              <a:t>tarefas</a:t>
            </a:r>
            <a:r>
              <a:rPr dirty="0"/>
              <a:t> </a:t>
            </a:r>
            <a:r>
              <a:rPr dirty="0" err="1"/>
              <a:t>comuns</a:t>
            </a:r>
            <a:r>
              <a:rPr lang="pt-BR" dirty="0"/>
              <a:t>, de modo a </a:t>
            </a:r>
            <a:r>
              <a:rPr dirty="0" err="1"/>
              <a:t>agilizar</a:t>
            </a:r>
            <a:r>
              <a:rPr dirty="0"/>
              <a:t> o </a:t>
            </a:r>
            <a:r>
              <a:rPr dirty="0" err="1"/>
              <a:t>desenvolvimento</a:t>
            </a:r>
            <a:r>
              <a:rPr dirty="0"/>
              <a:t>, </a:t>
            </a:r>
            <a:r>
              <a:rPr dirty="0" err="1"/>
              <a:t>proporcionando</a:t>
            </a:r>
            <a:r>
              <a:rPr dirty="0"/>
              <a:t> </a:t>
            </a:r>
            <a:r>
              <a:rPr dirty="0" err="1"/>
              <a:t>soluções</a:t>
            </a:r>
            <a:r>
              <a:rPr dirty="0"/>
              <a:t> </a:t>
            </a:r>
            <a:r>
              <a:rPr dirty="0" err="1"/>
              <a:t>já</a:t>
            </a:r>
            <a:r>
              <a:rPr dirty="0"/>
              <a:t> </a:t>
            </a:r>
            <a:r>
              <a:rPr dirty="0" err="1"/>
              <a:t>implementadas</a:t>
            </a:r>
            <a:r>
              <a:rPr dirty="0"/>
              <a:t> para </a:t>
            </a:r>
            <a:r>
              <a:rPr dirty="0" err="1"/>
              <a:t>problemas</a:t>
            </a:r>
            <a:r>
              <a:rPr dirty="0"/>
              <a:t> </a:t>
            </a:r>
            <a:r>
              <a:rPr dirty="0" err="1"/>
              <a:t>comuns</a:t>
            </a:r>
            <a:r>
              <a:rPr dirty="0"/>
              <a:t>.</a:t>
            </a:r>
          </a:p>
          <a:p>
            <a:r>
              <a:rPr dirty="0"/>
              <a:t>A </a:t>
            </a:r>
            <a:r>
              <a:rPr dirty="0" err="1"/>
              <a:t>importação</a:t>
            </a:r>
            <a:r>
              <a:rPr dirty="0"/>
              <a:t> das </a:t>
            </a:r>
            <a:r>
              <a:rPr dirty="0" err="1"/>
              <a:t>bibliotecas</a:t>
            </a:r>
            <a:r>
              <a:rPr dirty="0"/>
              <a:t> é </a:t>
            </a:r>
            <a:r>
              <a:rPr dirty="0" err="1"/>
              <a:t>feita</a:t>
            </a:r>
            <a:r>
              <a:rPr dirty="0"/>
              <a:t> com o </a:t>
            </a:r>
            <a:r>
              <a:rPr dirty="0" err="1"/>
              <a:t>comando</a:t>
            </a:r>
            <a:r>
              <a:rPr dirty="0"/>
              <a:t> 'import'.</a:t>
            </a:r>
          </a:p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são Bibliotecas em Python?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Reduzem</a:t>
            </a:r>
            <a:r>
              <a:rPr dirty="0"/>
              <a:t> o tempo de </a:t>
            </a:r>
            <a:r>
              <a:rPr dirty="0" err="1"/>
              <a:t>desenvolvimento</a:t>
            </a:r>
            <a:r>
              <a:rPr dirty="0"/>
              <a:t>, pois </a:t>
            </a:r>
            <a:r>
              <a:rPr dirty="0" err="1"/>
              <a:t>já</a:t>
            </a:r>
            <a:r>
              <a:rPr dirty="0"/>
              <a:t> </a:t>
            </a:r>
            <a:r>
              <a:rPr dirty="0" err="1"/>
              <a:t>fornecem</a:t>
            </a:r>
            <a:r>
              <a:rPr dirty="0"/>
              <a:t> </a:t>
            </a:r>
            <a:r>
              <a:rPr dirty="0" err="1"/>
              <a:t>funções</a:t>
            </a:r>
            <a:r>
              <a:rPr dirty="0"/>
              <a:t> </a:t>
            </a:r>
            <a:r>
              <a:rPr dirty="0" err="1"/>
              <a:t>prontas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Facilitam</a:t>
            </a:r>
            <a:r>
              <a:rPr dirty="0"/>
              <a:t> a </a:t>
            </a:r>
            <a:r>
              <a:rPr dirty="0" err="1"/>
              <a:t>reutilização</a:t>
            </a:r>
            <a:r>
              <a:rPr dirty="0"/>
              <a:t> de </a:t>
            </a:r>
            <a:r>
              <a:rPr dirty="0" err="1"/>
              <a:t>código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Permitem</a:t>
            </a:r>
            <a:r>
              <a:rPr dirty="0"/>
              <a:t> que </a:t>
            </a:r>
            <a:r>
              <a:rPr dirty="0" err="1"/>
              <a:t>você</a:t>
            </a:r>
            <a:r>
              <a:rPr dirty="0"/>
              <a:t> se </a:t>
            </a:r>
            <a:r>
              <a:rPr dirty="0" err="1"/>
              <a:t>concentre</a:t>
            </a:r>
            <a:r>
              <a:rPr dirty="0"/>
              <a:t> no </a:t>
            </a:r>
            <a:r>
              <a:rPr dirty="0" err="1"/>
              <a:t>problema</a:t>
            </a:r>
            <a:r>
              <a:rPr dirty="0"/>
              <a:t> central,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invés</a:t>
            </a:r>
            <a:r>
              <a:rPr dirty="0"/>
              <a:t> de </a:t>
            </a:r>
            <a:r>
              <a:rPr dirty="0" err="1"/>
              <a:t>reinventar</a:t>
            </a:r>
            <a:r>
              <a:rPr dirty="0"/>
              <a:t> </a:t>
            </a:r>
            <a:r>
              <a:rPr dirty="0" err="1"/>
              <a:t>soluções</a:t>
            </a:r>
            <a:r>
              <a:rPr dirty="0"/>
              <a:t>.</a:t>
            </a:r>
          </a:p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 que usar Bibliotecas?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r>
              <a:t>1. Instale a biblioteca (se necessário) com o comando 'pip install nome_da_biblioteca'.</a:t>
            </a:r>
          </a:p>
          <a:p>
            <a:r>
              <a:t>2. Importe a biblioteca no código com 'import nome_da_biblioteca'.</a:t>
            </a:r>
          </a:p>
          <a:p>
            <a:r>
              <a:t>3. Use as funções e métodos da biblioteca para facilitar as tarefas.</a:t>
            </a:r>
          </a:p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Como usar Bibliotecas?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b="1" dirty="0"/>
              <a:t>math</a:t>
            </a:r>
            <a:r>
              <a:rPr dirty="0"/>
              <a:t>: </a:t>
            </a:r>
            <a:r>
              <a:rPr dirty="0" err="1"/>
              <a:t>Funções</a:t>
            </a:r>
            <a:r>
              <a:rPr dirty="0"/>
              <a:t> </a:t>
            </a:r>
            <a:r>
              <a:rPr dirty="0" err="1"/>
              <a:t>matemáticas</a:t>
            </a:r>
            <a:r>
              <a:rPr dirty="0"/>
              <a:t> </a:t>
            </a:r>
            <a:r>
              <a:rPr dirty="0" err="1"/>
              <a:t>básicas</a:t>
            </a:r>
            <a:r>
              <a:rPr dirty="0"/>
              <a:t> e </a:t>
            </a:r>
            <a:r>
              <a:rPr dirty="0" err="1"/>
              <a:t>avançadas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b="1" dirty="0"/>
              <a:t>datetime</a:t>
            </a:r>
            <a:r>
              <a:rPr dirty="0"/>
              <a:t>: </a:t>
            </a:r>
            <a:r>
              <a:rPr dirty="0" err="1"/>
              <a:t>Manipulação</a:t>
            </a:r>
            <a:r>
              <a:rPr dirty="0"/>
              <a:t> de </a:t>
            </a:r>
            <a:r>
              <a:rPr dirty="0" err="1"/>
              <a:t>datas</a:t>
            </a:r>
            <a:r>
              <a:rPr dirty="0"/>
              <a:t> e </a:t>
            </a:r>
            <a:r>
              <a:rPr dirty="0" err="1"/>
              <a:t>horários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b="1" dirty="0"/>
              <a:t>random</a:t>
            </a:r>
            <a:r>
              <a:rPr dirty="0"/>
              <a:t>: </a:t>
            </a:r>
            <a:r>
              <a:rPr dirty="0" err="1"/>
              <a:t>Geração</a:t>
            </a:r>
            <a:r>
              <a:rPr dirty="0"/>
              <a:t> de </a:t>
            </a:r>
            <a:r>
              <a:rPr dirty="0" err="1"/>
              <a:t>números</a:t>
            </a:r>
            <a:r>
              <a:rPr dirty="0"/>
              <a:t> </a:t>
            </a:r>
            <a:r>
              <a:rPr dirty="0" err="1"/>
              <a:t>aleatórios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b="1" dirty="0" err="1"/>
              <a:t>os</a:t>
            </a:r>
            <a:r>
              <a:rPr dirty="0"/>
              <a:t>: </a:t>
            </a:r>
            <a:r>
              <a:rPr dirty="0" err="1"/>
              <a:t>Interação</a:t>
            </a:r>
            <a:r>
              <a:rPr dirty="0"/>
              <a:t> com o </a:t>
            </a:r>
            <a:r>
              <a:rPr dirty="0" err="1"/>
              <a:t>sistema</a:t>
            </a:r>
            <a:r>
              <a:rPr dirty="0"/>
              <a:t> </a:t>
            </a:r>
            <a:r>
              <a:rPr dirty="0" err="1"/>
              <a:t>operacional</a:t>
            </a:r>
            <a:r>
              <a:rPr dirty="0"/>
              <a:t>.</a:t>
            </a:r>
            <a:endParaRPr lang="pt-BR" dirty="0"/>
          </a:p>
          <a:p>
            <a:r>
              <a:rPr lang="pt-BR" dirty="0"/>
              <a:t>- </a:t>
            </a:r>
            <a:r>
              <a:rPr lang="pt-BR" b="1" dirty="0" err="1"/>
              <a:t>numpy</a:t>
            </a:r>
            <a:r>
              <a:rPr lang="pt-BR" dirty="0"/>
              <a:t>: Manipulação de </a:t>
            </a:r>
            <a:r>
              <a:rPr lang="pt-BR" dirty="0" err="1"/>
              <a:t>arrays</a:t>
            </a:r>
            <a:r>
              <a:rPr lang="pt-BR" dirty="0"/>
              <a:t> e grandes conjuntos de dados.</a:t>
            </a:r>
          </a:p>
          <a:p>
            <a:r>
              <a:rPr lang="pt-BR" dirty="0"/>
              <a:t>- </a:t>
            </a:r>
            <a:r>
              <a:rPr lang="pt-BR" b="1" dirty="0"/>
              <a:t>pandas</a:t>
            </a:r>
            <a:r>
              <a:rPr lang="pt-BR" dirty="0"/>
              <a:t>: Manipulação e análise de dados em tabelas.</a:t>
            </a:r>
          </a:p>
          <a:p>
            <a:r>
              <a:rPr lang="pt-BR" dirty="0"/>
              <a:t>- </a:t>
            </a:r>
            <a:r>
              <a:rPr lang="pt-BR" b="1" dirty="0" err="1"/>
              <a:t>matplotlib</a:t>
            </a:r>
            <a:r>
              <a:rPr lang="pt-BR" dirty="0"/>
              <a:t>: Criação de gráficos e visualizações.</a:t>
            </a:r>
            <a:endParaRPr dirty="0"/>
          </a:p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Principais Bibliotecas em Python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6E704F-CA6F-A57B-8729-3B5ABA417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áficos digitais e números em 3D">
            <a:extLst>
              <a:ext uri="{FF2B5EF4-FFF2-40B4-BE49-F238E27FC236}">
                <a16:creationId xmlns:a16="http://schemas.microsoft.com/office/drawing/2014/main" id="{F5355AAB-FCEA-C6CA-9AB6-D161E48D21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9782" b="594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67FD21-6FDE-9581-E28D-87749B18B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Aula 8: 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Modularização e Bibliotecas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E9DD4-BB16-920E-ED72-C36D71CD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>
                <a:solidFill>
                  <a:srgbClr val="FFFFFF"/>
                </a:solidFill>
              </a:rPr>
              <a:t>Curso de Python: </a:t>
            </a:r>
            <a:endParaRPr lang="pt-BR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pt-BR" dirty="0">
                <a:solidFill>
                  <a:srgbClr val="FFFFFF"/>
                </a:solidFill>
              </a:rPr>
              <a:t>Aplicações para Administração e Engenharia</a:t>
            </a:r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98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Exemplo</a:t>
            </a:r>
            <a:r>
              <a:rPr dirty="0"/>
              <a:t> de </a:t>
            </a:r>
            <a:r>
              <a:rPr lang="pt-BR" dirty="0"/>
              <a:t>u</a:t>
            </a:r>
            <a:r>
              <a:rPr dirty="0"/>
              <a:t>so da </a:t>
            </a:r>
            <a:r>
              <a:rPr dirty="0" err="1"/>
              <a:t>Biblioteca</a:t>
            </a:r>
            <a:r>
              <a:rPr dirty="0"/>
              <a:t> math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C4C4A80-4F18-0DE7-6338-2F6649F3D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03" y="2257944"/>
            <a:ext cx="3770840" cy="193899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math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Calculando a raiz quadrada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raiz =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math.sqrt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16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(raiz) 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Saída: 4.0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94AC3F-8C3E-31F1-DA0D-615ABCE5F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280" y="2257944"/>
            <a:ext cx="6363216" cy="347426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827B6-090A-F4B5-8564-9D0FDC2A9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7859-98FB-BBC1-1A41-F9A71D51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Exemplo</a:t>
            </a:r>
            <a:r>
              <a:rPr dirty="0"/>
              <a:t> de </a:t>
            </a:r>
            <a:r>
              <a:rPr lang="pt-BR" dirty="0"/>
              <a:t>u</a:t>
            </a:r>
            <a:r>
              <a:rPr dirty="0"/>
              <a:t>so da </a:t>
            </a:r>
            <a:r>
              <a:rPr dirty="0" err="1"/>
              <a:t>Biblioteca</a:t>
            </a:r>
            <a:r>
              <a:rPr dirty="0"/>
              <a:t> </a:t>
            </a:r>
            <a:r>
              <a:rPr lang="pt-BR" dirty="0" err="1"/>
              <a:t>random</a:t>
            </a:r>
            <a:endParaRPr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C29B4D5-0092-582E-509B-C4EC720C5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73" y="1860019"/>
            <a:ext cx="8265950" cy="452431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random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Lista de participantes no sorteio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participantes = [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"Ana"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"João"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"Pedro"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"Maria"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"Carlos"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"Luana"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"Roberto"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rgbClr val="BCBEC4"/>
                </a:solidFill>
                <a:latin typeface="JetBrains Mono"/>
              </a:rPr>
              <a:t>  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"Cláudia"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"Eduardo"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"Mariana"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Sorteio de um vencedor aleatório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vencedor =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random.choice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(participantes)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Exibe o vencedor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vencedor do sorteio é: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vencedor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62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7958D-EB9B-3A6D-D78D-59213747C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81A4-AA53-04EE-4583-B787F677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Exemplo</a:t>
            </a:r>
            <a:r>
              <a:rPr dirty="0"/>
              <a:t> de </a:t>
            </a:r>
            <a:r>
              <a:rPr lang="pt-BR" dirty="0"/>
              <a:t>u</a:t>
            </a:r>
            <a:r>
              <a:rPr dirty="0"/>
              <a:t>so da </a:t>
            </a:r>
            <a:r>
              <a:rPr dirty="0" err="1"/>
              <a:t>Biblioteca</a:t>
            </a:r>
            <a:r>
              <a:rPr dirty="0"/>
              <a:t> </a:t>
            </a:r>
            <a:r>
              <a:rPr lang="pt-BR" dirty="0" err="1"/>
              <a:t>datetime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6E889-93E4-D197-AE2B-B00B7691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405" y="1946360"/>
            <a:ext cx="7921821" cy="415498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datetime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data_hoje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datetime.date.today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Obtém a data atual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Define uma data específica 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ex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: 25 de dezembro de 2024)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data_evento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datetime.date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2024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12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25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Calcular a diferença entre as duas datas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diferenca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data_evento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-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data_hoje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Exibir a diferença em dias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f"Faltam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diferenca.days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dias para o evento."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88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CD0AF-2FDC-2017-7627-A3EFB6E2F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46F4-7A83-0C7D-FF08-08803DD9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Exemplo</a:t>
            </a:r>
            <a:r>
              <a:rPr dirty="0"/>
              <a:t> de </a:t>
            </a:r>
            <a:r>
              <a:rPr lang="pt-BR" dirty="0"/>
              <a:t>u</a:t>
            </a:r>
            <a:r>
              <a:rPr dirty="0"/>
              <a:t>so da </a:t>
            </a:r>
            <a:r>
              <a:rPr dirty="0" err="1"/>
              <a:t>Biblioteca</a:t>
            </a:r>
            <a:r>
              <a:rPr dirty="0"/>
              <a:t> </a:t>
            </a:r>
            <a:r>
              <a:rPr lang="pt-BR" dirty="0"/>
              <a:t>os</a:t>
            </a:r>
            <a:endParaRPr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A0F8305-0A90-DF99-E397-7A233BF0A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94" y="1657001"/>
            <a:ext cx="7462683" cy="501675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os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Caminho relativo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caminho =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"pasta/arquivo.txt"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Normalizar o caminho, removendo barras redundantes ou erradas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caminho_normalizado = os.path.normpath(caminho)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f"Caminho normalizado: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caminho_normalizado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Obter apenas o nome do arquivo, excluindo o diretório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nome_arquivo = os.path.basename(caminho)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f"Nome do arquivo: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nome_arquivo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Obter o diretório do arquivo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diretorio_arquivo = os.path.dirname(caminho)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f"Diretório do arquivo: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diretorio_arquivo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pt-BR" alt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993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/>
              <a:t>A biblioteca </a:t>
            </a:r>
            <a:r>
              <a:rPr lang="pt-BR" sz="2400" dirty="0" err="1"/>
              <a:t>numpy</a:t>
            </a:r>
            <a:r>
              <a:rPr lang="pt-BR" sz="2400" dirty="0"/>
              <a:t> (</a:t>
            </a:r>
            <a:r>
              <a:rPr lang="pt-BR" sz="2400" dirty="0" err="1"/>
              <a:t>Numerical</a:t>
            </a:r>
            <a:r>
              <a:rPr lang="pt-BR" sz="2400" dirty="0"/>
              <a:t> Python) é uma das bibliotecas mais importantes no Python, especialmente para quem trabalha com dados numéricos, álgebra linear e manipulação de grandes conjuntos de dados. </a:t>
            </a:r>
          </a:p>
          <a:p>
            <a:pPr>
              <a:lnSpc>
                <a:spcPct val="100000"/>
              </a:lnSpc>
            </a:pPr>
            <a:r>
              <a:rPr lang="pt-BR" sz="2400" dirty="0"/>
              <a:t>Ela fornece uma estrutura eficiente e poderosa chamada </a:t>
            </a:r>
            <a:r>
              <a:rPr lang="pt-BR" sz="2400" b="1" dirty="0" err="1"/>
              <a:t>array</a:t>
            </a:r>
            <a:r>
              <a:rPr lang="pt-BR" sz="2400" dirty="0"/>
              <a:t> para armazenar dados de forma matricial (ou multidimensional) e realizar operações matemáticas e estatísticas de maneira muito mais rápida do que as listas tradicionais do Python.</a:t>
            </a:r>
            <a:endParaRPr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Biblioteca</a:t>
            </a:r>
            <a:r>
              <a:rPr dirty="0"/>
              <a:t> </a:t>
            </a:r>
            <a:r>
              <a:rPr dirty="0" err="1"/>
              <a:t>numpy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F5600-BE8B-ED87-929B-937E24518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5D96C-B19C-6F50-B15C-9E4539E07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1" dirty="0"/>
              <a:t>Principais Funcionalidades</a:t>
            </a:r>
          </a:p>
          <a:p>
            <a:pPr>
              <a:lnSpc>
                <a:spcPct val="100000"/>
              </a:lnSpc>
            </a:pPr>
            <a:r>
              <a:rPr lang="pt-BR" sz="2400" b="1" dirty="0" err="1"/>
              <a:t>Arrays</a:t>
            </a:r>
            <a:r>
              <a:rPr lang="pt-BR" sz="2400" dirty="0"/>
              <a:t>: A principal estrutura de dados do </a:t>
            </a:r>
            <a:r>
              <a:rPr lang="pt-BR" sz="2400" dirty="0" err="1"/>
              <a:t>numpy</a:t>
            </a:r>
            <a:r>
              <a:rPr lang="pt-BR" sz="2400" dirty="0"/>
              <a:t>, que é mais eficiente que as listas do Python para operações numéricas. Há várias funções para remodelar, dividir, concatenar e alterar </a:t>
            </a:r>
            <a:r>
              <a:rPr lang="pt-BR" sz="2400" dirty="0" err="1"/>
              <a:t>arrays</a:t>
            </a:r>
            <a:r>
              <a:rPr lang="pt-BR" sz="2400" dirty="0"/>
              <a:t>.</a:t>
            </a:r>
          </a:p>
          <a:p>
            <a:pPr>
              <a:lnSpc>
                <a:spcPct val="100000"/>
              </a:lnSpc>
            </a:pPr>
            <a:r>
              <a:rPr lang="pt-BR" sz="2400" b="1" dirty="0"/>
              <a:t>Operações vetorizadas: </a:t>
            </a:r>
            <a:r>
              <a:rPr lang="pt-BR" sz="2400" dirty="0"/>
              <a:t>permite operações em </a:t>
            </a:r>
            <a:r>
              <a:rPr lang="pt-BR" sz="2400" dirty="0" err="1"/>
              <a:t>arrays</a:t>
            </a:r>
            <a:r>
              <a:rPr lang="pt-BR" sz="2400" dirty="0"/>
              <a:t> inteiros sem a necessidade de loops explícitos, tornando o código mais limpo e eficiente.</a:t>
            </a:r>
          </a:p>
          <a:p>
            <a:pPr>
              <a:lnSpc>
                <a:spcPct val="100000"/>
              </a:lnSpc>
            </a:pPr>
            <a:r>
              <a:rPr lang="pt-BR" sz="2400" b="1" dirty="0"/>
              <a:t>Funções matemáticas: </a:t>
            </a:r>
            <a:r>
              <a:rPr lang="pt-BR" sz="2400" dirty="0"/>
              <a:t>Oferece uma grande variedade de funções para operações matemáticas e estatísticas.</a:t>
            </a:r>
          </a:p>
          <a:p>
            <a:pPr>
              <a:lnSpc>
                <a:spcPct val="100000"/>
              </a:lnSpc>
            </a:pPr>
            <a:r>
              <a:rPr lang="pt-BR" sz="2400" b="1" dirty="0"/>
              <a:t>Álgebra linear: </a:t>
            </a:r>
            <a:r>
              <a:rPr lang="pt-BR" sz="2400" dirty="0"/>
              <a:t>inclui operações como multiplicação de matrizes, transposição, inversão e decomposição.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9043D-3646-1AB5-7D11-90DF71D8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Biblioteca</a:t>
            </a:r>
            <a:r>
              <a:rPr dirty="0"/>
              <a:t> </a:t>
            </a:r>
            <a:r>
              <a:rPr lang="pt-BR" dirty="0"/>
              <a:t>N</a:t>
            </a:r>
            <a:r>
              <a:rPr dirty="0"/>
              <a:t>um</a:t>
            </a:r>
            <a:r>
              <a:rPr lang="pt-BR" dirty="0"/>
              <a:t>P</a:t>
            </a:r>
            <a:r>
              <a:rPr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647143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E142B-6544-350E-7317-56CFE682A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077B4-6A4E-6BAF-2296-5BE7A836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Exemplo</a:t>
            </a:r>
            <a:r>
              <a:rPr dirty="0"/>
              <a:t> de </a:t>
            </a:r>
            <a:r>
              <a:rPr lang="pt-BR" dirty="0"/>
              <a:t>u</a:t>
            </a:r>
            <a:r>
              <a:rPr dirty="0"/>
              <a:t>so da </a:t>
            </a:r>
            <a:r>
              <a:rPr dirty="0" err="1"/>
              <a:t>Biblioteca</a:t>
            </a:r>
            <a:r>
              <a:rPr dirty="0"/>
              <a:t> </a:t>
            </a:r>
            <a:r>
              <a:rPr lang="pt-BR" dirty="0"/>
              <a:t>N</a:t>
            </a:r>
            <a:r>
              <a:rPr dirty="0"/>
              <a:t>um</a:t>
            </a:r>
            <a:r>
              <a:rPr lang="pt-BR" dirty="0"/>
              <a:t>P</a:t>
            </a:r>
            <a:r>
              <a:rPr dirty="0"/>
              <a:t>y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2AB8F6F-25A2-4C99-1056-8BF5D7F80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97" y="1666593"/>
            <a:ext cx="10687664" cy="507831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numpy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Criação do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array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'vendas' contendo os valores de vendas mensais em reais para um ano (12 meses)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vendas =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np.array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([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12000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13500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14500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16000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12500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11000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15000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17000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19000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21000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20500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22000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Calculando a média das vendas utilizando a função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np.mean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()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A média nos dá uma ideia do valor médio das vendas durante o ano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media_vendas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np.mean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(vendas)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Calculando o desvio padrão das vendas utilizando a função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np.std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()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O desvio padrão mede a dispersão ou variação dos valores em relação à média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desvio_padrao_vendas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np.std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(vendas)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Exibindo o resultado da média das vendas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f"Média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de Vendas: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media_vendas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Exibindo o resultado do desvio padrão das vendas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f"Desvio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Padrão das Vendas: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desvio_padrao_vendas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371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E58BE3-15AF-DC7D-690C-9279CB71B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F401524-2179-4216-B754-308A24940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B05EBA-F63B-C94D-4082-1E1C8BB0E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754E57D-D536-5075-3516-417CEDFFA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BAB88C2-3BEB-BCED-F722-CAFEBB8B1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7170EBB-B27F-9B3B-5A60-0650BD27B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2022346-C761-3EE9-2743-5458B3E7F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E986C26-DB86-4885-D985-30006072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5C407DC-9F56-D939-F6A2-6AC205F93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F1DA613-9BE8-A725-0396-D1EE97727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4CB7A30-417C-EA72-4928-79FD4BABF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015458C-6347-D698-0B70-9FFF7EE26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9813C2-E567-C27D-45CF-9C795EFD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>
                <a:solidFill>
                  <a:schemeClr val="tx2"/>
                </a:solidFill>
              </a:rPr>
              <a:t>Formas de importação de Bibliotecas</a:t>
            </a:r>
            <a:endParaRPr lang="pt-BR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45900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E38BD-A7E0-A6AC-D25D-84DB88C85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9F371D-4494-6E29-3208-1D23007E7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sz="2400" dirty="0"/>
              <a:t>Você pode importar bibliotecas de várias formas, dependendo de como deseja utilizar as funcionalidades do módulo ou pacote. Aqui estão as principais formas de importação: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sz="2400" b="1" dirty="0"/>
              <a:t>Importação direta: </a:t>
            </a:r>
            <a:r>
              <a:rPr lang="pt-BR" sz="2400" dirty="0"/>
              <a:t>importa o módulo inteiro, e você acessa suas funções, classes e variáveis com o prefixo do nome do módulo.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sz="2400" i="1" dirty="0" err="1"/>
              <a:t>import</a:t>
            </a:r>
            <a:r>
              <a:rPr lang="pt-BR" sz="2400" i="1" dirty="0"/>
              <a:t> </a:t>
            </a:r>
            <a:r>
              <a:rPr lang="pt-BR" sz="2400" i="1" dirty="0" err="1"/>
              <a:t>math</a:t>
            </a:r>
            <a:endParaRPr lang="pt-BR" sz="2400" i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sz="2400" i="1" dirty="0"/>
              <a:t>print(</a:t>
            </a:r>
            <a:r>
              <a:rPr lang="pt-BR" sz="2400" i="1" dirty="0" err="1"/>
              <a:t>math.sqrt</a:t>
            </a:r>
            <a:r>
              <a:rPr lang="pt-BR" sz="2400" i="1" dirty="0"/>
              <a:t>(16))  # Exemplo de uso: </a:t>
            </a:r>
            <a:r>
              <a:rPr lang="pt-BR" sz="2400" i="1" dirty="0" err="1"/>
              <a:t>math.sqrt</a:t>
            </a:r>
            <a:endParaRPr lang="pt-BR" sz="2400" i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pt-BR" sz="2400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sz="2400" b="1" dirty="0"/>
              <a:t>Importação com um alias</a:t>
            </a:r>
            <a:r>
              <a:rPr lang="pt-BR" sz="2400" dirty="0"/>
              <a:t>: importa o módulo com um nome abreviado (apelido).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sz="2400" i="1" dirty="0" err="1"/>
              <a:t>import</a:t>
            </a:r>
            <a:r>
              <a:rPr lang="pt-BR" sz="2400" i="1" dirty="0"/>
              <a:t> </a:t>
            </a:r>
            <a:r>
              <a:rPr lang="pt-BR" sz="2400" i="1" dirty="0" err="1"/>
              <a:t>numpy</a:t>
            </a:r>
            <a:r>
              <a:rPr lang="pt-BR" sz="2400" i="1" dirty="0"/>
              <a:t> as </a:t>
            </a:r>
            <a:r>
              <a:rPr lang="pt-BR" sz="2400" i="1" dirty="0" err="1"/>
              <a:t>np</a:t>
            </a:r>
            <a:endParaRPr lang="pt-BR" sz="2400" i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sz="2400" i="1" dirty="0"/>
              <a:t>print(</a:t>
            </a:r>
            <a:r>
              <a:rPr lang="pt-BR" sz="2400" i="1" dirty="0" err="1"/>
              <a:t>np.array</a:t>
            </a:r>
            <a:r>
              <a:rPr lang="pt-BR" sz="2400" i="1" dirty="0"/>
              <a:t>([1, 2, 3]))  # Exemplo de uso com alias: </a:t>
            </a:r>
            <a:r>
              <a:rPr lang="pt-BR" sz="2400" i="1" dirty="0" err="1"/>
              <a:t>np.array</a:t>
            </a:r>
            <a:endParaRPr lang="pt-BR" sz="2400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1755E-3D98-E5F5-108F-A3017164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Formas de importar bibliotecas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1892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E2B75-C608-1714-3C24-ED91FE8DA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9FC960-AED5-9473-579D-55FCF73BF5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dirty="0"/>
              <a:t>Importação de funções, classes ou variáveis </a:t>
            </a:r>
            <a:r>
              <a:rPr lang="pt-BR" b="1" dirty="0"/>
              <a:t>específicas</a:t>
            </a:r>
            <a:r>
              <a:rPr lang="pt-BR" dirty="0"/>
              <a:t>: importa apenas partes específicas de um módulo, o que pode economizar memória.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i="1" dirty="0" err="1"/>
              <a:t>from</a:t>
            </a:r>
            <a:r>
              <a:rPr lang="pt-BR" i="1" dirty="0"/>
              <a:t> </a:t>
            </a:r>
            <a:r>
              <a:rPr lang="pt-BR" i="1" dirty="0" err="1"/>
              <a:t>math</a:t>
            </a:r>
            <a:r>
              <a:rPr lang="pt-BR" i="1" dirty="0"/>
              <a:t> </a:t>
            </a:r>
            <a:r>
              <a:rPr lang="pt-BR" i="1" dirty="0" err="1"/>
              <a:t>import</a:t>
            </a:r>
            <a:r>
              <a:rPr lang="pt-BR" i="1" dirty="0"/>
              <a:t> </a:t>
            </a:r>
            <a:r>
              <a:rPr lang="pt-BR" i="1" dirty="0" err="1"/>
              <a:t>sqrt</a:t>
            </a:r>
            <a:r>
              <a:rPr lang="pt-BR" i="1" dirty="0"/>
              <a:t>, pi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i="1" dirty="0"/>
              <a:t>print(</a:t>
            </a:r>
            <a:r>
              <a:rPr lang="pt-BR" i="1" dirty="0" err="1"/>
              <a:t>sqrt</a:t>
            </a:r>
            <a:r>
              <a:rPr lang="pt-BR" i="1" dirty="0"/>
              <a:t>(16))  # Exemplo de uso: </a:t>
            </a:r>
            <a:r>
              <a:rPr lang="pt-BR" i="1" dirty="0" err="1"/>
              <a:t>sqrt</a:t>
            </a:r>
            <a:r>
              <a:rPr lang="pt-BR" i="1" dirty="0"/>
              <a:t> direto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i="1" dirty="0"/>
              <a:t>print(pi)        # Exemplo de uso: pi direto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dirty="0"/>
              <a:t>Importação de todas as funções, classes ou variáveis de um módulo: com </a:t>
            </a:r>
            <a:r>
              <a:rPr lang="pt-BR" b="1" dirty="0"/>
              <a:t>*</a:t>
            </a:r>
            <a:r>
              <a:rPr lang="pt-BR" dirty="0"/>
              <a:t>, importa todos os itens do módulo, mas pode poluir o </a:t>
            </a:r>
            <a:r>
              <a:rPr lang="pt-BR" dirty="0" err="1"/>
              <a:t>namespace</a:t>
            </a:r>
            <a:r>
              <a:rPr lang="pt-BR" dirty="0"/>
              <a:t> e deve ser usado com cautela.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i="1" dirty="0" err="1"/>
              <a:t>from</a:t>
            </a:r>
            <a:r>
              <a:rPr lang="pt-BR" i="1" dirty="0"/>
              <a:t> </a:t>
            </a:r>
            <a:r>
              <a:rPr lang="pt-BR" i="1" dirty="0" err="1"/>
              <a:t>math</a:t>
            </a:r>
            <a:r>
              <a:rPr lang="pt-BR" i="1" dirty="0"/>
              <a:t> </a:t>
            </a:r>
            <a:r>
              <a:rPr lang="pt-BR" i="1" dirty="0" err="1"/>
              <a:t>import</a:t>
            </a:r>
            <a:r>
              <a:rPr lang="pt-BR" i="1" dirty="0"/>
              <a:t> *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i="1" dirty="0"/>
              <a:t>print(</a:t>
            </a:r>
            <a:r>
              <a:rPr lang="pt-BR" i="1" dirty="0" err="1"/>
              <a:t>sin</a:t>
            </a:r>
            <a:r>
              <a:rPr lang="pt-BR" i="1" dirty="0"/>
              <a:t>(0.5))  # Exemplo de uso: sem prefixo de módulo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A2568-E12A-9161-6E86-0627EE64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Formas de importar bibliotecas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868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697"/>
            <a:ext cx="2819400" cy="4238118"/>
          </a:xfrm>
        </p:spPr>
        <p:txBody>
          <a:bodyPr>
            <a:normAutofit/>
          </a:bodyPr>
          <a:lstStyle/>
          <a:p>
            <a:r>
              <a:rPr lang="pt-BR"/>
              <a:t>Objetivos de aula</a:t>
            </a:r>
            <a:endParaRPr lang="pt-BR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A44681-C720-78E4-6C30-3F9F320459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468808"/>
              </p:ext>
            </p:extLst>
          </p:nvPr>
        </p:nvGraphicFramePr>
        <p:xfrm>
          <a:off x="4159045" y="477541"/>
          <a:ext cx="7626695" cy="575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49329-F688-E4D7-3CF3-22DD02956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B0DB67-1F16-AE87-5620-A2D457C9A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b="1" dirty="0"/>
              <a:t>Importação de módulos</a:t>
            </a:r>
            <a:r>
              <a:rPr lang="pt-BR" dirty="0"/>
              <a:t>: você também pode importar arquivos .</a:t>
            </a:r>
            <a:r>
              <a:rPr lang="pt-BR" dirty="0" err="1"/>
              <a:t>py</a:t>
            </a:r>
            <a:r>
              <a:rPr lang="pt-BR" dirty="0"/>
              <a:t> no mesmo diretório ou em diretórios específicos. Por exemplo, se você tiver um arquivo meumodulo.py, pode importá-lo assim: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i="1" dirty="0" err="1"/>
              <a:t>import</a:t>
            </a:r>
            <a:r>
              <a:rPr lang="pt-BR" i="1" dirty="0"/>
              <a:t> </a:t>
            </a:r>
            <a:r>
              <a:rPr lang="pt-BR" i="1" dirty="0" err="1"/>
              <a:t>meumodulo</a:t>
            </a:r>
            <a:endParaRPr lang="pt-BR" i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i="1" dirty="0"/>
              <a:t>print(</a:t>
            </a:r>
            <a:r>
              <a:rPr lang="pt-BR" i="1" dirty="0" err="1"/>
              <a:t>meumodulo.minha_funcao</a:t>
            </a:r>
            <a:r>
              <a:rPr lang="pt-BR" i="1" dirty="0"/>
              <a:t>())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dirty="0"/>
              <a:t>Importação de </a:t>
            </a:r>
            <a:r>
              <a:rPr lang="pt-BR" b="1" dirty="0"/>
              <a:t>pacotes com submódulos</a:t>
            </a:r>
            <a:r>
              <a:rPr lang="pt-BR" dirty="0"/>
              <a:t>: quando um pacote tem submódulos, você pode importar apenas o submódulo necessário.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i="1" dirty="0" err="1"/>
              <a:t>import</a:t>
            </a:r>
            <a:r>
              <a:rPr lang="pt-BR" i="1" dirty="0"/>
              <a:t> </a:t>
            </a:r>
            <a:r>
              <a:rPr lang="pt-BR" i="1" dirty="0" err="1"/>
              <a:t>pacote.submodulo</a:t>
            </a:r>
            <a:endParaRPr lang="pt-BR" i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i="1" dirty="0" err="1"/>
              <a:t>pacote.submodulo.funcao_especifica</a:t>
            </a:r>
            <a:r>
              <a:rPr lang="pt-BR" i="1" dirty="0"/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B794C-003C-FE16-3503-B0A0FD15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Formas de importar bibliotecas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9712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2CC83D-9A4B-C467-E1D4-A8287B027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D156AEF-7711-CD6D-A248-3560C9C80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A49035-215B-4805-4738-D02DFB6BC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A7E405-AE41-9062-3A20-11A373F0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B8A8DD-95E0-3099-2804-29DFB2F18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AB68A0E-2B4C-B0FB-2F96-269064FE1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55314D-FD1F-B1C6-C242-1BF3CC4C3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0DCE5A2-367E-3EB3-65B2-F461325B8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565A984-E997-E97D-DE4C-0821D27F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ADB1777-F80C-D121-4CDF-BC8153A0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E3F922-0C44-5D4E-E4A1-E0D86A254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594AB16-23FD-4B3B-1249-00229CEB7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C4758DB-6CA1-F766-EA8B-7F91AF76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>
                <a:solidFill>
                  <a:schemeClr val="tx2"/>
                </a:solidFill>
              </a:rPr>
              <a:t>Exemplo de uso</a:t>
            </a:r>
            <a:endParaRPr lang="pt-BR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39296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6EDEC-D5ED-31CE-E083-18BF13780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4BA75E-F89D-1881-50C6-7E13931C7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dirty="0"/>
              <a:t>Imagine que você está trabalhando com fluxo de caixa de uma empresa. Você tem uma lista de transações com valores e datas e quer realizar algumas análises. O objetivo será:</a:t>
            </a:r>
          </a:p>
          <a:p>
            <a:pPr marL="5715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/>
              <a:t>Calcular o saldo acumulado de um fluxo de caixa.</a:t>
            </a:r>
          </a:p>
          <a:p>
            <a:pPr marL="5715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/>
              <a:t>Analisar se as transações são positivas ou negativas.</a:t>
            </a:r>
          </a:p>
          <a:p>
            <a:pPr marL="5715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/>
              <a:t>Calcular a média de valores de transações usando </a:t>
            </a:r>
            <a:r>
              <a:rPr lang="pt-BR" dirty="0" err="1"/>
              <a:t>numpy</a:t>
            </a:r>
            <a:r>
              <a:rPr lang="pt-BR" dirty="0"/>
              <a:t>.</a:t>
            </a:r>
          </a:p>
          <a:p>
            <a:pPr marL="5715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/>
              <a:t>Obter a data do primeiro pagamento ou da última transação usando </a:t>
            </a:r>
            <a:r>
              <a:rPr lang="pt-BR" dirty="0" err="1"/>
              <a:t>datetime</a:t>
            </a:r>
            <a:r>
              <a:rPr lang="pt-BR" dirty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dirty="0"/>
              <a:t>Estrutura do Projeto: Vamos criar dois arquivos de Python, conforme a modularização. O arquivo principal (fluxo_caixa.py) vai importar funções de um módulo auxiliar chamado fluxo_caixa_modulo.py.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F4416-53B4-8BC9-2B15-55E14EFE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Exemplo</a:t>
            </a:r>
            <a:r>
              <a:rPr dirty="0"/>
              <a:t> de </a:t>
            </a:r>
            <a:r>
              <a:rPr lang="pt-BR" dirty="0"/>
              <a:t>u</a:t>
            </a:r>
            <a:r>
              <a:rPr dirty="0"/>
              <a:t>so </a:t>
            </a:r>
            <a:r>
              <a:rPr lang="pt-BR" dirty="0"/>
              <a:t>combinado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0535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7384A21-8ED0-6B8A-3E77-BA412D717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75" y="0"/>
            <a:ext cx="7074310" cy="68400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Arquivo fluxo_caixa_modulo.py</a:t>
            </a:r>
            <a:endParaRPr kumimoji="0" lang="pt-BR" altLang="pt-BR" sz="1500" b="0" i="0" u="none" strike="noStrike" cap="none" normalizeH="0" baseline="0" dirty="0">
              <a:ln>
                <a:noFill/>
              </a:ln>
              <a:solidFill>
                <a:srgbClr val="CF8E6D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numpy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np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datetime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datetime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Função para calcular o saldo acumulado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calcular_saldo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transacoes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saldo =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transacao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transacoes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saldo +=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transacao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'valor'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saldo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Função para classificar as transações como positivas ou negativas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classificar_transacoes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transacoes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list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map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lambda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x: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'Positiva'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x[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'valor'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&gt;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'Negativa'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transacoes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Função para calcular a média de transações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calcular_media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transacoes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valores = [t[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'valor'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transacoes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np.mean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(valores)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Função para obter a data da primeira transação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primeira_data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transacoes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datas = [t[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'data'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transacoes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min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(datas)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Função para obter a data da última transação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ultima_data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transacoes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datas = [t[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'data'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transacoes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max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(datas)</a:t>
            </a:r>
            <a:endParaRPr kumimoji="0" lang="pt-BR" alt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C5A355-D629-C2FE-6B09-8CA5EC76C6CB}"/>
              </a:ext>
            </a:extLst>
          </p:cNvPr>
          <p:cNvSpPr txBox="1">
            <a:spLocks/>
          </p:cNvSpPr>
          <p:nvPr/>
        </p:nvSpPr>
        <p:spPr>
          <a:xfrm>
            <a:off x="7993625" y="18000"/>
            <a:ext cx="4119717" cy="1039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chemeClr val="tx2"/>
                </a:solidFill>
              </a:rPr>
              <a:t>Código do arquivo fluxo_caixa_modulo.py</a:t>
            </a:r>
          </a:p>
        </p:txBody>
      </p:sp>
    </p:spTree>
    <p:extLst>
      <p:ext uri="{BB962C8B-B14F-4D97-AF65-F5344CB8AC3E}">
        <p14:creationId xmlns:p14="http://schemas.microsoft.com/office/powerpoint/2010/main" val="144054943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BF36C-F72D-379F-4752-D30383F06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FFA50C-D60E-D93E-43B8-E19CF7DBA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20" y="243512"/>
            <a:ext cx="7256206" cy="637097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Arquivo principal - fluxo_caixa.py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rgbClr val="CF8E6D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numpy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np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datetime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datetime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fluxo_caixa_modulo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Definindo algumas transações com valores e datas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transacoes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[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{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'valor'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2000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'data'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datetime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2024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15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)},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{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'valor'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-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500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'data'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datetime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2024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)},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{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'valor'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1500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'data'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datetime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2024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)},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{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'valor'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-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200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'data'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datetime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2024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)},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{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'valor'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1200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'data'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datetime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2024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)}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Calcular o saldo acumulado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saldo_acumulado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calcular_saldo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transacoes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f"Saldo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acumulado: R$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saldo_acumulado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69D337F-F979-4CE7-C8A5-D63F6DD90A1B}"/>
              </a:ext>
            </a:extLst>
          </p:cNvPr>
          <p:cNvSpPr txBox="1">
            <a:spLocks/>
          </p:cNvSpPr>
          <p:nvPr/>
        </p:nvSpPr>
        <p:spPr>
          <a:xfrm>
            <a:off x="9094839" y="18000"/>
            <a:ext cx="3018503" cy="1722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chemeClr val="tx2"/>
                </a:solidFill>
              </a:rPr>
              <a:t>Início do código do arquivo </a:t>
            </a:r>
          </a:p>
          <a:p>
            <a:r>
              <a:rPr lang="pt-BR" sz="3200" dirty="0">
                <a:solidFill>
                  <a:schemeClr val="tx2"/>
                </a:solidFill>
              </a:rPr>
              <a:t>fluxo_caixa.py</a:t>
            </a:r>
          </a:p>
        </p:txBody>
      </p:sp>
    </p:spTree>
    <p:extLst>
      <p:ext uri="{BB962C8B-B14F-4D97-AF65-F5344CB8AC3E}">
        <p14:creationId xmlns:p14="http://schemas.microsoft.com/office/powerpoint/2010/main" val="171787536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0450C-4259-16AE-4605-28766B4D9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7E1DD3-6EF8-F5DE-38C8-16BD50900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89" y="612844"/>
            <a:ext cx="9979014" cy="563231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Continuação do arquivo fluxo_caixa.py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Classificar as transações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classificacoes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classificar_transacoes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transacoes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"Classificação das transações:"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classificacoes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Calcular a média dos valores das transações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media_transacoes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calcular_media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transacoes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f"Média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das transações: R$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media_transacoes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Obter a primeira e a última data de transação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primeira_data_transacao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primeira_data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transacoes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ultima_data_transacao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ultima_data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transacoes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f"Primeira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transação: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primeira_data_transacao.strftime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'%d/%m/%Y'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f"Última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transação: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ultima_data_transacao.strftime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'%d/%m/%Y'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C9C8CFF-DD82-2D42-DA67-5ED15CE88C6E}"/>
              </a:ext>
            </a:extLst>
          </p:cNvPr>
          <p:cNvSpPr txBox="1">
            <a:spLocks/>
          </p:cNvSpPr>
          <p:nvPr/>
        </p:nvSpPr>
        <p:spPr>
          <a:xfrm>
            <a:off x="8790040" y="583348"/>
            <a:ext cx="3293806" cy="17223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chemeClr val="tx2"/>
                </a:solidFill>
              </a:rPr>
              <a:t>Continuação do código do arquivo </a:t>
            </a:r>
          </a:p>
          <a:p>
            <a:r>
              <a:rPr lang="pt-BR" sz="3200" dirty="0">
                <a:solidFill>
                  <a:schemeClr val="tx2"/>
                </a:solidFill>
              </a:rPr>
              <a:t>fluxo_caixa.py</a:t>
            </a:r>
          </a:p>
        </p:txBody>
      </p:sp>
    </p:spTree>
    <p:extLst>
      <p:ext uri="{BB962C8B-B14F-4D97-AF65-F5344CB8AC3E}">
        <p14:creationId xmlns:p14="http://schemas.microsoft.com/office/powerpoint/2010/main" val="62481918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67" descr="Figura humana em madeira">
            <a:extLst>
              <a:ext uri="{FF2B5EF4-FFF2-40B4-BE49-F238E27FC236}">
                <a16:creationId xmlns:a16="http://schemas.microsoft.com/office/drawing/2014/main" id="{61658530-9385-E76D-3C3D-76D254DE41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0783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66" name="Google Shape;16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SzPts val="4400"/>
            </a:pPr>
            <a:r>
              <a:rPr lang="pt-BR" sz="4000" b="1" dirty="0">
                <a:solidFill>
                  <a:srgbClr val="FFFFFF"/>
                </a:solidFill>
              </a:rPr>
              <a:t>Dúvidas</a:t>
            </a:r>
            <a:r>
              <a:rPr lang="en-US" sz="4000" b="1" dirty="0">
                <a:solidFill>
                  <a:srgbClr val="FFFFFF"/>
                </a:solidFill>
              </a:rPr>
              <a:t>?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094838-2047-D919-AB3B-32A2653DB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lfinetes coloridos vinculados por linhas">
            <a:extLst>
              <a:ext uri="{FF2B5EF4-FFF2-40B4-BE49-F238E27FC236}">
                <a16:creationId xmlns:a16="http://schemas.microsoft.com/office/drawing/2014/main" id="{9A152CFA-D549-86C1-74E8-449216DA8D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2" b="144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Arial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7387F1-36AC-7D35-9D54-E1477D5E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8" y="2299176"/>
            <a:ext cx="4131368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600" dirty="0"/>
              <a:t>Atividade prática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22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8A680-4BC6-77F1-9381-768B2C315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9612AE-9531-288A-922A-7937EB01B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571500" indent="-457200">
              <a:buSzPct val="100000"/>
              <a:buFont typeface="+mj-lt"/>
              <a:buAutoNum type="arabicPeriod"/>
            </a:pPr>
            <a:r>
              <a:rPr lang="pt-BR" sz="2200" dirty="0"/>
              <a:t>Testar os exemplos vistos em aula. Faça algumas alterações para melhor entendimento</a:t>
            </a:r>
          </a:p>
          <a:p>
            <a:pPr marL="571500" indent="-457200">
              <a:buSzPct val="100000"/>
              <a:buFont typeface="+mj-lt"/>
              <a:buAutoNum type="arabicPeriod"/>
            </a:pPr>
            <a:r>
              <a:rPr lang="pt-BR" sz="2200" dirty="0"/>
              <a:t>Criar um jogo simples de adivinhação em que o computador sorteia um número aleatório entre 1 e 100, e o jogador precisa adivinhar qual é esse número. O programa vai indicar se o palpite foi muito baixo, muito alto ou correto. O jogo continua até que o jogador acerte o número. Após a vitória, o programa exibe a quantidade de tentativas.</a:t>
            </a:r>
          </a:p>
          <a:p>
            <a:pPr marL="571500" indent="-457200">
              <a:buSzPct val="100000"/>
              <a:buFont typeface="+mj-lt"/>
              <a:buAutoNum type="arabicPeriod"/>
            </a:pPr>
            <a:r>
              <a:rPr lang="pt-BR" sz="2200" dirty="0"/>
              <a:t>Elaborar um programa que solicita ao usuário que insira sua data de nascimento no formato </a:t>
            </a:r>
            <a:r>
              <a:rPr lang="pt-BR" sz="2200" dirty="0" err="1"/>
              <a:t>dd</a:t>
            </a:r>
            <a:r>
              <a:rPr lang="pt-BR" sz="2200" dirty="0"/>
              <a:t>/mm/</a:t>
            </a:r>
            <a:r>
              <a:rPr lang="pt-BR" sz="2200" dirty="0" err="1"/>
              <a:t>yyyy</a:t>
            </a:r>
            <a:r>
              <a:rPr lang="pt-BR" sz="2200" dirty="0"/>
              <a:t>, calcula a idade de uma pessoa com base na data de nascimento e exibe a idade em anos, meses e dias.</a:t>
            </a:r>
          </a:p>
          <a:p>
            <a:pPr marL="571500" indent="-457200">
              <a:buSzPct val="100000"/>
              <a:buFont typeface="+mj-lt"/>
              <a:buAutoNum type="arabicPeriod"/>
            </a:pPr>
            <a:r>
              <a:rPr lang="pt-BR" sz="2200" dirty="0"/>
              <a:t>Utilizar a biblioteca </a:t>
            </a:r>
            <a:r>
              <a:rPr lang="pt-BR" sz="2200" dirty="0" err="1"/>
              <a:t>numpy</a:t>
            </a:r>
            <a:r>
              <a:rPr lang="pt-BR" sz="2200" dirty="0"/>
              <a:t> para simular o crescimento de uma população ao longo do tempo, aplicando uma taxa de crescimento constante (fornecidas pelo usuário), e calcular a população em diferentes períodos, seja ao longo dos próximos anos ou meses, dependendo da preferência.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D00A42D-E9B7-8CE3-8FD3-4F99E137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715392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166E8A-F40A-151D-4C45-8AF98D3F5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sz="2200" dirty="0"/>
              <a:t>5. 	Criar um programa modularizado para calcular o valor presente (VP) e o valor futuro (VF) de um investimento com base nas fórmulas de juros compostos.</a:t>
            </a:r>
          </a:p>
          <a:p>
            <a:pPr marL="571500" lvl="1" indent="0">
              <a:buNone/>
            </a:pPr>
            <a:r>
              <a:rPr lang="pt-BR" sz="2200" dirty="0"/>
              <a:t>Crie uma função para calcular o valor futuro (VF): </a:t>
            </a:r>
          </a:p>
          <a:p>
            <a:pPr marL="1028700" lvl="2" indent="0">
              <a:buNone/>
            </a:pPr>
            <a:r>
              <a:rPr lang="pt-BR" sz="2200" i="1" dirty="0"/>
              <a:t>Fórmula: VF = PV * (1 + taxa) ** meses</a:t>
            </a:r>
          </a:p>
          <a:p>
            <a:pPr marL="571500" lvl="1" indent="0">
              <a:buNone/>
            </a:pPr>
            <a:r>
              <a:rPr lang="pt-BR" sz="2200" dirty="0"/>
              <a:t>Onde PV é o valor presente, taxa é a taxa de juros mensal e meses é o número de períodos (meses).</a:t>
            </a:r>
          </a:p>
          <a:p>
            <a:pPr marL="571500" lvl="1" indent="0">
              <a:buNone/>
            </a:pPr>
            <a:r>
              <a:rPr lang="pt-BR" sz="2200" dirty="0"/>
              <a:t>Crie uma função para calcular o valor presente (VP):</a:t>
            </a:r>
          </a:p>
          <a:p>
            <a:pPr marL="1028700" lvl="2" indent="0">
              <a:buNone/>
            </a:pPr>
            <a:r>
              <a:rPr lang="pt-BR" sz="2200" i="1" dirty="0"/>
              <a:t>Fórmula: VP = VF / (1 + taxa) ** meses</a:t>
            </a:r>
          </a:p>
          <a:p>
            <a:pPr marL="571500" lvl="1" indent="0">
              <a:buNone/>
            </a:pPr>
            <a:r>
              <a:rPr lang="pt-BR" sz="2200" dirty="0"/>
              <a:t>Modularize o código separando as funções em um arquivo .</a:t>
            </a:r>
            <a:r>
              <a:rPr lang="pt-BR" sz="2200" dirty="0" err="1"/>
              <a:t>py</a:t>
            </a:r>
            <a:r>
              <a:rPr lang="pt-BR" sz="2200" dirty="0"/>
              <a:t> e importe-o no seu script principal.</a:t>
            </a:r>
          </a:p>
          <a:p>
            <a:pPr marL="571500" lvl="1" indent="0">
              <a:buNone/>
            </a:pPr>
            <a:r>
              <a:rPr lang="pt-BR" sz="2200" b="1" dirty="0"/>
              <a:t>Dicas</a:t>
            </a:r>
            <a:r>
              <a:rPr lang="pt-BR" sz="2200" dirty="0"/>
              <a:t>: Utilize </a:t>
            </a:r>
            <a:r>
              <a:rPr lang="pt-BR" sz="2200" dirty="0" err="1"/>
              <a:t>math</a:t>
            </a:r>
            <a:r>
              <a:rPr lang="pt-BR" sz="2200" dirty="0"/>
              <a:t> para operações matemáticas, como exponenciação. Utilize lambda para funções simples.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95DE63E-C655-12EA-24BD-334D90A1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190906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92A399-231B-C94E-6186-12407A397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CA87468-34D8-7973-CD9B-126B2C37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11D5D6-F3E2-B78E-EC95-177AAE742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EBDBFD-0D12-D7A6-A5D1-CD3D848E6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400FE11-0C1D-9AFF-99E7-A03102D9C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D2FEDBC-8965-1312-2D50-64C90C13E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385B6D1-0955-8250-5790-3C92E639A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7638A7B-2741-C039-8000-566A9AB10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4220C57-CCE4-3B7A-1B9F-4A2AA06B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A1E1D8B-BEEE-71FF-5640-95EA9CF3C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6FD3B31-B51B-FA29-09E9-9B31AED40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8F28236-25E7-70BB-2EC3-72544E6A7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ACCD686-41FA-6DF1-AEBD-A58586A0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>
                <a:solidFill>
                  <a:schemeClr val="tx2"/>
                </a:solidFill>
              </a:rPr>
              <a:t>Lambdas</a:t>
            </a:r>
            <a:endParaRPr lang="pt-BR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263619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Vídeo 4" descr="3D Person Working In A Home Office">
            <a:extLst>
              <a:ext uri="{FF2B5EF4-FFF2-40B4-BE49-F238E27FC236}">
                <a16:creationId xmlns:a16="http://schemas.microsoft.com/office/drawing/2014/main" id="{897DF0E2-3D91-1EF5-C7A4-844EAEC298F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284" r="-1" b="-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91089F-0F99-EE57-03A4-A1ED092C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31" y="515648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Hora de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codar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5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1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mute="1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82CFB2-5CC0-B151-06A7-7C5E01CCCC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função </a:t>
            </a:r>
            <a:r>
              <a:rPr lang="pt-BR" b="1" dirty="0"/>
              <a:t>lambda</a:t>
            </a:r>
            <a:r>
              <a:rPr lang="pt-BR" dirty="0"/>
              <a:t> é uma forma compacta de criar funções pequenas e anônimas (sem nome). </a:t>
            </a:r>
          </a:p>
          <a:p>
            <a:r>
              <a:rPr lang="pt-BR" dirty="0"/>
              <a:t>A principal característica das funções lambda é que elas podem ser definidas em uma única linha de código e são geralmente usadas quando você precisa de uma função simples e não quer declarar uma função completa com a palavra-chave </a:t>
            </a:r>
            <a:r>
              <a:rPr lang="pt-BR" b="1" dirty="0"/>
              <a:t>def</a:t>
            </a:r>
            <a:r>
              <a:rPr lang="pt-BR" dirty="0"/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981079-3A72-47EE-ED80-9F2F5FEF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204895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6B002-DD8A-A6D7-D71B-1B34B13B8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912851-E051-7A62-022F-A5BDB7BA2F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Sintaxe:</a:t>
            </a:r>
          </a:p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	lambda</a:t>
            </a:r>
            <a:r>
              <a:rPr lang="pt-BR" dirty="0"/>
              <a:t> argumentos: expressão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argumentos</a:t>
            </a:r>
            <a:r>
              <a:rPr lang="pt-BR" dirty="0"/>
              <a:t>: são os parâmetros da função (semelhante aos parâmetros em uma função normal).</a:t>
            </a:r>
          </a:p>
          <a:p>
            <a:pPr marL="0" indent="0">
              <a:buNone/>
            </a:pPr>
            <a:r>
              <a:rPr lang="pt-BR" b="1" dirty="0"/>
              <a:t>expressão</a:t>
            </a:r>
            <a:r>
              <a:rPr lang="pt-BR" dirty="0"/>
              <a:t>: é a operação ou cálculo que a função executa, e o valor da expressão será retornado automaticamente.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457166-4E57-37A3-1584-43EF89C7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62621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472B2-9A65-AC54-EEAC-AFF5B8DF0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3C85D86-8568-07CB-A316-ED02E8E99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747" y="305068"/>
            <a:ext cx="10208506" cy="624786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00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1" u="none" strike="noStrike" cap="none" normalizeH="0" baseline="0" dirty="0">
                <a:ln>
                  <a:noFill/>
                </a:ln>
                <a:solidFill>
                  <a:srgbClr val="5F826B"/>
                </a:solidFill>
                <a:effectLst/>
                <a:latin typeface="JetBrains Mono"/>
              </a:rPr>
              <a:t>'''A função abaixo recebe um número e retorna o quadrado desse número. '''</a:t>
            </a:r>
            <a:br>
              <a:rPr kumimoji="0" lang="pt-BR" altLang="pt-BR" sz="2000" b="0" i="1" u="none" strike="noStrike" cap="none" normalizeH="0" baseline="0" dirty="0">
                <a:ln>
                  <a:noFill/>
                </a:ln>
                <a:solidFill>
                  <a:srgbClr val="5F826B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quadrado =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lambda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x: x **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(quadrado(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 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Saída: 25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'''Função lambda com múltiplos argumentos: A função abaixo recebe dois números e retorna a soma deles.'''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soma =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lambda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x, y: x + y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(soma(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7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 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Saída: 10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'''Usando lambda com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sorted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para ordenar listas de tuplas: Vamos usar lambda para ordenar uma lista de tuplas com base no segundo valor de cada tupla. '''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lista = [(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 (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 (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)]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lista_ordenada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sorted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(lista,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key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lambda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x: x[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lista_ordenada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Saída: [(4, 1), (1, 3), (2, 5)]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'''Usando lambda com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filter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 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filter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usa a função lambda para filtrar elementos de uma lista. Aqui, a função lambda seleciona apenas números pares.'''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numeros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[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pares =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list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filter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lambda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x: x %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numeros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(pares) 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Saída: [2, 4, 6]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59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92CCD-1EDB-076E-A2CA-5AED00C53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28D9BDC-5917-4782-A72D-4326F4C1A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funções lambda são limitadas a expressões simples, ou seja, não podem conter múltiplas expressões ou comandos complexos como loops ou condições completas. </a:t>
            </a:r>
          </a:p>
          <a:p>
            <a:r>
              <a:rPr lang="pt-BR" dirty="0"/>
              <a:t>Para funções mais complexas, é melhor usar a sintaxe tradicional com def.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E14F4-6239-4B2F-A8DC-FFD19268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Limitações de Lambda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92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4945CB-352D-117C-1E52-F92A87525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5B172C1-6D8C-A0C5-A0F4-17F951009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1F5F1F-CF8E-B966-D689-0BBD06009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E12C06-9397-BF79-790B-A35E8EF29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655C53C-BAF8-E13B-08D3-896128035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4005B87-D3C2-8F38-8052-08FC68AB0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D638540-EA82-6266-6993-314556913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FF96B53-DAAC-741D-67DA-C86756A1A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E50EB73-F234-2B22-B6B4-06D644B92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D400E32-6757-0217-A8C7-96498BE69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1AD0E19-2D2C-15CF-2B4B-91AB1CCA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1C0F627-A95C-529A-D5F5-618308FB7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4B44D0A-2EDA-CC9C-4253-4D8F973A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>
                <a:solidFill>
                  <a:schemeClr val="tx2"/>
                </a:solidFill>
              </a:rPr>
              <a:t>Modularização</a:t>
            </a:r>
            <a:endParaRPr lang="pt-BR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46263322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2955</Words>
  <Application>Microsoft Office PowerPoint</Application>
  <PresentationFormat>Widescreen</PresentationFormat>
  <Paragraphs>146</Paragraphs>
  <Slides>40</Slides>
  <Notes>1</Notes>
  <HiddenSlides>0</HiddenSlides>
  <MMClips>1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40</vt:i4>
      </vt:variant>
    </vt:vector>
  </HeadingPairs>
  <TitlesOfParts>
    <vt:vector size="47" baseType="lpstr">
      <vt:lpstr>Aptos</vt:lpstr>
      <vt:lpstr>Aptos Display</vt:lpstr>
      <vt:lpstr>Arial</vt:lpstr>
      <vt:lpstr>Calibri</vt:lpstr>
      <vt:lpstr>JetBrains Mono</vt:lpstr>
      <vt:lpstr>1_Tema do Office</vt:lpstr>
      <vt:lpstr>Tema do Office</vt:lpstr>
      <vt:lpstr>Python:  Aplicações para  Administração e Engenharia</vt:lpstr>
      <vt:lpstr>Aula 8:  Modularização e Bibliotecas</vt:lpstr>
      <vt:lpstr>Objetivos de aula</vt:lpstr>
      <vt:lpstr>Lambdas</vt:lpstr>
      <vt:lpstr>Lambda</vt:lpstr>
      <vt:lpstr>Lambda</vt:lpstr>
      <vt:lpstr>Apresentação do PowerPoint</vt:lpstr>
      <vt:lpstr>Limitações de Lambda</vt:lpstr>
      <vt:lpstr>Modularização</vt:lpstr>
      <vt:lpstr>O que é Modularização?</vt:lpstr>
      <vt:lpstr>Por que usar Modularização?</vt:lpstr>
      <vt:lpstr>Como Funciona a Modularização?</vt:lpstr>
      <vt:lpstr>Funções e Módulos</vt:lpstr>
      <vt:lpstr>Exemplo de Modularização</vt:lpstr>
      <vt:lpstr>Bibliotecas</vt:lpstr>
      <vt:lpstr>O que são Bibliotecas em Python?</vt:lpstr>
      <vt:lpstr>Por que usar Bibliotecas?</vt:lpstr>
      <vt:lpstr>Como usar Bibliotecas?</vt:lpstr>
      <vt:lpstr>Principais Bibliotecas em Python</vt:lpstr>
      <vt:lpstr>Exemplo de uso da Biblioteca math</vt:lpstr>
      <vt:lpstr>Exemplo de uso da Biblioteca random</vt:lpstr>
      <vt:lpstr>Exemplo de uso da Biblioteca datetime</vt:lpstr>
      <vt:lpstr>Exemplo de uso da Biblioteca os</vt:lpstr>
      <vt:lpstr>Biblioteca numpy</vt:lpstr>
      <vt:lpstr>Biblioteca NumPy</vt:lpstr>
      <vt:lpstr>Exemplo de uso da Biblioteca NumPy</vt:lpstr>
      <vt:lpstr>Formas de importação de Bibliotecas</vt:lpstr>
      <vt:lpstr>Formas de importar bibliotecas</vt:lpstr>
      <vt:lpstr>Formas de importar bibliotecas</vt:lpstr>
      <vt:lpstr>Formas de importar bibliotecas</vt:lpstr>
      <vt:lpstr>Exemplo de uso</vt:lpstr>
      <vt:lpstr>Exemplo de uso combinado</vt:lpstr>
      <vt:lpstr>Apresentação do PowerPoint</vt:lpstr>
      <vt:lpstr>Apresentação do PowerPoint</vt:lpstr>
      <vt:lpstr>Apresentação do PowerPoint</vt:lpstr>
      <vt:lpstr>Dúvidas?</vt:lpstr>
      <vt:lpstr>Atividade prática</vt:lpstr>
      <vt:lpstr>Atividade</vt:lpstr>
      <vt:lpstr>Atividade</vt:lpstr>
      <vt:lpstr>Hora de codar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Leide Aparecida Vieira</cp:lastModifiedBy>
  <cp:revision>6</cp:revision>
  <dcterms:created xsi:type="dcterms:W3CDTF">2013-01-27T09:14:16Z</dcterms:created>
  <dcterms:modified xsi:type="dcterms:W3CDTF">2024-11-06T19:16:24Z</dcterms:modified>
  <cp:category/>
</cp:coreProperties>
</file>