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  <p:sldMasterId id="2147483691" r:id="rId2"/>
  </p:sldMasterIdLst>
  <p:notesMasterIdLst>
    <p:notesMasterId r:id="rId26"/>
  </p:notesMasterIdLst>
  <p:sldIdLst>
    <p:sldId id="274" r:id="rId3"/>
    <p:sldId id="317" r:id="rId4"/>
    <p:sldId id="267" r:id="rId5"/>
    <p:sldId id="321" r:id="rId6"/>
    <p:sldId id="455" r:id="rId7"/>
    <p:sldId id="462" r:id="rId8"/>
    <p:sldId id="456" r:id="rId9"/>
    <p:sldId id="457" r:id="rId10"/>
    <p:sldId id="477" r:id="rId11"/>
    <p:sldId id="459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3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1439B-9BCB-43F3-9F43-402361C77B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8383531-537E-4112-966B-C5535A825276}">
      <dgm:prSet/>
      <dgm:spPr/>
      <dgm:t>
        <a:bodyPr/>
        <a:lstStyle/>
        <a:p>
          <a:r>
            <a:rPr lang="en-US" dirty="0"/>
            <a:t>O que </a:t>
          </a:r>
          <a:r>
            <a:rPr lang="en-US" dirty="0" err="1"/>
            <a:t>são</a:t>
          </a:r>
          <a:r>
            <a:rPr lang="en-US" dirty="0"/>
            <a:t> Dados</a:t>
          </a:r>
        </a:p>
      </dgm:t>
    </dgm:pt>
    <dgm:pt modelId="{B43E240D-3A66-4065-8CEB-5A55CA215F6F}" type="parTrans" cxnId="{BCE531B3-268D-4EA5-9F72-01B8AFFB31E8}">
      <dgm:prSet/>
      <dgm:spPr/>
      <dgm:t>
        <a:bodyPr/>
        <a:lstStyle/>
        <a:p>
          <a:endParaRPr lang="en-US"/>
        </a:p>
      </dgm:t>
    </dgm:pt>
    <dgm:pt modelId="{B157C777-D865-4D1D-8842-C56D6D057472}" type="sibTrans" cxnId="{BCE531B3-268D-4EA5-9F72-01B8AFFB31E8}">
      <dgm:prSet/>
      <dgm:spPr/>
      <dgm:t>
        <a:bodyPr/>
        <a:lstStyle/>
        <a:p>
          <a:endParaRPr lang="en-US"/>
        </a:p>
      </dgm:t>
    </dgm:pt>
    <dgm:pt modelId="{2D08C94D-48F2-4F8E-88EB-32D1E810F840}">
      <dgm:prSet/>
      <dgm:spPr/>
      <dgm:t>
        <a:bodyPr/>
        <a:lstStyle/>
        <a:p>
          <a:r>
            <a:rPr lang="en-US" dirty="0" err="1"/>
            <a:t>Profissões</a:t>
          </a:r>
          <a:r>
            <a:rPr lang="en-US" dirty="0"/>
            <a:t> </a:t>
          </a:r>
          <a:r>
            <a:rPr lang="en-US" dirty="0" err="1"/>
            <a:t>relacionadas</a:t>
          </a:r>
          <a:endParaRPr lang="en-US" dirty="0"/>
        </a:p>
      </dgm:t>
    </dgm:pt>
    <dgm:pt modelId="{7070EF1F-2002-4C45-9322-B22A76C80697}" type="parTrans" cxnId="{500A91E0-115E-437E-A64E-2EFD98FC0390}">
      <dgm:prSet/>
      <dgm:spPr/>
      <dgm:t>
        <a:bodyPr/>
        <a:lstStyle/>
        <a:p>
          <a:endParaRPr lang="en-US"/>
        </a:p>
      </dgm:t>
    </dgm:pt>
    <dgm:pt modelId="{473F2352-436F-4381-A4AF-FCE5C093304D}" type="sibTrans" cxnId="{500A91E0-115E-437E-A64E-2EFD98FC0390}">
      <dgm:prSet/>
      <dgm:spPr/>
      <dgm:t>
        <a:bodyPr/>
        <a:lstStyle/>
        <a:p>
          <a:endParaRPr lang="en-US"/>
        </a:p>
      </dgm:t>
    </dgm:pt>
    <dgm:pt modelId="{CB55D044-48D4-4768-9754-D20CD8EF0114}">
      <dgm:prSet/>
      <dgm:spPr/>
      <dgm:t>
        <a:bodyPr/>
        <a:lstStyle/>
        <a:p>
          <a:r>
            <a:rPr lang="en-US" dirty="0" err="1"/>
            <a:t>Introduzir</a:t>
          </a:r>
          <a:r>
            <a:rPr lang="en-US" dirty="0"/>
            <a:t> </a:t>
          </a:r>
          <a:r>
            <a:rPr lang="en-US" dirty="0" err="1"/>
            <a:t>os</a:t>
          </a:r>
          <a:r>
            <a:rPr lang="en-US" dirty="0"/>
            <a:t> </a:t>
          </a:r>
          <a:r>
            <a:rPr lang="en-US" dirty="0" err="1"/>
            <a:t>conceitos</a:t>
          </a:r>
          <a:r>
            <a:rPr lang="en-US" dirty="0"/>
            <a:t> </a:t>
          </a:r>
          <a:r>
            <a:rPr lang="en-US" dirty="0" err="1"/>
            <a:t>básicos</a:t>
          </a:r>
          <a:r>
            <a:rPr lang="en-US" dirty="0"/>
            <a:t> de Pandas</a:t>
          </a:r>
        </a:p>
      </dgm:t>
    </dgm:pt>
    <dgm:pt modelId="{FFDD220E-5B04-4947-9E1E-F29692D8E692}" type="parTrans" cxnId="{0A5C979E-3110-4AC0-9597-71975765DCB4}">
      <dgm:prSet/>
      <dgm:spPr/>
      <dgm:t>
        <a:bodyPr/>
        <a:lstStyle/>
        <a:p>
          <a:endParaRPr lang="en-US"/>
        </a:p>
      </dgm:t>
    </dgm:pt>
    <dgm:pt modelId="{5276E365-DD97-4F35-A988-49CE60EDF533}" type="sibTrans" cxnId="{0A5C979E-3110-4AC0-9597-71975765DCB4}">
      <dgm:prSet/>
      <dgm:spPr/>
      <dgm:t>
        <a:bodyPr/>
        <a:lstStyle/>
        <a:p>
          <a:endParaRPr lang="en-US"/>
        </a:p>
      </dgm:t>
    </dgm:pt>
    <dgm:pt modelId="{92FDAFD2-A143-4F2B-BCB7-F55B9954EB2F}">
      <dgm:prSet/>
      <dgm:spPr/>
      <dgm:t>
        <a:bodyPr/>
        <a:lstStyle/>
        <a:p>
          <a:r>
            <a:rPr lang="en-US" dirty="0" err="1"/>
            <a:t>Realizar</a:t>
          </a:r>
          <a:r>
            <a:rPr lang="en-US" dirty="0"/>
            <a:t> </a:t>
          </a:r>
          <a:r>
            <a:rPr lang="en-US" dirty="0" err="1"/>
            <a:t>exercícios</a:t>
          </a:r>
          <a:r>
            <a:rPr lang="en-US" dirty="0"/>
            <a:t> </a:t>
          </a:r>
          <a:r>
            <a:rPr lang="en-US" dirty="0" err="1"/>
            <a:t>práticos</a:t>
          </a:r>
          <a:r>
            <a:rPr lang="en-US" dirty="0"/>
            <a:t> simples</a:t>
          </a:r>
        </a:p>
      </dgm:t>
    </dgm:pt>
    <dgm:pt modelId="{F726919B-655D-4F6C-A41F-21B863F04E1C}" type="parTrans" cxnId="{6BB959B2-2E08-493C-8AA6-79CD37DE1436}">
      <dgm:prSet/>
      <dgm:spPr/>
      <dgm:t>
        <a:bodyPr/>
        <a:lstStyle/>
        <a:p>
          <a:endParaRPr lang="en-US"/>
        </a:p>
      </dgm:t>
    </dgm:pt>
    <dgm:pt modelId="{60F14207-18B9-43E7-BDD6-32B5CA156AF7}" type="sibTrans" cxnId="{6BB959B2-2E08-493C-8AA6-79CD37DE1436}">
      <dgm:prSet/>
      <dgm:spPr/>
      <dgm:t>
        <a:bodyPr/>
        <a:lstStyle/>
        <a:p>
          <a:endParaRPr lang="en-US"/>
        </a:p>
      </dgm:t>
    </dgm:pt>
    <dgm:pt modelId="{2D86A5AB-55D5-4EF2-901E-4A77F898D1C3}" type="pres">
      <dgm:prSet presAssocID="{6491439B-9BCB-43F3-9F43-402361C77BD9}" presName="root" presStyleCnt="0">
        <dgm:presLayoutVars>
          <dgm:dir/>
          <dgm:resizeHandles val="exact"/>
        </dgm:presLayoutVars>
      </dgm:prSet>
      <dgm:spPr/>
    </dgm:pt>
    <dgm:pt modelId="{91B1F7AC-5590-41F5-9365-AFFBFA522F31}" type="pres">
      <dgm:prSet presAssocID="{68383531-537E-4112-966B-C5535A825276}" presName="compNode" presStyleCnt="0"/>
      <dgm:spPr/>
    </dgm:pt>
    <dgm:pt modelId="{F0E3967E-6325-441C-B554-314791A4D921}" type="pres">
      <dgm:prSet presAssocID="{68383531-537E-4112-966B-C5535A825276}" presName="bgRect" presStyleLbl="bgShp" presStyleIdx="0" presStyleCnt="4"/>
      <dgm:spPr/>
    </dgm:pt>
    <dgm:pt modelId="{6763FA6B-7A83-4F84-8460-CBCEC06608E2}" type="pres">
      <dgm:prSet presAssocID="{68383531-537E-4112-966B-C5535A8252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do com preenchimento sólido"/>
        </a:ext>
      </dgm:extLst>
    </dgm:pt>
    <dgm:pt modelId="{7D8ED5C7-71F1-4696-B918-3EB7EE128965}" type="pres">
      <dgm:prSet presAssocID="{68383531-537E-4112-966B-C5535A825276}" presName="spaceRect" presStyleCnt="0"/>
      <dgm:spPr/>
    </dgm:pt>
    <dgm:pt modelId="{874AFF9B-8B8F-40C9-8CF0-4F954F2C9320}" type="pres">
      <dgm:prSet presAssocID="{68383531-537E-4112-966B-C5535A825276}" presName="parTx" presStyleLbl="revTx" presStyleIdx="0" presStyleCnt="4">
        <dgm:presLayoutVars>
          <dgm:chMax val="0"/>
          <dgm:chPref val="0"/>
        </dgm:presLayoutVars>
      </dgm:prSet>
      <dgm:spPr/>
    </dgm:pt>
    <dgm:pt modelId="{6C7DE728-5F0A-48AA-AB18-1214C56991D4}" type="pres">
      <dgm:prSet presAssocID="{B157C777-D865-4D1D-8842-C56D6D057472}" presName="sibTrans" presStyleCnt="0"/>
      <dgm:spPr/>
    </dgm:pt>
    <dgm:pt modelId="{52863317-6136-4226-8FB0-F3116E05A1D7}" type="pres">
      <dgm:prSet presAssocID="{2D08C94D-48F2-4F8E-88EB-32D1E810F840}" presName="compNode" presStyleCnt="0"/>
      <dgm:spPr/>
    </dgm:pt>
    <dgm:pt modelId="{169F3D80-3056-4222-B1C1-DF2B21DD6FB3}" type="pres">
      <dgm:prSet presAssocID="{2D08C94D-48F2-4F8E-88EB-32D1E810F840}" presName="bgRect" presStyleLbl="bgShp" presStyleIdx="1" presStyleCnt="4"/>
      <dgm:spPr/>
    </dgm:pt>
    <dgm:pt modelId="{C5508DD6-8200-4E39-A9CB-A4508E91B1F8}" type="pres">
      <dgm:prSet presAssocID="{2D08C94D-48F2-4F8E-88EB-32D1E810F8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E56406D-F2E5-492B-A537-D94E24E5F89A}" type="pres">
      <dgm:prSet presAssocID="{2D08C94D-48F2-4F8E-88EB-32D1E810F840}" presName="spaceRect" presStyleCnt="0"/>
      <dgm:spPr/>
    </dgm:pt>
    <dgm:pt modelId="{CAFF6424-1BBD-4A4A-9DED-600449206578}" type="pres">
      <dgm:prSet presAssocID="{2D08C94D-48F2-4F8E-88EB-32D1E810F840}" presName="parTx" presStyleLbl="revTx" presStyleIdx="1" presStyleCnt="4">
        <dgm:presLayoutVars>
          <dgm:chMax val="0"/>
          <dgm:chPref val="0"/>
        </dgm:presLayoutVars>
      </dgm:prSet>
      <dgm:spPr/>
    </dgm:pt>
    <dgm:pt modelId="{735471BE-3BF6-4C5E-8423-7DF39AA82657}" type="pres">
      <dgm:prSet presAssocID="{473F2352-436F-4381-A4AF-FCE5C093304D}" presName="sibTrans" presStyleCnt="0"/>
      <dgm:spPr/>
    </dgm:pt>
    <dgm:pt modelId="{6BD9AADC-7282-4CC1-BB5D-10F3DEA42854}" type="pres">
      <dgm:prSet presAssocID="{CB55D044-48D4-4768-9754-D20CD8EF0114}" presName="compNode" presStyleCnt="0"/>
      <dgm:spPr/>
    </dgm:pt>
    <dgm:pt modelId="{081F6170-88B1-44D7-ACB8-D873A1C6CA1D}" type="pres">
      <dgm:prSet presAssocID="{CB55D044-48D4-4768-9754-D20CD8EF0114}" presName="bgRect" presStyleLbl="bgShp" presStyleIdx="2" presStyleCnt="4" custLinFactNeighborY="812"/>
      <dgm:spPr/>
    </dgm:pt>
    <dgm:pt modelId="{6BD9934B-98B4-4C57-8654-619DC03F3DAD}" type="pres">
      <dgm:prSet presAssocID="{CB55D044-48D4-4768-9754-D20CD8EF01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endário diário com preenchimento sólido"/>
        </a:ext>
      </dgm:extLst>
    </dgm:pt>
    <dgm:pt modelId="{A815B00A-75D9-4E24-90F0-848C1A78AB7D}" type="pres">
      <dgm:prSet presAssocID="{CB55D044-48D4-4768-9754-D20CD8EF0114}" presName="spaceRect" presStyleCnt="0"/>
      <dgm:spPr/>
    </dgm:pt>
    <dgm:pt modelId="{5191FC00-9D92-46E0-8235-0A9140109E42}" type="pres">
      <dgm:prSet presAssocID="{CB55D044-48D4-4768-9754-D20CD8EF0114}" presName="parTx" presStyleLbl="revTx" presStyleIdx="2" presStyleCnt="4">
        <dgm:presLayoutVars>
          <dgm:chMax val="0"/>
          <dgm:chPref val="0"/>
        </dgm:presLayoutVars>
      </dgm:prSet>
      <dgm:spPr/>
    </dgm:pt>
    <dgm:pt modelId="{A4488D0D-F90A-4E01-BDC0-1173C83FE9E0}" type="pres">
      <dgm:prSet presAssocID="{5276E365-DD97-4F35-A988-49CE60EDF533}" presName="sibTrans" presStyleCnt="0"/>
      <dgm:spPr/>
    </dgm:pt>
    <dgm:pt modelId="{3ECC04D7-3204-4D76-8C15-3FE3315E6C18}" type="pres">
      <dgm:prSet presAssocID="{92FDAFD2-A143-4F2B-BCB7-F55B9954EB2F}" presName="compNode" presStyleCnt="0"/>
      <dgm:spPr/>
    </dgm:pt>
    <dgm:pt modelId="{83050713-7AE8-4DDC-8BC7-9A7B1DB0FDDF}" type="pres">
      <dgm:prSet presAssocID="{92FDAFD2-A143-4F2B-BCB7-F55B9954EB2F}" presName="bgRect" presStyleLbl="bgShp" presStyleIdx="3" presStyleCnt="4"/>
      <dgm:spPr/>
    </dgm:pt>
    <dgm:pt modelId="{63B344C3-D383-49F9-AC4A-696A16E9BB33}" type="pres">
      <dgm:prSet presAssocID="{92FDAFD2-A143-4F2B-BCB7-F55B9954EB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a com preenchimento sólido"/>
        </a:ext>
      </dgm:extLst>
    </dgm:pt>
    <dgm:pt modelId="{F44A9024-C30A-4357-BA98-A98690A4E668}" type="pres">
      <dgm:prSet presAssocID="{92FDAFD2-A143-4F2B-BCB7-F55B9954EB2F}" presName="spaceRect" presStyleCnt="0"/>
      <dgm:spPr/>
    </dgm:pt>
    <dgm:pt modelId="{54195442-D856-4F84-87BA-D75174F88593}" type="pres">
      <dgm:prSet presAssocID="{92FDAFD2-A143-4F2B-BCB7-F55B9954EB2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598521D-63BF-4EA5-AA26-D7055A293DE4}" type="presOf" srcId="{2D08C94D-48F2-4F8E-88EB-32D1E810F840}" destId="{CAFF6424-1BBD-4A4A-9DED-600449206578}" srcOrd="0" destOrd="0" presId="urn:microsoft.com/office/officeart/2018/2/layout/IconVerticalSolidList"/>
    <dgm:cxn modelId="{AB14F850-9B9F-4258-BD14-EB29267496F3}" type="presOf" srcId="{68383531-537E-4112-966B-C5535A825276}" destId="{874AFF9B-8B8F-40C9-8CF0-4F954F2C9320}" srcOrd="0" destOrd="0" presId="urn:microsoft.com/office/officeart/2018/2/layout/IconVerticalSolidList"/>
    <dgm:cxn modelId="{0A5C979E-3110-4AC0-9597-71975765DCB4}" srcId="{6491439B-9BCB-43F3-9F43-402361C77BD9}" destId="{CB55D044-48D4-4768-9754-D20CD8EF0114}" srcOrd="2" destOrd="0" parTransId="{FFDD220E-5B04-4947-9E1E-F29692D8E692}" sibTransId="{5276E365-DD97-4F35-A988-49CE60EDF533}"/>
    <dgm:cxn modelId="{6BB959B2-2E08-493C-8AA6-79CD37DE1436}" srcId="{6491439B-9BCB-43F3-9F43-402361C77BD9}" destId="{92FDAFD2-A143-4F2B-BCB7-F55B9954EB2F}" srcOrd="3" destOrd="0" parTransId="{F726919B-655D-4F6C-A41F-21B863F04E1C}" sibTransId="{60F14207-18B9-43E7-BDD6-32B5CA156AF7}"/>
    <dgm:cxn modelId="{BCE531B3-268D-4EA5-9F72-01B8AFFB31E8}" srcId="{6491439B-9BCB-43F3-9F43-402361C77BD9}" destId="{68383531-537E-4112-966B-C5535A825276}" srcOrd="0" destOrd="0" parTransId="{B43E240D-3A66-4065-8CEB-5A55CA215F6F}" sibTransId="{B157C777-D865-4D1D-8842-C56D6D057472}"/>
    <dgm:cxn modelId="{C87619C1-934A-431E-99A2-FDEFE10CB11F}" type="presOf" srcId="{6491439B-9BCB-43F3-9F43-402361C77BD9}" destId="{2D86A5AB-55D5-4EF2-901E-4A77F898D1C3}" srcOrd="0" destOrd="0" presId="urn:microsoft.com/office/officeart/2018/2/layout/IconVerticalSolidList"/>
    <dgm:cxn modelId="{1842D1D5-86C9-478C-82B7-EF96953FB299}" type="presOf" srcId="{92FDAFD2-A143-4F2B-BCB7-F55B9954EB2F}" destId="{54195442-D856-4F84-87BA-D75174F88593}" srcOrd="0" destOrd="0" presId="urn:microsoft.com/office/officeart/2018/2/layout/IconVerticalSolidList"/>
    <dgm:cxn modelId="{500A91E0-115E-437E-A64E-2EFD98FC0390}" srcId="{6491439B-9BCB-43F3-9F43-402361C77BD9}" destId="{2D08C94D-48F2-4F8E-88EB-32D1E810F840}" srcOrd="1" destOrd="0" parTransId="{7070EF1F-2002-4C45-9322-B22A76C80697}" sibTransId="{473F2352-436F-4381-A4AF-FCE5C093304D}"/>
    <dgm:cxn modelId="{EBBD8CEE-0180-4CA3-9425-7C73CD94E985}" type="presOf" srcId="{CB55D044-48D4-4768-9754-D20CD8EF0114}" destId="{5191FC00-9D92-46E0-8235-0A9140109E42}" srcOrd="0" destOrd="0" presId="urn:microsoft.com/office/officeart/2018/2/layout/IconVerticalSolidList"/>
    <dgm:cxn modelId="{7DA2CE8E-EECE-4F61-8565-B6BBA2BF8EED}" type="presParOf" srcId="{2D86A5AB-55D5-4EF2-901E-4A77F898D1C3}" destId="{91B1F7AC-5590-41F5-9365-AFFBFA522F31}" srcOrd="0" destOrd="0" presId="urn:microsoft.com/office/officeart/2018/2/layout/IconVerticalSolidList"/>
    <dgm:cxn modelId="{F197A788-23D2-4C5F-9B49-E385B3BF354E}" type="presParOf" srcId="{91B1F7AC-5590-41F5-9365-AFFBFA522F31}" destId="{F0E3967E-6325-441C-B554-314791A4D921}" srcOrd="0" destOrd="0" presId="urn:microsoft.com/office/officeart/2018/2/layout/IconVerticalSolidList"/>
    <dgm:cxn modelId="{DE4D358F-F19F-48AF-A7E5-ACAA475DA262}" type="presParOf" srcId="{91B1F7AC-5590-41F5-9365-AFFBFA522F31}" destId="{6763FA6B-7A83-4F84-8460-CBCEC06608E2}" srcOrd="1" destOrd="0" presId="urn:microsoft.com/office/officeart/2018/2/layout/IconVerticalSolidList"/>
    <dgm:cxn modelId="{BA9B562C-5D46-4158-9843-028C059016C4}" type="presParOf" srcId="{91B1F7AC-5590-41F5-9365-AFFBFA522F31}" destId="{7D8ED5C7-71F1-4696-B918-3EB7EE128965}" srcOrd="2" destOrd="0" presId="urn:microsoft.com/office/officeart/2018/2/layout/IconVerticalSolidList"/>
    <dgm:cxn modelId="{A72CEC68-13D9-4A4F-B376-B8EE5BF9EEF3}" type="presParOf" srcId="{91B1F7AC-5590-41F5-9365-AFFBFA522F31}" destId="{874AFF9B-8B8F-40C9-8CF0-4F954F2C9320}" srcOrd="3" destOrd="0" presId="urn:microsoft.com/office/officeart/2018/2/layout/IconVerticalSolidList"/>
    <dgm:cxn modelId="{200858A7-A825-424D-AE09-2B4BBE4F1921}" type="presParOf" srcId="{2D86A5AB-55D5-4EF2-901E-4A77F898D1C3}" destId="{6C7DE728-5F0A-48AA-AB18-1214C56991D4}" srcOrd="1" destOrd="0" presId="urn:microsoft.com/office/officeart/2018/2/layout/IconVerticalSolidList"/>
    <dgm:cxn modelId="{A2F869A3-C76D-4022-8F36-8283D8F09E55}" type="presParOf" srcId="{2D86A5AB-55D5-4EF2-901E-4A77F898D1C3}" destId="{52863317-6136-4226-8FB0-F3116E05A1D7}" srcOrd="2" destOrd="0" presId="urn:microsoft.com/office/officeart/2018/2/layout/IconVerticalSolidList"/>
    <dgm:cxn modelId="{57C5AA19-9CFD-4FD5-B5F7-A33979F3D36F}" type="presParOf" srcId="{52863317-6136-4226-8FB0-F3116E05A1D7}" destId="{169F3D80-3056-4222-B1C1-DF2B21DD6FB3}" srcOrd="0" destOrd="0" presId="urn:microsoft.com/office/officeart/2018/2/layout/IconVerticalSolidList"/>
    <dgm:cxn modelId="{39C625A2-CE2A-4259-976D-0FD38D9CEB41}" type="presParOf" srcId="{52863317-6136-4226-8FB0-F3116E05A1D7}" destId="{C5508DD6-8200-4E39-A9CB-A4508E91B1F8}" srcOrd="1" destOrd="0" presId="urn:microsoft.com/office/officeart/2018/2/layout/IconVerticalSolidList"/>
    <dgm:cxn modelId="{EF96B4A2-DF21-4F63-8123-833D0716B2FE}" type="presParOf" srcId="{52863317-6136-4226-8FB0-F3116E05A1D7}" destId="{8E56406D-F2E5-492B-A537-D94E24E5F89A}" srcOrd="2" destOrd="0" presId="urn:microsoft.com/office/officeart/2018/2/layout/IconVerticalSolidList"/>
    <dgm:cxn modelId="{AF093746-3ABF-4192-96BD-526058CFBB5C}" type="presParOf" srcId="{52863317-6136-4226-8FB0-F3116E05A1D7}" destId="{CAFF6424-1BBD-4A4A-9DED-600449206578}" srcOrd="3" destOrd="0" presId="urn:microsoft.com/office/officeart/2018/2/layout/IconVerticalSolidList"/>
    <dgm:cxn modelId="{33F78F56-22A6-4044-A8A7-65304FBC7907}" type="presParOf" srcId="{2D86A5AB-55D5-4EF2-901E-4A77F898D1C3}" destId="{735471BE-3BF6-4C5E-8423-7DF39AA82657}" srcOrd="3" destOrd="0" presId="urn:microsoft.com/office/officeart/2018/2/layout/IconVerticalSolidList"/>
    <dgm:cxn modelId="{98AB59E2-BB76-4F66-ADE4-4FE7F7B8AD7B}" type="presParOf" srcId="{2D86A5AB-55D5-4EF2-901E-4A77F898D1C3}" destId="{6BD9AADC-7282-4CC1-BB5D-10F3DEA42854}" srcOrd="4" destOrd="0" presId="urn:microsoft.com/office/officeart/2018/2/layout/IconVerticalSolidList"/>
    <dgm:cxn modelId="{78F6F417-FA50-4348-8BB4-C02700B9C8FC}" type="presParOf" srcId="{6BD9AADC-7282-4CC1-BB5D-10F3DEA42854}" destId="{081F6170-88B1-44D7-ACB8-D873A1C6CA1D}" srcOrd="0" destOrd="0" presId="urn:microsoft.com/office/officeart/2018/2/layout/IconVerticalSolidList"/>
    <dgm:cxn modelId="{7A1B2F70-29B6-47F3-A6DD-C4D1C1155683}" type="presParOf" srcId="{6BD9AADC-7282-4CC1-BB5D-10F3DEA42854}" destId="{6BD9934B-98B4-4C57-8654-619DC03F3DAD}" srcOrd="1" destOrd="0" presId="urn:microsoft.com/office/officeart/2018/2/layout/IconVerticalSolidList"/>
    <dgm:cxn modelId="{40D5BB75-B644-4437-B550-8E15BA1C01D1}" type="presParOf" srcId="{6BD9AADC-7282-4CC1-BB5D-10F3DEA42854}" destId="{A815B00A-75D9-4E24-90F0-848C1A78AB7D}" srcOrd="2" destOrd="0" presId="urn:microsoft.com/office/officeart/2018/2/layout/IconVerticalSolidList"/>
    <dgm:cxn modelId="{AC130635-417D-4684-8509-63C37A50DA77}" type="presParOf" srcId="{6BD9AADC-7282-4CC1-BB5D-10F3DEA42854}" destId="{5191FC00-9D92-46E0-8235-0A9140109E42}" srcOrd="3" destOrd="0" presId="urn:microsoft.com/office/officeart/2018/2/layout/IconVerticalSolidList"/>
    <dgm:cxn modelId="{64420717-C109-4661-8B1B-3EA990DCE484}" type="presParOf" srcId="{2D86A5AB-55D5-4EF2-901E-4A77F898D1C3}" destId="{A4488D0D-F90A-4E01-BDC0-1173C83FE9E0}" srcOrd="5" destOrd="0" presId="urn:microsoft.com/office/officeart/2018/2/layout/IconVerticalSolidList"/>
    <dgm:cxn modelId="{C41F7CC6-C7EC-4A2D-B1D1-841A4DE247C8}" type="presParOf" srcId="{2D86A5AB-55D5-4EF2-901E-4A77F898D1C3}" destId="{3ECC04D7-3204-4D76-8C15-3FE3315E6C18}" srcOrd="6" destOrd="0" presId="urn:microsoft.com/office/officeart/2018/2/layout/IconVerticalSolidList"/>
    <dgm:cxn modelId="{818433AB-DFC0-4126-B762-307F427CDA18}" type="presParOf" srcId="{3ECC04D7-3204-4D76-8C15-3FE3315E6C18}" destId="{83050713-7AE8-4DDC-8BC7-9A7B1DB0FDDF}" srcOrd="0" destOrd="0" presId="urn:microsoft.com/office/officeart/2018/2/layout/IconVerticalSolidList"/>
    <dgm:cxn modelId="{14048A8B-ED88-4C5E-9730-DE8C1E62BB2F}" type="presParOf" srcId="{3ECC04D7-3204-4D76-8C15-3FE3315E6C18}" destId="{63B344C3-D383-49F9-AC4A-696A16E9BB33}" srcOrd="1" destOrd="0" presId="urn:microsoft.com/office/officeart/2018/2/layout/IconVerticalSolidList"/>
    <dgm:cxn modelId="{D7664F9B-A101-4F13-972C-01918190620A}" type="presParOf" srcId="{3ECC04D7-3204-4D76-8C15-3FE3315E6C18}" destId="{F44A9024-C30A-4357-BA98-A98690A4E668}" srcOrd="2" destOrd="0" presId="urn:microsoft.com/office/officeart/2018/2/layout/IconVerticalSolidList"/>
    <dgm:cxn modelId="{B84006DE-D750-4BA5-90E5-E0075BB0677B}" type="presParOf" srcId="{3ECC04D7-3204-4D76-8C15-3FE3315E6C18}" destId="{54195442-D856-4F84-87BA-D75174F885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3967E-6325-441C-B554-314791A4D921}">
      <dsp:nvSpPr>
        <dsp:cNvPr id="0" name=""/>
        <dsp:cNvSpPr/>
      </dsp:nvSpPr>
      <dsp:spPr>
        <a:xfrm>
          <a:off x="0" y="2389"/>
          <a:ext cx="7626695" cy="12108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3FA6B-7A83-4F84-8460-CBCEC06608E2}">
      <dsp:nvSpPr>
        <dsp:cNvPr id="0" name=""/>
        <dsp:cNvSpPr/>
      </dsp:nvSpPr>
      <dsp:spPr>
        <a:xfrm>
          <a:off x="366269" y="274820"/>
          <a:ext cx="665943" cy="6659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AFF9B-8B8F-40C9-8CF0-4F954F2C9320}">
      <dsp:nvSpPr>
        <dsp:cNvPr id="0" name=""/>
        <dsp:cNvSpPr/>
      </dsp:nvSpPr>
      <dsp:spPr>
        <a:xfrm>
          <a:off x="1398482" y="2389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 que </a:t>
          </a:r>
          <a:r>
            <a:rPr lang="en-US" sz="2200" kern="1200" dirty="0" err="1"/>
            <a:t>são</a:t>
          </a:r>
          <a:r>
            <a:rPr lang="en-US" sz="2200" kern="1200" dirty="0"/>
            <a:t> Dados</a:t>
          </a:r>
        </a:p>
      </dsp:txBody>
      <dsp:txXfrm>
        <a:off x="1398482" y="2389"/>
        <a:ext cx="6228212" cy="1210807"/>
      </dsp:txXfrm>
    </dsp:sp>
    <dsp:sp modelId="{169F3D80-3056-4222-B1C1-DF2B21DD6FB3}">
      <dsp:nvSpPr>
        <dsp:cNvPr id="0" name=""/>
        <dsp:cNvSpPr/>
      </dsp:nvSpPr>
      <dsp:spPr>
        <a:xfrm>
          <a:off x="0" y="1515897"/>
          <a:ext cx="7626695" cy="12108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08DD6-8200-4E39-A9CB-A4508E91B1F8}">
      <dsp:nvSpPr>
        <dsp:cNvPr id="0" name=""/>
        <dsp:cNvSpPr/>
      </dsp:nvSpPr>
      <dsp:spPr>
        <a:xfrm>
          <a:off x="366269" y="1788329"/>
          <a:ext cx="665943" cy="6659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F6424-1BBD-4A4A-9DED-600449206578}">
      <dsp:nvSpPr>
        <dsp:cNvPr id="0" name=""/>
        <dsp:cNvSpPr/>
      </dsp:nvSpPr>
      <dsp:spPr>
        <a:xfrm>
          <a:off x="1398482" y="1515897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Profissões</a:t>
          </a:r>
          <a:r>
            <a:rPr lang="en-US" sz="2200" kern="1200" dirty="0"/>
            <a:t> </a:t>
          </a:r>
          <a:r>
            <a:rPr lang="en-US" sz="2200" kern="1200" dirty="0" err="1"/>
            <a:t>relacionadas</a:t>
          </a:r>
          <a:endParaRPr lang="en-US" sz="2200" kern="1200" dirty="0"/>
        </a:p>
      </dsp:txBody>
      <dsp:txXfrm>
        <a:off x="1398482" y="1515897"/>
        <a:ext cx="6228212" cy="1210807"/>
      </dsp:txXfrm>
    </dsp:sp>
    <dsp:sp modelId="{081F6170-88B1-44D7-ACB8-D873A1C6CA1D}">
      <dsp:nvSpPr>
        <dsp:cNvPr id="0" name=""/>
        <dsp:cNvSpPr/>
      </dsp:nvSpPr>
      <dsp:spPr>
        <a:xfrm>
          <a:off x="0" y="3039238"/>
          <a:ext cx="7626695" cy="12108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9934B-98B4-4C57-8654-619DC03F3DAD}">
      <dsp:nvSpPr>
        <dsp:cNvPr id="0" name=""/>
        <dsp:cNvSpPr/>
      </dsp:nvSpPr>
      <dsp:spPr>
        <a:xfrm>
          <a:off x="366269" y="3301838"/>
          <a:ext cx="665943" cy="6659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1FC00-9D92-46E0-8235-0A9140109E42}">
      <dsp:nvSpPr>
        <dsp:cNvPr id="0" name=""/>
        <dsp:cNvSpPr/>
      </dsp:nvSpPr>
      <dsp:spPr>
        <a:xfrm>
          <a:off x="1398482" y="3029406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Introduzir</a:t>
          </a:r>
          <a:r>
            <a:rPr lang="en-US" sz="2200" kern="1200" dirty="0"/>
            <a:t> </a:t>
          </a:r>
          <a:r>
            <a:rPr lang="en-US" sz="2200" kern="1200" dirty="0" err="1"/>
            <a:t>os</a:t>
          </a:r>
          <a:r>
            <a:rPr lang="en-US" sz="2200" kern="1200" dirty="0"/>
            <a:t> </a:t>
          </a:r>
          <a:r>
            <a:rPr lang="en-US" sz="2200" kern="1200" dirty="0" err="1"/>
            <a:t>conceitos</a:t>
          </a:r>
          <a:r>
            <a:rPr lang="en-US" sz="2200" kern="1200" dirty="0"/>
            <a:t> </a:t>
          </a:r>
          <a:r>
            <a:rPr lang="en-US" sz="2200" kern="1200" dirty="0" err="1"/>
            <a:t>básicos</a:t>
          </a:r>
          <a:r>
            <a:rPr lang="en-US" sz="2200" kern="1200" dirty="0"/>
            <a:t> de Pandas</a:t>
          </a:r>
        </a:p>
      </dsp:txBody>
      <dsp:txXfrm>
        <a:off x="1398482" y="3029406"/>
        <a:ext cx="6228212" cy="1210807"/>
      </dsp:txXfrm>
    </dsp:sp>
    <dsp:sp modelId="{83050713-7AE8-4DDC-8BC7-9A7B1DB0FDDF}">
      <dsp:nvSpPr>
        <dsp:cNvPr id="0" name=""/>
        <dsp:cNvSpPr/>
      </dsp:nvSpPr>
      <dsp:spPr>
        <a:xfrm>
          <a:off x="0" y="4542915"/>
          <a:ext cx="7626695" cy="12108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344C3-D383-49F9-AC4A-696A16E9BB33}">
      <dsp:nvSpPr>
        <dsp:cNvPr id="0" name=""/>
        <dsp:cNvSpPr/>
      </dsp:nvSpPr>
      <dsp:spPr>
        <a:xfrm>
          <a:off x="366269" y="4815347"/>
          <a:ext cx="665943" cy="6659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95442-D856-4F84-87BA-D75174F88593}">
      <dsp:nvSpPr>
        <dsp:cNvPr id="0" name=""/>
        <dsp:cNvSpPr/>
      </dsp:nvSpPr>
      <dsp:spPr>
        <a:xfrm>
          <a:off x="1398482" y="4542915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Realizar</a:t>
          </a:r>
          <a:r>
            <a:rPr lang="en-US" sz="2200" kern="1200" dirty="0"/>
            <a:t> </a:t>
          </a:r>
          <a:r>
            <a:rPr lang="en-US" sz="2200" kern="1200" dirty="0" err="1"/>
            <a:t>exercícios</a:t>
          </a:r>
          <a:r>
            <a:rPr lang="en-US" sz="2200" kern="1200" dirty="0"/>
            <a:t> </a:t>
          </a:r>
          <a:r>
            <a:rPr lang="en-US" sz="2200" kern="1200" dirty="0" err="1"/>
            <a:t>práticos</a:t>
          </a:r>
          <a:r>
            <a:rPr lang="en-US" sz="2200" kern="1200" dirty="0"/>
            <a:t> simples</a:t>
          </a:r>
        </a:p>
      </dsp:txBody>
      <dsp:txXfrm>
        <a:off x="1398482" y="4542915"/>
        <a:ext cx="6228212" cy="1210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AA94C-7F2D-49B6-A11F-2E9DB84D8CB0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69C9-85BA-4FF7-A883-28938DABB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70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21E9E1-D05E-DFC6-EF39-74DCA507AA1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37E52E-DE0D-2533-602D-FFA37C8D79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CBC5B6-33B3-4C20-47B6-AC64888706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Google Shape;110;p5">
            <a:extLst>
              <a:ext uri="{FF2B5EF4-FFF2-40B4-BE49-F238E27FC236}">
                <a16:creationId xmlns:a16="http://schemas.microsoft.com/office/drawing/2014/main" id="{022C3A32-BAD8-B8C5-752F-718B50D6B69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11;p5">
            <a:extLst>
              <a:ext uri="{FF2B5EF4-FFF2-40B4-BE49-F238E27FC236}">
                <a16:creationId xmlns:a16="http://schemas.microsoft.com/office/drawing/2014/main" id="{7C9554B5-EA96-A2F3-D006-7FEBFF423C66}"/>
              </a:ext>
            </a:extLst>
          </p:cNvPr>
          <p:cNvSpPr/>
          <p:nvPr userDrawn="1"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2;p5">
            <a:extLst>
              <a:ext uri="{FF2B5EF4-FFF2-40B4-BE49-F238E27FC236}">
                <a16:creationId xmlns:a16="http://schemas.microsoft.com/office/drawing/2014/main" id="{0029FC3C-B09D-D4AA-69CB-6285E0788C48}"/>
              </a:ext>
            </a:extLst>
          </p:cNvPr>
          <p:cNvSpPr/>
          <p:nvPr userDrawn="1"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98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3;p5">
            <a:extLst>
              <a:ext uri="{FF2B5EF4-FFF2-40B4-BE49-F238E27FC236}">
                <a16:creationId xmlns:a16="http://schemas.microsoft.com/office/drawing/2014/main" id="{A51F2890-9D9D-DE57-8ABD-2A2E122C27BD}"/>
              </a:ext>
            </a:extLst>
          </p:cNvPr>
          <p:cNvSpPr/>
          <p:nvPr userDrawn="1"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078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14;p5">
            <a:extLst>
              <a:ext uri="{FF2B5EF4-FFF2-40B4-BE49-F238E27FC236}">
                <a16:creationId xmlns:a16="http://schemas.microsoft.com/office/drawing/2014/main" id="{E6A86A25-9A24-65EF-F305-B215D8DCA4D6}"/>
              </a:ext>
            </a:extLst>
          </p:cNvPr>
          <p:cNvSpPr/>
          <p:nvPr userDrawn="1"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921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17;p5">
            <a:extLst>
              <a:ext uri="{FF2B5EF4-FFF2-40B4-BE49-F238E27FC236}">
                <a16:creationId xmlns:a16="http://schemas.microsoft.com/office/drawing/2014/main" id="{2809743E-886C-5E64-272C-621FEB732B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6;p5">
            <a:extLst>
              <a:ext uri="{FF2B5EF4-FFF2-40B4-BE49-F238E27FC236}">
                <a16:creationId xmlns:a16="http://schemas.microsoft.com/office/drawing/2014/main" id="{D4FAAECB-070E-5FFB-2691-AC693C1A2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33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Conteúdo com Legenda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428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Imagem com Legenda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042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Título e Texto Vertical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3877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Texto e Título Vertical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8293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423B8-1F5B-7119-7FC6-E183753AC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DC9987-757C-489A-FE5D-16AFA34CA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5150AE-0270-0258-F024-28792DFC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0A56B2-92CE-EE68-0C7F-96C67D47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7F6E9C-7F4F-77E0-5BF7-5C3FCE72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56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8575E-3151-0E8D-6B9B-EBA7E424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6C3AB-6BA4-B9D6-E275-B748BBE65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2390B1-6A02-C2FC-D198-FF9DC9B0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B4240E-F34F-0415-DEBC-83A471E4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179B4-7D15-7156-A406-C67BBF80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7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A9D7B-5FE9-C7A3-90F6-66998D5A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FE3F88-790E-2AED-63D0-CADC610D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7AB12B-A13B-1738-29F7-F30B261D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0FB91B-22E5-CB86-FF5F-122A0E39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62FC1-B724-81AD-3B47-843A030A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CBC0-84AC-35F0-2AF0-6EE99A50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1D8AE-66DE-416C-87D1-AD773F799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3D815F-DBF3-DB7C-B015-95D7ADFA7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2C5411-E9BA-AE05-EFC9-F5B0CCDE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F010E0-F789-46D6-70CD-D1A1B14F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1320B1-CC24-1B1E-3C9B-65D8004C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9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0FEB3-EDF3-A331-E3E5-482C70EB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FAF94D-2369-A6C5-7D9F-A0764F549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DC6F7-38F4-BFCA-C827-4D781B73A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2A660D-9221-ACC2-BE49-B3FE3F737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79E86A-89C4-477C-44A9-F8F1555EE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80F6E6-C4B3-A231-8657-DAF85B05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EF22C8-4B83-1CFF-AB4B-90EE0818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5A8A7A-8E9E-95D1-4BD2-063378E4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1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F8904-867B-2C7C-4142-A20CEAEE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EECB6C-5780-A819-CF98-D0F7C84B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8E764A-77A4-EBDB-A1F6-612893A9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72E625-F6D8-2706-CFE8-46120A9B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1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AA121D-6224-637D-D7ED-5DC135BC90B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09B49B-6B87-C4DA-C4D1-0A65042B43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76D741-5B40-6EC4-8C3B-1A0F82E242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Google Shape;178;p7">
            <a:extLst>
              <a:ext uri="{FF2B5EF4-FFF2-40B4-BE49-F238E27FC236}">
                <a16:creationId xmlns:a16="http://schemas.microsoft.com/office/drawing/2014/main" id="{279F3C4A-B5CA-CECA-446B-BD22002D12DC}"/>
              </a:ext>
            </a:extLst>
          </p:cNvPr>
          <p:cNvSpPr/>
          <p:nvPr userDrawn="1"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79;p7">
            <a:extLst>
              <a:ext uri="{FF2B5EF4-FFF2-40B4-BE49-F238E27FC236}">
                <a16:creationId xmlns:a16="http://schemas.microsoft.com/office/drawing/2014/main" id="{E1BC52FD-777F-2D9C-9077-A51D79203EB4}"/>
              </a:ext>
            </a:extLst>
          </p:cNvPr>
          <p:cNvSpPr/>
          <p:nvPr userDrawn="1"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019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0;p7">
            <a:extLst>
              <a:ext uri="{FF2B5EF4-FFF2-40B4-BE49-F238E27FC236}">
                <a16:creationId xmlns:a16="http://schemas.microsoft.com/office/drawing/2014/main" id="{B1591F44-5403-B56F-0A57-1B1DA0AD9A1C}"/>
              </a:ext>
            </a:extLst>
          </p:cNvPr>
          <p:cNvSpPr/>
          <p:nvPr userDrawn="1"/>
        </p:nvSpPr>
        <p:spPr>
          <a:xfrm rot="-54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039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08F73-2D97-3D95-A276-4201AF66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22" y="2525749"/>
            <a:ext cx="3551378" cy="30622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91380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4626EE-97BF-162B-E079-5B2A5106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160BEE-0C1A-2580-FF15-6E1C6A4A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CEBDFD-DD83-554E-B7EB-824684AC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7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8E5C-9F6F-A33B-F51F-3172BC42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77D6A-A176-BF62-05C9-3B869701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0F962D-D224-06AC-F325-1437ABDF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B15283-D3DC-B40B-51CE-7FAF2A36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B461DA-E2CE-68E2-C6F5-9B4BC28F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B4F005-4B8A-9EFD-D2AD-87A77AB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64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06444-459E-ADD9-2FF4-93B77CD7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0F8600-E218-5785-2205-DA1381B9D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C721E1-5B7A-BCDA-613A-33377B75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03A98F-D0F3-7EE5-E134-8D87CBF9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FFB879-E01B-0D88-32E4-4C0CFD9E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D4AA8-4237-0ED3-CB36-50C64AEE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52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B82CB-6953-B52B-E518-8D69EE2F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AE19BF-C9CB-D3BA-6088-2F060E1B7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AE5F2-9994-F7F8-C043-FDB21175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59EC34-432B-CB7F-D51D-101B53B4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FDEC2F-2440-0B21-349C-454DD7A4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229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A4A5FC-E5BC-EE86-7790-25D9D6F3A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69AEAB-6456-FBEC-71FA-261FB87C7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84C729-4B04-965C-A522-8916B96E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020269-68BD-C491-F8AD-2E565EF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7EDBD-6CBB-5E94-AF8B-9F3BC0A6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32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ado">
  <p:cSld name="1_Layout Personalizad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2567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609600" y="1484785"/>
            <a:ext cx="10972800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295668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Layout Personalizado">
  <p:cSld name="3_Layout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1"/>
          </p:nvPr>
        </p:nvSpPr>
        <p:spPr>
          <a:xfrm>
            <a:off x="609600" y="1484785"/>
            <a:ext cx="5390389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2"/>
          </p:nvPr>
        </p:nvSpPr>
        <p:spPr>
          <a:xfrm>
            <a:off x="6096000" y="1484785"/>
            <a:ext cx="5469416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245559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Layout Personalizado">
  <p:cSld name="4_Layout Personalizad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9847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Título e Conteú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563418" y="1681017"/>
            <a:ext cx="11169232" cy="449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1430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" name="Google Shape;123;g2f0b09c0057_0_0">
            <a:extLst>
              <a:ext uri="{FF2B5EF4-FFF2-40B4-BE49-F238E27FC236}">
                <a16:creationId xmlns:a16="http://schemas.microsoft.com/office/drawing/2014/main" id="{B353F323-40FC-C2F7-A53C-3AAADCB7EC7F}"/>
              </a:ext>
            </a:extLst>
          </p:cNvPr>
          <p:cNvSpPr/>
          <p:nvPr userDrawn="1"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24;g2f0b09c0057_0_0">
            <a:extLst>
              <a:ext uri="{FF2B5EF4-FFF2-40B4-BE49-F238E27FC236}">
                <a16:creationId xmlns:a16="http://schemas.microsoft.com/office/drawing/2014/main" id="{05443620-DBBC-BF4D-6C36-4E25E3D9A4A3}"/>
              </a:ext>
            </a:extLst>
          </p:cNvPr>
          <p:cNvSpPr/>
          <p:nvPr userDrawn="1"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25;g2f0b09c0057_0_0">
            <a:extLst>
              <a:ext uri="{FF2B5EF4-FFF2-40B4-BE49-F238E27FC236}">
                <a16:creationId xmlns:a16="http://schemas.microsoft.com/office/drawing/2014/main" id="{AD5280D4-079A-848F-9CE2-0B9EA51742A4}"/>
              </a:ext>
            </a:extLst>
          </p:cNvPr>
          <p:cNvSpPr/>
          <p:nvPr userDrawn="1"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6;g2f0b09c0057_0_0">
            <a:extLst>
              <a:ext uri="{FF2B5EF4-FFF2-40B4-BE49-F238E27FC236}">
                <a16:creationId xmlns:a16="http://schemas.microsoft.com/office/drawing/2014/main" id="{E30F3525-3104-34C9-ED42-7C1C077B9515}"/>
              </a:ext>
            </a:extLst>
          </p:cNvPr>
          <p:cNvSpPr/>
          <p:nvPr userDrawn="1"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563418" y="217349"/>
            <a:ext cx="111692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839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preserve="1" userDrawn="1">
  <p:cSld name="1_Comparaçã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563418" y="1681163"/>
            <a:ext cx="5434157" cy="4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1430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4"/>
          </p:nvPr>
        </p:nvSpPr>
        <p:spPr>
          <a:xfrm>
            <a:off x="6172200" y="1681163"/>
            <a:ext cx="5560450" cy="4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1430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" name="Google Shape;123;g2f0b09c0057_0_0">
            <a:extLst>
              <a:ext uri="{FF2B5EF4-FFF2-40B4-BE49-F238E27FC236}">
                <a16:creationId xmlns:a16="http://schemas.microsoft.com/office/drawing/2014/main" id="{BE533130-59DE-8D94-E668-2C4093EB69BB}"/>
              </a:ext>
            </a:extLst>
          </p:cNvPr>
          <p:cNvSpPr/>
          <p:nvPr userDrawn="1"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24;g2f0b09c0057_0_0">
            <a:extLst>
              <a:ext uri="{FF2B5EF4-FFF2-40B4-BE49-F238E27FC236}">
                <a16:creationId xmlns:a16="http://schemas.microsoft.com/office/drawing/2014/main" id="{BC2FAFB8-7625-3633-0D32-A1D53C611523}"/>
              </a:ext>
            </a:extLst>
          </p:cNvPr>
          <p:cNvSpPr/>
          <p:nvPr userDrawn="1"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25;g2f0b09c0057_0_0">
            <a:extLst>
              <a:ext uri="{FF2B5EF4-FFF2-40B4-BE49-F238E27FC236}">
                <a16:creationId xmlns:a16="http://schemas.microsoft.com/office/drawing/2014/main" id="{B40F48A3-80F2-72C4-F28D-A522B24A1E06}"/>
              </a:ext>
            </a:extLst>
          </p:cNvPr>
          <p:cNvSpPr/>
          <p:nvPr userDrawn="1"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6;g2f0b09c0057_0_0">
            <a:extLst>
              <a:ext uri="{FF2B5EF4-FFF2-40B4-BE49-F238E27FC236}">
                <a16:creationId xmlns:a16="http://schemas.microsoft.com/office/drawing/2014/main" id="{E93D5826-09F9-0F0D-99A9-D12E6B5BE8BE}"/>
              </a:ext>
            </a:extLst>
          </p:cNvPr>
          <p:cNvSpPr/>
          <p:nvPr userDrawn="1"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6;p17">
            <a:extLst>
              <a:ext uri="{FF2B5EF4-FFF2-40B4-BE49-F238E27FC236}">
                <a16:creationId xmlns:a16="http://schemas.microsoft.com/office/drawing/2014/main" id="{7AB0C2C5-0C2E-7837-0E71-012DBF9BD7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3418" y="217349"/>
            <a:ext cx="111692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79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85A76-2B13-4030-91B0-3236F307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42019D-7108-72B5-675D-A3BE9AD86F4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809E12-B058-6ECB-A720-B0987F8E40C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44958C-F84C-089C-AEF2-A07DC41CA5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96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Cabeçalho da Seçã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19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Slide de Títul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314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Comparaçã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852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Somente Títul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548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95866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9" r:id="rId2"/>
    <p:sldLayoutId id="2147483678" r:id="rId3"/>
    <p:sldLayoutId id="2147483690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8C666D-0DCC-B7F3-41F1-F0D84564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3A92E-B1EC-CD94-BD28-7AB39C926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CB249-9B07-85A8-B2C8-D08639090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6E3A2-BAE9-E3A9-2D90-1D07EDEA1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0A0DDA-9820-8686-ACCF-960ECD7AA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9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ráficos digitais e números em 3D">
            <a:extLst>
              <a:ext uri="{FF2B5EF4-FFF2-40B4-BE49-F238E27FC236}">
                <a16:creationId xmlns:a16="http://schemas.microsoft.com/office/drawing/2014/main" id="{F598BE71-57A2-BC39-647B-04391DEA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8" t="7100" r="1916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400"/>
              <a:t>Python: </a:t>
            </a:r>
            <a:br>
              <a:rPr lang="pt-BR" sz="4400"/>
            </a:br>
            <a:r>
              <a:rPr lang="pt-BR" sz="4400"/>
              <a:t>Aplicações para </a:t>
            </a:r>
            <a:br>
              <a:rPr lang="pt-BR" sz="4400"/>
            </a:br>
            <a:r>
              <a:rPr lang="pt-BR" sz="4400"/>
              <a:t>Administração e Engenharia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F29606B-1F2C-E512-3781-2F3820482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Profª</a:t>
            </a:r>
            <a:r>
              <a:rPr lang="pt-BR" sz="2000" dirty="0"/>
              <a:t> Leide Vieira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hlinkClick r:id="rId2"/>
              </a:rPr>
              <a:t>Pandas</a:t>
            </a:r>
            <a:r>
              <a:rPr lang="pt-BR" dirty="0"/>
              <a:t> é uma biblioteca de Python usada para trabalhar com dados de forma prática e organizada, realizando algo que faria em uma planilha do Excel, mas com muito mais liberdade e poder.</a:t>
            </a:r>
          </a:p>
          <a:p>
            <a:endParaRPr lang="pt-BR" b="1" dirty="0"/>
          </a:p>
          <a:p>
            <a:r>
              <a:rPr lang="pt-BR" b="1" dirty="0"/>
              <a:t>Para que serve o Pandas?</a:t>
            </a:r>
          </a:p>
          <a:p>
            <a:r>
              <a:rPr lang="pt-BR" dirty="0"/>
              <a:t>Pandas ajuda você a organizar e analisar dados em tabelas, permitindo entender, limpar e preparar dados para análise. Essas tabelas recebem o nome de </a:t>
            </a:r>
            <a:r>
              <a:rPr lang="pt-BR" b="1" dirty="0" err="1"/>
              <a:t>DataFrame</a:t>
            </a:r>
            <a:r>
              <a:rPr lang="pt-BR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Panda</a:t>
            </a:r>
            <a:r>
              <a:rPr lang="pt-BR" dirty="0"/>
              <a:t>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60552-4993-A2CC-AD9A-3E7672ABB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3440-2B7D-E616-DE1E-7939C4732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Quando usar o Pandas em Python?</a:t>
            </a:r>
          </a:p>
          <a:p>
            <a:r>
              <a:rPr lang="pt-BR" dirty="0"/>
              <a:t>Você deve usar o Pandas sempre que precisar organizar ou entender dados em formato de tabela. Ele é ótimo para: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pt-BR" b="1" dirty="0"/>
              <a:t>Ler e salvar dados</a:t>
            </a:r>
            <a:r>
              <a:rPr lang="pt-BR" dirty="0"/>
              <a:t>: Pandas permite abrir arquivos em vários formatos, como CSV, Excel, JSON e até dados de bancos de dados.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pt-BR" b="1" dirty="0"/>
              <a:t>Limpar dados</a:t>
            </a:r>
            <a:r>
              <a:rPr lang="pt-BR" dirty="0"/>
              <a:t>: Ele ajuda a tratar dados incompletos, duplicados ou que precisam de ajustes.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pt-BR" b="1" dirty="0"/>
              <a:t>Analisar dados</a:t>
            </a:r>
            <a:r>
              <a:rPr lang="pt-BR" dirty="0"/>
              <a:t>: Com o Pandas, você pode organizar, filtrar e resumir informações de forma rápida e eficiente para entender melhor o que os dados estão mostrando.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B53E8-2B2E-75F3-C7D7-1097207A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Panda</a:t>
            </a:r>
            <a:r>
              <a:rPr lang="pt-BR" dirty="0"/>
              <a:t>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96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734E3-A6EE-1BE0-9AD5-7A8F7EE54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3933-C79B-AA8B-BCB9-0EE73C27F91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3419" y="1681163"/>
            <a:ext cx="3900426" cy="45085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t-BR" dirty="0"/>
              <a:t>Exemplos básicos de como carregar e visualizar dados usando pandas: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AC17D-6A1E-458A-02CB-F136C1F7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Panda</a:t>
            </a:r>
            <a:r>
              <a:rPr lang="pt-BR" dirty="0"/>
              <a:t>s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B4DE56-7921-4123-2033-B9872D389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81163"/>
            <a:ext cx="5860026" cy="47089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Importar a biblioteca pandas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pandas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Criar dados manualmente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dados = 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'Nome'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[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‘André'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‘Cintia'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‘Maria'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'Idade'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[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22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pt-BR" altLang="pt-BR" sz="2000" dirty="0">
                <a:solidFill>
                  <a:srgbClr val="2AACB8"/>
                </a:solidFill>
                <a:latin typeface="JetBrains Mono"/>
              </a:rPr>
              <a:t>41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54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'Cidade'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[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'São Paulo'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'Rio de Janeiro'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‘Salvador'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Criar um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DataFrame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(tabela) com os dados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pd.DataFrame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(dados)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Visualizar as duas primeiras linhas do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DataFrame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df.head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9ED1A68-B7E7-9D26-9B82-EDF0E2B2B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90" y="4358819"/>
            <a:ext cx="5201265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pandas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numpy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np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dados =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np.random.randn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pd.DataFrame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(dados,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columns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'A'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'B'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'C'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16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B24EC47-B2B0-A7EB-11EC-0B1E50BB565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3418" y="1681163"/>
            <a:ext cx="5055809" cy="4508500"/>
          </a:xfrm>
        </p:spPr>
        <p:txBody>
          <a:bodyPr/>
          <a:lstStyle/>
          <a:p>
            <a:r>
              <a:rPr lang="pt-BR" b="1" dirty="0" err="1"/>
              <a:t>DataFrame</a:t>
            </a:r>
            <a:r>
              <a:rPr lang="pt-BR" dirty="0"/>
              <a:t>: Estrutura de dados bidimensional (tabela com linhas e colunas)</a:t>
            </a:r>
          </a:p>
          <a:p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0387780-088B-81E3-BE2C-3DED6FEBA57C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567948" y="1681163"/>
            <a:ext cx="5164701" cy="4508500"/>
          </a:xfrm>
        </p:spPr>
        <p:txBody>
          <a:bodyPr/>
          <a:lstStyle/>
          <a:p>
            <a:r>
              <a:rPr lang="pt-BR" b="1" dirty="0"/>
              <a:t>Series</a:t>
            </a:r>
            <a:r>
              <a:rPr lang="pt-BR" dirty="0"/>
              <a:t>: Estrutura de uma dimensão (similar a uma coluna)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4A4790D-96FA-6367-BB55-205D81BC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 – Conceitos Fundamentais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3D9AAC5-F4AA-E9C7-10E1-C335115E4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19" y="3336114"/>
            <a:ext cx="5055808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pandas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numpy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np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dados =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np.random.randn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pd.DataFrame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(dados,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columns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'A'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'B'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'C'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76743EB-0AE8-1A39-3289-256E4571D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948" y="3336114"/>
            <a:ext cx="4886634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series =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pd.Series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([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</a:t>
            </a:r>
            <a:r>
              <a:rPr lang="pt-BR" altLang="pt-BR" dirty="0">
                <a:solidFill>
                  <a:srgbClr val="BCBEC4"/>
                </a:solidFill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index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'a'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'b'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'c'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'e'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(series)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2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7D0DE-15CD-0880-0342-F1B959F25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67EC147-91F7-B958-1D7B-655239B25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</a:t>
            </a:r>
            <a:r>
              <a:rPr lang="pt-BR" sz="2400" b="1" dirty="0" err="1"/>
              <a:t>dtype</a:t>
            </a:r>
            <a:r>
              <a:rPr lang="pt-BR" sz="2400" dirty="0"/>
              <a:t> define o tipo de dado armazenado em uma coluna ou Series, como int64 para números inteiros ou float64 para números decimais.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Uma série </a:t>
            </a:r>
            <a:r>
              <a:rPr lang="pt-BR" sz="2400" b="1" dirty="0"/>
              <a:t>booleana</a:t>
            </a:r>
            <a:r>
              <a:rPr lang="pt-BR" sz="2400" dirty="0"/>
              <a:t> contém valores </a:t>
            </a:r>
            <a:r>
              <a:rPr lang="pt-BR" sz="2400" dirty="0" err="1"/>
              <a:t>True</a:t>
            </a:r>
            <a:r>
              <a:rPr lang="pt-BR" sz="2400" dirty="0"/>
              <a:t> ou False e é útil para criar filtros.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F145DF8-37E3-C10E-CCD6-95FB972A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 – Conceitos Fundamentais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C839CA-18E4-4F7B-EF44-6880BBB6A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46" y="2652703"/>
            <a:ext cx="4769511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dados = np.random.randint(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size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=(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 = pd.DataFrame(dados,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columns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list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"ABCD"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(df.dtypes)</a:t>
            </a:r>
            <a:endParaRPr kumimoji="0" lang="pt-BR" alt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44ECD04E-ECD0-4DFD-E77E-6965D097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46" y="5114738"/>
            <a:ext cx="5471306" cy="120032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 = pd.DataFrame({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'A'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[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'B'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[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7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9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]})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filtro = df[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'A'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&gt;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df_filtrado = df[filtro]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(df_filtrado)</a:t>
            </a:r>
            <a:endParaRPr kumimoji="0" lang="pt-BR" alt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9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391C0-242E-A99E-C811-DB7BBB8AE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F3A42BE-98DF-1ABA-1451-5394AD590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Operações </a:t>
            </a:r>
            <a:r>
              <a:rPr lang="pt-BR" sz="2400" b="1" dirty="0"/>
              <a:t>vetorizadas</a:t>
            </a:r>
            <a:r>
              <a:rPr lang="pt-BR" sz="2400" dirty="0"/>
              <a:t> aplicam uma ação a todos os elementos de uma Series ou </a:t>
            </a:r>
            <a:r>
              <a:rPr lang="pt-BR" sz="2400" dirty="0" err="1"/>
              <a:t>DataFrame</a:t>
            </a:r>
            <a:r>
              <a:rPr lang="pt-BR" sz="2400" dirty="0"/>
              <a:t> de uma vez, sem loops, tornando o código mais rápido.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Operações </a:t>
            </a:r>
            <a:r>
              <a:rPr lang="pt-BR" sz="2400" b="1" dirty="0" err="1"/>
              <a:t>inplace</a:t>
            </a:r>
            <a:r>
              <a:rPr lang="pt-BR" sz="2400" dirty="0"/>
              <a:t> modificam o </a:t>
            </a:r>
            <a:r>
              <a:rPr lang="pt-BR" sz="2400" dirty="0" err="1"/>
              <a:t>DataFrame</a:t>
            </a:r>
            <a:r>
              <a:rPr lang="pt-BR" sz="2400" dirty="0"/>
              <a:t> original, economizando memória, pois não criam uma cópia.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D7CE940-6774-72F6-9C5D-5B083976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 – Conceitos Fundamentais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666036-89DA-D630-C883-7A126DF0C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46" y="2736280"/>
            <a:ext cx="4899033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 = pd.DataFrame({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'A'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[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'B'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[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7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]})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df[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'A'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df[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'A'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*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(df)</a:t>
            </a:r>
            <a:endParaRPr kumimoji="0" lang="pt-BR" alt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BB4BB-AE4B-00B0-B4E2-1BE9C2124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46" y="5391737"/>
            <a:ext cx="5609164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 = pd.DataFrame({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'A'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[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'B'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[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'C'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[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7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9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]})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df.drop(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'C'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axis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inplace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(df)</a:t>
            </a:r>
            <a:endParaRPr kumimoji="0" lang="pt-BR" alt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0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D5F54-883C-E150-800E-B299CD0D4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D1C1AD5-4E93-AEEA-DD48-04BD9228B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Você pode </a:t>
            </a:r>
            <a:r>
              <a:rPr lang="pt-BR" sz="2400" b="1" dirty="0"/>
              <a:t>criar</a:t>
            </a:r>
            <a:r>
              <a:rPr lang="pt-BR" sz="2400" dirty="0"/>
              <a:t> um </a:t>
            </a:r>
            <a:r>
              <a:rPr lang="pt-BR" sz="2400" dirty="0" err="1"/>
              <a:t>DataFrame</a:t>
            </a:r>
            <a:r>
              <a:rPr lang="pt-BR" sz="2400" dirty="0"/>
              <a:t> a partir de diferentes fontes, como listas e dicionários.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Use </a:t>
            </a:r>
            <a:r>
              <a:rPr lang="pt-BR" sz="2400" b="1" dirty="0" err="1"/>
              <a:t>pd.read_excel</a:t>
            </a:r>
            <a:r>
              <a:rPr lang="pt-BR" sz="2400" b="1" dirty="0"/>
              <a:t>() </a:t>
            </a:r>
            <a:r>
              <a:rPr lang="pt-BR" sz="2400" dirty="0"/>
              <a:t>para ler arquivos Excel e </a:t>
            </a:r>
            <a:r>
              <a:rPr lang="pt-BR" sz="2400" b="1" dirty="0" err="1"/>
              <a:t>pd.read_csv</a:t>
            </a:r>
            <a:r>
              <a:rPr lang="pt-BR" sz="2400" b="1" dirty="0"/>
              <a:t>() </a:t>
            </a:r>
            <a:r>
              <a:rPr lang="pt-BR" sz="2400" dirty="0"/>
              <a:t>para arquivos CSV.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DDC60E7-E810-95CF-EE77-1B1D244D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 – Principais Funções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6E629B-967B-E69D-B42E-2521A9BDE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46" y="2331459"/>
            <a:ext cx="6977936" cy="14773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pandas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data = {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'Nome'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[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'Adriano'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‘Roberto'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'Sobrenome'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[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'Soares’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‘Andrade'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]}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pd.DataFrame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(data)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798EFEE-A62C-CA2A-E1ED-20547FADA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46" y="5075198"/>
            <a:ext cx="3941785" cy="14773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df_excel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pd.read_excel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'exemplo.xlsx'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df_excel.head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df_csv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pd.read_csv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'exemplo.csv'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df_csv.head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74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B8986-0E5A-A55B-55F0-B7B90C155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449721F-408A-A119-1F33-F3E715A55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É possível carregar dados diretamente do Google </a:t>
            </a:r>
            <a:r>
              <a:rPr lang="pt-BR" sz="2400" dirty="0" err="1"/>
              <a:t>Sheets</a:t>
            </a:r>
            <a:r>
              <a:rPr lang="pt-BR" sz="2400" dirty="0"/>
              <a:t> usando o link compartilhado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Podemos visualizar dados com </a:t>
            </a:r>
            <a:r>
              <a:rPr lang="pt-BR" sz="2400" b="1" dirty="0" err="1"/>
              <a:t>df.head</a:t>
            </a:r>
            <a:r>
              <a:rPr lang="pt-BR" sz="2400" b="1" dirty="0"/>
              <a:t>() </a:t>
            </a:r>
            <a:r>
              <a:rPr lang="pt-BR" sz="2400" dirty="0"/>
              <a:t>e </a:t>
            </a:r>
            <a:r>
              <a:rPr lang="pt-BR" sz="2400" b="1" dirty="0" err="1"/>
              <a:t>df.tail</a:t>
            </a:r>
            <a:r>
              <a:rPr lang="pt-BR" sz="2400" b="1" dirty="0"/>
              <a:t>(), </a:t>
            </a:r>
            <a:r>
              <a:rPr lang="pt-BR" sz="2400" dirty="0"/>
              <a:t>que mostram as primeiras e últimas linhas do </a:t>
            </a:r>
            <a:r>
              <a:rPr lang="pt-BR" sz="2400" dirty="0" err="1"/>
              <a:t>DataFrame</a:t>
            </a:r>
            <a:r>
              <a:rPr lang="pt-BR" sz="2400" dirty="0"/>
              <a:t>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ECA2B48-3681-A488-8222-9523C667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 – Principais Funções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93DBDD-3096-FE7A-E511-D9056E1A6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46" y="2362654"/>
            <a:ext cx="3355662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link =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"https://link_google_sheet"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 = pd.read_csv(link)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(df)</a:t>
            </a:r>
            <a:endParaRPr kumimoji="0" lang="pt-BR" alt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84455-422B-296C-16CB-370DDB45F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46" y="5028042"/>
            <a:ext cx="1739772" cy="6463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(df.head(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(df.tail(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endParaRPr kumimoji="0" lang="pt-BR" alt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09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41617-8491-314C-D701-BEB657D08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27B0032-B3B0-8EA7-9E25-334C8DA27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Informações Descritivas e Estruturais</a:t>
            </a:r>
          </a:p>
          <a:p>
            <a:r>
              <a:rPr lang="pt-BR" sz="2400" b="1" dirty="0" err="1"/>
              <a:t>df.describe</a:t>
            </a:r>
            <a:r>
              <a:rPr lang="pt-BR" sz="2400" b="1" dirty="0"/>
              <a:t>() </a:t>
            </a:r>
            <a:r>
              <a:rPr lang="pt-BR" sz="2400" dirty="0"/>
              <a:t>para estatísticas descritivas (média, desvio padrão).</a:t>
            </a:r>
          </a:p>
          <a:p>
            <a:r>
              <a:rPr lang="pt-BR" sz="2400" b="1" dirty="0"/>
              <a:t>df.info() </a:t>
            </a:r>
            <a:r>
              <a:rPr lang="pt-BR" sz="2400" dirty="0"/>
              <a:t>para informações gerais.</a:t>
            </a:r>
          </a:p>
          <a:p>
            <a:r>
              <a:rPr lang="pt-BR" sz="2400" dirty="0" err="1"/>
              <a:t>df.shape</a:t>
            </a:r>
            <a:r>
              <a:rPr lang="pt-BR" sz="2400" dirty="0"/>
              <a:t>, </a:t>
            </a:r>
            <a:r>
              <a:rPr lang="pt-BR" sz="2400" dirty="0" err="1"/>
              <a:t>df.index</a:t>
            </a:r>
            <a:r>
              <a:rPr lang="pt-BR" sz="2400" dirty="0"/>
              <a:t>, </a:t>
            </a:r>
            <a:r>
              <a:rPr lang="pt-BR" sz="2400" dirty="0" err="1"/>
              <a:t>df.columns</a:t>
            </a:r>
            <a:r>
              <a:rPr lang="pt-BR" sz="2400" dirty="0"/>
              <a:t> para formato, índice e colunas.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F879C2D-4B13-F003-A41F-CED2D0DA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 – Principais Funções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FA42BE-EF04-1241-72A2-76BB97F16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16" y="4161524"/>
            <a:ext cx="3261983" cy="70788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info_descritiva = df.describe()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(info_descritiva)</a:t>
            </a:r>
            <a:endParaRPr kumimoji="0" lang="pt-BR" altLang="pt-B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69D4B-A130-A85C-B1A2-264C75BA3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041AF7E-C64E-370B-8077-544ED540F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Filtrar</a:t>
            </a:r>
          </a:p>
          <a:p>
            <a:r>
              <a:rPr lang="pt-BR" sz="2400" dirty="0"/>
              <a:t>Use </a:t>
            </a:r>
            <a:r>
              <a:rPr lang="pt-BR" sz="2400" b="1" dirty="0" err="1"/>
              <a:t>df.loc</a:t>
            </a:r>
            <a:r>
              <a:rPr lang="pt-BR" sz="2400" b="1" dirty="0"/>
              <a:t>[] </a:t>
            </a:r>
            <a:r>
              <a:rPr lang="pt-BR" sz="2400" dirty="0"/>
              <a:t>para selecionar linhas e colunas específicas.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Para seleção por índice, utilize </a:t>
            </a:r>
            <a:r>
              <a:rPr lang="pt-BR" sz="2400" b="1" dirty="0" err="1"/>
              <a:t>df.iloc</a:t>
            </a:r>
            <a:r>
              <a:rPr lang="pt-BR" sz="2400" b="1" dirty="0"/>
              <a:t>[].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0B318C0-C8A6-D126-38FF-41E55E54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 – Principais Funções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9E8854-F7E6-ED46-136C-512E9E8F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16" y="2921168"/>
            <a:ext cx="5166030" cy="10156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filtro =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'Nome'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==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‘Roberto'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df_filtrado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df.loc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[filtro, [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'Sobrenome'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'Idade'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]]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df_filtrado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58E42C-541A-C480-BB6A-CE7CE871C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16" y="5105420"/>
            <a:ext cx="3509422" cy="70788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df_filtrado = df.iloc[[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 [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]]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(df_filtrado)</a:t>
            </a:r>
            <a:endParaRPr kumimoji="0" lang="pt-BR" altLang="pt-B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7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E704F-CA6F-A57B-8729-3B5ABA417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áficos digitais e números em 3D">
            <a:extLst>
              <a:ext uri="{FF2B5EF4-FFF2-40B4-BE49-F238E27FC236}">
                <a16:creationId xmlns:a16="http://schemas.microsoft.com/office/drawing/2014/main" id="{F5355AAB-FCEA-C6CA-9AB6-D161E48D21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9782" b="594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67FD21-6FDE-9581-E28D-87749B18B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Aula 9: 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Introdução à 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Análise de Dados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E9DD4-BB16-920E-ED72-C36D71CD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>
                <a:solidFill>
                  <a:srgbClr val="FFFFFF"/>
                </a:solidFill>
              </a:rPr>
              <a:t>Curso de Python: </a:t>
            </a:r>
            <a:endParaRPr lang="pt-BR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rgbClr val="FFFFFF"/>
                </a:solidFill>
              </a:rPr>
              <a:t>Aplicações para Administração e Engenharia</a:t>
            </a:r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98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D6A37-2514-7251-F5E7-D157704FD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3D7AC03-1038-D7AD-B56C-1EE31DBAD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Utilize </a:t>
            </a:r>
            <a:r>
              <a:rPr lang="pt-BR" sz="2400" b="1" dirty="0" err="1"/>
              <a:t>df.drop</a:t>
            </a:r>
            <a:r>
              <a:rPr lang="pt-BR" sz="2400" b="1" dirty="0"/>
              <a:t>() </a:t>
            </a:r>
            <a:r>
              <a:rPr lang="pt-BR" sz="2400" dirty="0"/>
              <a:t>indicando o índice ou nome da coluna e </a:t>
            </a:r>
            <a:r>
              <a:rPr lang="pt-BR" sz="2400" dirty="0" err="1"/>
              <a:t>axis</a:t>
            </a:r>
            <a:r>
              <a:rPr lang="pt-BR" sz="2400" dirty="0"/>
              <a:t>=1 para colunas.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Para adicionar colunas, use colchetes ou </a:t>
            </a:r>
            <a:r>
              <a:rPr lang="pt-BR" sz="2400" b="1" dirty="0" err="1"/>
              <a:t>df.assign</a:t>
            </a:r>
            <a:r>
              <a:rPr lang="pt-BR" sz="2400" b="1" dirty="0"/>
              <a:t>(). </a:t>
            </a:r>
            <a:r>
              <a:rPr lang="pt-BR" sz="2400" dirty="0"/>
              <a:t>Para adicionar linhas, utilize </a:t>
            </a:r>
            <a:r>
              <a:rPr lang="pt-BR" sz="2400" b="1" dirty="0" err="1"/>
              <a:t>pd.concat</a:t>
            </a:r>
            <a:r>
              <a:rPr lang="pt-BR" sz="2400" b="1" dirty="0"/>
              <a:t>().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EBF8186-4096-613F-7E0E-49E6D6A4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 – Principais Funções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DAEF6E-54BD-FC97-5072-4E2B1E74A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16" y="2339994"/>
            <a:ext cx="5981509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df_sem_coluna = df.drop(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'Sobrenome'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axis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(df_sem_coluna)</a:t>
            </a:r>
            <a:endParaRPr kumimoji="0" lang="pt-BR" altLang="pt-B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A6D07B8-777A-0F63-C315-79849BD95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16" y="4991628"/>
            <a:ext cx="7460247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df[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'Idade'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[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25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nova_linha = pd.DataFrame({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'Nome'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[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'Carlos'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'Sobrenome'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[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'Silva'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]})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 = pd.concat([df, nova_linha],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ignore_index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(df)</a:t>
            </a:r>
            <a:endParaRPr kumimoji="0" lang="pt-BR" altLang="pt-B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982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13EA2-6F59-C117-4747-148E5E75D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FBA7B7A-0977-EC26-77B5-989C11227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Para ordenar o </a:t>
            </a:r>
            <a:r>
              <a:rPr lang="pt-BR" sz="2400" dirty="0" err="1"/>
              <a:t>DataFrame</a:t>
            </a:r>
            <a:r>
              <a:rPr lang="pt-BR" sz="2400" dirty="0"/>
              <a:t> por uma coluna específica, use </a:t>
            </a:r>
            <a:r>
              <a:rPr lang="pt-BR" sz="2400" b="1" dirty="0" err="1"/>
              <a:t>df.sort_values</a:t>
            </a:r>
            <a:r>
              <a:rPr lang="pt-BR" sz="2400" b="1" dirty="0"/>
              <a:t>().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b="1" dirty="0" err="1"/>
              <a:t>df.groupby</a:t>
            </a:r>
            <a:r>
              <a:rPr lang="pt-BR" sz="2400" b="1" dirty="0"/>
              <a:t>() </a:t>
            </a:r>
            <a:r>
              <a:rPr lang="pt-BR" sz="2400" dirty="0"/>
              <a:t>permite agrupar dados e realizar operações como média e soma.</a:t>
            </a:r>
            <a:endParaRPr lang="pt-BR" sz="2400" b="1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B129DB0-492E-D123-AB75-033E4ACD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 – Principais Funções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F1C82-9918-EE95-130D-B4AC172C7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16" y="2401549"/>
            <a:ext cx="4519186" cy="70788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df_ordenado = df.sort_values(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by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'Nome'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(df_ordenado)</a:t>
            </a:r>
            <a:endParaRPr kumimoji="0" lang="pt-BR" altLang="pt-B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B8B562-5DD7-2FF4-EB5C-0A72C601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16" y="4682633"/>
            <a:ext cx="5493363" cy="70788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df_agrupado = df.groupby(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'Departamento'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).mean()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(df_agrupado)</a:t>
            </a:r>
            <a:endParaRPr kumimoji="0" lang="pt-BR" altLang="pt-B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068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92C56-F635-745A-38E6-9707375CE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9028694-A8D3-7715-61CA-6BE0A8582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Exportar para Excel e CSV: Para salvar o </a:t>
            </a:r>
            <a:r>
              <a:rPr lang="pt-BR" sz="2400" dirty="0" err="1"/>
              <a:t>DataFrame</a:t>
            </a:r>
            <a:r>
              <a:rPr lang="pt-BR" sz="2400" dirty="0"/>
              <a:t>, use </a:t>
            </a:r>
            <a:r>
              <a:rPr lang="pt-BR" sz="2400" b="1" dirty="0" err="1"/>
              <a:t>df.to_excel</a:t>
            </a:r>
            <a:r>
              <a:rPr lang="pt-BR" sz="2400" b="1" dirty="0"/>
              <a:t>() </a:t>
            </a:r>
            <a:r>
              <a:rPr lang="pt-BR" sz="2400" dirty="0"/>
              <a:t>e</a:t>
            </a:r>
            <a:r>
              <a:rPr lang="pt-BR" sz="2400" b="1" dirty="0"/>
              <a:t> </a:t>
            </a:r>
            <a:r>
              <a:rPr lang="pt-BR" sz="2400" b="1" dirty="0" err="1"/>
              <a:t>df.to_csv</a:t>
            </a:r>
            <a:r>
              <a:rPr lang="pt-BR" sz="2400" b="1" dirty="0"/>
              <a:t>().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C974D3E-098A-4157-6AE5-FC3F1C59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 – Principais Funções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37A7B1-3CC5-DDE7-1151-3E38D00E4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0" y="2693955"/>
            <a:ext cx="4741747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df.to_excel(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'dados.xlsx'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index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df.to_csv(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'dados.csv'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index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pt-BR" altLang="pt-B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405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67" descr="Figura humana em madeira">
            <a:extLst>
              <a:ext uri="{FF2B5EF4-FFF2-40B4-BE49-F238E27FC236}">
                <a16:creationId xmlns:a16="http://schemas.microsoft.com/office/drawing/2014/main" id="{61658530-9385-E76D-3C3D-76D254DE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6" name="Google Shape;16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Pts val="4400"/>
            </a:pPr>
            <a:r>
              <a:rPr lang="pt-BR" sz="4000" b="1" dirty="0">
                <a:solidFill>
                  <a:srgbClr val="FFFFFF"/>
                </a:solidFill>
              </a:rPr>
              <a:t>Dúvidas</a:t>
            </a:r>
            <a:r>
              <a:rPr lang="en-US" sz="4000" b="1" dirty="0">
                <a:solidFill>
                  <a:srgbClr val="FFFFFF"/>
                </a:solidFill>
              </a:rPr>
              <a:t>?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697"/>
            <a:ext cx="2819400" cy="4238118"/>
          </a:xfrm>
        </p:spPr>
        <p:txBody>
          <a:bodyPr>
            <a:normAutofit/>
          </a:bodyPr>
          <a:lstStyle/>
          <a:p>
            <a:r>
              <a:rPr lang="pt-BR" dirty="0"/>
              <a:t>Objetivos de aula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A44681-C720-78E4-6C30-3F9F32045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453215"/>
              </p:ext>
            </p:extLst>
          </p:nvPr>
        </p:nvGraphicFramePr>
        <p:xfrm>
          <a:off x="4159045" y="477541"/>
          <a:ext cx="7626695" cy="575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63FA6B-7A83-4F84-8460-CBCEC06608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763FA6B-7A83-4F84-8460-CBCEC06608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E3967E-6325-441C-B554-314791A4D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F0E3967E-6325-441C-B554-314791A4D9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4AFF9B-8B8F-40C9-8CF0-4F954F2C9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874AFF9B-8B8F-40C9-8CF0-4F954F2C9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508DD6-8200-4E39-A9CB-A4508E91B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C5508DD6-8200-4E39-A9CB-A4508E91B1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9F3D80-3056-4222-B1C1-DF2B21DD6F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169F3D80-3056-4222-B1C1-DF2B21DD6F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FF6424-1BBD-4A4A-9DED-600449206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CAFF6424-1BBD-4A4A-9DED-6004492065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D9934B-98B4-4C57-8654-619DC03F3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6BD9934B-98B4-4C57-8654-619DC03F3D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1F6170-88B1-44D7-ACB8-D873A1C6CA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081F6170-88B1-44D7-ACB8-D873A1C6CA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91FC00-9D92-46E0-8235-0A9140109E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5191FC00-9D92-46E0-8235-0A9140109E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B344C3-D383-49F9-AC4A-696A16E9B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63B344C3-D383-49F9-AC4A-696A16E9BB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050713-7AE8-4DDC-8BC7-9A7B1DB0F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83050713-7AE8-4DDC-8BC7-9A7B1DB0FD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195442-D856-4F84-87BA-D75174F88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54195442-D856-4F84-87BA-D75174F885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CF585C-5DB3-6EAE-9141-16191BD5A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1024B6-152B-6614-5F55-F5E37A7D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58595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Dados são informações coletadas que servem como base para a tomada de decisões mais informadas e estratégicas, oferecendo suporte a escolhas fundamentadas em fatos, tendências e padrões. </a:t>
            </a:r>
          </a:p>
          <a:p>
            <a:r>
              <a:rPr lang="pt-BR" dirty="0"/>
              <a:t>Diversas áreas dependem dos dados para gerar insights e impulsionar a inovação.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são Dados e sua Importância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DCAAA-85D3-1BA7-811E-088353581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5608A-BCC2-754E-0BD7-8F334AFA8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Existem</a:t>
            </a:r>
            <a:r>
              <a:rPr sz="2400" dirty="0"/>
              <a:t> </a:t>
            </a:r>
            <a:r>
              <a:rPr sz="2400" dirty="0" err="1"/>
              <a:t>diferentes</a:t>
            </a:r>
            <a:r>
              <a:rPr sz="2400" dirty="0"/>
              <a:t> </a:t>
            </a:r>
            <a:r>
              <a:rPr sz="2400" dirty="0" err="1"/>
              <a:t>tipos</a:t>
            </a:r>
            <a:r>
              <a:rPr sz="2400" dirty="0"/>
              <a:t> de dados: </a:t>
            </a:r>
            <a:r>
              <a:rPr sz="2400" dirty="0" err="1"/>
              <a:t>estruturados</a:t>
            </a:r>
            <a:r>
              <a:rPr sz="2400" dirty="0"/>
              <a:t>, semi-</a:t>
            </a:r>
            <a:r>
              <a:rPr sz="2400" dirty="0" err="1"/>
              <a:t>estruturados</a:t>
            </a:r>
            <a:r>
              <a:rPr sz="2400" dirty="0"/>
              <a:t>, </a:t>
            </a:r>
            <a:r>
              <a:rPr sz="2400" dirty="0" err="1"/>
              <a:t>não</a:t>
            </a:r>
            <a:r>
              <a:rPr sz="2400" dirty="0"/>
              <a:t> </a:t>
            </a:r>
            <a:r>
              <a:rPr sz="2400" dirty="0" err="1"/>
              <a:t>estruturados</a:t>
            </a:r>
            <a:r>
              <a:rPr sz="24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D7CF8-44A9-1867-381A-1125084A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são Dados e sua Importância</a:t>
            </a:r>
          </a:p>
        </p:txBody>
      </p:sp>
      <p:pic>
        <p:nvPicPr>
          <p:cNvPr id="1026" name="Picture 2" descr="Tipos de dados: Estruturados, Semi-Estruturados e Não Estruturados |  Dataside">
            <a:extLst>
              <a:ext uri="{FF2B5EF4-FFF2-40B4-BE49-F238E27FC236}">
                <a16:creationId xmlns:a16="http://schemas.microsoft.com/office/drawing/2014/main" id="{49452DC9-C3A5-1ADA-1941-5012F7362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853" y="2457985"/>
            <a:ext cx="7720294" cy="42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45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1. Engenheiro de Dados: Constrói e mantém infraestrutura de dados.</a:t>
            </a:r>
          </a:p>
          <a:p>
            <a:r>
              <a:t>2. Cientista de Dados: Desenvolve modelos preditivos e analisa dados complexos.</a:t>
            </a:r>
          </a:p>
          <a:p>
            <a:r>
              <a:t>3. Analista de Dados: Extrai insights e cria relatórios para decisões estratégicas.</a:t>
            </a:r>
          </a:p>
          <a:p>
            <a:endParaRPr/>
          </a:p>
          <a:p>
            <a:r>
              <a:t>Foco do Curso: Análise de Dados como ponto de entrada ao mundo dos dados.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Profissões Relacionadas a Dados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dirty="0"/>
              <a:t>A </a:t>
            </a:r>
            <a:r>
              <a:rPr dirty="0" err="1"/>
              <a:t>análise</a:t>
            </a:r>
            <a:r>
              <a:rPr dirty="0"/>
              <a:t> de dados é a base para </a:t>
            </a:r>
            <a:r>
              <a:rPr dirty="0" err="1"/>
              <a:t>entender</a:t>
            </a:r>
            <a:r>
              <a:rPr dirty="0"/>
              <a:t> e </a:t>
            </a:r>
            <a:r>
              <a:rPr dirty="0" err="1"/>
              <a:t>interpretar</a:t>
            </a:r>
            <a:r>
              <a:rPr dirty="0"/>
              <a:t> </a:t>
            </a:r>
            <a:r>
              <a:rPr dirty="0" err="1"/>
              <a:t>informações</a:t>
            </a:r>
            <a:r>
              <a:rPr lang="pt-BR" dirty="0"/>
              <a:t>, o que p</a:t>
            </a:r>
            <a:r>
              <a:rPr dirty="0" err="1"/>
              <a:t>ermite</a:t>
            </a:r>
            <a:r>
              <a:rPr dirty="0"/>
              <a:t> </a:t>
            </a:r>
            <a:r>
              <a:rPr dirty="0" err="1"/>
              <a:t>transformar</a:t>
            </a:r>
            <a:r>
              <a:rPr dirty="0"/>
              <a:t> dados </a:t>
            </a:r>
            <a:r>
              <a:rPr dirty="0" err="1"/>
              <a:t>brutos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insights </a:t>
            </a:r>
            <a:r>
              <a:rPr dirty="0" err="1"/>
              <a:t>acionáveis</a:t>
            </a:r>
            <a:r>
              <a:rPr lang="pt-BR" dirty="0"/>
              <a:t>, além de a</a:t>
            </a:r>
            <a:r>
              <a:rPr dirty="0" err="1"/>
              <a:t>br</a:t>
            </a:r>
            <a:r>
              <a:rPr lang="pt-BR" dirty="0"/>
              <a:t>ir</a:t>
            </a:r>
            <a:r>
              <a:rPr dirty="0"/>
              <a:t> </a:t>
            </a:r>
            <a:r>
              <a:rPr dirty="0" err="1"/>
              <a:t>portas</a:t>
            </a:r>
            <a:r>
              <a:rPr dirty="0"/>
              <a:t> para </a:t>
            </a:r>
            <a:r>
              <a:rPr dirty="0" err="1"/>
              <a:t>profissões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diversas</a:t>
            </a:r>
            <a:r>
              <a:rPr dirty="0"/>
              <a:t> </a:t>
            </a:r>
            <a:r>
              <a:rPr dirty="0" err="1"/>
              <a:t>áreas</a:t>
            </a:r>
            <a:r>
              <a:rPr lang="pt-BR" dirty="0"/>
              <a:t>, bem como ser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excelente</a:t>
            </a:r>
            <a:r>
              <a:rPr dirty="0"/>
              <a:t> </a:t>
            </a:r>
            <a:r>
              <a:rPr dirty="0" err="1"/>
              <a:t>introdução</a:t>
            </a:r>
            <a:r>
              <a:rPr dirty="0"/>
              <a:t> para outros campos de dados.</a:t>
            </a:r>
          </a:p>
          <a:p>
            <a:pPr>
              <a:lnSpc>
                <a:spcPct val="120000"/>
              </a:lnSpc>
            </a:pPr>
            <a:r>
              <a:rPr lang="pt-BR" dirty="0"/>
              <a:t>Python é uma escolha popular para análise de dados por diversos motivos:</a:t>
            </a:r>
          </a:p>
          <a:p>
            <a:pPr marL="5715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Facilidade de uso: </a:t>
            </a:r>
            <a:r>
              <a:rPr lang="pt-BR" dirty="0"/>
              <a:t>Com uma sintaxe simples e intuitiva, Python facilita a escrita e leitura do código, acelerando tanto o desenvolvimento quanto a exploração de dados.</a:t>
            </a:r>
          </a:p>
          <a:p>
            <a:pPr marL="5715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Bibliotecas poderosas: </a:t>
            </a:r>
            <a:r>
              <a:rPr lang="pt-BR" dirty="0"/>
              <a:t>Python conta com um ecossistema robusto de bibliotecas especializadas para análise e visualização de dados, como Pandas, </a:t>
            </a:r>
            <a:r>
              <a:rPr lang="pt-BR" dirty="0" err="1"/>
              <a:t>NumPy</a:t>
            </a:r>
            <a:r>
              <a:rPr lang="pt-BR" dirty="0"/>
              <a:t>, </a:t>
            </a:r>
            <a:r>
              <a:rPr lang="pt-BR" dirty="0" err="1"/>
              <a:t>Matplotlib</a:t>
            </a:r>
            <a:r>
              <a:rPr lang="pt-BR" dirty="0"/>
              <a:t> e </a:t>
            </a:r>
            <a:r>
              <a:rPr lang="pt-BR" dirty="0" err="1"/>
              <a:t>Seaborn</a:t>
            </a:r>
            <a:r>
              <a:rPr lang="pt-BR" dirty="0"/>
              <a:t>, que tornam o trabalho com dados mais eficiente e versátil.</a:t>
            </a:r>
          </a:p>
          <a:p>
            <a:pPr marL="5715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Integração com outras ferramentas: </a:t>
            </a:r>
            <a:r>
              <a:rPr lang="pt-BR" dirty="0"/>
              <a:t>Python se integra facilmente a outras tecnologias e ferramentas, como bancos de dados e APIs, possibilitando a criação de diversas automações e fluxos de trabalho eficientes.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 que Análise de Dados?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F34608-F667-8EB7-3954-A55908220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4325833-FD34-7EE4-D6AE-517ADB898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026957-3E8D-EE1F-9B47-207FFFE13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9F429-7F52-88D0-96DF-3C7BB910F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3B71A2-7021-1C7E-49B4-EE76313DB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5C580F0-492E-B856-3D48-F08B6FD1D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D9F1ED8-13A7-333A-EBC9-31A2873DF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D1BE45D-5283-EDFB-93EF-4199E991A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43EABE9-FEE8-420A-AF81-8A0AA05D4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9FE5AE2-541E-BCB2-9AA2-4ADA23457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ADDBEC2-1A3F-F363-FA6D-8D4F0E7F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58F50E0-6B6C-8837-3D1F-5A8211F2C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1E9406F-4DF2-48BE-67CB-66D42D87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2915517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1701</Words>
  <Application>Microsoft Office PowerPoint</Application>
  <PresentationFormat>Widescreen</PresentationFormat>
  <Paragraphs>125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JetBrains Mono</vt:lpstr>
      <vt:lpstr>Tema do Office</vt:lpstr>
      <vt:lpstr>1_Tema do Office</vt:lpstr>
      <vt:lpstr>Python:  Aplicações para  Administração e Engenharia</vt:lpstr>
      <vt:lpstr>Aula 9:  Introdução à  Análise de Dados</vt:lpstr>
      <vt:lpstr>Objetivos de aula</vt:lpstr>
      <vt:lpstr>Dados</vt:lpstr>
      <vt:lpstr>O que são Dados e sua Importância</vt:lpstr>
      <vt:lpstr>O que são Dados e sua Importância</vt:lpstr>
      <vt:lpstr>Profissões Relacionadas a Dados</vt:lpstr>
      <vt:lpstr>Por que Análise de Dados?</vt:lpstr>
      <vt:lpstr>Pandas</vt:lpstr>
      <vt:lpstr>Pandas</vt:lpstr>
      <vt:lpstr>Pandas</vt:lpstr>
      <vt:lpstr>Pandas</vt:lpstr>
      <vt:lpstr>Pandas – Conceitos Fundamentais</vt:lpstr>
      <vt:lpstr>Pandas – Conceitos Fundamentais</vt:lpstr>
      <vt:lpstr>Pandas – Conceitos Fundamentais</vt:lpstr>
      <vt:lpstr>Pandas – Principais Funções</vt:lpstr>
      <vt:lpstr>Pandas – Principais Funções</vt:lpstr>
      <vt:lpstr>Pandas – Principais Funções</vt:lpstr>
      <vt:lpstr>Pandas – Principais Funções</vt:lpstr>
      <vt:lpstr>Pandas – Principais Funções</vt:lpstr>
      <vt:lpstr>Pandas – Principais Funções</vt:lpstr>
      <vt:lpstr>Pandas – Principais Funções</vt:lpstr>
      <vt:lpstr>Dúvidas?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Leide Aparecida Vieira</cp:lastModifiedBy>
  <cp:revision>9</cp:revision>
  <dcterms:created xsi:type="dcterms:W3CDTF">2013-01-27T09:14:16Z</dcterms:created>
  <dcterms:modified xsi:type="dcterms:W3CDTF">2024-11-11T21:10:20Z</dcterms:modified>
  <cp:category/>
</cp:coreProperties>
</file>