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627" r:id="rId2"/>
    <p:sldId id="663" r:id="rId3"/>
    <p:sldId id="631" r:id="rId4"/>
    <p:sldId id="647" r:id="rId5"/>
    <p:sldId id="697" r:id="rId6"/>
    <p:sldId id="698" r:id="rId7"/>
    <p:sldId id="664" r:id="rId8"/>
    <p:sldId id="719" r:id="rId9"/>
    <p:sldId id="671" r:id="rId10"/>
    <p:sldId id="685" r:id="rId11"/>
    <p:sldId id="714" r:id="rId12"/>
    <p:sldId id="722" r:id="rId13"/>
    <p:sldId id="723" r:id="rId14"/>
    <p:sldId id="703" r:id="rId15"/>
    <p:sldId id="661" r:id="rId16"/>
    <p:sldId id="720" r:id="rId17"/>
    <p:sldId id="715" r:id="rId18"/>
    <p:sldId id="712" r:id="rId19"/>
    <p:sldId id="659" r:id="rId20"/>
    <p:sldId id="718" r:id="rId21"/>
    <p:sldId id="721" r:id="rId22"/>
    <p:sldId id="669" r:id="rId23"/>
    <p:sldId id="670" r:id="rId24"/>
    <p:sldId id="705" r:id="rId25"/>
    <p:sldId id="706" r:id="rId26"/>
    <p:sldId id="710" r:id="rId27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85095" autoAdjust="0"/>
  </p:normalViewPr>
  <p:slideViewPr>
    <p:cSldViewPr>
      <p:cViewPr varScale="1">
        <p:scale>
          <a:sx n="102" d="100"/>
          <a:sy n="102" d="100"/>
        </p:scale>
        <p:origin x="4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19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51AB3-E714-4475-850A-1FEE113739F4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19B1B-8C46-4BCC-8E72-8B1E6FAF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4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26694-183D-42D3-9D05-F9FCAF81DD12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7CA44B-F73E-46D6-9E6C-3BF13BF77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3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9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Exabyte: /ˈ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ɛksəˌbaɪt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Data Traffic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through cellular networks.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 2014,  4.7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exabytes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mobile data traffic were generated, while 2.2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exabytes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(46%)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mobile data traffic were offloads to fixed internet through Wi-Fi 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Femtocell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not counted here.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Global Internet Traffic  means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Global Fixed-Internet Traffic.</a:t>
            </a:r>
          </a:p>
          <a:p>
            <a:r>
              <a:rPr lang="en-US" sz="12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en-US" sz="1200" b="0" i="0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table 1 of </a:t>
            </a:r>
            <a:r>
              <a:rPr lang="en-US" dirty="0" smtClean="0"/>
              <a:t>Cisco Visual Networking Index: Forecast and Methodology, 2014–2019.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</a:t>
            </a:r>
            <a:r>
              <a:rPr lang="en-US" dirty="0" smtClean="0"/>
              <a:t>http://wwwen.zte.com.cn/endata/magazine/ztetechnologies/2012/no5/articles/201209/t20120912_343888.html</a:t>
            </a:r>
          </a:p>
          <a:p>
            <a:r>
              <a:rPr lang="en-US" dirty="0" smtClean="0"/>
              <a:t>100 feet = 30.48m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 ['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reɪdɪəs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Traffic = Voice</a:t>
            </a:r>
            <a:r>
              <a:rPr lang="en-US" baseline="0" dirty="0" smtClean="0"/>
              <a:t> + Video + Data (Both Uplink and Downlink) </a:t>
            </a:r>
            <a:endParaRPr lang="en-US" dirty="0" smtClean="0"/>
          </a:p>
          <a:p>
            <a:r>
              <a:rPr lang="en-US" dirty="0" smtClean="0"/>
              <a:t>Cell-Capacity Utilization</a:t>
            </a:r>
            <a:r>
              <a:rPr lang="en-US" baseline="0" dirty="0" smtClean="0"/>
              <a:t> per day</a:t>
            </a:r>
            <a:r>
              <a:rPr lang="en-US" dirty="0" smtClean="0"/>
              <a:t> = </a:t>
            </a:r>
            <a:r>
              <a:rPr lang="en-US" dirty="0" err="1" smtClean="0"/>
              <a:t>avg</a:t>
            </a:r>
            <a:r>
              <a:rPr lang="en-US" dirty="0" smtClean="0"/>
              <a:t> traffic / peak traffic per</a:t>
            </a:r>
            <a:r>
              <a:rPr lang="en-US" baseline="0" dirty="0" smtClean="0"/>
              <a:t> day    [A vector]</a:t>
            </a:r>
          </a:p>
          <a:p>
            <a:r>
              <a:rPr lang="en-US" dirty="0" smtClean="0"/>
              <a:t>Cell-Capacity Utilization = </a:t>
            </a:r>
            <a:r>
              <a:rPr lang="en-US" baseline="0" dirty="0" smtClean="0"/>
              <a:t> mean(</a:t>
            </a:r>
            <a:r>
              <a:rPr lang="en-US" dirty="0" smtClean="0"/>
              <a:t>Cell-Capacity Utilization per day)</a:t>
            </a:r>
          </a:p>
          <a:p>
            <a:endParaRPr lang="en-US" dirty="0" smtClean="0"/>
          </a:p>
          <a:p>
            <a:r>
              <a:rPr lang="en-US" dirty="0" smtClean="0"/>
              <a:t>Note that I replace the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syn</a:t>
            </a:r>
            <a:r>
              <a:rPr lang="en-US" baseline="0" dirty="0" smtClean="0"/>
              <a:t> peak fig. Here I use the HSUPA+HSDPA data, </a:t>
            </a:r>
          </a:p>
          <a:p>
            <a:r>
              <a:rPr lang="en-US" baseline="0" dirty="0" smtClean="0"/>
              <a:t>which is much larger  than R99UL+R99DL. Clearly, we can see the 15-min</a:t>
            </a:r>
          </a:p>
          <a:p>
            <a:r>
              <a:rPr lang="en-US" baseline="0" dirty="0" smtClean="0"/>
              <a:t>traffic is in the scale of gigabytes, if we use HSUPA+HSDPA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1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A44B-F73E-46D6-9E6C-3BF13BF777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2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8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9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7776" y="6613525"/>
            <a:ext cx="4848447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135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□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tags" Target="../tags/tag19.xml"/><Relationship Id="rId21" Type="http://schemas.openxmlformats.org/officeDocument/2006/relationships/image" Target="../media/image55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51.emf"/><Relationship Id="rId25" Type="http://schemas.openxmlformats.org/officeDocument/2006/relationships/image" Target="../media/image59.png"/><Relationship Id="rId2" Type="http://schemas.openxmlformats.org/officeDocument/2006/relationships/tags" Target="../tags/tag18.xml"/><Relationship Id="rId16" Type="http://schemas.openxmlformats.org/officeDocument/2006/relationships/image" Target="../media/image50.emf"/><Relationship Id="rId20" Type="http://schemas.openxmlformats.org/officeDocument/2006/relationships/image" Target="../media/image5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58.png"/><Relationship Id="rId5" Type="http://schemas.openxmlformats.org/officeDocument/2006/relationships/tags" Target="../tags/tag21.xml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tags" Target="../tags/tag26.xml"/><Relationship Id="rId19" Type="http://schemas.openxmlformats.org/officeDocument/2006/relationships/image" Target="../media/image53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31.xml"/><Relationship Id="rId7" Type="http://schemas.openxmlformats.org/officeDocument/2006/relationships/image" Target="../media/image6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png"/><Relationship Id="rId4" Type="http://schemas.openxmlformats.org/officeDocument/2006/relationships/tags" Target="../tags/tag32.xml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37.xml"/><Relationship Id="rId7" Type="http://schemas.openxmlformats.org/officeDocument/2006/relationships/image" Target="../media/image7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38.xml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41.xml"/><Relationship Id="rId7" Type="http://schemas.openxmlformats.org/officeDocument/2006/relationships/image" Target="../media/image78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72.png"/><Relationship Id="rId5" Type="http://schemas.openxmlformats.org/officeDocument/2006/relationships/image" Target="../media/image77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9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4.xml"/><Relationship Id="rId7" Type="http://schemas.openxmlformats.org/officeDocument/2006/relationships/image" Target="../media/image29.emf"/><Relationship Id="rId12" Type="http://schemas.openxmlformats.org/officeDocument/2006/relationships/image" Target="../media/image3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5.xml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8.png"/><Relationship Id="rId5" Type="http://schemas.openxmlformats.org/officeDocument/2006/relationships/tags" Target="../tags/tag10.xml"/><Relationship Id="rId10" Type="http://schemas.openxmlformats.org/officeDocument/2006/relationships/image" Target="../media/image37.png"/><Relationship Id="rId4" Type="http://schemas.openxmlformats.org/officeDocument/2006/relationships/tags" Target="../tags/tag9.xml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14.xml"/><Relationship Id="rId7" Type="http://schemas.openxmlformats.org/officeDocument/2006/relationships/image" Target="../media/image4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4" Type="http://schemas.openxmlformats.org/officeDocument/2006/relationships/tags" Target="../tags/tag15.xml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1196975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Device-to-Device Load Balancing for Cellular Networks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3205" y="3732312"/>
            <a:ext cx="40663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Lei Deng</a:t>
            </a:r>
            <a:r>
              <a:rPr lang="en-US" sz="2000" dirty="0">
                <a:solidFill>
                  <a:srgbClr val="002060"/>
                </a:solidFill>
              </a:rPr>
              <a:t>, Ying Zhang, </a:t>
            </a:r>
            <a:r>
              <a:rPr lang="en-US" sz="2000" dirty="0" err="1">
                <a:solidFill>
                  <a:srgbClr val="002060"/>
                </a:solidFill>
              </a:rPr>
              <a:t>Minghua</a:t>
            </a:r>
            <a:r>
              <a:rPr lang="en-US" sz="2000" dirty="0">
                <a:solidFill>
                  <a:srgbClr val="002060"/>
                </a:solidFill>
              </a:rPr>
              <a:t> Chen,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Jack Y. B. Lee, Ying Jun (Angela) Zhang</a:t>
            </a:r>
          </a:p>
        </p:txBody>
      </p:sp>
      <p:pic>
        <p:nvPicPr>
          <p:cNvPr id="1028" name="Picture 4" descr="https://upload.wikimedia.org/wikipedia/en/d/db/University_of_Calgary_Logo_F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041" y="12380553"/>
            <a:ext cx="492995" cy="1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hdlogo.com/sites/default/files/public/styles/large/public/logo_image/2012/09/peking-university.png?itok=TAkDPi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3" y="5190159"/>
            <a:ext cx="2122717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iversity of Calgar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21" y="4930777"/>
            <a:ext cx="1301379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UHK webs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68075"/>
            <a:ext cx="3785354" cy="6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801477" y="3732312"/>
            <a:ext cx="1446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</a:rPr>
              <a:t>Zongpeng</a:t>
            </a:r>
            <a:r>
              <a:rPr lang="en-US" sz="2000" dirty="0">
                <a:solidFill>
                  <a:srgbClr val="002060"/>
                </a:solidFill>
              </a:rPr>
              <a:t> Li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0283" y="3730752"/>
            <a:ext cx="175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</a:rPr>
              <a:t>Lingyang</a:t>
            </a:r>
            <a:r>
              <a:rPr lang="en-US" sz="2000" dirty="0">
                <a:solidFill>
                  <a:srgbClr val="002060"/>
                </a:solidFill>
              </a:rPr>
              <a:t> Song</a:t>
            </a:r>
          </a:p>
        </p:txBody>
      </p:sp>
    </p:spTree>
  </p:cSld>
  <p:clrMapOvr>
    <a:masterClrMapping/>
  </p:clrMapOvr>
  <p:transition advTm="2173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Minimize </a:t>
            </a:r>
            <a:r>
              <a:rPr lang="en-US" dirty="0"/>
              <a:t>Sum Peak </a:t>
            </a:r>
            <a:r>
              <a:rPr lang="en-US" dirty="0" smtClean="0"/>
              <a:t>Traffic: D2D 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60698" y="4122003"/>
            <a:ext cx="36724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FF"/>
                </a:solidFill>
              </a:rPr>
              <a:t>A Large-Scale LP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 Efficient Algorithm Now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5519697" cy="4825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10305" y="3280000"/>
            <a:ext cx="2773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FF"/>
                </a:solidFill>
              </a:rPr>
              <a:t>All BSs Are Coupled!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 Conceivable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closed-form </a:t>
            </a:r>
            <a:r>
              <a:rPr lang="en-US" dirty="0"/>
              <a:t>e</a:t>
            </a:r>
            <a:r>
              <a:rPr lang="en-US" dirty="0" smtClean="0"/>
              <a:t>xpression</a:t>
            </a:r>
          </a:p>
          <a:p>
            <a:pPr lvl="1"/>
            <a:r>
              <a:rPr lang="en-US" dirty="0" smtClean="0"/>
              <a:t>Minimal sum </a:t>
            </a:r>
            <a:r>
              <a:rPr lang="en-US" dirty="0"/>
              <a:t>p</a:t>
            </a:r>
            <a:r>
              <a:rPr lang="en-US" dirty="0" smtClean="0"/>
              <a:t>eak </a:t>
            </a:r>
            <a:r>
              <a:rPr lang="en-US" dirty="0"/>
              <a:t>t</a:t>
            </a:r>
            <a:r>
              <a:rPr lang="en-US" dirty="0" smtClean="0"/>
              <a:t>raffic with/without D2D LB</a:t>
            </a:r>
          </a:p>
          <a:p>
            <a:pPr lvl="1"/>
            <a:r>
              <a:rPr lang="en-US" dirty="0" smtClean="0"/>
              <a:t>Sum peak </a:t>
            </a:r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r</a:t>
            </a:r>
            <a:r>
              <a:rPr lang="en-US" dirty="0" smtClean="0"/>
              <a:t>eduction </a:t>
            </a:r>
          </a:p>
          <a:p>
            <a:r>
              <a:rPr lang="en-US" dirty="0" smtClean="0"/>
              <a:t>No </a:t>
            </a:r>
            <a:r>
              <a:rPr lang="en-US" dirty="0"/>
              <a:t>e</a:t>
            </a:r>
            <a:r>
              <a:rPr lang="en-US" dirty="0" smtClean="0"/>
              <a:t>fficient </a:t>
            </a:r>
            <a:r>
              <a:rPr lang="en-US" dirty="0"/>
              <a:t>a</a:t>
            </a:r>
            <a:r>
              <a:rPr lang="en-US" dirty="0" smtClean="0"/>
              <a:t>lgorithm </a:t>
            </a:r>
          </a:p>
          <a:p>
            <a:pPr lvl="1"/>
            <a:r>
              <a:rPr lang="en-US" dirty="0" smtClean="0"/>
              <a:t>Minimal sum </a:t>
            </a:r>
            <a:r>
              <a:rPr lang="en-US" dirty="0"/>
              <a:t>p</a:t>
            </a:r>
            <a:r>
              <a:rPr lang="en-US" dirty="0" smtClean="0"/>
              <a:t>eak </a:t>
            </a:r>
            <a:r>
              <a:rPr lang="en-US" dirty="0"/>
              <a:t>t</a:t>
            </a:r>
            <a:r>
              <a:rPr lang="en-US" dirty="0" smtClean="0"/>
              <a:t>raffic with D2D LB</a:t>
            </a:r>
          </a:p>
          <a:p>
            <a:r>
              <a:rPr lang="en-US" dirty="0"/>
              <a:t>Hard to get </a:t>
            </a:r>
            <a:r>
              <a:rPr lang="en-US" b="1" dirty="0">
                <a:solidFill>
                  <a:srgbClr val="3333FF"/>
                </a:solidFill>
              </a:rPr>
              <a:t>insights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of the benefit of D2D </a:t>
            </a:r>
            <a:r>
              <a:rPr lang="en-US" dirty="0" smtClean="0"/>
              <a:t>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195004" y="4114800"/>
            <a:ext cx="3872796" cy="17526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33FF"/>
                </a:solidFill>
              </a:rPr>
              <a:t>Theorem</a:t>
            </a:r>
            <a:r>
              <a:rPr lang="en-US" dirty="0" smtClean="0"/>
              <a:t>: For an </a:t>
            </a:r>
            <a:r>
              <a:rPr lang="en-US" dirty="0" smtClean="0">
                <a:solidFill>
                  <a:srgbClr val="FF0000"/>
                </a:solidFill>
              </a:rPr>
              <a:t>arbitrary </a:t>
            </a:r>
            <a:r>
              <a:rPr lang="en-US" dirty="0" smtClean="0"/>
              <a:t>network topology and an </a:t>
            </a:r>
            <a:r>
              <a:rPr lang="en-US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traffic pattern,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Peak Traffic Reduction: Upper Bound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00372"/>
            <a:ext cx="5588794" cy="747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853609"/>
            <a:ext cx="33528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Captures the </a:t>
            </a:r>
            <a:r>
              <a:rPr lang="en-US" dirty="0" smtClean="0"/>
              <a:t>link-rate </a:t>
            </a:r>
          </a:p>
          <a:p>
            <a:r>
              <a:rPr lang="en-US" dirty="0" smtClean="0"/>
              <a:t>advantages </a:t>
            </a:r>
            <a:r>
              <a:rPr lang="en-US" dirty="0"/>
              <a:t>of </a:t>
            </a:r>
            <a:r>
              <a:rPr lang="en-US" b="1" dirty="0">
                <a:solidFill>
                  <a:srgbClr val="0033CC"/>
                </a:solidFill>
              </a:rPr>
              <a:t>intra-cell D2D links </a:t>
            </a:r>
            <a:r>
              <a:rPr lang="en-US" dirty="0"/>
              <a:t>over the </a:t>
            </a:r>
            <a:r>
              <a:rPr lang="en-US" b="1" dirty="0">
                <a:solidFill>
                  <a:srgbClr val="FF0000"/>
                </a:solidFill>
              </a:rPr>
              <a:t>user-BS links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5234154"/>
            <a:ext cx="33528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Captures the link-rate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advantages of </a:t>
            </a:r>
            <a:r>
              <a:rPr lang="en-US" b="1" dirty="0" smtClean="0">
                <a:solidFill>
                  <a:srgbClr val="3333FF"/>
                </a:solidFill>
              </a:rPr>
              <a:t>inter-cell D2D </a:t>
            </a:r>
            <a:r>
              <a:rPr lang="en-US" b="1" dirty="0">
                <a:solidFill>
                  <a:srgbClr val="3333FF"/>
                </a:solidFill>
              </a:rPr>
              <a:t>links</a:t>
            </a:r>
            <a:r>
              <a:rPr lang="en-US" dirty="0" smtClean="0">
                <a:solidFill>
                  <a:schemeClr val="bg1"/>
                </a:solidFill>
              </a:rPr>
              <a:t> over the </a:t>
            </a:r>
            <a:r>
              <a:rPr lang="en-US" b="1" dirty="0" smtClean="0">
                <a:solidFill>
                  <a:srgbClr val="FF0000"/>
                </a:solidFill>
              </a:rPr>
              <a:t>user-BS links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1036" y="4516253"/>
            <a:ext cx="29718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Captures the BS-level network connectivity and </a:t>
            </a:r>
            <a:r>
              <a:rPr lang="en-US" b="1" dirty="0" smtClean="0">
                <a:solidFill>
                  <a:srgbClr val="3333FF"/>
                </a:solidFill>
              </a:rPr>
              <a:t>traffic aggregation </a:t>
            </a:r>
            <a:r>
              <a:rPr lang="en-US" dirty="0" smtClean="0">
                <a:solidFill>
                  <a:schemeClr val="bg1"/>
                </a:solidFill>
              </a:rPr>
              <a:t>capability</a:t>
            </a:r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 flipV="1">
            <a:off x="4038600" y="3516764"/>
            <a:ext cx="1016240" cy="7985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</p:cNvCxnSpPr>
          <p:nvPr/>
        </p:nvCxnSpPr>
        <p:spPr>
          <a:xfrm flipV="1">
            <a:off x="4038600" y="3548085"/>
            <a:ext cx="1930640" cy="21477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350240" y="3530638"/>
            <a:ext cx="1041160" cy="10096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1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Peak Traffic Reduction: Upper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Corollary</a:t>
            </a:r>
            <a:r>
              <a:rPr lang="en-US" dirty="0"/>
              <a:t>: </a:t>
            </a:r>
            <a:r>
              <a:rPr lang="en-US" dirty="0" smtClean="0"/>
              <a:t>If                , then we have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31" y="1752600"/>
            <a:ext cx="1273969" cy="216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40" y="2319337"/>
            <a:ext cx="2931319" cy="4238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400" y="3353707"/>
            <a:ext cx="3762623" cy="2592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95082" y="3728638"/>
            <a:ext cx="2549920" cy="198380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59417" y="4613970"/>
            <a:ext cx="945301" cy="39200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46" y="3467416"/>
            <a:ext cx="746760" cy="245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16" y="3449464"/>
            <a:ext cx="744855" cy="2457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86" y="5463352"/>
            <a:ext cx="737235" cy="245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68" y="5457760"/>
            <a:ext cx="744855" cy="2495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31" y="6266239"/>
            <a:ext cx="2471738" cy="431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61" y="6172173"/>
            <a:ext cx="2352675" cy="419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12045" y="2971800"/>
            <a:ext cx="234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Network Topology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2318" y="2971800"/>
            <a:ext cx="403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3CC"/>
                </a:solidFill>
              </a:rPr>
              <a:t>D2D Communication Graph (BS-level)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68116" y="4106071"/>
            <a:ext cx="112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Indegree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7914572" y="3657266"/>
            <a:ext cx="615060" cy="44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6197549"/>
            <a:ext cx="165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Indegree</a:t>
            </a:r>
            <a:r>
              <a:rPr lang="en-US" dirty="0" smtClean="0">
                <a:solidFill>
                  <a:srgbClr val="0033CC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4114800"/>
            <a:ext cx="85725" cy="1714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91000"/>
            <a:ext cx="114300" cy="1752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543550"/>
            <a:ext cx="102870" cy="17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539740"/>
            <a:ext cx="106680" cy="1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Corollary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evaluates the </a:t>
            </a:r>
            <a:r>
              <a:rPr lang="en-US" dirty="0" smtClean="0">
                <a:solidFill>
                  <a:srgbClr val="FF0000"/>
                </a:solidFill>
              </a:rPr>
              <a:t>traffic aggregation </a:t>
            </a:r>
            <a:r>
              <a:rPr lang="en-US" dirty="0" smtClean="0"/>
              <a:t>capability</a:t>
            </a:r>
          </a:p>
          <a:p>
            <a:r>
              <a:rPr lang="en-US" dirty="0" smtClean="0"/>
              <a:t>The more traffic each BS aggregates for other BSs, the more </a:t>
            </a:r>
            <a:r>
              <a:rPr lang="en-US" dirty="0">
                <a:solidFill>
                  <a:srgbClr val="FF0000"/>
                </a:solidFill>
              </a:rPr>
              <a:t>statistical multiplexing </a:t>
            </a:r>
            <a:r>
              <a:rPr lang="en-US" dirty="0" smtClean="0">
                <a:solidFill>
                  <a:srgbClr val="FF0000"/>
                </a:solidFill>
              </a:rPr>
              <a:t>gain</a:t>
            </a:r>
          </a:p>
          <a:p>
            <a:r>
              <a:rPr lang="en-US" dirty="0" smtClean="0"/>
              <a:t> How good is this upper bound?</a:t>
            </a:r>
          </a:p>
          <a:p>
            <a:pPr lvl="1"/>
            <a:r>
              <a:rPr lang="en-US" dirty="0" smtClean="0"/>
              <a:t>                              in the ring topology</a:t>
            </a:r>
          </a:p>
          <a:p>
            <a:pPr lvl="1"/>
            <a:r>
              <a:rPr lang="en-US" dirty="0"/>
              <a:t>i.e., </a:t>
            </a:r>
            <a:r>
              <a:rPr lang="en-US" dirty="0" smtClean="0">
                <a:solidFill>
                  <a:srgbClr val="FF0000"/>
                </a:solidFill>
              </a:rPr>
              <a:t>tight</a:t>
            </a:r>
            <a:r>
              <a:rPr lang="en-US" dirty="0" smtClean="0"/>
              <a:t> under ring topology  (              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423863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76750"/>
            <a:ext cx="2028825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6400"/>
            <a:ext cx="2931319" cy="423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028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Trace-driven Simulation: Benefit and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38573"/>
            <a:ext cx="5876925" cy="4254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2800" y="2732442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Benefit: 35%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4830" y="327959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Cost: 45%</a:t>
            </a:r>
          </a:p>
        </p:txBody>
      </p:sp>
    </p:spTree>
    <p:extLst>
      <p:ext uri="{BB962C8B-B14F-4D97-AF65-F5344CB8AC3E}">
        <p14:creationId xmlns:p14="http://schemas.microsoft.com/office/powerpoint/2010/main" val="16151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</a:t>
            </a:r>
            <a:r>
              <a:rPr lang="en-US" dirty="0" smtClean="0"/>
              <a:t>Traffic </a:t>
            </a:r>
            <a:r>
              <a:rPr lang="en-US" dirty="0"/>
              <a:t>D</a:t>
            </a:r>
            <a:r>
              <a:rPr lang="en-US" dirty="0" smtClean="0"/>
              <a:t>elay and </a:t>
            </a:r>
            <a:r>
              <a:rPr lang="en-US" dirty="0" err="1" smtClean="0"/>
              <a:t>Commu</a:t>
            </a:r>
            <a:r>
              <a:rPr lang="en-US" dirty="0" smtClean="0"/>
              <a:t>.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752600"/>
            <a:ext cx="5095875" cy="39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 Cost of Large-Scale 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5152838"/>
            <a:ext cx="6657975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76400"/>
            <a:ext cx="8750545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Advocate the concept of D2D load balancing</a:t>
            </a:r>
          </a:p>
          <a:p>
            <a:r>
              <a:rPr lang="en-US" dirty="0" smtClean="0"/>
              <a:t>Define the performance metrics for both benefit and cost</a:t>
            </a:r>
          </a:p>
          <a:p>
            <a:r>
              <a:rPr lang="en-US" dirty="0" smtClean="0"/>
              <a:t>Theoretical upper bound for arbitrary settings</a:t>
            </a:r>
          </a:p>
          <a:p>
            <a:r>
              <a:rPr lang="en-US" dirty="0" smtClean="0"/>
              <a:t>Real-world trace-driven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efficient algorithms for sum peak traffic minimization with D2D LB</a:t>
            </a:r>
          </a:p>
          <a:p>
            <a:r>
              <a:rPr lang="en-US" dirty="0" smtClean="0"/>
              <a:t>Design </a:t>
            </a:r>
            <a:r>
              <a:rPr lang="en-US" dirty="0" smtClean="0">
                <a:solidFill>
                  <a:srgbClr val="0033CC"/>
                </a:solidFill>
              </a:rPr>
              <a:t>incentive</a:t>
            </a:r>
            <a:r>
              <a:rPr lang="en-US" dirty="0" smtClean="0"/>
              <a:t> mechanisms for D2D users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Distributed/Online</a:t>
            </a:r>
            <a:r>
              <a:rPr lang="en-US" dirty="0" smtClean="0"/>
              <a:t> scheduling algorithms</a:t>
            </a:r>
          </a:p>
          <a:p>
            <a:r>
              <a:rPr lang="en-US" dirty="0" smtClean="0"/>
              <a:t>Refine the physical-layer channel model and relax some assumptions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Data Traffic Is Skyrocketing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95400" y="5415824"/>
            <a:ext cx="691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Cisco Forecasts </a:t>
            </a:r>
            <a:r>
              <a:rPr lang="en-US" dirty="0" smtClean="0">
                <a:solidFill>
                  <a:schemeClr val="bg1"/>
                </a:solidFill>
              </a:rPr>
              <a:t>24.3 EB </a:t>
            </a:r>
            <a:r>
              <a:rPr lang="en-US" dirty="0">
                <a:solidFill>
                  <a:schemeClr val="bg1"/>
                </a:solidFill>
              </a:rPr>
              <a:t>per Month 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Mobile Data Traffic by </a:t>
            </a:r>
            <a:r>
              <a:rPr lang="en-US" dirty="0" smtClean="0">
                <a:solidFill>
                  <a:schemeClr val="bg1"/>
                </a:solidFill>
              </a:rPr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33CC"/>
                </a:solidFill>
              </a:rPr>
              <a:t>10x</a:t>
            </a:r>
            <a:r>
              <a:rPr lang="en-US" dirty="0" smtClean="0">
                <a:solidFill>
                  <a:schemeClr val="bg1"/>
                </a:solidFill>
              </a:rPr>
              <a:t>  Increase over 2014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6182289"/>
            <a:ext cx="820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24.3 EB (Exabyte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b="1" dirty="0" smtClean="0">
                <a:solidFill>
                  <a:srgbClr val="0033CC"/>
                </a:solidFill>
              </a:rPr>
              <a:t>40%</a:t>
            </a:r>
            <a:r>
              <a:rPr lang="en-US" dirty="0" smtClean="0">
                <a:solidFill>
                  <a:schemeClr val="bg1"/>
                </a:solidFill>
              </a:rPr>
              <a:t> of Monthly </a:t>
            </a:r>
            <a:r>
              <a:rPr lang="en-US" smtClean="0">
                <a:solidFill>
                  <a:schemeClr val="bg1"/>
                </a:solidFill>
              </a:rPr>
              <a:t>Global Fixed-Internet </a:t>
            </a:r>
            <a:r>
              <a:rPr lang="en-US" dirty="0" smtClean="0">
                <a:solidFill>
                  <a:schemeClr val="bg1"/>
                </a:solidFill>
              </a:rPr>
              <a:t>Traffic in 2014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3200" y="2667000"/>
            <a:ext cx="249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Increased Mobile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21837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Limited Radio Spectrum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V.S.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1" y="1503157"/>
            <a:ext cx="5954959" cy="31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5573" y="2971800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5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613525"/>
            <a:ext cx="2133600" cy="2444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 Sum Peak Traffic: No D2D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6322219" cy="37790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Sum Peak Traffic: </a:t>
            </a:r>
            <a:r>
              <a:rPr lang="en-US" dirty="0" smtClean="0"/>
              <a:t>D2D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69" y="1524000"/>
            <a:ext cx="6765131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41" y="4315516"/>
            <a:ext cx="2246666" cy="2178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170" y="4976622"/>
            <a:ext cx="4962525" cy="96565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any           , </a:t>
            </a:r>
            <a:r>
              <a:rPr lang="en-US" dirty="0" smtClean="0"/>
              <a:t>there exists a ring topology and a traffic demand pattern such that</a:t>
            </a:r>
          </a:p>
          <a:p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bound is </a:t>
            </a:r>
            <a:r>
              <a:rPr lang="en-US" b="1" dirty="0" smtClean="0">
                <a:solidFill>
                  <a:srgbClr val="0033CC"/>
                </a:solidFill>
              </a:rPr>
              <a:t>asymptotically tight</a:t>
            </a:r>
          </a:p>
          <a:p>
            <a:pPr marL="457200" lvl="1" indent="0">
              <a:buNone/>
            </a:pP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33640"/>
            <a:ext cx="1478756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3342082"/>
            <a:ext cx="3181350" cy="41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803137"/>
            <a:ext cx="814388" cy="264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058563"/>
            <a:ext cx="1035844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i="1" dirty="0" smtClean="0"/>
              <a:t>N</a:t>
            </a:r>
            <a:r>
              <a:rPr lang="en-US" dirty="0" smtClean="0"/>
              <a:t>-BS complete </a:t>
            </a:r>
            <a:r>
              <a:rPr lang="en-US" dirty="0"/>
              <a:t>topology, there exists a traffic demand pattern such </a:t>
            </a:r>
            <a:r>
              <a:rPr lang="en-US" dirty="0" smtClean="0"/>
              <a:t>that</a:t>
            </a:r>
          </a:p>
          <a:p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</a:t>
            </a:r>
            <a:r>
              <a:rPr lang="en-US" b="1" i="1" dirty="0" smtClean="0">
                <a:solidFill>
                  <a:srgbClr val="0033CC"/>
                </a:solidFill>
              </a:rPr>
              <a:t>the best case</a:t>
            </a:r>
            <a:r>
              <a:rPr lang="en-US" dirty="0" smtClean="0"/>
              <a:t>, we can achieve </a:t>
            </a:r>
            <a:r>
              <a:rPr lang="en-US" b="1" dirty="0" smtClean="0">
                <a:solidFill>
                  <a:srgbClr val="0033CC"/>
                </a:solidFill>
              </a:rPr>
              <a:t>100%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sum peak traffic reduction!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395" y="4690458"/>
            <a:ext cx="2107905" cy="2045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944" y="5230283"/>
            <a:ext cx="4962525" cy="965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729480"/>
            <a:ext cx="1166813" cy="4119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19" y="3429000"/>
            <a:ext cx="1945481" cy="290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65" y="6351531"/>
            <a:ext cx="10525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between Benefit and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sum peak traffic reduction and overhead ratio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828800"/>
            <a:ext cx="152400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74" y="2302116"/>
            <a:ext cx="150019" cy="20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087" y="2754313"/>
            <a:ext cx="5014913" cy="39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The Cell Size Is Shrinking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591289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Small </a:t>
            </a:r>
            <a:r>
              <a:rPr lang="en-US" sz="2000" b="1" dirty="0">
                <a:solidFill>
                  <a:schemeClr val="bg1"/>
                </a:solidFill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</a:rPr>
              <a:t>ell </a:t>
            </a:r>
            <a:r>
              <a:rPr lang="en-US" sz="2000" b="1" dirty="0">
                <a:solidFill>
                  <a:srgbClr val="3333FF"/>
                </a:solidFill>
              </a:rPr>
              <a:t>Improves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rgbClr val="3333FF"/>
                </a:solidFill>
              </a:rPr>
              <a:t>Spectrum Spatial Efficiency</a:t>
            </a:r>
            <a:endParaRPr lang="en-US" sz="2000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386" y="5239796"/>
            <a:ext cx="474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Trend of Shrinking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ells (Source: ZTE Article)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63" y="1219200"/>
            <a:ext cx="7707937" cy="402605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28800" y="5735933"/>
            <a:ext cx="54864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630549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           yet </a:t>
            </a:r>
            <a:r>
              <a:rPr lang="en-US" sz="2000" b="1" dirty="0">
                <a:solidFill>
                  <a:srgbClr val="FF0000"/>
                </a:solidFill>
              </a:rPr>
              <a:t>Degrades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Spectrum Temporal Efficiency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64" y="1826752"/>
            <a:ext cx="4074462" cy="3095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SmarTone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676400"/>
            <a:ext cx="4591050" cy="3331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6127" y="5082124"/>
            <a:ext cx="35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Spectrum Temporal Efficiency!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499337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Load Balancing Can Potentially </a:t>
            </a:r>
            <a:r>
              <a:rPr lang="en-US" dirty="0">
                <a:solidFill>
                  <a:srgbClr val="0033CC"/>
                </a:solidFill>
              </a:rPr>
              <a:t>I</a:t>
            </a:r>
            <a:r>
              <a:rPr lang="en-US" dirty="0" smtClean="0">
                <a:solidFill>
                  <a:srgbClr val="0033CC"/>
                </a:solidFill>
              </a:rPr>
              <a:t>ncrease </a:t>
            </a:r>
            <a:r>
              <a:rPr lang="en-US" dirty="0">
                <a:solidFill>
                  <a:srgbClr val="0033CC"/>
                </a:solidFill>
              </a:rPr>
              <a:t>S</a:t>
            </a:r>
            <a:r>
              <a:rPr lang="en-US" dirty="0" smtClean="0">
                <a:solidFill>
                  <a:srgbClr val="0033CC"/>
                </a:solidFill>
              </a:rPr>
              <a:t>pectrum </a:t>
            </a:r>
            <a:r>
              <a:rPr lang="en-US" dirty="0">
                <a:solidFill>
                  <a:srgbClr val="0033CC"/>
                </a:solidFill>
              </a:rPr>
              <a:t>T</a:t>
            </a:r>
            <a:r>
              <a:rPr lang="en-US" dirty="0" smtClean="0">
                <a:solidFill>
                  <a:srgbClr val="0033CC"/>
                </a:solidFill>
              </a:rPr>
              <a:t>emporal </a:t>
            </a:r>
            <a:r>
              <a:rPr lang="en-US" dirty="0">
                <a:solidFill>
                  <a:srgbClr val="0033CC"/>
                </a:solidFill>
              </a:rPr>
              <a:t>E</a:t>
            </a:r>
            <a:r>
              <a:rPr lang="en-US" dirty="0" smtClean="0">
                <a:solidFill>
                  <a:srgbClr val="0033CC"/>
                </a:solidFill>
              </a:rPr>
              <a:t>fficiency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14400" y="2133600"/>
            <a:ext cx="16184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32888" y="2133600"/>
            <a:ext cx="0" cy="228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172200" y="1602313"/>
            <a:ext cx="457200" cy="988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9400" y="1602313"/>
            <a:ext cx="1066800" cy="1236339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8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Non-synchronized Peak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8703" y="4022178"/>
            <a:ext cx="1634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Avg</a:t>
            </a:r>
            <a:r>
              <a:rPr lang="en-US" sz="1400" dirty="0" smtClean="0">
                <a:solidFill>
                  <a:srgbClr val="FF0000"/>
                </a:solidFill>
              </a:rPr>
              <a:t> Utilization: 25%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9807" y="1329559"/>
            <a:ext cx="272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Average Cell Radius:  200m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5639710"/>
            <a:ext cx="8229600" cy="10444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 Advocate </a:t>
            </a:r>
            <a:r>
              <a:rPr lang="en-US" sz="2800" b="1" i="1" dirty="0">
                <a:solidFill>
                  <a:srgbClr val="FF0000"/>
                </a:solidFill>
              </a:rPr>
              <a:t>Device-to-Device Load Balancing  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>
                <a:solidFill>
                  <a:srgbClr val="FF0000"/>
                </a:solidFill>
              </a:rPr>
              <a:t>D2D LB) </a:t>
            </a:r>
            <a:r>
              <a:rPr lang="en-US" sz="2800" dirty="0">
                <a:solidFill>
                  <a:schemeClr val="bg1"/>
                </a:solidFill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7637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5" grpId="0"/>
      <p:bldP spid="3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Without </a:t>
            </a:r>
            <a:r>
              <a:rPr lang="en-US" dirty="0"/>
              <a:t>D2D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3998"/>
            <a:ext cx="8761960" cy="10969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4400" y="1676400"/>
            <a:ext cx="38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06" y="3570966"/>
            <a:ext cx="8629394" cy="1610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613" y="3631474"/>
            <a:ext cx="915642" cy="2604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3962400"/>
            <a:ext cx="915642" cy="2604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4419600"/>
            <a:ext cx="915642" cy="2604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158" y="4724400"/>
            <a:ext cx="915642" cy="260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006" y="5392528"/>
            <a:ext cx="8581483" cy="398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448" y="2807208"/>
            <a:ext cx="8858305" cy="6591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24300" y="60176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Peak Traffic: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9209" y="6320731"/>
            <a:ext cx="449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Spectrum Temporal Utilization: 50%</a:t>
            </a:r>
          </a:p>
        </p:txBody>
      </p:sp>
    </p:spTree>
    <p:extLst>
      <p:ext uri="{BB962C8B-B14F-4D97-AF65-F5344CB8AC3E}">
        <p14:creationId xmlns:p14="http://schemas.microsoft.com/office/powerpoint/2010/main" val="40243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With </a:t>
            </a:r>
            <a:r>
              <a:rPr lang="en-US" dirty="0"/>
              <a:t>D2D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3998"/>
            <a:ext cx="8761960" cy="1096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06" y="3575304"/>
            <a:ext cx="8629394" cy="161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158" y="3581400"/>
            <a:ext cx="915642" cy="260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899" y="3581400"/>
            <a:ext cx="915642" cy="260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200" y="4002152"/>
            <a:ext cx="915642" cy="2604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4002297"/>
            <a:ext cx="915642" cy="2604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158" y="4002152"/>
            <a:ext cx="915642" cy="2604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899" y="4342503"/>
            <a:ext cx="915642" cy="2604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4342503"/>
            <a:ext cx="915642" cy="2604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0621" y="4773168"/>
            <a:ext cx="915642" cy="2604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6158" y="4775476"/>
            <a:ext cx="915642" cy="2604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5200" y="4773168"/>
            <a:ext cx="915642" cy="2604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0312" y="5394960"/>
            <a:ext cx="8581483" cy="3986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448" y="2807208"/>
            <a:ext cx="8858305" cy="6591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000" y="591574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Peak Traffic: </a:t>
            </a:r>
            <a:r>
              <a:rPr lang="en-US" b="1" dirty="0" smtClean="0">
                <a:solidFill>
                  <a:srgbClr val="FF0000"/>
                </a:solidFill>
              </a:rPr>
              <a:t>3            </a:t>
            </a:r>
            <a:r>
              <a:rPr lang="en-US" b="1" dirty="0" smtClean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295484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Spectrum Temporal Utilization: </a:t>
            </a:r>
            <a:r>
              <a:rPr lang="en-US" b="1" dirty="0" smtClean="0">
                <a:solidFill>
                  <a:srgbClr val="FF0000"/>
                </a:solidFill>
              </a:rPr>
              <a:t>50%          </a:t>
            </a:r>
            <a:r>
              <a:rPr lang="en-US" b="1" dirty="0" smtClean="0">
                <a:solidFill>
                  <a:srgbClr val="3333FF"/>
                </a:solidFill>
              </a:rPr>
              <a:t>100%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50664" y="4602970"/>
            <a:ext cx="1399277" cy="16899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010521" y="3805213"/>
            <a:ext cx="1339420" cy="24877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9800" y="6019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 Extra D2D Transmissions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06040" y="6117336"/>
            <a:ext cx="3839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59936" y="6492240"/>
            <a:ext cx="3839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Network topology</a:t>
            </a:r>
          </a:p>
          <a:p>
            <a:pPr lvl="1"/>
            <a:r>
              <a:rPr lang="en-US" dirty="0" smtClean="0"/>
              <a:t>Directed graph </a:t>
            </a:r>
          </a:p>
          <a:p>
            <a:pPr lvl="1"/>
            <a:r>
              <a:rPr lang="en-US" dirty="0" smtClean="0"/>
              <a:t>Link rate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Traffic demand pattern (Uplink)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343783"/>
            <a:ext cx="4028939" cy="2694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0" y="4567243"/>
            <a:ext cx="4912826" cy="1300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09800"/>
            <a:ext cx="1388269" cy="319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40" y="4700262"/>
            <a:ext cx="2105025" cy="319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78752" y="5340024"/>
            <a:ext cx="11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volume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6976" y="5342036"/>
            <a:ext cx="13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deadline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38370" y="4928862"/>
            <a:ext cx="114497" cy="53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47970" y="4928862"/>
            <a:ext cx="243091" cy="46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" y="5340024"/>
            <a:ext cx="11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5442" y="5345668"/>
            <a:ext cx="11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start-time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38558" y="4852662"/>
            <a:ext cx="785412" cy="60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37747" y="4852662"/>
            <a:ext cx="41242" cy="57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9" y="2702719"/>
            <a:ext cx="497681" cy="2690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1332" y="5928445"/>
            <a:ext cx="7336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All traffic should reach </a:t>
            </a:r>
            <a:r>
              <a:rPr lang="en-US" sz="2800" b="1" dirty="0">
                <a:solidFill>
                  <a:srgbClr val="FF0000"/>
                </a:solidFill>
              </a:rPr>
              <a:t>any</a:t>
            </a:r>
            <a:r>
              <a:rPr lang="en-US" sz="2800" dirty="0">
                <a:solidFill>
                  <a:srgbClr val="0033CC"/>
                </a:solidFill>
              </a:rPr>
              <a:t> BSs before </a:t>
            </a:r>
            <a:r>
              <a:rPr lang="en-US" sz="2800" dirty="0" smtClean="0">
                <a:solidFill>
                  <a:srgbClr val="0033CC"/>
                </a:solidFill>
              </a:rPr>
              <a:t>expiration!</a:t>
            </a:r>
            <a:endParaRPr lang="en-US" sz="2800" dirty="0">
              <a:solidFill>
                <a:srgbClr val="0033CC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79" y="3278508"/>
            <a:ext cx="3558540" cy="5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Sum peak traffic/resource </a:t>
            </a:r>
            <a:r>
              <a:rPr lang="en-US" dirty="0"/>
              <a:t>r</a:t>
            </a:r>
            <a:r>
              <a:rPr lang="en-US" dirty="0" smtClean="0"/>
              <a:t>eduction (</a:t>
            </a:r>
            <a:r>
              <a:rPr lang="en-US" dirty="0" smtClean="0">
                <a:solidFill>
                  <a:srgbClr val="3333FF"/>
                </a:solidFill>
              </a:rPr>
              <a:t>Benefit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is the minimal sum peak traffic without D2D</a:t>
            </a:r>
          </a:p>
          <a:p>
            <a:pPr lvl="2"/>
            <a:r>
              <a:rPr lang="en-US" dirty="0" smtClean="0"/>
              <a:t>      is the minimal sum peak traffic with D2D LB</a:t>
            </a:r>
          </a:p>
          <a:p>
            <a:r>
              <a:rPr lang="en-US" dirty="0" smtClean="0"/>
              <a:t>D2D </a:t>
            </a:r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o</a:t>
            </a:r>
            <a:r>
              <a:rPr lang="en-US" dirty="0" smtClean="0"/>
              <a:t>verhead </a:t>
            </a:r>
            <a:r>
              <a:rPr lang="en-US" dirty="0"/>
              <a:t>r</a:t>
            </a:r>
            <a:r>
              <a:rPr lang="en-US" dirty="0" smtClean="0"/>
              <a:t>atio (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   is the sum volume of all D2D traffic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     is the sum volume of all user-BS traffic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038600"/>
            <a:ext cx="2993231" cy="423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09" y="4625949"/>
            <a:ext cx="563880" cy="2133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46" y="5060442"/>
            <a:ext cx="421005" cy="2171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81" y="2080204"/>
            <a:ext cx="2778919" cy="421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17" y="2636520"/>
            <a:ext cx="491490" cy="211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310515" cy="21145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64530" y="5469258"/>
            <a:ext cx="7031496" cy="1177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3333FF"/>
                </a:solidFill>
              </a:rPr>
              <a:t>We optimize </a:t>
            </a:r>
            <a:r>
              <a:rPr lang="en-US" sz="3000" b="1" dirty="0">
                <a:solidFill>
                  <a:srgbClr val="3333FF"/>
                </a:solidFill>
              </a:rPr>
              <a:t>the benefit </a:t>
            </a:r>
            <a:r>
              <a:rPr lang="en-US" sz="3000" b="1" dirty="0" smtClean="0">
                <a:solidFill>
                  <a:srgbClr val="3333FF"/>
                </a:solidFill>
              </a:rPr>
              <a:t> </a:t>
            </a:r>
          </a:p>
          <a:p>
            <a:pPr algn="ctr"/>
            <a:r>
              <a:rPr lang="en-US" sz="3000" b="1" dirty="0" smtClean="0">
                <a:solidFill>
                  <a:srgbClr val="3333FF"/>
                </a:solidFill>
              </a:rPr>
              <a:t>and </a:t>
            </a:r>
            <a:r>
              <a:rPr lang="en-US" sz="3000" b="1" dirty="0">
                <a:solidFill>
                  <a:srgbClr val="3333FF"/>
                </a:solidFill>
              </a:rPr>
              <a:t>characterize the corresponding </a:t>
            </a:r>
            <a:r>
              <a:rPr lang="en-US" sz="3000" b="1" dirty="0" smtClean="0">
                <a:solidFill>
                  <a:srgbClr val="3333FF"/>
                </a:solidFill>
              </a:rPr>
              <a:t>cost</a:t>
            </a:r>
            <a:endParaRPr lang="en-US" sz="3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Sum Peak Traffic: No D2D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</a:t>
            </a:r>
            <a:r>
              <a:rPr lang="en-US" dirty="0" smtClean="0">
                <a:solidFill>
                  <a:srgbClr val="FF0000"/>
                </a:solidFill>
              </a:rPr>
              <a:t>YDS</a:t>
            </a:r>
            <a:r>
              <a:rPr lang="en-US" dirty="0" smtClean="0"/>
              <a:t> algorithm to get the minimal peak traffic of any BS </a:t>
            </a:r>
          </a:p>
          <a:p>
            <a:r>
              <a:rPr lang="en-US" dirty="0" smtClean="0"/>
              <a:t>Define the </a:t>
            </a:r>
            <a:r>
              <a:rPr lang="en-US" i="1" dirty="0" smtClean="0"/>
              <a:t>intensity</a:t>
            </a:r>
            <a:r>
              <a:rPr lang="en-US" dirty="0" smtClean="0"/>
              <a:t>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 interval                as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b="1" dirty="0" smtClean="0">
              <a:solidFill>
                <a:srgbClr val="0033CC"/>
              </a:solidFill>
            </a:endParaRPr>
          </a:p>
          <a:p>
            <a:r>
              <a:rPr lang="en-US" b="1" dirty="0" smtClean="0">
                <a:solidFill>
                  <a:srgbClr val="0033CC"/>
                </a:solidFill>
              </a:rPr>
              <a:t>Theorem</a:t>
            </a:r>
            <a:r>
              <a:rPr lang="en-US" dirty="0" smtClean="0"/>
              <a:t>: 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3988594"/>
            <a:ext cx="3038475" cy="10406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5470567"/>
            <a:ext cx="2462213" cy="516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9813" y="2496734"/>
            <a:ext cx="3236987" cy="32321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4532" y="6290846"/>
            <a:ext cx="8827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1600" dirty="0" smtClean="0">
                <a:solidFill>
                  <a:schemeClr val="bg1"/>
                </a:solidFill>
              </a:rPr>
              <a:t>F. </a:t>
            </a:r>
            <a:r>
              <a:rPr lang="en-US" sz="1600" dirty="0" smtClean="0">
                <a:solidFill>
                  <a:srgbClr val="FF0000"/>
                </a:solidFill>
              </a:rPr>
              <a:t>Y</a:t>
            </a:r>
            <a:r>
              <a:rPr lang="en-US" sz="1600" dirty="0" smtClean="0">
                <a:solidFill>
                  <a:schemeClr val="bg1"/>
                </a:solidFill>
              </a:rPr>
              <a:t>ao, A. </a:t>
            </a:r>
            <a:r>
              <a:rPr lang="en-US" sz="1600" dirty="0" smtClean="0">
                <a:solidFill>
                  <a:srgbClr val="FF0000"/>
                </a:solidFill>
              </a:rPr>
              <a:t>D</a:t>
            </a:r>
            <a:r>
              <a:rPr lang="en-US" sz="1600" dirty="0" smtClean="0">
                <a:solidFill>
                  <a:schemeClr val="bg1"/>
                </a:solidFill>
              </a:rPr>
              <a:t>emers and S. </a:t>
            </a:r>
            <a:r>
              <a:rPr lang="en-US" sz="1600" dirty="0" err="1" smtClean="0">
                <a:solidFill>
                  <a:srgbClr val="FF0000"/>
                </a:solidFill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</a:rPr>
              <a:t>henker</a:t>
            </a:r>
            <a:r>
              <a:rPr lang="en-US" sz="1600" dirty="0" smtClean="0">
                <a:solidFill>
                  <a:schemeClr val="bg1"/>
                </a:solidFill>
              </a:rPr>
              <a:t>, "A scheduling model for reduced CPU energy," in </a:t>
            </a:r>
            <a:r>
              <a:rPr lang="en-US" sz="1600" i="1" dirty="0" err="1" smtClean="0">
                <a:solidFill>
                  <a:schemeClr val="bg1"/>
                </a:solidFill>
              </a:rPr>
              <a:t>Proc</a:t>
            </a:r>
            <a:r>
              <a:rPr lang="en-US" sz="1600" i="1" dirty="0" smtClean="0">
                <a:solidFill>
                  <a:schemeClr val="bg1"/>
                </a:solidFill>
              </a:rPr>
              <a:t> IEEE FOCS</a:t>
            </a:r>
            <a:r>
              <a:rPr lang="en-US" sz="1600" dirty="0" smtClean="0">
                <a:solidFill>
                  <a:schemeClr val="bg1"/>
                </a:solidFill>
              </a:rPr>
              <a:t>, 1995.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50" y="2263441"/>
            <a:ext cx="119063" cy="2238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41929"/>
            <a:ext cx="126920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44542&quot;&gt;&lt;property id=&quot;20148&quot; value=&quot;5&quot;/&gt;&lt;property id=&quot;20300&quot; value=&quot;Slide 4 - &amp;quot; Existing Approaches: Explore only a Limited Design Space&amp;quot;&quot;/&gt;&lt;property id=&quot;20307&quot; value=&quot;444&quot;/&gt;&lt;/object&gt;&lt;object type=&quot;3&quot; unique_id=&quot;44574&quot;&gt;&lt;property id=&quot;20148&quot; value=&quot;5&quot;/&gt;&lt;property id=&quot;20300&quot; value=&quot;Slide 20 - &amp;quot;Internet Experiment&amp;quot;&quot;/&gt;&lt;property id=&quot;20307&quot; value=&quot;486&quot;/&gt;&lt;/object&gt;&lt;object type=&quot;3&quot; unique_id=&quot;44576&quot;&gt;&lt;property id=&quot;20148&quot; value=&quot;5&quot;/&gt;&lt;property id=&quot;20300&quot; value=&quot;Slide 21 - &amp;quot;Celerity Outperform Existing Solutions&amp;quot;&quot;/&gt;&lt;property id=&quot;20307&quot; value=&quot;513&quot;/&gt;&lt;/object&gt;&lt;object type=&quot;3&quot; unique_id=&quot;44578&quot;&gt;&lt;property id=&quot;20148&quot; value=&quot;5&quot;/&gt;&lt;property id=&quot;20300&quot; value=&quot;Slide 23 - &amp;quot;Queuing Delay and Loss Rate from Node A to Other Nodes&amp;quot;&quot;/&gt;&lt;property id=&quot;20307&quot; value=&quot;515&quot;/&gt;&lt;/object&gt;&lt;object type=&quot;3&quot; unique_id=&quot;44581&quot;&gt;&lt;property id=&quot;20148&quot; value=&quot;5&quot;/&gt;&lt;property id=&quot;20300&quot; value=&quot;Slide 27 - &amp;quot;Conclusions&amp;quot;&quot;/&gt;&lt;property id=&quot;20307&quot; value=&quot;489&quot;/&gt;&lt;/object&gt;&lt;object type=&quot;3&quot; unique_id=&quot;44694&quot;&gt;&lt;property id=&quot;20148&quot; value=&quot;5&quot;/&gt;&lt;property id=&quot;20300&quot; value=&quot;Slide 6 - &amp;quot;Our Contributions&amp;quot;&quot;/&gt;&lt;property id=&quot;20307&quot; value=&quot;542&quot;/&gt;&lt;/object&gt;&lt;object type=&quot;3&quot; unique_id=&quot;44695&quot;&gt;&lt;property id=&quot;20148&quot; value=&quot;5&quot;/&gt;&lt;property id=&quot;20300&quot; value=&quot;Slide 8 - &amp;quot;New Overlay-Link Rate Based Formulation&amp;quot;&quot;/&gt;&lt;property id=&quot;20307&quot; value=&quot;545&quot;/&gt;&lt;/object&gt;&lt;object type=&quot;3&quot; unique_id=&quot;44697&quot;&gt;&lt;property id=&quot;20148&quot; value=&quot;5&quot;/&gt;&lt;property id=&quot;20300&quot; value=&quot;Slide 14 - &amp;quot;Distributed Algorithm to Optimize c1, …, cM &amp;quot;&quot;/&gt;&lt;property id=&quot;20307&quot; value=&quot;551&quot;/&gt;&lt;/object&gt;&lt;object type=&quot;3&quot; unique_id=&quot;44982&quot;&gt;&lt;property id=&quot;20148&quot; value=&quot;5&quot;/&gt;&lt;property id=&quot;20300&quot; value=&quot;Slide 28 - &amp;quot;Thank you&amp;quot;&quot;/&gt;&lt;property id=&quot;20307&quot; value=&quot;573&quot;/&gt;&lt;/object&gt;&lt;object type=&quot;3&quot; unique_id=&quot;46249&quot;&gt;&lt;property id=&quot;20148&quot; value=&quot;5&quot;/&gt;&lt;property id=&quot;20300&quot; value=&quot;Slide 10 - &amp;quot;Architectural Insights&amp;quot;&quot;/&gt;&lt;property id=&quot;20307&quot; value=&quot;576&quot;/&gt;&lt;/object&gt;&lt;object type=&quot;3&quot; unique_id=&quot;46626&quot;&gt;&lt;property id=&quot;20148&quot; value=&quot;5&quot;/&gt;&lt;property id=&quot;20300&quot; value=&quot;Slide 24 - &amp;quot;Compare Celerity with Skype&amp;quot;&quot;/&gt;&lt;property id=&quot;20307&quot; value=&quot;585&quot;/&gt;&lt;/object&gt;&lt;object type=&quot;3&quot; unique_id=&quot;46627&quot;&gt;&lt;property id=&quot;20148&quot; value=&quot;5&quot;/&gt;&lt;property id=&quot;20300&quot; value=&quot;Slide 25 - &amp;quot;Skype’s Results&amp;quot;&quot;/&gt;&lt;property id=&quot;20307&quot; value=&quot;586&quot;/&gt;&lt;/object&gt;&lt;object type=&quot;3&quot; unique_id=&quot;46628&quot;&gt;&lt;property id=&quot;20148&quot; value=&quot;5&quot;/&gt;&lt;property id=&quot;20300&quot; value=&quot;Slide 26 - &amp;quot;Celerity’s Result&amp;quot;&quot;/&gt;&lt;property id=&quot;20307&quot; value=&quot;587&quot;/&gt;&lt;/object&gt;&lt;object type=&quot;3&quot; unique_id=&quot;46793&quot;&gt;&lt;property id=&quot;20148&quot; value=&quot;5&quot;/&gt;&lt;property id=&quot;20300&quot; value=&quot;Slide 3 - &amp;quot;Network Transmission Is the Key Challenge&amp;quot;&quot;/&gt;&lt;property id=&quot;20307&quot; value=&quot;592&quot;/&gt;&lt;/object&gt;&lt;object type=&quot;3&quot; unique_id=&quot;47600&quot;&gt;&lt;property id=&quot;20148&quot; value=&quot;5&quot;/&gt;&lt;property id=&quot;20300&quot; value=&quot;Slide 40 - &amp;quot;Previous Research on Peer-Assisted Multicast: UMP2P(CPSLC08), MutualCast(LCZ07)&amp;quot;&quot;/&gt;&lt;property id=&quot;20307&quot; value=&quot;595&quot;/&gt;&lt;/object&gt;&lt;object type=&quot;3&quot; unique_id=&quot;47601&quot;&gt;&lt;property id=&quot;20148&quot; value=&quot;5&quot;/&gt;&lt;property id=&quot;20300&quot; value=&quot;Slide 41 - &amp;quot;Overview of The Celerity Solution&amp;quot;&quot;/&gt;&lt;property id=&quot;20307&quot; value=&quot;596&quot;/&gt;&lt;/object&gt;&lt;object type=&quot;3&quot; unique_id=&quot;47602&quot;&gt;&lt;property id=&quot;20148&quot; value=&quot;5&quot;/&gt;&lt;property id=&quot;20300&quot; value=&quot;Slide 42 - &amp;quot;Delay-Limited Throughput&amp;quot;&quot;/&gt;&lt;property id=&quot;20307&quot; value=&quot;597&quot;/&gt;&lt;/object&gt;&lt;object type=&quot;3&quot; unique_id=&quot;47603&quot;&gt;&lt;property id=&quot;20148&quot; value=&quot;5&quot;/&gt;&lt;property id=&quot;20300&quot; value=&quot;Slide 43 - &amp;quot;Loss Rate Measurement&amp;quot;&quot;/&gt;&lt;property id=&quot;20307&quot; value=&quot;598&quot;/&gt;&lt;/object&gt;&lt;object type=&quot;3&quot; unique_id=&quot;47604&quot;&gt;&lt;property id=&quot;20148&quot; value=&quot;5&quot;/&gt;&lt;property id=&quot;20300&quot; value=&quot;Slide 44 - &amp;quot;Queuing Delay Measurement&amp;quot;&quot;/&gt;&lt;property id=&quot;20307&quot; value=&quot;599&quot;/&gt;&lt;/object&gt;&lt;object type=&quot;3&quot; unique_id=&quot;47605&quot;&gt;&lt;property id=&quot;20148&quot; value=&quot;5&quot;/&gt;&lt;property id=&quot;20300&quot; value=&quot;Slide 45 - &amp;quot;Each Peer Runs Link Rate Control Algorithm Locally&amp;quot;&quot;/&gt;&lt;property id=&quot;20307&quot; value=&quot;600&quot;/&gt;&lt;/object&gt;&lt;object type=&quot;3&quot; unique_id=&quot;47606&quot;&gt;&lt;property id=&quot;20148&quot; value=&quot;5&quot;/&gt;&lt;property id=&quot;20300&quot; value=&quot;Slide 46 - &amp;quot;Calculating RTT of Each Connection&amp;quot;&quot;/&gt;&lt;property id=&quot;20307&quot; value=&quot;601&quot;/&gt;&lt;/object&gt;&lt;object type=&quot;3&quot; unique_id=&quot;47609&quot;&gt;&lt;property id=&quot;20148&quot; value=&quot;5&quot;/&gt;&lt;property id=&quot;20300&quot; value=&quot;Slide 47 - &amp;quot;Greedy Tree Packing Algorithm: Pack 2-hop Delay Constraint Trees Which Can Achieve The Delay-Limited Throughput&amp;quot;&quot;/&gt;&lt;property id=&quot;20307&quot; value=&quot;604&quot;/&gt;&lt;/object&gt;&lt;object type=&quot;3&quot; unique_id=&quot;47611&quot;&gt;&lt;property id=&quot;20148&quot; value=&quot;5&quot;/&gt;&lt;property id=&quot;20300&quot; value=&quot;Slide 48 - &amp;quot;Each Peer Implements Network Coding Locally&amp;quot;&quot;/&gt;&lt;property id=&quot;20307&quot; value=&quot;606&quot;/&gt;&lt;/object&gt;&lt;object type=&quot;3&quot; unique_id=&quot;47612&quot;&gt;&lt;property id=&quot;20148&quot; value=&quot;5&quot;/&gt;&lt;property id=&quot;20300&quot; value=&quot;Slide 49 - &amp;quot;Quick Start&amp;quot;&quot;/&gt;&lt;property id=&quot;20307&quot; value=&quot;607&quot;/&gt;&lt;/object&gt;&lt;object type=&quot;3&quot; unique_id=&quot;47613&quot;&gt;&lt;property id=&quot;20148&quot; value=&quot;5&quot;/&gt;&lt;property id=&quot;20300&quot; value=&quot;Slide 50 - &amp;quot;Outlines&amp;quot;&quot;/&gt;&lt;property id=&quot;20307&quot; value=&quot;608&quot;/&gt;&lt;/object&gt;&lt;object type=&quot;3&quot; unique_id=&quot;47615&quot;&gt;&lt;property id=&quot;20148&quot; value=&quot;5&quot;/&gt;&lt;property id=&quot;20300&quot; value=&quot;Slide 51 - &amp;quot;Outlines&amp;quot;&quot;/&gt;&lt;property id=&quot;20307&quot; value=&quot;610&quot;/&gt;&lt;/object&gt;&lt;object type=&quot;3&quot; unique_id=&quot;47616&quot;&gt;&lt;property id=&quot;20148&quot; value=&quot;5&quot;/&gt;&lt;property id=&quot;20300&quot; value=&quot;Slide 52 - &amp;quot;Overview of The Celerity Solution&amp;quot;&quot;/&gt;&lt;property id=&quot;20307&quot; value=&quot;611&quot;/&gt;&lt;/object&gt;&lt;object type=&quot;3&quot; unique_id=&quot;47617&quot;&gt;&lt;property id=&quot;20148&quot; value=&quot;5&quot;/&gt;&lt;property id=&quot;20300&quot; value=&quot;Slide 53 - &amp;quot;Advantages of Combining Loss and Delay &amp;quot;&quot;/&gt;&lt;property id=&quot;20307&quot; value=&quot;612&quot;/&gt;&lt;/object&gt;&lt;object type=&quot;3&quot; unique_id=&quot;47625&quot;&gt;&lt;property id=&quot;20148&quot; value=&quot;5&quot;/&gt;&lt;property id=&quot;20300&quot; value=&quot;Slide 54 - &amp;quot;Internet Experiment Results(Sending Rate of Node A)&amp;quot;&quot;/&gt;&lt;property id=&quot;20307&quot; value=&quot;620&quot;/&gt;&lt;/object&gt;&lt;object type=&quot;3&quot; unique_id=&quot;47626&quot;&gt;&lt;property id=&quot;20148&quot; value=&quot;5&quot;/&gt;&lt;property id=&quot;20300&quot; value=&quot;Slide 55 - &amp;quot;Internet Experiment Results(Total Utility of All Sessions)&amp;quot;&quot;/&gt;&lt;property id=&quot;20307&quot; value=&quot;621&quot;/&gt;&lt;/object&gt;&lt;object type=&quot;3&quot; unique_id=&quot;47627&quot;&gt;&lt;property id=&quot;20148&quot; value=&quot;5&quot;/&gt;&lt;property id=&quot;20300&quot; value=&quot;Slide 56 - &amp;quot;Each Peer Reports Link State to Sources&amp;quot;&quot;/&gt;&lt;property id=&quot;20307&quot; value=&quot;622&quot;/&gt;&lt;/object&gt;&lt;object type=&quot;3&quot; unique_id=&quot;47628&quot;&gt;&lt;property id=&quot;20148&quot; value=&quot;5&quot;/&gt;&lt;property id=&quot;20300&quot; value=&quot;Slide 57 - &amp;quot;Discussion and Future work&amp;quot;&quot;/&gt;&lt;property id=&quot;20307&quot; value=&quot;623&quot;/&gt;&lt;/object&gt;&lt;object type=&quot;3&quot; unique_id=&quot;48769&quot;&gt;&lt;property id=&quot;20148&quot; value=&quot;5&quot;/&gt;&lt;property id=&quot;20300&quot; value=&quot;Slide 1 - &amp;quot;Celerity: A Low-Delay Multi-Party Conferencing Solution&amp;quot;&quot;/&gt;&lt;property id=&quot;20307&quot; value=&quot;627&quot;/&gt;&lt;/object&gt;&lt;object type=&quot;3&quot; unique_id=&quot;49494&quot;&gt;&lt;property id=&quot;20148&quot; value=&quot;5&quot;/&gt;&lt;property id=&quot;20300&quot; value=&quot;Slide 22 - &amp;quot;Rates of Session A&amp;quot;&quot;/&gt;&lt;property id=&quot;20307&quot; value=&quot;637&quot;/&gt;&lt;/object&gt;&lt;object type=&quot;3&quot; unique_id=&quot;49495&quot;&gt;&lt;property id=&quot;20148&quot; value=&quot;5&quot;/&gt;&lt;property id=&quot;20300&quot; value=&quot;Slide 58 - &amp;quot;Multi-party Conferencing – Objectives and Challenges&amp;quot;&quot;/&gt;&lt;property id=&quot;20307&quot; value=&quot;629&quot;/&gt;&lt;/object&gt;&lt;object type=&quot;3&quot; unique_id=&quot;50538&quot;&gt;&lt;property id=&quot;20148&quot; value=&quot;5&quot;/&gt;&lt;property id=&quot;20300&quot; value=&quot;Slide 59 - &amp;quot;Local Experiment Results (Rate Performance of Node B)&amp;quot;&quot;/&gt;&lt;property id=&quot;20307&quot; value=&quot;639&quot;/&gt;&lt;/object&gt;&lt;object type=&quot;3&quot; unique_id=&quot;50539&quot;&gt;&lt;property id=&quot;20148&quot; value=&quot;5&quot;/&gt;&lt;property id=&quot;20300&quot; value=&quot;Slide 60 - &amp;quot;Local Experiment Results (Rate Performance of Node C)&amp;quot;&quot;/&gt;&lt;property id=&quot;20307&quot; value=&quot;640&quot;/&gt;&lt;/object&gt;&lt;object type=&quot;3&quot; unique_id=&quot;50540&quot;&gt;&lt;property id=&quot;20148&quot; value=&quot;5&quot;/&gt;&lt;property id=&quot;20300&quot; value=&quot;Slide 61 - &amp;quot;Local Experiment Results (Rate Performance of Node D)&amp;quot;&quot;/&gt;&lt;property id=&quot;20307&quot; value=&quot;641&quot;/&gt;&lt;/object&gt;&lt;object type=&quot;3&quot; unique_id=&quot;51775&quot;&gt;&lt;property id=&quot;20148&quot; value=&quot;5&quot;/&gt;&lt;property id=&quot;20300&quot; value=&quot;Slide 62 - &amp;quot;Network Coding&amp;quot;&quot;/&gt;&lt;property id=&quot;20307&quot; value=&quot;644&quot;/&gt;&lt;/object&gt;&lt;object type=&quot;3&quot; unique_id=&quot;51776&quot;&gt;&lt;property id=&quot;20148&quot; value=&quot;5&quot;/&gt;&lt;property id=&quot;20300&quot; value=&quot;Slide 63 - &amp;quot;Local Experiment&amp;quot;&quot;/&gt;&lt;property id=&quot;20307&quot; value=&quot;645&quot;/&gt;&lt;/object&gt;&lt;object type=&quot;3&quot; unique_id=&quot;51777&quot;&gt;&lt;property id=&quot;20148&quot; value=&quot;5&quot;/&gt;&lt;property id=&quot;20300&quot; value=&quot;Slide 64 - &amp;quot;Local Experiment Results: Rate Performance of Node A&amp;quot;&quot;/&gt;&lt;property id=&quot;20307&quot; value=&quot;646&quot;/&gt;&lt;/object&gt;&lt;object type=&quot;3&quot; unique_id=&quot;51778&quot;&gt;&lt;property id=&quot;20148&quot; value=&quot;5&quot;/&gt;&lt;property id=&quot;20300&quot; value=&quot;Slide 65 - &amp;quot;Local Experiment Results (Total Utility of All Sessions)&amp;quot;&quot;/&gt;&lt;property id=&quot;20307&quot; value=&quot;647&quot;/&gt;&lt;/object&gt;&lt;object type=&quot;3&quot; unique_id=&quot;53376&quot;&gt;&lt;property id=&quot;20148&quot; value=&quot;5&quot;/&gt;&lt;property id=&quot;20300&quot; value=&quot;Slide 66 - &amp;quot;Big Picture&amp;quot;&quot;/&gt;&lt;property id=&quot;20307&quot; value=&quot;649&quot;/&gt;&lt;/object&gt;&lt;object type=&quot;3&quot; unique_id=&quot;53927&quot;&gt;&lt;property id=&quot;20148&quot; value=&quot;5&quot;/&gt;&lt;property id=&quot;20300&quot; value=&quot;Slide 67 - &amp;quot;Network Transmission Is the Key Challenge&amp;quot;&quot;/&gt;&lt;property id=&quot;20307&quot; value=&quot;650&quot;/&gt;&lt;/object&gt;&lt;object type=&quot;3&quot; unique_id=&quot;53928&quot;&gt;&lt;property id=&quot;20148&quot; value=&quot;5&quot;/&gt;&lt;property id=&quot;20300&quot; value=&quot;Slide 68 - &amp;quot;The Holly Grail Questions&amp;quot;&quot;/&gt;&lt;property id=&quot;20307&quot; value=&quot;651&quot;/&gt;&lt;/object&gt;&lt;object type=&quot;3&quot; unique_id=&quot;54488&quot;&gt;&lt;property id=&quot;20148&quot; value=&quot;5&quot;/&gt;&lt;property id=&quot;20300&quot; value=&quot;Slide 69 - &amp;quot;Estimating Queuing Delay Based on&amp;#x0D;&amp;#x0A;Relative One Way Delay (OWD)&amp;quot;&quot;/&gt;&lt;property id=&quot;20307&quot; value=&quot;652&quot;/&gt;&lt;/object&gt;&lt;object type=&quot;3&quot; unique_id=&quot;54800&quot;&gt;&lt;property id=&quot;20148&quot; value=&quot;5&quot;/&gt;&lt;property id=&quot;20300&quot; value=&quot;Slide 12 - &amp;quot;Achieving Delay-Bounded Capacity Is Hard&amp;quot;&quot;/&gt;&lt;property id=&quot;20307&quot; value=&quot;653&quot;/&gt;&lt;/object&gt;&lt;object type=&quot;3&quot; unique_id=&quot;55134&quot;&gt;&lt;property id=&quot;20148&quot; value=&quot;5&quot;/&gt;&lt;property id=&quot;20300&quot; value=&quot;Slide 5 - &amp;quot; Existing Approaches: Suboptimal Performance &amp;quot;&quot;/&gt;&lt;property id=&quot;20307&quot; value=&quot;655&quot;/&gt;&lt;/object&gt;&lt;object type=&quot;3&quot; unique_id=&quot;55135&quot;&gt;&lt;property id=&quot;20148&quot; value=&quot;5&quot;/&gt;&lt;property id=&quot;20300&quot; value=&quot;Slide 70 - &amp;quot;Packing 2-hop Delay-Bounded Trees to Achieve High Delay-bounded Throughput&amp;quot;&quot;/&gt;&lt;property id=&quot;20307&quot; value=&quot;654&quot;/&gt;&lt;/object&gt;&lt;object type=&quot;3&quot; unique_id=&quot;55136&quot;&gt;&lt;property id=&quot;20148&quot; value=&quot;5&quot;/&gt;&lt;property id=&quot;20300&quot; value=&quot;Slide 71 - &amp;quot;Architectural Insights&amp;quot;&quot;/&gt;&lt;property id=&quot;20307&quot; value=&quot;656&quot;/&gt;&lt;/object&gt;&lt;object type=&quot;3&quot; unique_id=&quot;55780&quot;&gt;&lt;property id=&quot;20148&quot; value=&quot;5&quot;/&gt;&lt;property id=&quot;20300&quot; value=&quot;Slide 9 - &amp;quot;What’s New?&amp;quot;&quot;/&gt;&lt;property id=&quot;20307&quot; value=&quot;660&quot;/&gt;&lt;/object&gt;&lt;object type=&quot;3&quot; unique_id=&quot;55979&quot;&gt;&lt;property id=&quot;20148&quot; value=&quot;5&quot;/&gt;&lt;property id=&quot;20300&quot; value=&quot;Slide 72 - &amp;quot;Example&amp;quot;&quot;/&gt;&lt;property id=&quot;20307&quot; value=&quot;661&quot;/&gt;&lt;/object&gt;&lt;object type=&quot;3&quot; unique_id=&quot;56575&quot;&gt;&lt;property id=&quot;20148&quot; value=&quot;5&quot;/&gt;&lt;property id=&quot;20300&quot; value=&quot;Slide 2 - &amp;quot;Multi-party Video Conferencing Are Becoming Popular&amp;quot;&quot;/&gt;&lt;property id=&quot;20307&quot; value=&quot;662&quot;/&gt;&lt;/object&gt;&lt;object type=&quot;3&quot; unique_id=&quot;58463&quot;&gt;&lt;property id=&quot;20148&quot; value=&quot;5&quot;/&gt;&lt;property id=&quot;20300&quot; value=&quot;Slide 7 - &amp;quot;Multi-Party Conferencing as Packing Multiple One-to-Many Sessions&amp;quot;&quot;/&gt;&lt;property id=&quot;20307&quot; value=&quot;664&quot;/&gt;&lt;/object&gt;&lt;object type=&quot;3&quot; unique_id=&quot;59008&quot;&gt;&lt;property id=&quot;20148&quot; value=&quot;5&quot;/&gt;&lt;property id=&quot;20300&quot; value=&quot;Slide 13 - &amp;quot;Achieving High Delay-Bounded Throughput&amp;quot;&quot;/&gt;&lt;property id=&quot;20307&quot; value=&quot;665&quot;/&gt;&lt;/object&gt;&lt;object type=&quot;3&quot; unique_id=&quot;59009&quot;&gt;&lt;property id=&quot;20148&quot; value=&quot;5&quot;/&gt;&lt;property id=&quot;20300&quot; value=&quot;Slide 15 - &amp;quot;A Loss-Delay Based Primal-Dual Algorithm&amp;quot;&quot;/&gt;&lt;property id=&quot;20307&quot; value=&quot;666&quot;/&gt;&lt;/object&gt;&lt;object type=&quot;3&quot; unique_id=&quot;59220&quot;&gt;&lt;property id=&quot;20148&quot; value=&quot;5&quot;/&gt;&lt;property id=&quot;20300&quot; value=&quot;Slide 16 - &amp;quot;Convergence Property of the Algorithm&amp;quot;&quot;/&gt;&lt;property id=&quot;20307&quot; value=&quot;667&quot;/&gt;&lt;/object&gt;&lt;object type=&quot;3&quot; unique_id=&quot;59581&quot;&gt;&lt;property id=&quot;20148&quot; value=&quot;5&quot;/&gt;&lt;property id=&quot;20300&quot; value=&quot;Slide 11 - &amp;quot;Modeling PSRN by a Log Utility Function&amp;quot;&quot;/&gt;&lt;property id=&quot;20307&quot; value=&quot;669&quot;/&gt;&lt;/object&gt;&lt;object type=&quot;3&quot; unique_id=&quot;61340&quot;&gt;&lt;property id=&quot;20148&quot; value=&quot;5&quot;/&gt;&lt;property id=&quot;20300&quot; value=&quot;Slide 29 - &amp;quot;Overlay Two Layer Graph&amp;quot;&quot;/&gt;&lt;property id=&quot;20307&quot; value=&quot;670&quot;/&gt;&lt;/object&gt;&lt;object type=&quot;3&quot; unique_id=&quot;61341&quot;&gt;&lt;property id=&quot;20148&quot; value=&quot;5&quot;/&gt;&lt;property id=&quot;20300&quot; value=&quot;Slide 30 - &amp;quot;Greedy Tree-Packing Algorithm&amp;quot;&quot;/&gt;&lt;property id=&quot;20307&quot; value=&quot;671&quot;/&gt;&lt;/object&gt;&lt;object type=&quot;3&quot; unique_id=&quot;61972&quot;&gt;&lt;property id=&quot;20148&quot; value=&quot;5&quot;/&gt;&lt;property id=&quot;20300&quot; value=&quot;Slide 18 - &amp;quot;Local Experiment&amp;quot;&quot;/&gt;&lt;property id=&quot;20307&quot; value=&quot;672&quot;/&gt;&lt;/object&gt;&lt;object type=&quot;3&quot; unique_id=&quot;61973&quot;&gt;&lt;property id=&quot;20148&quot; value=&quot;5&quot;/&gt;&lt;property id=&quot;20300&quot; value=&quot;Slide 19 - &amp;quot;Local Experiment Results: Rate Performance of Node A&amp;quot;&quot;/&gt;&lt;property id=&quot;20307&quot; value=&quot;673&quot;/&gt;&lt;/object&gt;&lt;object type=&quot;3&quot; unique_id=&quot;62262&quot;&gt;&lt;property id=&quot;20148&quot; value=&quot;5&quot;/&gt;&lt;property id=&quot;20300&quot; value=&quot;Slide 31 - &amp;quot;Estimating Queuing Delay Based on&amp;#x0D;&amp;#x0A;Relative One Way Delay (OWD)&amp;quot;&quot;/&gt;&lt;property id=&quot;20307&quot; value=&quot;674&quot;/&gt;&lt;/object&gt;&lt;object type=&quot;3&quot; unique_id=&quot;62263&quot;&gt;&lt;property id=&quot;20148&quot; value=&quot;5&quot;/&gt;&lt;property id=&quot;20300&quot; value=&quot;Slide 32 - &amp;quot;The Source Calculates Critical Cuts(Subgradient of           ) And Informs Each Peer&amp;quot;&quot;/&gt;&lt;property id=&quot;20307&quot; value=&quot;675&quot;/&gt;&lt;/object&gt;&lt;object type=&quot;3&quot; unique_id=&quot;62995&quot;&gt;&lt;property id=&quot;20148&quot; value=&quot;5&quot;/&gt;&lt;property id=&quot;20300&quot; value=&quot;Slide 17 - &amp;quot;Big Picture&amp;quot;&quot;/&gt;&lt;property id=&quot;20307&quot; value=&quot;683&quot;/&gt;&lt;/object&gt;&lt;object type=&quot;3&quot; unique_id=&quot;62996&quot;&gt;&lt;property id=&quot;20148&quot; value=&quot;5&quot;/&gt;&lt;property id=&quot;20300&quot; value=&quot;Slide 33 - &amp;quot;Local Experiment&amp;quot;&quot;/&gt;&lt;property id=&quot;20307&quot; value=&quot;676&quot;/&gt;&lt;/object&gt;&lt;object type=&quot;3&quot; unique_id=&quot;62997&quot;&gt;&lt;property id=&quot;20148&quot; value=&quot;5&quot;/&gt;&lt;property id=&quot;20300&quot; value=&quot;Slide 34 - &amp;quot;Local Experiment Results: Rate Performance of Node A&amp;quot;&quot;/&gt;&lt;property id=&quot;20307&quot; value=&quot;677&quot;/&gt;&lt;/object&gt;&lt;object type=&quot;3&quot; unique_id=&quot;62998&quot;&gt;&lt;property id=&quot;20148&quot; value=&quot;5&quot;/&gt;&lt;property id=&quot;20300&quot; value=&quot;Slide 35 - &amp;quot;Local Experiment Results (Rate Performance of Node B)&amp;quot;&quot;/&gt;&lt;property id=&quot;20307&quot; value=&quot;678&quot;/&gt;&lt;/object&gt;&lt;object type=&quot;3&quot; unique_id=&quot;62999&quot;&gt;&lt;property id=&quot;20148&quot; value=&quot;5&quot;/&gt;&lt;property id=&quot;20300&quot; value=&quot;Slide 36 - &amp;quot;Local Experiment Results (Rate Performance of Node C)&amp;quot;&quot;/&gt;&lt;property id=&quot;20307&quot; value=&quot;679&quot;/&gt;&lt;/object&gt;&lt;object type=&quot;3&quot; unique_id=&quot;63000&quot;&gt;&lt;property id=&quot;20148&quot; value=&quot;5&quot;/&gt;&lt;property id=&quot;20300&quot; value=&quot;Slide 37 - &amp;quot;Local Experiment Results (Rate Performance of Node D)&amp;quot;&quot;/&gt;&lt;property id=&quot;20307&quot; value=&quot;680&quot;/&gt;&lt;/object&gt;&lt;object type=&quot;3&quot; unique_id=&quot;63001&quot;&gt;&lt;property id=&quot;20148&quot; value=&quot;5&quot;/&gt;&lt;property id=&quot;20300&quot; value=&quot;Slide 38 - &amp;quot;Local Experiment Results (Total Utility of All Sessions)&amp;quot;&quot;/&gt;&lt;property id=&quot;20307&quot; value=&quot;681&quot;/&gt;&lt;/object&gt;&lt;object type=&quot;3&quot; unique_id=&quot;63002&quot;&gt;&lt;property id=&quot;20148&quot; value=&quot;5&quot;/&gt;&lt;property id=&quot;20300&quot; value=&quot;Slide 39 - &amp;quot;Local Experiment Results: Delay and Loss Rate from Node A to Other Nodes&amp;quot;&quot;/&gt;&lt;property id=&quot;20307&quot; value=&quot;682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{ND}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{D}$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newcommand{\bse}{\begin{subequations}}&#10;\newcommand{\ese}{\end{subequations}}&#10;&#10;\def\bee#1\eee{\begin{align}#1\end{align}}&#10;\newcommand{\nnb}{\nonumber}&#10;&#10;&#10;&#10;\be&#10;g_b(I) = \frac{\sum\limits_{(s, \tau) \in \mathcal{A}_b(I)} \frac{x^{s\tau}}{R_{sb}}}{z'-z + 1}&#10;\nnb&#10;\ee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newcommand{\bse}{\begin{subequations}}&#10;\newcommand{\ese}{\end{subequations}}&#10;&#10;\def\bee#1\eee{\begin{align}#1\end{align}}&#10;\newcommand{\nnb}{\nonumber}&#10;&#10;&#10;$P_b^* = \max\limits_{I \subset [1,T]} g_b(I)$.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newcommand{\bse}{\begin{subequations}}&#10;\newcommand{\ese}{\end{subequations}}&#10;&#10;\def\bee#1\eee{\begin{align}#1\end{align}}&#10;\newcommand{\nnb}{\nonumber}&#10;&#10;&#10;&#10;$b$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newcommand{\bse}{\begin{subequations}}&#10;\newcommand{\ese}{\end{subequations}}&#10;&#10;\def\bee#1\eee{\begin{align}#1\end{align}}&#10;\newcommand{\nnb}{\nonumber}&#10;&#10;$I=[z, z']$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def\bee#1\eee{\begin{align}#1\end{align}}&#10;\newcommand{\nnb}{\nonumber}&#10;&#10;\be&#10;\rho = \frac{P_{ND}-P_D}{P_{ND}}  \le \frac{\max\{r,1\} + \tilde{r} \Delta^--1}{\max\{r,1\} + \tilde{r} \Delta^-}. \nnb&#10;\ee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def\bee#1\eee{\begin{align}#1\end{align}}&#10;\newcommand{\nnb}{\nonumber}&#10;$r=\tilde{r}=1$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rho = \frac{P_{ND}-P_D}{P_{ND}} \le \frac{\Delta^-}{\Delta^- + 1}$&#10;&#10;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d_1^-=3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mathcal{G}=(\mathcal{V},\mathcal{E})$&#10;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d_4^-=2$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d_2^-=1$&#10;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d_3^-=2$&#10;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Delta^-=\max\limits_{i} d_i^- = 3$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rho \le \frac{\Delta^-}{\Delta^- + 1} = 75\%$&#10;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1&#10;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4&#10;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2&#10;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3&#10;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newcommand{\bse}{\begin{subequations}}&#10;\newcommand{\ese}{\end{subequations}}&#10;&#10;\def\bee#1\eee{\begin{align}#1\end{align}}&#10;\newcommand{\nnb}{\nonumber}&#10;&#10;$\Delta^-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z^{s\tau} = (x^{s\tau}, d^{s\tau})$ &#10;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rho \to   \frac{2}{3} = \frac{\Delta^-}{\Delta^- + 1}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rho = \frac{P_{ND}-P_D}{P_{ND}} \le \frac{\Delta^-}{\Delta^- + 1}$&#10;&#10;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def\bee#1\eee{\begin{align}#1\end{align}}&#10;\newcommand{\nnb}{\nonumber}&#10;&#10;$\Delta^{-} = 2$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def\bee#1\eee{\begin{align}#1\end{align}}&#10;\newcommand{\nnb}{\nonumber}&#10;&#10;\bee&#10;%&amp;  \nnb \\&#10;\min &amp; \quad P_b \nnb \\&#10;\text{s.t.}&#10;%&amp; \quad \eqref{equ:nd_up_traffic_cons1}, \eqref{equ:nd_up_traffic_cons2}, \nnb \\&#10;&amp; \quad \sum_{t=\tau}^{d^{s\tau}} y^{s\tau}_{sb}(t)R_{sb} = x^{s\tau}, \forall s \in \mathcal{U}_b, \tau \in [1,T]&#10;\nnb \\&#10;&amp; \quad \sum_{s \in \mathcal{U}_b} \sum_{\tau: \tau \le t \le d^{s\tau}} y^{s\tau}_{sb}(t) = \alpha_b(t), \forall t \in [1,T]&#10;\nnb \\&#10;&amp; \quad \alpha_b(t) \le P_b,&#10;\forall t \in [1,T]&#10;\nnb \\&#10;&amp; \quad y^{s\tau}_{sb}(t) \ge 0, \forall s \in \mathcal{U}_b, \tau \in [1,T], t \in [\tau, d^{s\tau}]&#10;\nnb \\&#10;\text{var} &amp;  \quad y^{s\tau}_{sb}(t), \alpha_b(t), P_b \nnb&#10;\eee&#10;\end{document}"/>
  <p:tag name="IGUANATEXSIZE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rray,graphicx,cite,epsfig,amssymb,amsfonts,mathbbold,bbm,amsmath,epstopdf,algorithm,algorithmic,subfigure, multirow}&#10;\pagestyle{empty}&#10;\begin{document}&#10;&#10;\newcommand{\be}{\begin{equation}}&#10;\newcommand{\ee}{\end{equation}}&#10;\def\bee#1\eee{\begin{align}#1\end{align}}&#10;\newcommand{\nnb}{\nonumber}&#10;&#10;\bee&#10;\min &amp; \quad \sum_{b \in \mathcal{B}} P_b \nnb \\&#10;\text{s.t.} &amp; \quad \text{feasible traffic scheduling policy}, \nnb \\&#10;&amp; \quad \sum_{v \in \mathcal{U}_b} \sum_{s \in \mathcal{U}} \sum_{\tau: \tau \le t \le d^{s\tau}} y^{s\tau}_{vb}(t) = \alpha_b(t), \nnb \\&#10;&amp; \qquad \qquad \forall b \in \mathcal{B}, t \in [1,T]&#10;\nnb\\&#10;&amp; \quad \sum_{u \in \mathcal{U}_b} \sum_{v \in \text{in}\left( u \right)&#10;\backslash \left\{ u \right\}} \sum_{s \in \mathcal{U}} \sum_{\tau: \tau \le t \le d^{s\tau}} y^{s\tau}_{vu}(t) = \beta_b(t), \nnb \\&#10;&amp; \qquad \qquad \forall b \in \mathcal{B}, t \in [1,T]&#10;\nnb\\&#10;&amp; \quad \alpha_b(t)+\beta_b(t) \le P_b,\forall b \in \mathcal{B}, t \in [1,T]&#10;\nnb\\&#10;\text{var} &amp; \quad y^{s\tau}_{uv}(t), \alpha_b(t),  \beta_b(t), P_b\nnb&#10;\eee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rho =\frac{2(D-1)}{3D-2}$&#10;&#10;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im_{D \to \infty} \rho = \frac{2}{3} = \frac{\Delta^-}{\Delta^-+1}$&#10;&#10;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D \ge 1$&#10;&#10;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(D = 3)$&#10;&#10;&#10;\end{document}"/>
  <p:tag name="IGUANATEXSIZE" val="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rho =\frac{N-1}{N+1}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R_{uv}$&#10;&#10;&#10;\end{document}"/>
  <p:tag name="IGUANATEXSIZE" val="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im_{N \to \infty} \rho = 1$&#10;&#10;&#10;\end{document}"/>
  <p:tag name="IGUANATEXSIZE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(N = 5)$&#10;&#10;&#10;\end{document}"/>
  <p:tag name="IGUANATEXSIZE" val="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rho$&#10;&#10;&#10;\end{document}"/>
  <p:tag name="IGUANATEXSIZE" val="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ta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text{Transmitted Volume per Slot} = $ &#10;&#10;$\text{Link Rate} \times \text{Assigned Resources}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ta = \frac{V_{D2D}}{V_{D2D}+V_{BS}}\in [0,1)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D2D}$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BS}$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rho = \frac{P_{ND}-P_D}{P_{ND}} \in [0,1)$&#10;&#10;&#10;\end{document}"/>
  <p:tag name="IGUANATEXSIZE" val="25"/>
</p:tagLst>
</file>

<file path=ppt/theme/theme1.xml><?xml version="1.0" encoding="utf-8"?>
<a:theme xmlns:a="http://schemas.openxmlformats.org/drawingml/2006/main" name="m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minghua</Template>
  <TotalTime>32616</TotalTime>
  <Words>895</Words>
  <Application>Microsoft Office PowerPoint</Application>
  <PresentationFormat>On-screen Show (4:3)</PresentationFormat>
  <Paragraphs>193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Arial</vt:lpstr>
      <vt:lpstr>宋体</vt:lpstr>
      <vt:lpstr>minghua</vt:lpstr>
      <vt:lpstr>Device-to-Device Load Balancing for Cellular Networks</vt:lpstr>
      <vt:lpstr>Mobile Data Traffic Is Skyrocketing</vt:lpstr>
      <vt:lpstr> The Cell Size Is Shrinking</vt:lpstr>
      <vt:lpstr>Case Study: SmarTone</vt:lpstr>
      <vt:lpstr>Example: Without D2D Load Balancing</vt:lpstr>
      <vt:lpstr>Example: With D2D Load Balancing</vt:lpstr>
      <vt:lpstr>System Model</vt:lpstr>
      <vt:lpstr>Performance Metrics</vt:lpstr>
      <vt:lpstr>Minimize Sum Peak Traffic: No D2D</vt:lpstr>
      <vt:lpstr>Minimize Sum Peak Traffic: D2D LB</vt:lpstr>
      <vt:lpstr>Limitations of  Conceivable Approach</vt:lpstr>
      <vt:lpstr>Sum Peak Traffic Reduction: Upper Bound</vt:lpstr>
      <vt:lpstr>Sum Peak Traffic Reduction: Upper Bound</vt:lpstr>
      <vt:lpstr>Discussions</vt:lpstr>
      <vt:lpstr>Trace-driven Simulation: Benefit and Cost</vt:lpstr>
      <vt:lpstr>Effects of Traffic Delay and Commu. Range</vt:lpstr>
      <vt:lpstr>Computational Cost of Large-Scale LP</vt:lpstr>
      <vt:lpstr>Conclusion</vt:lpstr>
      <vt:lpstr>Future Work</vt:lpstr>
      <vt:lpstr>Q&amp;A</vt:lpstr>
      <vt:lpstr>Backup Slides</vt:lpstr>
      <vt:lpstr>Minimize Sum Peak Traffic: No D2D</vt:lpstr>
      <vt:lpstr>Minimize Sum Peak Traffic: D2D</vt:lpstr>
      <vt:lpstr>Ring Topology</vt:lpstr>
      <vt:lpstr>Complete Topology</vt:lpstr>
      <vt:lpstr>Tradeoff between Benefit and Cost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Approximation for Combinatorial Network Optimization</dc:title>
  <dc:creator>Minghua Chen</dc:creator>
  <cp:lastModifiedBy>Lei Deng</cp:lastModifiedBy>
  <cp:revision>2683</cp:revision>
  <dcterms:created xsi:type="dcterms:W3CDTF">2006-08-16T00:00:00Z</dcterms:created>
  <dcterms:modified xsi:type="dcterms:W3CDTF">2015-10-23T17:52:00Z</dcterms:modified>
</cp:coreProperties>
</file>