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5"/>
  </p:notesMasterIdLst>
  <p:handoutMasterIdLst>
    <p:handoutMasterId r:id="rId6"/>
  </p:handoutMasterIdLst>
  <p:sldIdLst>
    <p:sldId id="268" r:id="rId2"/>
    <p:sldId id="269" r:id="rId3"/>
    <p:sldId id="267" r:id="rId4"/>
  </p:sldIdLst>
  <p:sldSz cx="12192000" cy="68580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on Curso" id="{1B62D503-2FF8-0E46-B60C-13AE095466A1}">
          <p14:sldIdLst>
            <p14:sldId id="268"/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39"/>
    <p:restoredTop sz="93675" autoAdjust="0"/>
  </p:normalViewPr>
  <p:slideViewPr>
    <p:cSldViewPr snapToGrid="0" snapToObjects="1">
      <p:cViewPr>
        <p:scale>
          <a:sx n="86" d="100"/>
          <a:sy n="86" d="100"/>
        </p:scale>
        <p:origin x="520" y="3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3C223-6F9E-924D-A776-FB4E28AB5292}" type="datetime1">
              <a:rPr lang="es-CO" smtClean="0"/>
              <a:t>16/05/20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107D0-1C5F-754F-AC34-559DADCBEB5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179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05EE0-5C68-9847-942C-BE971F5BD29D}" type="datetime1">
              <a:rPr lang="es-CO" smtClean="0"/>
              <a:t>16/05/20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430C7-CAF6-1A49-B8D4-9DE3952A992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658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2/08/13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Harold Adrian Bolaños Rodriguez MSc(c)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AEED-2C6E-B643-A633-19FC3066BC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031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err="1" smtClean="0"/>
              <a:t>Haga</a:t>
            </a:r>
            <a:r>
              <a:rPr lang="en-US" dirty="0" smtClean="0"/>
              <a:t> </a:t>
            </a:r>
            <a:r>
              <a:rPr lang="en-US" dirty="0" err="1" smtClean="0"/>
              <a:t>clic</a:t>
            </a:r>
            <a:r>
              <a:rPr lang="en-US" dirty="0" smtClean="0"/>
              <a:t> para </a:t>
            </a:r>
            <a:r>
              <a:rPr lang="en-US" dirty="0" err="1" smtClean="0"/>
              <a:t>modificar</a:t>
            </a:r>
            <a:r>
              <a:rPr lang="en-US" dirty="0" smtClean="0"/>
              <a:t> el </a:t>
            </a:r>
            <a:r>
              <a:rPr lang="en-US" dirty="0" err="1" smtClean="0"/>
              <a:t>estilo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del </a:t>
            </a:r>
            <a:r>
              <a:rPr lang="en-US" dirty="0" err="1" smtClean="0"/>
              <a:t>patrón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nivel</a:t>
            </a:r>
            <a:endParaRPr lang="en-US" dirty="0" smtClean="0"/>
          </a:p>
          <a:p>
            <a:pPr lvl="2"/>
            <a:r>
              <a:rPr lang="en-US" dirty="0" err="1" smtClean="0"/>
              <a:t>Tercer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endParaRPr lang="en-US" dirty="0" smtClean="0"/>
          </a:p>
          <a:p>
            <a:pPr lvl="3"/>
            <a:r>
              <a:rPr lang="en-US" dirty="0" smtClean="0"/>
              <a:t>Cuarto </a:t>
            </a:r>
            <a:r>
              <a:rPr lang="en-US" dirty="0" err="1" smtClean="0"/>
              <a:t>nivel</a:t>
            </a:r>
            <a:endParaRPr lang="en-US" dirty="0" smtClean="0"/>
          </a:p>
          <a:p>
            <a:pPr lvl="4"/>
            <a:r>
              <a:rPr lang="en-US" dirty="0" smtClean="0"/>
              <a:t>Quinto </a:t>
            </a:r>
            <a:r>
              <a:rPr lang="en-US" dirty="0" err="1" smtClean="0"/>
              <a:t>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2/08/13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Harold Adrian Bolaños Rodriguez MSc(c)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AEED-2C6E-B643-A633-19FC3066BC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441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2/08/13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Harold Adrian Bolaños Rodriguez MSc(c)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AEED-2C6E-B643-A633-19FC3066BC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19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2/08/13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Harold Adrian Bolaños Rodriguez MSc(c)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AEED-2C6E-B643-A633-19FC3066BC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501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2/08/13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Harold Adrian Bolaños Rodriguez MSc(c)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AEED-2C6E-B643-A633-19FC3066BC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86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2/08/13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Harold Adrian Bolaños Rodriguez MSc(c)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AEED-2C6E-B643-A633-19FC3066BC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40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2/08/13</a:t>
            </a:r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Harold Adrian Bolaños Rodriguez MSc(c)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AEED-2C6E-B643-A633-19FC3066BC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274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2/08/13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Harold Adrian Bolaños Rodriguez MSc(c)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AEED-2C6E-B643-A633-19FC3066BC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37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2/08/13</a:t>
            </a: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Harold Adrian Bolaños Rodriguez MSc(c)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AEED-2C6E-B643-A633-19FC3066BC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80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2/08/13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Harold Adrian Bolaños Rodriguez MSc(c)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AEED-2C6E-B643-A633-19FC3066BC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65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2/08/13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Harold Adrian Bolaños Rodriguez MSc(c)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AEED-2C6E-B643-A633-19FC3066BC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5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2118" y="92073"/>
            <a:ext cx="2527516" cy="997822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 smtClean="0"/>
              <a:t>Clic</a:t>
            </a:r>
            <a:r>
              <a:rPr lang="en-US" dirty="0" smtClean="0"/>
              <a:t>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err="1" smtClean="0"/>
              <a:t>Haga</a:t>
            </a:r>
            <a:r>
              <a:rPr lang="en-US" dirty="0" smtClean="0"/>
              <a:t> </a:t>
            </a:r>
            <a:r>
              <a:rPr lang="en-US" dirty="0" err="1" smtClean="0"/>
              <a:t>clic</a:t>
            </a:r>
            <a:r>
              <a:rPr lang="en-US" dirty="0" smtClean="0"/>
              <a:t> para </a:t>
            </a:r>
            <a:r>
              <a:rPr lang="en-US" dirty="0" err="1" smtClean="0"/>
              <a:t>modificar</a:t>
            </a:r>
            <a:r>
              <a:rPr lang="en-US" dirty="0" smtClean="0"/>
              <a:t> el </a:t>
            </a:r>
            <a:r>
              <a:rPr lang="en-US" dirty="0" err="1" smtClean="0"/>
              <a:t>estilo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del </a:t>
            </a:r>
            <a:r>
              <a:rPr lang="en-US" dirty="0" err="1" smtClean="0"/>
              <a:t>patrón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nivel</a:t>
            </a:r>
            <a:endParaRPr lang="en-US" dirty="0" smtClean="0"/>
          </a:p>
          <a:p>
            <a:pPr lvl="2"/>
            <a:r>
              <a:rPr lang="en-US" dirty="0" err="1" smtClean="0"/>
              <a:t>Tercer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endParaRPr lang="en-US" dirty="0" smtClean="0"/>
          </a:p>
          <a:p>
            <a:pPr lvl="3"/>
            <a:r>
              <a:rPr lang="en-US" dirty="0" smtClean="0"/>
              <a:t>Cuarto </a:t>
            </a:r>
            <a:r>
              <a:rPr lang="en-US" dirty="0" err="1" smtClean="0"/>
              <a:t>nivel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2/08/13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 smtClean="0"/>
              <a:t>Harold Adrian Bolaños Rodriguez MSc(c)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6AEED-2C6E-B643-A633-19FC3066BCE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28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aroladrian@gmail.com" TargetMode="External"/><Relationship Id="rId4" Type="http://schemas.openxmlformats.org/officeDocument/2006/relationships/hyperlink" Target="https://www.youtube.com/user/habolanos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hyperlink" Target="mailto:habolanos@e11evenn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s-ES_tradnl" dirty="0" smtClean="0"/>
              <a:t>Alteración Base de Datos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r>
              <a:rPr lang="es-ES_tradnl" dirty="0" smtClean="0"/>
              <a:t>Reto</a:t>
            </a: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4003055" y="6488668"/>
            <a:ext cx="418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Harold Adrián Bolaños Rodríguez, MSc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09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RETO</a:t>
            </a:r>
            <a:r>
              <a:rPr lang="es-ES_tradnl" dirty="0"/>
              <a:t>: Alteración Base de Datos</a:t>
            </a:r>
            <a:endParaRPr lang="es-ES_tradnl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algn="just" defTabSz="914400">
              <a:spcBef>
                <a:spcPts val="0"/>
              </a:spcBef>
              <a:buNone/>
            </a:pPr>
            <a:r>
              <a:rPr lang="es-ES_tradnl" dirty="0" smtClean="0"/>
              <a:t>La empresa </a:t>
            </a:r>
            <a:r>
              <a:rPr lang="es-ES_tradnl" dirty="0" err="1" smtClean="0"/>
              <a:t>Latin</a:t>
            </a:r>
            <a:r>
              <a:rPr lang="es-ES_tradnl" dirty="0" err="1" smtClean="0"/>
              <a:t>’s</a:t>
            </a:r>
            <a:r>
              <a:rPr lang="es-ES_tradnl" dirty="0" smtClean="0"/>
              <a:t> </a:t>
            </a:r>
            <a:r>
              <a:rPr lang="es-ES_tradnl" dirty="0" err="1" smtClean="0"/>
              <a:t>Dynamic</a:t>
            </a:r>
            <a:r>
              <a:rPr lang="es-ES_tradnl" dirty="0" smtClean="0"/>
              <a:t> fundada en la ciudad de Cali y especialista en sistemas de recursos humanos en modalidad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Premise</a:t>
            </a:r>
            <a:r>
              <a:rPr lang="es-ES_tradnl" dirty="0" smtClean="0"/>
              <a:t> para sus clientes en la ciudad, ha visto como se ha incrementado el volumen de peticiones de soporte por parte de sus clientes a razón de un 400%, esto sin duda ha colapsado su capacidad para realizar el debido soporte y garantizar sus ANS pactados con cada cliente.</a:t>
            </a:r>
          </a:p>
          <a:p>
            <a:pPr marL="0" lvl="0" indent="0" algn="just" defTabSz="914400">
              <a:spcBef>
                <a:spcPts val="0"/>
              </a:spcBef>
              <a:buNone/>
            </a:pPr>
            <a:endParaRPr lang="es-ES_tradnl" dirty="0" smtClean="0"/>
          </a:p>
          <a:p>
            <a:pPr marL="0" lvl="0" indent="0" algn="just" defTabSz="914400">
              <a:spcBef>
                <a:spcPts val="0"/>
              </a:spcBef>
              <a:buNone/>
            </a:pPr>
            <a:r>
              <a:rPr lang="es-ES_tradnl" dirty="0" smtClean="0"/>
              <a:t>Igualmente han notado que un porcentaje alto de peticiones de soporte están relacionadas con fallos en la base de datos y en detalle con alteraciones que realizan sus clientes a las tablas de la base de datos y parámetros que condicionan el correcto funcionamiento del sistema, así entonces la empresa a falta de lograr detectar este tipo de alteraciones con rapidez a debido soportar perdidas injustificadas por no lograr anticiparlas previamente.</a:t>
            </a:r>
          </a:p>
          <a:p>
            <a:pPr marL="0" lvl="0" indent="0" algn="just" defTabSz="914400">
              <a:spcBef>
                <a:spcPts val="0"/>
              </a:spcBef>
              <a:buNone/>
            </a:pPr>
            <a:endParaRPr lang="es-ES_tradnl" dirty="0"/>
          </a:p>
          <a:p>
            <a:pPr marL="0" lvl="0" indent="0" algn="just" defTabSz="914400">
              <a:spcBef>
                <a:spcPts val="0"/>
              </a:spcBef>
              <a:buNone/>
            </a:pPr>
            <a:r>
              <a:rPr lang="es-ES_tradnl" dirty="0" smtClean="0"/>
              <a:t>Entonces la alta dirección ha definido que el sistema ha de ser capas de evaluar la alteración de tablas y de parámetros por medio de huellas tipo SHA256 y poderlas consultar en línea por medio de una aplicación web o móvil para cada cliente, así entonces tendrán la evidencia para aplicar la clausula de alteración de producto al cliente y retribuir </a:t>
            </a:r>
            <a:r>
              <a:rPr lang="es-ES_tradnl" smtClean="0"/>
              <a:t>la penalización </a:t>
            </a:r>
            <a:r>
              <a:rPr lang="es-ES_tradnl" dirty="0" smtClean="0"/>
              <a:t>pactada a la organización.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5375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8779425" y="5517004"/>
            <a:ext cx="3184352" cy="1194220"/>
            <a:chOff x="4840517" y="1506575"/>
            <a:chExt cx="3412044" cy="2734246"/>
          </a:xfrm>
          <a:noFill/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" name="Rectángulo redondeado 4"/>
            <p:cNvSpPr/>
            <p:nvPr/>
          </p:nvSpPr>
          <p:spPr>
            <a:xfrm>
              <a:off x="4840517" y="1506575"/>
              <a:ext cx="3412044" cy="2734246"/>
            </a:xfrm>
            <a:prstGeom prst="roundRect">
              <a:avLst>
                <a:gd name="adj" fmla="val 10000"/>
              </a:avLst>
            </a:prstGeom>
            <a:grpFill/>
            <a:sp3d z="-152400" extrusionH="63500" prstMaterial="dkEdge">
              <a:bevelT w="124450" h="16350" prst="relaxedInset"/>
              <a:contourClr>
                <a:schemeClr val="bg1"/>
              </a:contourClr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ángulo 5"/>
            <p:cNvSpPr/>
            <p:nvPr/>
          </p:nvSpPr>
          <p:spPr>
            <a:xfrm>
              <a:off x="4920600" y="1586658"/>
              <a:ext cx="3251878" cy="2574080"/>
            </a:xfrm>
            <a:prstGeom prst="rect">
              <a:avLst/>
            </a:prstGeom>
            <a:grpFill/>
            <a:sp3d z="-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575" tIns="19050" rIns="28575" bIns="19050" numCol="1" spcCol="1270" anchor="ctr" anchorCtr="0">
              <a:noAutofit/>
            </a:bodyPr>
            <a:lstStyle/>
            <a:p>
              <a:pPr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900" b="1" dirty="0">
                  <a:latin typeface="Helvetica"/>
                  <a:cs typeface="Helvetica"/>
                </a:rPr>
                <a:t>Contacto</a:t>
              </a:r>
              <a:r>
                <a:rPr lang="es-ES_tradnl" sz="900" dirty="0">
                  <a:latin typeface="Helvetica"/>
                  <a:cs typeface="Helvetica"/>
                </a:rPr>
                <a:t>: </a:t>
              </a:r>
            </a:p>
            <a:p>
              <a:pPr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900" dirty="0">
                  <a:latin typeface="Helvetica"/>
                  <a:cs typeface="Helvetica"/>
                </a:rPr>
                <a:t>Ing. Harold Adrian Bolaños Rodriguez, MSc, Esp</a:t>
              </a:r>
            </a:p>
            <a:p>
              <a:pPr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900" dirty="0">
                  <a:latin typeface="Helvetica"/>
                  <a:cs typeface="Helvetica"/>
                </a:rPr>
                <a:t>E</a:t>
              </a:r>
              <a:r>
                <a:rPr lang="es-ES_tradnl" sz="900" dirty="0">
                  <a:latin typeface="Helvetica"/>
                  <a:cs typeface="Helvetica"/>
                </a:rPr>
                <a:t>mails:	</a:t>
              </a:r>
            </a:p>
            <a:p>
              <a:pPr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900" dirty="0">
                  <a:latin typeface="Helvetica"/>
                  <a:cs typeface="Helvetica"/>
                  <a:hlinkClick r:id="rId2"/>
                </a:rPr>
                <a:t>habolanos@e11evenn.com</a:t>
              </a:r>
              <a:r>
                <a:rPr lang="es-ES_tradnl" sz="900" dirty="0">
                  <a:latin typeface="Helvetica"/>
                  <a:cs typeface="Helvetica"/>
                </a:rPr>
                <a:t> </a:t>
              </a:r>
            </a:p>
            <a:p>
              <a:pPr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900">
                  <a:latin typeface="Helvetica"/>
                  <a:cs typeface="Helvetica"/>
                  <a:hlinkClick r:id="rId3"/>
                </a:rPr>
                <a:t>haroladrian@gmail.com</a:t>
              </a:r>
              <a:r>
                <a:rPr lang="es-ES_tradnl" sz="900">
                  <a:latin typeface="Helvetica"/>
                  <a:cs typeface="Helvetica"/>
                </a:rPr>
                <a:t> </a:t>
              </a:r>
              <a:endParaRPr lang="es-ES_tradnl" sz="900" dirty="0">
                <a:latin typeface="Helvetica"/>
                <a:cs typeface="Helvetica"/>
              </a:endParaRPr>
            </a:p>
            <a:p>
              <a:pPr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900" dirty="0">
                  <a:latin typeface="Helvetica"/>
                  <a:cs typeface="Helvetica"/>
                </a:rPr>
                <a:t>Twitter: @</a:t>
              </a:r>
              <a:r>
                <a:rPr lang="es-ES_tradnl" sz="900" dirty="0" err="1">
                  <a:latin typeface="Helvetica"/>
                  <a:cs typeface="Helvetica"/>
                </a:rPr>
                <a:t>habolanos</a:t>
              </a:r>
              <a:r>
                <a:rPr lang="es-ES_tradnl" sz="900" dirty="0">
                  <a:latin typeface="Helvetica"/>
                  <a:cs typeface="Helvetica"/>
                </a:rPr>
                <a:t> - @e11evenn_</a:t>
              </a:r>
            </a:p>
            <a:p>
              <a:pPr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900" dirty="0">
                  <a:latin typeface="Helvetica"/>
                  <a:cs typeface="Helvetica"/>
                </a:rPr>
                <a:t>YouTube: </a:t>
              </a:r>
              <a:r>
                <a:rPr lang="es-ES_tradnl" sz="900" dirty="0">
                  <a:latin typeface="Helvetica"/>
                  <a:cs typeface="Helvetica"/>
                  <a:hlinkClick r:id="rId4"/>
                </a:rPr>
                <a:t>https://www.youtube.com/user/habolanos</a:t>
              </a:r>
              <a:r>
                <a:rPr lang="es-ES_tradnl" sz="900" dirty="0">
                  <a:latin typeface="Helvetica"/>
                  <a:cs typeface="Helvetica"/>
                </a:rPr>
                <a:t> </a:t>
              </a:r>
            </a:p>
          </p:txBody>
        </p:sp>
      </p:grpSp>
      <p:grpSp>
        <p:nvGrpSpPr>
          <p:cNvPr id="7" name="Agrupar 6"/>
          <p:cNvGrpSpPr/>
          <p:nvPr/>
        </p:nvGrpSpPr>
        <p:grpSpPr>
          <a:xfrm>
            <a:off x="9939676" y="4076765"/>
            <a:ext cx="2024102" cy="1364037"/>
            <a:chOff x="4840517" y="1506575"/>
            <a:chExt cx="3412044" cy="2734246"/>
          </a:xfrm>
          <a:noFill/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Rectángulo redondeado 7"/>
            <p:cNvSpPr/>
            <p:nvPr/>
          </p:nvSpPr>
          <p:spPr>
            <a:xfrm>
              <a:off x="4840517" y="1506575"/>
              <a:ext cx="3412044" cy="2734246"/>
            </a:xfrm>
            <a:prstGeom prst="roundRect">
              <a:avLst>
                <a:gd name="adj" fmla="val 10000"/>
              </a:avLst>
            </a:prstGeom>
            <a:grpFill/>
            <a:sp3d z="-152400" extrusionH="63500" prstMaterial="dkEdge">
              <a:bevelT w="124450" h="16350" prst="relaxedInset"/>
              <a:contourClr>
                <a:schemeClr val="bg1"/>
              </a:contourClr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ángulo 8"/>
            <p:cNvSpPr/>
            <p:nvPr/>
          </p:nvSpPr>
          <p:spPr>
            <a:xfrm>
              <a:off x="4920600" y="1586658"/>
              <a:ext cx="3251878" cy="2574080"/>
            </a:xfrm>
            <a:prstGeom prst="rect">
              <a:avLst/>
            </a:prstGeom>
            <a:grpFill/>
            <a:sp3d z="-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575" tIns="19050" rIns="28575" bIns="19050" numCol="1" spcCol="1270" anchor="ctr" anchorCtr="0">
              <a:noAutofit/>
            </a:bodyPr>
            <a:lstStyle/>
            <a:p>
              <a:pPr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900" b="1" dirty="0">
                  <a:latin typeface="Helvetica"/>
                  <a:cs typeface="Helvetica"/>
                </a:rPr>
                <a:t>Créditos</a:t>
              </a:r>
              <a:r>
                <a:rPr lang="es-ES_tradnl" sz="900" dirty="0">
                  <a:latin typeface="Helvetica"/>
                  <a:cs typeface="Helvetica"/>
                </a:rPr>
                <a:t>:</a:t>
              </a:r>
            </a:p>
            <a:p>
              <a:pPr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900" dirty="0">
                  <a:latin typeface="Helvetica"/>
                  <a:cs typeface="Helvetica"/>
                </a:rPr>
                <a:t>Ing. </a:t>
              </a:r>
              <a:r>
                <a:rPr lang="es-ES_tradnl" sz="900" dirty="0" smtClean="0">
                  <a:latin typeface="Helvetica"/>
                  <a:cs typeface="Helvetica"/>
                </a:rPr>
                <a:t>Harold Adrián Bolaños Rodríguez</a:t>
              </a:r>
              <a:endParaRPr lang="es-ES_tradnl" sz="900" dirty="0">
                <a:latin typeface="Helvetica"/>
                <a:cs typeface="Helvetica"/>
              </a:endParaRPr>
            </a:p>
          </p:txBody>
        </p:sp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978" y="177089"/>
            <a:ext cx="1260800" cy="12608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006715" y="3117954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13343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4051</TotalTime>
  <Words>256</Words>
  <Application>Microsoft Macintosh PowerPoint</Application>
  <PresentationFormat>Panorámica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Calibri</vt:lpstr>
      <vt:lpstr>Helvetica</vt:lpstr>
      <vt:lpstr>Arial</vt:lpstr>
      <vt:lpstr>Tema de Office</vt:lpstr>
      <vt:lpstr>Alteración Base de Datos</vt:lpstr>
      <vt:lpstr>RETO: Alteración Base de Datos</vt:lpstr>
      <vt:lpstr>Presentación de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Harold Adrian Bolaños Rodriguez</dc:creator>
  <cp:lastModifiedBy>Harold Adrian Bolanos Rodríguez</cp:lastModifiedBy>
  <cp:revision>181</cp:revision>
  <dcterms:created xsi:type="dcterms:W3CDTF">2013-08-03T04:23:37Z</dcterms:created>
  <dcterms:modified xsi:type="dcterms:W3CDTF">2020-05-16T05:48:55Z</dcterms:modified>
</cp:coreProperties>
</file>