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  <p:sldMasterId id="2147483700" r:id="rId2"/>
  </p:sldMasterIdLst>
  <p:notesMasterIdLst>
    <p:notesMasterId r:id="rId20"/>
  </p:notesMasterIdLst>
  <p:sldIdLst>
    <p:sldId id="480" r:id="rId3"/>
    <p:sldId id="479" r:id="rId4"/>
    <p:sldId id="490" r:id="rId5"/>
    <p:sldId id="259" r:id="rId6"/>
    <p:sldId id="1471" r:id="rId7"/>
    <p:sldId id="1472" r:id="rId8"/>
    <p:sldId id="1473" r:id="rId9"/>
    <p:sldId id="1474" r:id="rId10"/>
    <p:sldId id="1477" r:id="rId11"/>
    <p:sldId id="1476" r:id="rId12"/>
    <p:sldId id="1478" r:id="rId13"/>
    <p:sldId id="256" r:id="rId14"/>
    <p:sldId id="1464" r:id="rId15"/>
    <p:sldId id="1482" r:id="rId16"/>
    <p:sldId id="1483" r:id="rId17"/>
    <p:sldId id="1481" r:id="rId18"/>
    <p:sldId id="288" r:id="rId19"/>
  </p:sldIdLst>
  <p:sldSz cx="9144000" cy="5143500" type="screen16x9"/>
  <p:notesSz cx="6858000" cy="9144000"/>
  <p:embeddedFontLst>
    <p:embeddedFont>
      <p:font typeface="Montserrat" panose="020B0604020202020204" charset="0"/>
      <p:regular r:id="rId21"/>
      <p:bold r:id="rId22"/>
      <p:italic r:id="rId23"/>
      <p:boldItalic r:id="rId24"/>
    </p:embeddedFont>
    <p:embeddedFont>
      <p:font typeface="Helvetica Neue Light" panose="020B0604020202020204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Helvetica Neue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60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93889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55831ac6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55831ac6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02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558549ad53_0_1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558549ad53_0_1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291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558549ad53_0_1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558549ad53_0_1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6400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93f5a9233_0_9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493f5a923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051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5582db3da0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5582db3da0_0_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071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 type="tx">
  <p:cSld name="TITLE_AND_BODY">
    <p:bg>
      <p:bgPr>
        <a:solidFill>
          <a:srgbClr val="F4E8DA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 Light"/>
              <a:buNone/>
              <a:defRPr sz="5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  <a:defRPr sz="2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  <a:defRPr sz="2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  <a:defRPr sz="2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  <a:defRPr sz="2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  <a:defRPr sz="2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91468" y="4663217"/>
            <a:ext cx="1107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A6AAA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A6AAA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A6AAA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A6AAA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A6AAA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A6AAA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A6AAA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A6AAA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A6AAA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9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Marcadores e Foto">
  <p:cSld name="Título, Marcadores e Foto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>
            <a:spLocks noGrp="1"/>
          </p:cNvSpPr>
          <p:nvPr>
            <p:ph type="pic" idx="2"/>
          </p:nvPr>
        </p:nvSpPr>
        <p:spPr>
          <a:xfrm>
            <a:off x="4938713" y="1181100"/>
            <a:ext cx="35718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38337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cadores">
  <p:cSld name="Marcadore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>
            <a:spLocks noGrp="1"/>
          </p:cNvSpPr>
          <p:nvPr>
            <p:ph type="body" idx="1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ês Fotos">
  <p:cSld name="Três Foto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>
            <a:spLocks noGrp="1"/>
          </p:cNvSpPr>
          <p:nvPr>
            <p:ph type="pic" idx="2"/>
          </p:nvPr>
        </p:nvSpPr>
        <p:spPr>
          <a:xfrm>
            <a:off x="5910263" y="2643188"/>
            <a:ext cx="2776500" cy="20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03" name="Google Shape;103;p27"/>
          <p:cNvSpPr>
            <a:spLocks noGrp="1"/>
          </p:cNvSpPr>
          <p:nvPr>
            <p:ph type="pic" idx="3"/>
          </p:nvPr>
        </p:nvSpPr>
        <p:spPr>
          <a:xfrm>
            <a:off x="5910263" y="423863"/>
            <a:ext cx="2776500" cy="20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>
            <a:spLocks noGrp="1"/>
          </p:cNvSpPr>
          <p:nvPr>
            <p:ph type="pic" idx="4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ção">
  <p:cSld name="Citação 2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>
            <a:spLocks noGrp="1"/>
          </p:cNvSpPr>
          <p:nvPr>
            <p:ph type="body" idx="1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08" name="Google Shape;108;p28"/>
          <p:cNvSpPr txBox="1">
            <a:spLocks noGrp="1"/>
          </p:cNvSpPr>
          <p:nvPr>
            <p:ph type="body" idx="2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">
  <p:cSld name="Foto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m logo">
  <p:cSld name="Sem log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8051575" y="203825"/>
            <a:ext cx="876600" cy="50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534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1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82233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42951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88336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1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35529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>
  <p:cSld name="Em Branc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462418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699817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547603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m branco">
  <p:cSld name="1_Em branco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9345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6819286" y="475589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289437" y="163232"/>
            <a:ext cx="7886700" cy="552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ftr" idx="11"/>
          </p:nvPr>
        </p:nvSpPr>
        <p:spPr>
          <a:xfrm>
            <a:off x="289437" y="4755893"/>
            <a:ext cx="646532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289437" y="1201994"/>
            <a:ext cx="8587249" cy="3430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289436" y="801221"/>
            <a:ext cx="6167943" cy="307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Arial"/>
              <a:buNone/>
              <a:defRPr sz="135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pic>
        <p:nvPicPr>
          <p:cNvPr id="31" name="Google Shape;3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76137" y="201063"/>
            <a:ext cx="867806" cy="4808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8728322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m logo">
  <p:cSld name="Sem log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8051575" y="203825"/>
            <a:ext cx="876600" cy="50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9159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ítulo e conteúd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42900"/>
          </a:lstStyle>
          <a:p>
            <a:r>
              <a:t>Texto do Título</a:t>
            </a:r>
          </a:p>
        </p:txBody>
      </p:sp>
      <p:sp>
        <p:nvSpPr>
          <p:cNvPr id="696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699691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ção">
  <p:cSld name="Citação">
    <p:bg>
      <p:bgPr>
        <a:solidFill>
          <a:srgbClr val="F4E8DA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sldNum" idx="12"/>
          </p:nvPr>
        </p:nvSpPr>
        <p:spPr>
          <a:xfrm>
            <a:off x="6497860" y="4767263"/>
            <a:ext cx="1107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A6AAA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A6AAA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A6AAA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A6AAA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A6AAA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A6AAA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A6AAA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A6AAA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A6AAA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9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Subtítulo" type="title">
  <p:cSld name="TIT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- Horizontal">
  <p:cSld name="Foto - Horizontal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>
            <a:spLocks noGrp="1"/>
          </p:cNvSpPr>
          <p:nvPr>
            <p:ph type="pic" idx="2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238125" y="3567113"/>
            <a:ext cx="86679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>
            <a:off x="238125" y="4291013"/>
            <a:ext cx="86679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Centro">
  <p:cSld name="Título - Centr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- Vertical">
  <p:cSld name="Foto - Vertical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>
            <a:spLocks noGrp="1"/>
          </p:cNvSpPr>
          <p:nvPr>
            <p:ph type="pic" idx="2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title"/>
          </p:nvPr>
        </p:nvSpPr>
        <p:spPr>
          <a:xfrm>
            <a:off x="619125" y="357188"/>
            <a:ext cx="3833700" cy="20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619125" y="2447925"/>
            <a:ext cx="3833700" cy="21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Superior">
  <p:cSld name="Título - Superio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Marcadores">
  <p:cSld name="Título e Marcadore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717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000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02820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1" r:id="rId8"/>
    <p:sldLayoutId id="2147483716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7.png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10" Type="http://schemas.openxmlformats.org/officeDocument/2006/relationships/image" Target="../media/image16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7.png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7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7.png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7.png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7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142"/>
          <p:cNvSpPr txBox="1">
            <a:spLocks noGrp="1"/>
          </p:cNvSpPr>
          <p:nvPr>
            <p:ph type="title" idx="4294967295"/>
          </p:nvPr>
        </p:nvSpPr>
        <p:spPr>
          <a:xfrm>
            <a:off x="670302" y="2265802"/>
            <a:ext cx="66201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0" rIns="34275" bIns="342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</a:pPr>
            <a:r>
              <a:rPr lang="pt-BR" sz="6000" b="1" dirty="0" err="1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iFood</a:t>
            </a:r>
            <a:endParaRPr sz="60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50" name="Google Shape;550;p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8700" y="2046750"/>
            <a:ext cx="1189371" cy="10500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48;p142"/>
          <p:cNvSpPr txBox="1">
            <a:spLocks/>
          </p:cNvSpPr>
          <p:nvPr/>
        </p:nvSpPr>
        <p:spPr>
          <a:xfrm>
            <a:off x="670302" y="2839904"/>
            <a:ext cx="66201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0" rIns="342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>
              <a:buClr>
                <a:srgbClr val="FFFFFF"/>
              </a:buClr>
            </a:pPr>
            <a:r>
              <a:rPr lang="pt-BR" sz="3600" i="1" dirty="0">
                <a:solidFill>
                  <a:schemeClr val="lt1"/>
                </a:solidFill>
              </a:rPr>
              <a:t>Case Técnico de Data </a:t>
            </a:r>
            <a:r>
              <a:rPr lang="pt-BR" sz="3600" i="1" dirty="0" err="1">
                <a:solidFill>
                  <a:schemeClr val="lt1"/>
                </a:solidFill>
              </a:rPr>
              <a:t>Analysis</a:t>
            </a:r>
            <a:endParaRPr lang="pt-BR" sz="3600" i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xmlns="" id="{5802031D-9E0D-45D1-8628-9FBBC0D1D5A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95" y="595"/>
          <a:ext cx="596" cy="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5" y="595"/>
                        <a:ext cx="596" cy="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32" name="Shape 204" descr="Shape 204"/>
          <p:cNvPicPr>
            <a:picLocks noChangeAspect="1"/>
          </p:cNvPicPr>
          <p:nvPr/>
        </p:nvPicPr>
        <p:blipFill>
          <a:blip r:embed="rId6"/>
          <a:srcRect l="327" r="327"/>
          <a:stretch>
            <a:fillRect/>
          </a:stretch>
        </p:blipFill>
        <p:spPr>
          <a:xfrm>
            <a:off x="8203407" y="4584874"/>
            <a:ext cx="653250" cy="354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834" name="Shape 285" descr="Shape 28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6018" y="3659893"/>
            <a:ext cx="407400" cy="407060"/>
          </a:xfrm>
          <a:prstGeom prst="rect">
            <a:avLst/>
          </a:prstGeom>
          <a:ln w="12700">
            <a:miter lim="400000"/>
          </a:ln>
        </p:spPr>
      </p:pic>
      <p:pic>
        <p:nvPicPr>
          <p:cNvPr id="835" name="Shape 285" descr="Shape 28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8908" y="1849700"/>
            <a:ext cx="407400" cy="407061"/>
          </a:xfrm>
          <a:prstGeom prst="rect">
            <a:avLst/>
          </a:prstGeom>
          <a:ln w="12700">
            <a:miter lim="400000"/>
          </a:ln>
        </p:spPr>
      </p:pic>
      <p:pic>
        <p:nvPicPr>
          <p:cNvPr id="836" name="Shape 285" descr="Shape 28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334" y="797078"/>
            <a:ext cx="407400" cy="4070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C:\Users\Alex\Downloads\logo-ifood-branco.png" descr="C:\Users\Alex\Downloads\logo-ifood-branco.png">
            <a:extLst>
              <a:ext uri="{FF2B5EF4-FFF2-40B4-BE49-F238E27FC236}">
                <a16:creationId xmlns:a16="http://schemas.microsoft.com/office/drawing/2014/main" xmlns="" id="{BEBFB754-ABFC-47A0-93B0-577A5ED37B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4379" y="2415354"/>
            <a:ext cx="729621" cy="44125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C:\Users\Alex\Downloads\logo-ifood-branco.png" descr="C:\Users\Alex\Downloads\logo-ifood-branco.png">
            <a:extLst>
              <a:ext uri="{FF2B5EF4-FFF2-40B4-BE49-F238E27FC236}">
                <a16:creationId xmlns:a16="http://schemas.microsoft.com/office/drawing/2014/main" xmlns="" id="{680FB20A-634F-45AF-AF35-AF667DD766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8549" y="1692360"/>
            <a:ext cx="322497" cy="19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C:\Users\Alex\Downloads\logo-ifood-branco.png" descr="C:\Users\Alex\Downloads\logo-ifood-branco.png">
            <a:extLst>
              <a:ext uri="{FF2B5EF4-FFF2-40B4-BE49-F238E27FC236}">
                <a16:creationId xmlns:a16="http://schemas.microsoft.com/office/drawing/2014/main" xmlns="" id="{388FCD5B-A523-45E4-BF88-B2C5E1F275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02" y="536785"/>
            <a:ext cx="317694" cy="192134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202"/>
          <p:cNvSpPr txBox="1"/>
          <p:nvPr/>
        </p:nvSpPr>
        <p:spPr>
          <a:xfrm>
            <a:off x="274324" y="806466"/>
            <a:ext cx="6058117" cy="1678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00" tIns="45700" rIns="45700" bIns="45700">
            <a:spAutoFit/>
          </a:bodyPr>
          <a:lstStyle>
            <a:lvl1pPr defTabSz="2438430">
              <a:lnSpc>
                <a:spcPct val="115000"/>
              </a:lnSpc>
              <a:defRPr sz="3700">
                <a:solidFill>
                  <a:srgbClr val="666666"/>
                </a:solidFill>
              </a:defRPr>
            </a:lvl1pPr>
          </a:lstStyle>
          <a:p>
            <a:r>
              <a:rPr lang="pt-BR" sz="1388" b="1" dirty="0" smtClean="0"/>
              <a:t>Premissas:</a:t>
            </a:r>
          </a:p>
          <a:p>
            <a:endParaRPr lang="pt-BR" sz="1388" b="1" dirty="0" smtClean="0"/>
          </a:p>
          <a:p>
            <a:pPr lvl="0" eaLnBrk="0" fontAlgn="base" hangingPunct="0">
              <a:buFont typeface="Arial"/>
              <a:buChar char="•"/>
            </a:pPr>
            <a:r>
              <a:rPr lang="pt-BR" altLang="pt-BR" sz="1200" dirty="0" smtClean="0"/>
              <a:t> </a:t>
            </a:r>
            <a:r>
              <a:rPr lang="pt-BR" altLang="pt-BR" sz="1200" dirty="0"/>
              <a:t>Receita Incremental → diferença de receita entre grupo Target e Controle.</a:t>
            </a:r>
          </a:p>
          <a:p>
            <a:pPr lvl="0" eaLnBrk="0" fontAlgn="base" hangingPunct="0">
              <a:buFont typeface="Arial"/>
              <a:buChar char="•"/>
            </a:pPr>
            <a:r>
              <a:rPr lang="pt-BR" altLang="pt-BR" sz="1200" dirty="0" smtClean="0"/>
              <a:t> </a:t>
            </a:r>
            <a:r>
              <a:rPr lang="pt-BR" altLang="pt-BR" sz="1200" dirty="0"/>
              <a:t>Custo da Campanha → R$10 por pedido único feito pelo grupo Target.</a:t>
            </a:r>
          </a:p>
          <a:p>
            <a:pPr lvl="0" eaLnBrk="0" fontAlgn="base" hangingPunct="0">
              <a:buFont typeface="Arial"/>
              <a:buChar char="•"/>
            </a:pPr>
            <a:r>
              <a:rPr lang="pt-BR" altLang="pt-BR" sz="1200" dirty="0" smtClean="0"/>
              <a:t>Resultado </a:t>
            </a:r>
            <a:r>
              <a:rPr lang="pt-BR" altLang="pt-BR" sz="1200" dirty="0"/>
              <a:t>Líquido → Receita Incremental - Custo da Campanha.</a:t>
            </a:r>
          </a:p>
          <a:p>
            <a:pPr lvl="0" eaLnBrk="0" fontAlgn="base" hangingPunct="0">
              <a:buFont typeface="Arial"/>
              <a:buChar char="•"/>
            </a:pPr>
            <a:r>
              <a:rPr lang="pt-BR" altLang="pt-BR" sz="1200" dirty="0" smtClean="0"/>
              <a:t>ROI </a:t>
            </a:r>
            <a:r>
              <a:rPr lang="pt-BR" altLang="pt-BR" sz="1200" dirty="0"/>
              <a:t>(Retorno Sobre Investimento) → Resultado Líquido / Custo da Campanha.</a:t>
            </a:r>
          </a:p>
          <a:p>
            <a:endParaRPr sz="1388" dirty="0"/>
          </a:p>
        </p:txBody>
      </p:sp>
      <p:sp>
        <p:nvSpPr>
          <p:cNvPr id="68" name="Shape 203"/>
          <p:cNvSpPr txBox="1"/>
          <p:nvPr/>
        </p:nvSpPr>
        <p:spPr>
          <a:xfrm>
            <a:off x="272150" y="234424"/>
            <a:ext cx="6812700" cy="946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5" tIns="91425" rIns="91425" bIns="91425">
            <a:spAutoFit/>
          </a:bodyPr>
          <a:lstStyle>
            <a:lvl1pPr defTabSz="2438430">
              <a:defRPr sz="8000">
                <a:solidFill>
                  <a:srgbClr val="E4002B"/>
                </a:solidFill>
              </a:defRPr>
            </a:lvl1pPr>
          </a:lstStyle>
          <a:p>
            <a:r>
              <a:rPr lang="pt-BR" sz="2475" b="1" dirty="0" smtClean="0">
                <a:latin typeface="Helvetica Neue" panose="020B0604020202020204" charset="0"/>
              </a:rPr>
              <a:t>Análise </a:t>
            </a:r>
            <a:r>
              <a:rPr lang="pt-BR" sz="2475" b="1" dirty="0">
                <a:latin typeface="Helvetica Neue" panose="020B0604020202020204" charset="0"/>
              </a:rPr>
              <a:t>de viabilidade Financeira</a:t>
            </a:r>
          </a:p>
          <a:p>
            <a:r>
              <a:rPr lang="pt-BR" sz="2475" b="1" dirty="0" smtClean="0">
                <a:latin typeface="Helvetica Neue" panose="020B0604020202020204" charset="0"/>
              </a:rPr>
              <a:t> </a:t>
            </a:r>
            <a:endParaRPr lang="pt-BR" sz="2475" b="1" dirty="0">
              <a:latin typeface="Helvetica Neue" panose="020B060402020202020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1" y="2554957"/>
            <a:ext cx="7290807" cy="238484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720" y="310825"/>
            <a:ext cx="1609215" cy="244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4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xmlns="" id="{5802031D-9E0D-45D1-8628-9FBBC0D1D5A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95" y="595"/>
          <a:ext cx="596" cy="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5" y="595"/>
                        <a:ext cx="596" cy="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32" name="Shape 204" descr="Shape 204"/>
          <p:cNvPicPr>
            <a:picLocks noChangeAspect="1"/>
          </p:cNvPicPr>
          <p:nvPr/>
        </p:nvPicPr>
        <p:blipFill>
          <a:blip r:embed="rId6"/>
          <a:srcRect l="327" r="327"/>
          <a:stretch>
            <a:fillRect/>
          </a:stretch>
        </p:blipFill>
        <p:spPr>
          <a:xfrm>
            <a:off x="8203407" y="4584874"/>
            <a:ext cx="653250" cy="354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834" name="Shape 285" descr="Shape 28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6018" y="3659893"/>
            <a:ext cx="407400" cy="407060"/>
          </a:xfrm>
          <a:prstGeom prst="rect">
            <a:avLst/>
          </a:prstGeom>
          <a:ln w="12700">
            <a:miter lim="400000"/>
          </a:ln>
        </p:spPr>
      </p:pic>
      <p:pic>
        <p:nvPicPr>
          <p:cNvPr id="835" name="Shape 285" descr="Shape 28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8908" y="1849700"/>
            <a:ext cx="407400" cy="407061"/>
          </a:xfrm>
          <a:prstGeom prst="rect">
            <a:avLst/>
          </a:prstGeom>
          <a:ln w="12700">
            <a:miter lim="400000"/>
          </a:ln>
        </p:spPr>
      </p:pic>
      <p:pic>
        <p:nvPicPr>
          <p:cNvPr id="836" name="Shape 285" descr="Shape 28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334" y="797078"/>
            <a:ext cx="407400" cy="4070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C:\Users\Alex\Downloads\logo-ifood-branco.png" descr="C:\Users\Alex\Downloads\logo-ifood-branco.png">
            <a:extLst>
              <a:ext uri="{FF2B5EF4-FFF2-40B4-BE49-F238E27FC236}">
                <a16:creationId xmlns:a16="http://schemas.microsoft.com/office/drawing/2014/main" xmlns="" id="{BEBFB754-ABFC-47A0-93B0-577A5ED37B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4379" y="2415354"/>
            <a:ext cx="729621" cy="44125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C:\Users\Alex\Downloads\logo-ifood-branco.png" descr="C:\Users\Alex\Downloads\logo-ifood-branco.png">
            <a:extLst>
              <a:ext uri="{FF2B5EF4-FFF2-40B4-BE49-F238E27FC236}">
                <a16:creationId xmlns:a16="http://schemas.microsoft.com/office/drawing/2014/main" xmlns="" id="{680FB20A-634F-45AF-AF35-AF667DD766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8549" y="1692360"/>
            <a:ext cx="322497" cy="19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C:\Users\Alex\Downloads\logo-ifood-branco.png" descr="C:\Users\Alex\Downloads\logo-ifood-branco.png">
            <a:extLst>
              <a:ext uri="{FF2B5EF4-FFF2-40B4-BE49-F238E27FC236}">
                <a16:creationId xmlns:a16="http://schemas.microsoft.com/office/drawing/2014/main" xmlns="" id="{388FCD5B-A523-45E4-BF88-B2C5E1F275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02" y="536785"/>
            <a:ext cx="317694" cy="192134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hape 203"/>
          <p:cNvSpPr txBox="1"/>
          <p:nvPr/>
        </p:nvSpPr>
        <p:spPr>
          <a:xfrm>
            <a:off x="272150" y="234424"/>
            <a:ext cx="6812700" cy="946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5" tIns="91425" rIns="91425" bIns="91425">
            <a:spAutoFit/>
          </a:bodyPr>
          <a:lstStyle>
            <a:lvl1pPr defTabSz="2438430">
              <a:defRPr sz="8000">
                <a:solidFill>
                  <a:srgbClr val="E4002B"/>
                </a:solidFill>
              </a:defRPr>
            </a:lvl1pPr>
          </a:lstStyle>
          <a:p>
            <a:r>
              <a:rPr lang="pt-BR" sz="2475" b="1" dirty="0" smtClean="0">
                <a:latin typeface="Helvetica Neue" panose="020B0604020202020204" charset="0"/>
              </a:rPr>
              <a:t>Oportunidades </a:t>
            </a:r>
            <a:r>
              <a:rPr lang="pt-BR" sz="2475" b="1" dirty="0">
                <a:latin typeface="Helvetica Neue" panose="020B0604020202020204" charset="0"/>
              </a:rPr>
              <a:t>de melhoria</a:t>
            </a:r>
          </a:p>
          <a:p>
            <a:endParaRPr sz="2475" b="1" dirty="0">
              <a:latin typeface="Helvetica Neue" panose="020B060402020202020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72150" y="922883"/>
            <a:ext cx="783968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457200" algn="l"/>
              </a:tabLst>
            </a:pPr>
            <a:r>
              <a:rPr lang="pt-BR" sz="1200" b="1" dirty="0">
                <a:solidFill>
                  <a:srgbClr val="666666"/>
                </a:solidFill>
              </a:rPr>
              <a:t>Segmentação mais refinada do público-alvo</a:t>
            </a:r>
          </a:p>
          <a:p>
            <a:pPr lvl="0">
              <a:tabLst>
                <a:tab pos="457200" algn="l"/>
              </a:tabLst>
            </a:pPr>
            <a:r>
              <a:rPr lang="pt-BR" sz="1200" dirty="0">
                <a:solidFill>
                  <a:srgbClr val="666666"/>
                </a:solidFill>
              </a:rPr>
              <a:t>Segmentar perfil de cliente pela frequência , ticket médio e ARPU, assim separa os clientes com maior potencial de gasto no </a:t>
            </a:r>
            <a:r>
              <a:rPr lang="pt-BR" sz="1200" dirty="0" err="1">
                <a:solidFill>
                  <a:srgbClr val="666666"/>
                </a:solidFill>
              </a:rPr>
              <a:t>app</a:t>
            </a:r>
            <a:r>
              <a:rPr lang="pt-BR" sz="1200" dirty="0">
                <a:solidFill>
                  <a:srgbClr val="666666"/>
                </a:solidFill>
              </a:rPr>
              <a:t>.</a:t>
            </a:r>
            <a:br>
              <a:rPr lang="pt-BR" sz="1200" dirty="0">
                <a:solidFill>
                  <a:srgbClr val="666666"/>
                </a:solidFill>
              </a:rPr>
            </a:br>
            <a:r>
              <a:rPr lang="pt-BR" sz="1200" dirty="0">
                <a:solidFill>
                  <a:srgbClr val="666666"/>
                </a:solidFill>
              </a:rPr>
              <a:t>Tendo essa segmentação, é possível testar elasticidade de valores de cupom e isso pode aumentar a eficiência do </a:t>
            </a:r>
            <a:r>
              <a:rPr lang="pt-BR" sz="1200" dirty="0" smtClean="0">
                <a:solidFill>
                  <a:srgbClr val="666666"/>
                </a:solidFill>
              </a:rPr>
              <a:t>investimento.</a:t>
            </a:r>
          </a:p>
          <a:p>
            <a:pPr lvl="0">
              <a:tabLst>
                <a:tab pos="457200" algn="l"/>
              </a:tabLst>
            </a:pPr>
            <a:endParaRPr lang="pt-BR" sz="1200" dirty="0">
              <a:solidFill>
                <a:srgbClr val="666666"/>
              </a:solidFill>
            </a:endParaRPr>
          </a:p>
          <a:p>
            <a:pPr lvl="0">
              <a:tabLst>
                <a:tab pos="457200" algn="l"/>
              </a:tabLst>
            </a:pPr>
            <a:r>
              <a:rPr lang="pt-BR" sz="1200" b="1" dirty="0">
                <a:solidFill>
                  <a:srgbClr val="666666"/>
                </a:solidFill>
              </a:rPr>
              <a:t>Valor do cupom variável </a:t>
            </a:r>
            <a:r>
              <a:rPr lang="pt-BR" sz="1200" b="1" dirty="0" smtClean="0">
                <a:solidFill>
                  <a:srgbClr val="666666"/>
                </a:solidFill>
              </a:rPr>
              <a:t>e com </a:t>
            </a:r>
            <a:r>
              <a:rPr lang="pt-BR" sz="1200" b="1" dirty="0">
                <a:solidFill>
                  <a:srgbClr val="666666"/>
                </a:solidFill>
              </a:rPr>
              <a:t>teste de </a:t>
            </a:r>
            <a:r>
              <a:rPr lang="pt-BR" sz="1200" b="1" dirty="0" smtClean="0">
                <a:solidFill>
                  <a:srgbClr val="666666"/>
                </a:solidFill>
              </a:rPr>
              <a:t>elasticidade</a:t>
            </a:r>
          </a:p>
          <a:p>
            <a:pPr lvl="0">
              <a:tabLst>
                <a:tab pos="457200" algn="l"/>
              </a:tabLst>
            </a:pPr>
            <a:r>
              <a:rPr lang="pt-BR" sz="1200" dirty="0" smtClean="0">
                <a:solidFill>
                  <a:srgbClr val="666666"/>
                </a:solidFill>
              </a:rPr>
              <a:t>Valor </a:t>
            </a:r>
            <a:r>
              <a:rPr lang="pt-BR" sz="1200" dirty="0">
                <a:solidFill>
                  <a:srgbClr val="666666"/>
                </a:solidFill>
              </a:rPr>
              <a:t>fixos por pedido pode não ser ideal para </a:t>
            </a:r>
            <a:r>
              <a:rPr lang="pt-BR" sz="1200" dirty="0" smtClean="0">
                <a:solidFill>
                  <a:srgbClr val="666666"/>
                </a:solidFill>
              </a:rPr>
              <a:t>todos. Testar </a:t>
            </a:r>
            <a:r>
              <a:rPr lang="pt-BR" sz="1200" dirty="0">
                <a:solidFill>
                  <a:srgbClr val="666666"/>
                </a:solidFill>
              </a:rPr>
              <a:t>valores diferentes para </a:t>
            </a:r>
            <a:r>
              <a:rPr lang="pt-BR" sz="1200" dirty="0" smtClean="0">
                <a:solidFill>
                  <a:srgbClr val="666666"/>
                </a:solidFill>
              </a:rPr>
              <a:t>cupons, pode </a:t>
            </a:r>
            <a:r>
              <a:rPr lang="pt-BR" sz="1200" dirty="0">
                <a:solidFill>
                  <a:srgbClr val="666666"/>
                </a:solidFill>
              </a:rPr>
              <a:t>ajudar a entender qual gera melhor equilíbrio entre custo e receita incremental.</a:t>
            </a:r>
          </a:p>
          <a:p>
            <a:pPr marL="457200" lvl="1">
              <a:buSzPts val="1000"/>
              <a:tabLst>
                <a:tab pos="914400" algn="l"/>
              </a:tabLst>
            </a:pPr>
            <a:endParaRPr lang="pt-BR" sz="1200" dirty="0">
              <a:solidFill>
                <a:srgbClr val="666666"/>
              </a:solidFill>
            </a:endParaRPr>
          </a:p>
          <a:p>
            <a:pPr lvl="0">
              <a:tabLst>
                <a:tab pos="457200" algn="l"/>
              </a:tabLst>
            </a:pPr>
            <a:r>
              <a:rPr lang="pt-BR" sz="1200" b="1" dirty="0" smtClean="0">
                <a:solidFill>
                  <a:srgbClr val="666666"/>
                </a:solidFill>
              </a:rPr>
              <a:t>Efeitos </a:t>
            </a:r>
            <a:r>
              <a:rPr lang="pt-BR" sz="1200" b="1" dirty="0">
                <a:solidFill>
                  <a:srgbClr val="666666"/>
                </a:solidFill>
              </a:rPr>
              <a:t>da campanha e efeito no longo </a:t>
            </a:r>
            <a:r>
              <a:rPr lang="pt-BR" sz="1200" b="1" dirty="0" smtClean="0">
                <a:solidFill>
                  <a:srgbClr val="666666"/>
                </a:solidFill>
              </a:rPr>
              <a:t>prazo</a:t>
            </a:r>
          </a:p>
          <a:p>
            <a:pPr lvl="0">
              <a:tabLst>
                <a:tab pos="457200" algn="l"/>
              </a:tabLst>
            </a:pPr>
            <a:r>
              <a:rPr lang="pt-BR" sz="1200" dirty="0" smtClean="0">
                <a:solidFill>
                  <a:srgbClr val="666666"/>
                </a:solidFill>
              </a:rPr>
              <a:t>Monitorar </a:t>
            </a:r>
            <a:r>
              <a:rPr lang="pt-BR" sz="1200" dirty="0">
                <a:solidFill>
                  <a:srgbClr val="666666"/>
                </a:solidFill>
              </a:rPr>
              <a:t>se o impacto do cupom é apenas no curto prazo ou se fideliza o cliente, pois muitas vezes o retorno pode ser indireto e qualitativo</a:t>
            </a:r>
            <a:r>
              <a:rPr lang="pt-BR" sz="1200" dirty="0" smtClean="0">
                <a:solidFill>
                  <a:srgbClr val="666666"/>
                </a:solidFill>
              </a:rPr>
              <a:t>.</a:t>
            </a:r>
          </a:p>
          <a:p>
            <a:pPr lvl="0">
              <a:tabLst>
                <a:tab pos="457200" algn="l"/>
              </a:tabLst>
            </a:pPr>
            <a:endParaRPr lang="pt-BR" sz="1200" dirty="0">
              <a:solidFill>
                <a:srgbClr val="666666"/>
              </a:solidFill>
            </a:endParaRPr>
          </a:p>
          <a:p>
            <a:pPr lvl="0">
              <a:tabLst>
                <a:tab pos="457200" algn="l"/>
              </a:tabLst>
            </a:pPr>
            <a:r>
              <a:rPr lang="pt-BR" sz="1200" b="1" dirty="0">
                <a:solidFill>
                  <a:srgbClr val="666666"/>
                </a:solidFill>
              </a:rPr>
              <a:t>Avaliação de outras métricas </a:t>
            </a:r>
          </a:p>
          <a:p>
            <a:pPr lvl="0">
              <a:tabLst>
                <a:tab pos="457200" algn="l"/>
              </a:tabLst>
            </a:pPr>
            <a:r>
              <a:rPr lang="pt-BR" sz="1200" dirty="0" err="1">
                <a:solidFill>
                  <a:srgbClr val="666666"/>
                </a:solidFill>
              </a:rPr>
              <a:t>Churn</a:t>
            </a:r>
            <a:r>
              <a:rPr lang="pt-BR" sz="1200" dirty="0">
                <a:solidFill>
                  <a:srgbClr val="666666"/>
                </a:solidFill>
              </a:rPr>
              <a:t> rate, Retenção e satisfação do </a:t>
            </a:r>
            <a:r>
              <a:rPr lang="pt-BR" sz="1200" dirty="0" smtClean="0">
                <a:solidFill>
                  <a:srgbClr val="666666"/>
                </a:solidFill>
              </a:rPr>
              <a:t>cliente. Impacto </a:t>
            </a:r>
            <a:r>
              <a:rPr lang="pt-BR" sz="1200" dirty="0">
                <a:solidFill>
                  <a:srgbClr val="666666"/>
                </a:solidFill>
              </a:rPr>
              <a:t>qualitativo também pode ajudar a validar o sucesso de uma campanha.</a:t>
            </a:r>
          </a:p>
        </p:txBody>
      </p:sp>
    </p:spTree>
    <p:extLst>
      <p:ext uri="{BB962C8B-B14F-4D97-AF65-F5344CB8AC3E}">
        <p14:creationId xmlns:p14="http://schemas.microsoft.com/office/powerpoint/2010/main" val="150467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1D2C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617" y="2935233"/>
            <a:ext cx="1613087" cy="19682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52"/>
          <p:cNvCxnSpPr/>
          <p:nvPr/>
        </p:nvCxnSpPr>
        <p:spPr>
          <a:xfrm>
            <a:off x="-7621" y="5126990"/>
            <a:ext cx="9159300" cy="0"/>
          </a:xfrm>
          <a:prstGeom prst="straightConnector1">
            <a:avLst/>
          </a:prstGeom>
          <a:noFill/>
          <a:ln w="635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" name="Retângulo 3"/>
          <p:cNvSpPr/>
          <p:nvPr/>
        </p:nvSpPr>
        <p:spPr>
          <a:xfrm>
            <a:off x="265222" y="354847"/>
            <a:ext cx="871848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Novas Segmentações</a:t>
            </a:r>
          </a:p>
          <a:p>
            <a:endParaRPr lang="pt-BR" sz="1200" b="1" dirty="0">
              <a:solidFill>
                <a:schemeClr val="bg1"/>
              </a:solidFill>
            </a:endParaRPr>
          </a:p>
          <a:p>
            <a:r>
              <a:rPr lang="pt-BR" sz="1200" dirty="0">
                <a:solidFill>
                  <a:schemeClr val="bg1"/>
                </a:solidFill>
              </a:rPr>
              <a:t>A segmentação proposta é baseada no comportamento de compra dos clientes no </a:t>
            </a:r>
            <a:r>
              <a:rPr lang="pt-BR" sz="1200" dirty="0" err="1">
                <a:solidFill>
                  <a:schemeClr val="bg1"/>
                </a:solidFill>
              </a:rPr>
              <a:t>app</a:t>
            </a:r>
            <a:r>
              <a:rPr lang="pt-BR" sz="1200" dirty="0">
                <a:solidFill>
                  <a:schemeClr val="bg1"/>
                </a:solidFill>
              </a:rPr>
              <a:t>, considerando três variáveis principais:</a:t>
            </a:r>
          </a:p>
          <a:p>
            <a:r>
              <a:rPr lang="pt-BR" sz="1200" b="1" dirty="0">
                <a:solidFill>
                  <a:schemeClr val="bg1"/>
                </a:solidFill>
              </a:rPr>
              <a:t>Frequência de pedidos:</a:t>
            </a:r>
            <a:r>
              <a:rPr lang="pt-BR" sz="1200" dirty="0">
                <a:solidFill>
                  <a:schemeClr val="bg1"/>
                </a:solidFill>
              </a:rPr>
              <a:t> quantas vezes um cliente realizou pedidos.</a:t>
            </a:r>
          </a:p>
          <a:p>
            <a:r>
              <a:rPr lang="pt-BR" sz="1200" b="1" dirty="0">
                <a:solidFill>
                  <a:schemeClr val="bg1"/>
                </a:solidFill>
              </a:rPr>
              <a:t>Ticket médio:</a:t>
            </a:r>
            <a:r>
              <a:rPr lang="pt-BR" sz="1200" dirty="0">
                <a:solidFill>
                  <a:schemeClr val="bg1"/>
                </a:solidFill>
              </a:rPr>
              <a:t> valor médio gasto por pedido.</a:t>
            </a:r>
          </a:p>
          <a:p>
            <a:r>
              <a:rPr lang="pt-BR" sz="1200" b="1" dirty="0">
                <a:solidFill>
                  <a:schemeClr val="bg1"/>
                </a:solidFill>
              </a:rPr>
              <a:t>ARPU (</a:t>
            </a:r>
            <a:r>
              <a:rPr lang="pt-BR" sz="1200" b="1" dirty="0" err="1">
                <a:solidFill>
                  <a:schemeClr val="bg1"/>
                </a:solidFill>
              </a:rPr>
              <a:t>Average</a:t>
            </a:r>
            <a:r>
              <a:rPr lang="pt-BR" sz="1200" b="1" dirty="0">
                <a:solidFill>
                  <a:schemeClr val="bg1"/>
                </a:solidFill>
              </a:rPr>
              <a:t> </a:t>
            </a:r>
            <a:r>
              <a:rPr lang="pt-BR" sz="1200" b="1" dirty="0" err="1">
                <a:solidFill>
                  <a:schemeClr val="bg1"/>
                </a:solidFill>
              </a:rPr>
              <a:t>Revenue</a:t>
            </a:r>
            <a:r>
              <a:rPr lang="pt-BR" sz="1200" b="1" dirty="0">
                <a:solidFill>
                  <a:schemeClr val="bg1"/>
                </a:solidFill>
              </a:rPr>
              <a:t> Per </a:t>
            </a:r>
            <a:r>
              <a:rPr lang="pt-BR" sz="1200" b="1" dirty="0" err="1">
                <a:solidFill>
                  <a:schemeClr val="bg1"/>
                </a:solidFill>
              </a:rPr>
              <a:t>User</a:t>
            </a:r>
            <a:r>
              <a:rPr lang="pt-BR" sz="1200" b="1" dirty="0">
                <a:solidFill>
                  <a:schemeClr val="bg1"/>
                </a:solidFill>
              </a:rPr>
              <a:t>):</a:t>
            </a:r>
            <a:r>
              <a:rPr lang="pt-BR" sz="1200" dirty="0">
                <a:solidFill>
                  <a:schemeClr val="bg1"/>
                </a:solidFill>
              </a:rPr>
              <a:t> receita média por cliente em determinado período</a:t>
            </a:r>
            <a:r>
              <a:rPr lang="pt-BR" sz="1200" dirty="0" smtClean="0">
                <a:solidFill>
                  <a:schemeClr val="bg1"/>
                </a:solidFill>
              </a:rPr>
              <a:t>.</a:t>
            </a:r>
          </a:p>
          <a:p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>
                <a:solidFill>
                  <a:schemeClr val="bg1"/>
                </a:solidFill>
              </a:rPr>
              <a:t>Essa segmentação permite entender quais clientes têm maior potencial de gerar receita e como eles reagem às ações de marketing, como o cupom do teste A/B</a:t>
            </a:r>
            <a:r>
              <a:rPr lang="pt-BR" sz="1200" dirty="0" smtClean="0">
                <a:solidFill>
                  <a:schemeClr val="bg1"/>
                </a:solidFill>
              </a:rPr>
              <a:t>.</a:t>
            </a:r>
          </a:p>
          <a:p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b="1" dirty="0">
                <a:solidFill>
                  <a:schemeClr val="bg1"/>
                </a:solidFill>
              </a:rPr>
              <a:t>b) Critérios dos Segmentos</a:t>
            </a:r>
          </a:p>
          <a:p>
            <a:r>
              <a:rPr lang="pt-BR" sz="1200" dirty="0">
                <a:solidFill>
                  <a:schemeClr val="bg1"/>
                </a:solidFill>
              </a:rPr>
              <a:t>Os clientes serão agrupados em 3 segmentos</a:t>
            </a:r>
            <a:r>
              <a:rPr lang="pt-BR" sz="1200" dirty="0" smtClean="0">
                <a:solidFill>
                  <a:schemeClr val="bg1"/>
                </a:solidFill>
              </a:rPr>
              <a:t>:</a:t>
            </a:r>
            <a:endParaRPr lang="pt-BR" sz="1200" dirty="0">
              <a:solidFill>
                <a:schemeClr val="bg1"/>
              </a:solidFill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552371"/>
              </p:ext>
            </p:extLst>
          </p:nvPr>
        </p:nvGraphicFramePr>
        <p:xfrm>
          <a:off x="322116" y="2935233"/>
          <a:ext cx="4187538" cy="19799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919858"/>
                <a:gridCol w="2267680"/>
              </a:tblGrid>
              <a:tr h="217549">
                <a:tc>
                  <a:txBody>
                    <a:bodyPr/>
                    <a:lstStyle/>
                    <a:p>
                      <a:r>
                        <a:rPr lang="pt-BR" sz="1200" b="1" dirty="0"/>
                        <a:t>Segmento</a:t>
                      </a:r>
                      <a:endParaRPr lang="pt-B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b="1" dirty="0"/>
                        <a:t>Critério</a:t>
                      </a:r>
                      <a:endParaRPr lang="pt-B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614831">
                <a:tc>
                  <a:txBody>
                    <a:bodyPr/>
                    <a:lstStyle/>
                    <a:p>
                      <a:r>
                        <a:rPr lang="pt-BR" sz="1100" dirty="0"/>
                        <a:t>🔴 Alta Receita</a:t>
                      </a:r>
                      <a:endParaRPr lang="pt-BR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ARPU acima do percentil 75 OU ticket médio alto E alta frequência</a:t>
                      </a:r>
                      <a:endParaRPr lang="pt-BR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475998">
                <a:tc>
                  <a:txBody>
                    <a:bodyPr/>
                    <a:lstStyle/>
                    <a:p>
                      <a:r>
                        <a:rPr lang="pt-BR" sz="1100" dirty="0"/>
                        <a:t>⚫ Média Receita</a:t>
                      </a:r>
                      <a:endParaRPr lang="pt-BR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Entre percentil 25 e 75 de ARPU E média frequência</a:t>
                      </a:r>
                      <a:endParaRPr lang="pt-BR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614831">
                <a:tc>
                  <a:txBody>
                    <a:bodyPr/>
                    <a:lstStyle/>
                    <a:p>
                      <a:r>
                        <a:rPr lang="pt-BR" sz="1100" dirty="0"/>
                        <a:t>⚪ Baixa Receita</a:t>
                      </a:r>
                      <a:endParaRPr lang="pt-BR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ARPU abaixo do percentil 25 OU baixa frequência e ticket médio baixo</a:t>
                      </a:r>
                      <a:endParaRPr lang="pt-BR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804063" y="2982292"/>
            <a:ext cx="2393373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💡 Racional:</a:t>
            </a:r>
            <a:endParaRPr kumimoji="0" lang="pt-BR" altLang="pt-BR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Usar percentis permite criar uma divisão adaptada à distribuição dos dados.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Clientes de alta receita são mais sensíveis a promoções, mas também podem não depender delas. Avaliamos se o cupom teve efeito nesses grupos.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Shape 202"/>
          <p:cNvSpPr txBox="1"/>
          <p:nvPr/>
        </p:nvSpPr>
        <p:spPr>
          <a:xfrm>
            <a:off x="272149" y="779212"/>
            <a:ext cx="8701801" cy="31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00" tIns="45700" rIns="45700" bIns="45700">
            <a:spAutoFit/>
          </a:bodyPr>
          <a:lstStyle>
            <a:lvl1pPr defTabSz="2438430">
              <a:lnSpc>
                <a:spcPct val="115000"/>
              </a:lnSpc>
              <a:defRPr sz="3700">
                <a:solidFill>
                  <a:srgbClr val="666666"/>
                </a:solidFill>
              </a:defRPr>
            </a:lvl1pPr>
          </a:lstStyle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388" dirty="0" smtClean="0"/>
              <a:t>Utiliza </a:t>
            </a:r>
            <a:r>
              <a:rPr lang="pt-BR" altLang="pt-BR" sz="1388" dirty="0"/>
              <a:t>os clientes do teste para </a:t>
            </a:r>
            <a:r>
              <a:rPr lang="pt-BR" altLang="pt-BR" sz="1388" dirty="0" smtClean="0"/>
              <a:t>segmentar e seu consumo dentro de todo período da base disponível.</a:t>
            </a:r>
            <a:endParaRPr lang="pt-BR" altLang="pt-BR" sz="1388" dirty="0"/>
          </a:p>
        </p:txBody>
      </p:sp>
      <p:sp>
        <p:nvSpPr>
          <p:cNvPr id="1146" name="Shape 203"/>
          <p:cNvSpPr txBox="1"/>
          <p:nvPr/>
        </p:nvSpPr>
        <p:spPr>
          <a:xfrm>
            <a:off x="272150" y="234424"/>
            <a:ext cx="6812700" cy="565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5" tIns="91425" rIns="91425" bIns="91425">
            <a:spAutoFit/>
          </a:bodyPr>
          <a:lstStyle>
            <a:lvl1pPr defTabSz="2438430">
              <a:defRPr sz="8000">
                <a:solidFill>
                  <a:srgbClr val="E4002B"/>
                </a:solidFill>
              </a:defRPr>
            </a:lvl1pPr>
          </a:lstStyle>
          <a:p>
            <a:r>
              <a:rPr lang="pt-BR" sz="2475" b="1" dirty="0" smtClean="0">
                <a:latin typeface="Helvetica Neue" panose="020B0604020202020204" charset="0"/>
              </a:rPr>
              <a:t>Nova segmentação</a:t>
            </a:r>
            <a:endParaRPr sz="2475" b="1" dirty="0">
              <a:latin typeface="Helvetica Neue" panose="020B0604020202020204" charset="0"/>
            </a:endParaRPr>
          </a:p>
        </p:txBody>
      </p:sp>
      <p:pic>
        <p:nvPicPr>
          <p:cNvPr id="1148" name="Shape 204" descr="Shape 204"/>
          <p:cNvPicPr>
            <a:picLocks noChangeAspect="1"/>
          </p:cNvPicPr>
          <p:nvPr/>
        </p:nvPicPr>
        <p:blipFill>
          <a:blip r:embed="rId2"/>
          <a:srcRect l="327" r="327"/>
          <a:stretch>
            <a:fillRect/>
          </a:stretch>
        </p:blipFill>
        <p:spPr>
          <a:xfrm>
            <a:off x="8203407" y="4584874"/>
            <a:ext cx="653250" cy="354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Imagem 30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67" y="1225379"/>
            <a:ext cx="4818679" cy="341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0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Shape 202"/>
          <p:cNvSpPr txBox="1"/>
          <p:nvPr/>
        </p:nvSpPr>
        <p:spPr>
          <a:xfrm>
            <a:off x="272149" y="779212"/>
            <a:ext cx="8701801" cy="31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00" tIns="45700" rIns="45700" bIns="45700">
            <a:spAutoFit/>
          </a:bodyPr>
          <a:lstStyle>
            <a:lvl1pPr defTabSz="2438430">
              <a:lnSpc>
                <a:spcPct val="115000"/>
              </a:lnSpc>
              <a:defRPr sz="3700">
                <a:solidFill>
                  <a:srgbClr val="666666"/>
                </a:solidFill>
              </a:defRPr>
            </a:lvl1pPr>
          </a:lstStyle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388" dirty="0" smtClean="0"/>
              <a:t>Métricas dos clientes segmentados, dentro de toda a base de pedidos.</a:t>
            </a:r>
            <a:endParaRPr lang="pt-BR" altLang="pt-BR" sz="1388" dirty="0"/>
          </a:p>
        </p:txBody>
      </p:sp>
      <p:sp>
        <p:nvSpPr>
          <p:cNvPr id="1146" name="Shape 203"/>
          <p:cNvSpPr txBox="1"/>
          <p:nvPr/>
        </p:nvSpPr>
        <p:spPr>
          <a:xfrm>
            <a:off x="272150" y="234424"/>
            <a:ext cx="6812700" cy="565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5" tIns="91425" rIns="91425" bIns="91425">
            <a:spAutoFit/>
          </a:bodyPr>
          <a:lstStyle>
            <a:lvl1pPr defTabSz="2438430">
              <a:defRPr sz="8000">
                <a:solidFill>
                  <a:srgbClr val="E4002B"/>
                </a:solidFill>
              </a:defRPr>
            </a:lvl1pPr>
          </a:lstStyle>
          <a:p>
            <a:r>
              <a:rPr lang="pt-BR" sz="2475" b="1" dirty="0" smtClean="0">
                <a:latin typeface="Helvetica Neue" panose="020B0604020202020204" charset="0"/>
              </a:rPr>
              <a:t>Nova segmentação</a:t>
            </a:r>
            <a:endParaRPr sz="2475" b="1" dirty="0">
              <a:latin typeface="Helvetica Neue" panose="020B0604020202020204" charset="0"/>
            </a:endParaRPr>
          </a:p>
        </p:txBody>
      </p:sp>
      <p:pic>
        <p:nvPicPr>
          <p:cNvPr id="1148" name="Shape 204" descr="Shape 204"/>
          <p:cNvPicPr>
            <a:picLocks noChangeAspect="1"/>
          </p:cNvPicPr>
          <p:nvPr/>
        </p:nvPicPr>
        <p:blipFill>
          <a:blip r:embed="rId2"/>
          <a:srcRect l="327" r="327"/>
          <a:stretch>
            <a:fillRect/>
          </a:stretch>
        </p:blipFill>
        <p:spPr>
          <a:xfrm>
            <a:off x="8203407" y="4584874"/>
            <a:ext cx="653250" cy="354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82" y="1529524"/>
            <a:ext cx="2908388" cy="206401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03" y="1529524"/>
            <a:ext cx="2908388" cy="206401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562" y="1494888"/>
            <a:ext cx="2908388" cy="206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0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Shape 202"/>
          <p:cNvSpPr txBox="1"/>
          <p:nvPr/>
        </p:nvSpPr>
        <p:spPr>
          <a:xfrm>
            <a:off x="272149" y="779212"/>
            <a:ext cx="8701801" cy="305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00" tIns="45700" rIns="45700" bIns="45700">
            <a:spAutoFit/>
          </a:bodyPr>
          <a:lstStyle>
            <a:lvl1pPr defTabSz="2438430">
              <a:lnSpc>
                <a:spcPct val="115000"/>
              </a:lnSpc>
              <a:defRPr sz="3700">
                <a:solidFill>
                  <a:srgbClr val="666666"/>
                </a:solidFill>
              </a:defRPr>
            </a:lvl1pPr>
          </a:lstStyle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pt-BR" altLang="pt-BR" sz="1388" dirty="0"/>
          </a:p>
        </p:txBody>
      </p:sp>
      <p:sp>
        <p:nvSpPr>
          <p:cNvPr id="1146" name="Shape 203"/>
          <p:cNvSpPr txBox="1"/>
          <p:nvPr/>
        </p:nvSpPr>
        <p:spPr>
          <a:xfrm>
            <a:off x="272150" y="234424"/>
            <a:ext cx="6812700" cy="565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5" tIns="91425" rIns="91425" bIns="91425">
            <a:spAutoFit/>
          </a:bodyPr>
          <a:lstStyle>
            <a:lvl1pPr defTabSz="2438430">
              <a:defRPr sz="8000">
                <a:solidFill>
                  <a:srgbClr val="E4002B"/>
                </a:solidFill>
              </a:defRPr>
            </a:lvl1pPr>
          </a:lstStyle>
          <a:p>
            <a:r>
              <a:rPr lang="pt-BR" sz="2475" b="1" dirty="0" smtClean="0">
                <a:latin typeface="Helvetica Neue" panose="020B0604020202020204" charset="0"/>
              </a:rPr>
              <a:t>Nova segmentação- Conclusões </a:t>
            </a:r>
            <a:endParaRPr sz="2475" b="1" dirty="0">
              <a:latin typeface="Helvetica Neue" panose="020B0604020202020204" charset="0"/>
            </a:endParaRPr>
          </a:p>
        </p:txBody>
      </p:sp>
      <p:pic>
        <p:nvPicPr>
          <p:cNvPr id="1148" name="Shape 204" descr="Shape 204"/>
          <p:cNvPicPr>
            <a:picLocks noChangeAspect="1"/>
          </p:cNvPicPr>
          <p:nvPr/>
        </p:nvPicPr>
        <p:blipFill>
          <a:blip r:embed="rId2"/>
          <a:srcRect l="327" r="327"/>
          <a:stretch>
            <a:fillRect/>
          </a:stretch>
        </p:blipFill>
        <p:spPr>
          <a:xfrm>
            <a:off x="8203407" y="4584874"/>
            <a:ext cx="653250" cy="35492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02"/>
          <p:cNvSpPr txBox="1"/>
          <p:nvPr/>
        </p:nvSpPr>
        <p:spPr>
          <a:xfrm>
            <a:off x="272148" y="932150"/>
            <a:ext cx="8269179" cy="2014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00" tIns="45700" rIns="45700" bIns="45700">
            <a:spAutoFit/>
          </a:bodyPr>
          <a:lstStyle>
            <a:lvl1pPr defTabSz="2438430">
              <a:lnSpc>
                <a:spcPct val="115000"/>
              </a:lnSpc>
              <a:defRPr sz="3700">
                <a:solidFill>
                  <a:srgbClr val="666666"/>
                </a:solidFill>
              </a:defRPr>
            </a:lvl1pPr>
          </a:lstStyle>
          <a:p>
            <a:pPr marL="285750" lvl="0" indent="-2857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pt-BR" altLang="pt-BR" sz="1388" dirty="0" smtClean="0"/>
              <a:t>A </a:t>
            </a:r>
            <a:r>
              <a:rPr lang="pt-BR" altLang="pt-BR" sz="1388" dirty="0"/>
              <a:t>análise exploratória revelou distribuição desigual entre segmentos</a:t>
            </a:r>
            <a:r>
              <a:rPr lang="pt-BR" altLang="pt-BR" sz="1388" dirty="0" smtClean="0"/>
              <a:t>.</a:t>
            </a:r>
          </a:p>
          <a:p>
            <a:pPr marL="285750" lvl="0" indent="-2857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-"/>
            </a:pPr>
            <a:endParaRPr lang="pt-BR" altLang="pt-BR" sz="1388" dirty="0"/>
          </a:p>
          <a:p>
            <a:pPr marL="285750" lvl="0" indent="-2857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pt-BR" altLang="pt-BR" sz="1388" dirty="0" smtClean="0"/>
              <a:t>As </a:t>
            </a:r>
            <a:r>
              <a:rPr lang="pt-BR" altLang="pt-BR" sz="1388" dirty="0"/>
              <a:t>análises estatísticas ajudam a entender diferenças no comportamento de </a:t>
            </a:r>
            <a:r>
              <a:rPr lang="pt-BR" altLang="pt-BR" sz="1388" dirty="0" smtClean="0"/>
              <a:t>consumo.</a:t>
            </a:r>
          </a:p>
          <a:p>
            <a:pPr marL="285750" lvl="0" indent="-2857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-"/>
            </a:pPr>
            <a:endParaRPr lang="pt-BR" altLang="pt-BR" sz="1388" dirty="0"/>
          </a:p>
          <a:p>
            <a:pPr marL="285750" lvl="0" indent="-2857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pt-BR" altLang="pt-BR" sz="1388" dirty="0" smtClean="0"/>
              <a:t>As </a:t>
            </a:r>
            <a:r>
              <a:rPr lang="pt-BR" altLang="pt-BR" sz="1388" dirty="0"/>
              <a:t>visualizações indicaram possíveis </a:t>
            </a:r>
            <a:r>
              <a:rPr lang="pt-BR" altLang="pt-BR" sz="1388" dirty="0" err="1" smtClean="0"/>
              <a:t>outliers</a:t>
            </a:r>
            <a:r>
              <a:rPr lang="pt-BR" altLang="pt-BR" sz="1388" dirty="0" smtClean="0"/>
              <a:t>.</a:t>
            </a:r>
            <a:endParaRPr lang="pt-BR" altLang="pt-BR" sz="1388" dirty="0" smtClean="0"/>
          </a:p>
          <a:p>
            <a:pPr marL="285750" lvl="0" indent="-2857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-"/>
            </a:pPr>
            <a:endParaRPr lang="pt-BR" altLang="pt-BR" sz="1388" dirty="0"/>
          </a:p>
          <a:p>
            <a:pPr marL="285750" lvl="0" indent="-2857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pt-BR" altLang="pt-BR" sz="1388" dirty="0" smtClean="0"/>
              <a:t>Recomenda-se </a:t>
            </a:r>
            <a:r>
              <a:rPr lang="pt-BR" altLang="pt-BR" sz="1388" dirty="0"/>
              <a:t>aprofundar em análises preditivas e segmentação de clientes</a:t>
            </a:r>
            <a:r>
              <a:rPr lang="pt-BR" altLang="pt-BR" sz="1388" dirty="0" smtClean="0"/>
              <a:t>.</a:t>
            </a:r>
          </a:p>
          <a:p>
            <a:pPr marL="285750" lvl="0" indent="-2857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pt-BR" altLang="pt-BR" sz="1388" dirty="0" smtClean="0"/>
          </a:p>
          <a:p>
            <a:pPr marL="285750" lvl="0" indent="-2857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pt-BR" altLang="pt-BR" sz="1388" dirty="0"/>
              <a:t>C</a:t>
            </a:r>
            <a:r>
              <a:rPr lang="pt-BR" altLang="pt-BR" sz="1388" dirty="0" smtClean="0"/>
              <a:t>riação de grupo sintético com utilização de dados históricos para resultados da segmentação</a:t>
            </a:r>
            <a:endParaRPr lang="pt-BR" altLang="pt-BR" sz="1388" dirty="0"/>
          </a:p>
        </p:txBody>
      </p:sp>
    </p:spTree>
    <p:extLst>
      <p:ext uri="{BB962C8B-B14F-4D97-AF65-F5344CB8AC3E}">
        <p14:creationId xmlns:p14="http://schemas.microsoft.com/office/powerpoint/2010/main" val="122200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Shape 202"/>
          <p:cNvSpPr txBox="1"/>
          <p:nvPr/>
        </p:nvSpPr>
        <p:spPr>
          <a:xfrm>
            <a:off x="272149" y="779212"/>
            <a:ext cx="8701801" cy="1800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00" tIns="45700" rIns="45700" bIns="45700">
            <a:spAutoFit/>
          </a:bodyPr>
          <a:lstStyle>
            <a:lvl1pPr defTabSz="2438430">
              <a:lnSpc>
                <a:spcPct val="115000"/>
              </a:lnSpc>
              <a:defRPr sz="3700">
                <a:solidFill>
                  <a:srgbClr val="666666"/>
                </a:solidFill>
              </a:defRPr>
            </a:lvl1pPr>
          </a:lstStyle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388" dirty="0" smtClean="0"/>
              <a:t>Vimos </a:t>
            </a:r>
            <a:r>
              <a:rPr lang="pt-BR" altLang="pt-BR" sz="1388" dirty="0" smtClean="0"/>
              <a:t>na segmentação diferentes grupos por valor, </a:t>
            </a:r>
            <a:r>
              <a:rPr lang="pt-BR" altLang="pt-BR" sz="1388" dirty="0" smtClean="0"/>
              <a:t>que podemos oferecer cupons de valores mais atrativos para clientes mais propensos, podemos fazer com teste de elasticidade de valores de cupons conforme segmentação, fazer experimentação conforme publico.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pt-BR" altLang="pt-BR" sz="1388" dirty="0"/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388" dirty="0" smtClean="0"/>
              <a:t>No gráfico abaixo, usei como exemplo a receita </a:t>
            </a:r>
            <a:r>
              <a:rPr lang="pt-BR" altLang="pt-BR" sz="1388" dirty="0" smtClean="0"/>
              <a:t>total </a:t>
            </a:r>
            <a:r>
              <a:rPr lang="pt-BR" altLang="pt-BR" sz="1388" dirty="0" smtClean="0"/>
              <a:t>que tivemos com essa segmentação e sua relação com os valores de cupom. 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388" dirty="0" smtClean="0"/>
              <a:t>Importante salientar que os dados são limitados e não delimitei um período de compra.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pt-BR" altLang="pt-BR" sz="1388" dirty="0"/>
          </a:p>
        </p:txBody>
      </p:sp>
      <p:sp>
        <p:nvSpPr>
          <p:cNvPr id="1146" name="Shape 203"/>
          <p:cNvSpPr txBox="1"/>
          <p:nvPr/>
        </p:nvSpPr>
        <p:spPr>
          <a:xfrm>
            <a:off x="272150" y="234424"/>
            <a:ext cx="6812700" cy="565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5" tIns="91425" rIns="91425" bIns="91425">
            <a:spAutoFit/>
          </a:bodyPr>
          <a:lstStyle>
            <a:lvl1pPr defTabSz="2438430">
              <a:defRPr sz="8000">
                <a:solidFill>
                  <a:srgbClr val="E4002B"/>
                </a:solidFill>
              </a:defRPr>
            </a:lvl1pPr>
          </a:lstStyle>
          <a:p>
            <a:r>
              <a:rPr lang="pt-BR" sz="2475" b="1" dirty="0">
                <a:latin typeface="Helvetica Neue" panose="020B0604020202020204" charset="0"/>
              </a:rPr>
              <a:t>P</a:t>
            </a:r>
            <a:r>
              <a:rPr lang="pt-BR" sz="2475" b="1" dirty="0" smtClean="0">
                <a:latin typeface="Helvetica Neue" panose="020B0604020202020204" charset="0"/>
              </a:rPr>
              <a:t>róximos </a:t>
            </a:r>
            <a:r>
              <a:rPr lang="pt-BR" sz="2475" b="1" dirty="0">
                <a:latin typeface="Helvetica Neue" panose="020B0604020202020204" charset="0"/>
              </a:rPr>
              <a:t>passos que o </a:t>
            </a:r>
            <a:r>
              <a:rPr lang="pt-BR" sz="2475" b="1" dirty="0" err="1">
                <a:latin typeface="Helvetica Neue" panose="020B0604020202020204" charset="0"/>
              </a:rPr>
              <a:t>iFood</a:t>
            </a:r>
            <a:r>
              <a:rPr lang="pt-BR" sz="2475" b="1" dirty="0">
                <a:latin typeface="Helvetica Neue" panose="020B0604020202020204" charset="0"/>
              </a:rPr>
              <a:t> deve tomar</a:t>
            </a:r>
            <a:endParaRPr sz="2475" b="1" dirty="0">
              <a:latin typeface="Helvetica Neue" panose="020B0604020202020204" charset="0"/>
            </a:endParaRPr>
          </a:p>
        </p:txBody>
      </p:sp>
      <p:pic>
        <p:nvPicPr>
          <p:cNvPr id="1148" name="Shape 204" descr="Shape 204"/>
          <p:cNvPicPr>
            <a:picLocks noChangeAspect="1"/>
          </p:cNvPicPr>
          <p:nvPr/>
        </p:nvPicPr>
        <p:blipFill>
          <a:blip r:embed="rId2"/>
          <a:srcRect l="327" r="327"/>
          <a:stretch>
            <a:fillRect/>
          </a:stretch>
        </p:blipFill>
        <p:spPr>
          <a:xfrm>
            <a:off x="8203407" y="4584874"/>
            <a:ext cx="653250" cy="354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9" y="2393772"/>
            <a:ext cx="4999506" cy="274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1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1" name="Google Shape;971;p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7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Google Shape;972;p174"/>
          <p:cNvSpPr txBox="1">
            <a:spLocks noGrp="1"/>
          </p:cNvSpPr>
          <p:nvPr>
            <p:ph type="title" idx="4294967295"/>
          </p:nvPr>
        </p:nvSpPr>
        <p:spPr>
          <a:xfrm>
            <a:off x="2696853" y="2202600"/>
            <a:ext cx="38043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</a:pPr>
            <a:r>
              <a:rPr lang="pt-BR" sz="60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Obrigada!</a:t>
            </a:r>
            <a:endParaRPr sz="60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73" name="Google Shape;973;p174"/>
          <p:cNvCxnSpPr/>
          <p:nvPr/>
        </p:nvCxnSpPr>
        <p:spPr>
          <a:xfrm>
            <a:off x="0" y="5143500"/>
            <a:ext cx="9198000" cy="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74" name="Google Shape;974;p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6776" y="4138150"/>
            <a:ext cx="364451" cy="321749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Google Shape;975;p174"/>
          <p:cNvSpPr txBox="1">
            <a:spLocks noGrp="1"/>
          </p:cNvSpPr>
          <p:nvPr>
            <p:ph type="body" idx="4294967295"/>
          </p:nvPr>
        </p:nvSpPr>
        <p:spPr>
          <a:xfrm>
            <a:off x="3395240" y="3013900"/>
            <a:ext cx="2353519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200" dirty="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1650" y="233175"/>
            <a:ext cx="251925" cy="2223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3" name="Google Shape;563;p144"/>
          <p:cNvCxnSpPr/>
          <p:nvPr/>
        </p:nvCxnSpPr>
        <p:spPr>
          <a:xfrm>
            <a:off x="0" y="5143500"/>
            <a:ext cx="9198000" cy="0"/>
          </a:xfrm>
          <a:prstGeom prst="straightConnector1">
            <a:avLst/>
          </a:prstGeom>
          <a:noFill/>
          <a:ln w="76200" cap="flat" cmpd="sng">
            <a:solidFill>
              <a:srgbClr val="EA1D2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4" name="Google Shape;564;p144"/>
          <p:cNvSpPr txBox="1"/>
          <p:nvPr/>
        </p:nvSpPr>
        <p:spPr>
          <a:xfrm>
            <a:off x="2606950" y="2143200"/>
            <a:ext cx="4438086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</a:pPr>
            <a:r>
              <a:rPr lang="pt-BR" sz="4000" b="1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Leidimar</a:t>
            </a:r>
            <a:r>
              <a:rPr lang="pt-BR" sz="40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 Miranda</a:t>
            </a:r>
            <a:endParaRPr sz="4000" b="1" i="0" u="none" strike="noStrike" cap="none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5" name="Google Shape;565;p144"/>
          <p:cNvSpPr txBox="1"/>
          <p:nvPr/>
        </p:nvSpPr>
        <p:spPr>
          <a:xfrm>
            <a:off x="754750" y="2712000"/>
            <a:ext cx="77325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rgbClr val="222222"/>
              </a:buClr>
              <a:buSzPts val="1100"/>
            </a:pPr>
            <a:r>
              <a:rPr lang="pt-BR" dirty="0" smtClean="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Solução </a:t>
            </a:r>
            <a:r>
              <a:rPr lang="pt-BR" dirty="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baseada em dados </a:t>
            </a:r>
            <a:r>
              <a:rPr lang="pt-BR" dirty="0" smtClean="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direcionar </a:t>
            </a:r>
            <a:r>
              <a:rPr lang="pt-BR" dirty="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uma estratégia de cupons como alavanca de </a:t>
            </a:r>
            <a:r>
              <a:rPr lang="pt-BR" dirty="0" smtClean="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crescimento </a:t>
            </a:r>
            <a:r>
              <a:rPr lang="pt-BR" dirty="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 </a:t>
            </a:r>
            <a:r>
              <a:rPr lang="pt-BR" b="1" dirty="0" err="1" smtClean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iFood</a:t>
            </a:r>
            <a:r>
              <a:rPr lang="pt-BR" b="1" dirty="0" smtClean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pt-BR" dirty="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"/>
              </a:rPr>
              <a:t>Maio</a:t>
            </a:r>
            <a:r>
              <a:rPr lang="pt-BR" dirty="0" smtClean="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2025.</a:t>
            </a:r>
            <a:endParaRPr i="0" u="none" strike="noStrike" cap="none" dirty="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1650" y="233175"/>
            <a:ext cx="251925" cy="2223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3" name="Google Shape;563;p144"/>
          <p:cNvCxnSpPr/>
          <p:nvPr/>
        </p:nvCxnSpPr>
        <p:spPr>
          <a:xfrm>
            <a:off x="0" y="5143500"/>
            <a:ext cx="9198000" cy="0"/>
          </a:xfrm>
          <a:prstGeom prst="straightConnector1">
            <a:avLst/>
          </a:prstGeom>
          <a:noFill/>
          <a:ln w="76200" cap="flat" cmpd="sng">
            <a:solidFill>
              <a:srgbClr val="EA1D2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619;p162">
            <a:extLst>
              <a:ext uri="{FF2B5EF4-FFF2-40B4-BE49-F238E27FC236}">
                <a16:creationId xmlns:a16="http://schemas.microsoft.com/office/drawing/2014/main" xmlns="" id="{E365D377-3235-460B-AA22-8E2BEE1767F3}"/>
              </a:ext>
            </a:extLst>
          </p:cNvPr>
          <p:cNvSpPr txBox="1">
            <a:spLocks/>
          </p:cNvSpPr>
          <p:nvPr/>
        </p:nvSpPr>
        <p:spPr>
          <a:xfrm>
            <a:off x="1078749" y="2120100"/>
            <a:ext cx="36405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>
              <a:buClr>
                <a:srgbClr val="EA1D2C"/>
              </a:buClr>
              <a:buSzPts val="4000"/>
              <a:buFont typeface="Arial"/>
              <a:buNone/>
            </a:pPr>
            <a:r>
              <a:rPr lang="pt-BR" sz="6000" b="1" dirty="0"/>
              <a:t>Agenda</a:t>
            </a:r>
          </a:p>
        </p:txBody>
      </p:sp>
      <p:sp>
        <p:nvSpPr>
          <p:cNvPr id="7" name="Google Shape;621;p162">
            <a:extLst>
              <a:ext uri="{FF2B5EF4-FFF2-40B4-BE49-F238E27FC236}">
                <a16:creationId xmlns:a16="http://schemas.microsoft.com/office/drawing/2014/main" xmlns="" id="{2DF4A61D-DF01-4D26-BB6E-BDA7A15BE4BC}"/>
              </a:ext>
            </a:extLst>
          </p:cNvPr>
          <p:cNvSpPr txBox="1">
            <a:spLocks/>
          </p:cNvSpPr>
          <p:nvPr/>
        </p:nvSpPr>
        <p:spPr>
          <a:xfrm>
            <a:off x="5068150" y="745902"/>
            <a:ext cx="3553500" cy="409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285750" indent="-285750">
              <a:lnSpc>
                <a:spcPct val="20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pt-BR" sz="1400" dirty="0" smtClean="0"/>
              <a:t>Indicadores</a:t>
            </a:r>
          </a:p>
          <a:p>
            <a:pPr marL="285750" indent="-285750">
              <a:lnSpc>
                <a:spcPct val="20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pt-BR" sz="1400" dirty="0" smtClean="0"/>
              <a:t>Análise </a:t>
            </a:r>
            <a:r>
              <a:rPr lang="pt-BR" sz="1400" dirty="0"/>
              <a:t>de </a:t>
            </a:r>
            <a:r>
              <a:rPr lang="pt-BR" sz="1400" dirty="0" smtClean="0"/>
              <a:t>viabilidade Financeira</a:t>
            </a:r>
          </a:p>
          <a:p>
            <a:pPr marL="285750" indent="-285750">
              <a:lnSpc>
                <a:spcPct val="20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pt-BR" sz="1400" dirty="0" smtClean="0"/>
              <a:t>Oportunidades </a:t>
            </a:r>
            <a:r>
              <a:rPr lang="pt-BR" sz="1400" dirty="0"/>
              <a:t>de </a:t>
            </a:r>
            <a:r>
              <a:rPr lang="pt-BR" sz="1400" dirty="0" smtClean="0"/>
              <a:t>melhoria</a:t>
            </a:r>
          </a:p>
          <a:p>
            <a:pPr marL="285750" indent="-285750">
              <a:lnSpc>
                <a:spcPct val="20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pt-BR" sz="1400" dirty="0" smtClean="0"/>
              <a:t>Novas</a:t>
            </a:r>
            <a:r>
              <a:rPr lang="pt-BR" sz="1200" i="1" dirty="0" smtClean="0">
                <a:solidFill>
                  <a:srgbClr val="CCCCCC"/>
                </a:solidFill>
              </a:rPr>
              <a:t> </a:t>
            </a:r>
            <a:r>
              <a:rPr lang="pt-BR" sz="1400" dirty="0" smtClean="0"/>
              <a:t>Segmentações</a:t>
            </a:r>
          </a:p>
          <a:p>
            <a:pPr marL="285750" indent="-285750">
              <a:lnSpc>
                <a:spcPct val="20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pt-BR" sz="1400" dirty="0" smtClean="0">
                <a:solidFill>
                  <a:schemeClr val="dk1"/>
                </a:solidFill>
              </a:rPr>
              <a:t>C</a:t>
            </a:r>
            <a:r>
              <a:rPr lang="pt-BR" sz="1400" dirty="0" smtClean="0"/>
              <a:t>ritérios para segmento e racional utilizado</a:t>
            </a:r>
            <a:endParaRPr lang="pt-BR" sz="1400" dirty="0">
              <a:solidFill>
                <a:schemeClr val="dk1"/>
              </a:solidFill>
            </a:endParaRPr>
          </a:p>
          <a:p>
            <a:pPr marL="285750" indent="-285750">
              <a:lnSpc>
                <a:spcPct val="20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pt-BR" sz="1400" dirty="0" smtClean="0">
                <a:solidFill>
                  <a:schemeClr val="dk1"/>
                </a:solidFill>
              </a:rPr>
              <a:t>Novos </a:t>
            </a:r>
            <a:r>
              <a:rPr lang="pt-BR" sz="1400" dirty="0" smtClean="0"/>
              <a:t>segmentos</a:t>
            </a:r>
            <a:endParaRPr lang="pt-BR" sz="1400" dirty="0" smtClean="0"/>
          </a:p>
          <a:p>
            <a:pPr marL="285750" indent="-285750">
              <a:lnSpc>
                <a:spcPct val="20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pt-BR" sz="1400" dirty="0" smtClean="0"/>
              <a:t>Próximos </a:t>
            </a:r>
            <a:r>
              <a:rPr lang="pt-BR" sz="1400" dirty="0"/>
              <a:t>passos</a:t>
            </a:r>
            <a:endParaRPr lang="pt-BR" sz="1400" dirty="0" smtClean="0"/>
          </a:p>
          <a:p>
            <a:pPr marL="0" indent="0">
              <a:lnSpc>
                <a:spcPct val="200000"/>
              </a:lnSpc>
              <a:spcBef>
                <a:spcPts val="400"/>
              </a:spcBef>
              <a:buNone/>
            </a:pPr>
            <a:endParaRPr lang="pt-BR" sz="1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51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xmlns="" id="{5802031D-9E0D-45D1-8628-9FBBC0D1D5A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95" y="595"/>
          <a:ext cx="596" cy="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xmlns="" id="{5802031D-9E0D-45D1-8628-9FBBC0D1D5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5" y="595"/>
                        <a:ext cx="596" cy="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32" name="Shape 204" descr="Shape 204"/>
          <p:cNvPicPr>
            <a:picLocks noChangeAspect="1"/>
          </p:cNvPicPr>
          <p:nvPr/>
        </p:nvPicPr>
        <p:blipFill>
          <a:blip r:embed="rId6"/>
          <a:srcRect l="327" r="327"/>
          <a:stretch>
            <a:fillRect/>
          </a:stretch>
        </p:blipFill>
        <p:spPr>
          <a:xfrm>
            <a:off x="8203407" y="4584874"/>
            <a:ext cx="653250" cy="354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834" name="Shape 285" descr="Shape 28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6018" y="3659893"/>
            <a:ext cx="407400" cy="407060"/>
          </a:xfrm>
          <a:prstGeom prst="rect">
            <a:avLst/>
          </a:prstGeom>
          <a:ln w="12700">
            <a:miter lim="400000"/>
          </a:ln>
        </p:spPr>
      </p:pic>
      <p:pic>
        <p:nvPicPr>
          <p:cNvPr id="835" name="Shape 285" descr="Shape 28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8908" y="1849700"/>
            <a:ext cx="407400" cy="407061"/>
          </a:xfrm>
          <a:prstGeom prst="rect">
            <a:avLst/>
          </a:prstGeom>
          <a:ln w="12700">
            <a:miter lim="400000"/>
          </a:ln>
        </p:spPr>
      </p:pic>
      <p:pic>
        <p:nvPicPr>
          <p:cNvPr id="836" name="Shape 285" descr="Shape 28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334" y="797078"/>
            <a:ext cx="407400" cy="4070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C:\Users\Alex\Downloads\logo-ifood-branco.png" descr="C:\Users\Alex\Downloads\logo-ifood-branco.png">
            <a:extLst>
              <a:ext uri="{FF2B5EF4-FFF2-40B4-BE49-F238E27FC236}">
                <a16:creationId xmlns:a16="http://schemas.microsoft.com/office/drawing/2014/main" xmlns="" id="{BEBFB754-ABFC-47A0-93B0-577A5ED37B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4379" y="2415354"/>
            <a:ext cx="729621" cy="44125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C:\Users\Alex\Downloads\logo-ifood-branco.png" descr="C:\Users\Alex\Downloads\logo-ifood-branco.png">
            <a:extLst>
              <a:ext uri="{FF2B5EF4-FFF2-40B4-BE49-F238E27FC236}">
                <a16:creationId xmlns:a16="http://schemas.microsoft.com/office/drawing/2014/main" xmlns="" id="{680FB20A-634F-45AF-AF35-AF667DD766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8549" y="1692360"/>
            <a:ext cx="322497" cy="19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C:\Users\Alex\Downloads\logo-ifood-branco.png" descr="C:\Users\Alex\Downloads\logo-ifood-branco.png">
            <a:extLst>
              <a:ext uri="{FF2B5EF4-FFF2-40B4-BE49-F238E27FC236}">
                <a16:creationId xmlns:a16="http://schemas.microsoft.com/office/drawing/2014/main" xmlns="" id="{388FCD5B-A523-45E4-BF88-B2C5E1F275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02" y="536785"/>
            <a:ext cx="317694" cy="192134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202"/>
          <p:cNvSpPr txBox="1"/>
          <p:nvPr/>
        </p:nvSpPr>
        <p:spPr>
          <a:xfrm>
            <a:off x="272150" y="795141"/>
            <a:ext cx="4292924" cy="3481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00" tIns="45700" rIns="45700" bIns="45700">
            <a:spAutoFit/>
          </a:bodyPr>
          <a:lstStyle>
            <a:lvl1pPr defTabSz="2438430">
              <a:lnSpc>
                <a:spcPct val="115000"/>
              </a:lnSpc>
              <a:defRPr sz="3700">
                <a:solidFill>
                  <a:srgbClr val="666666"/>
                </a:solidFill>
              </a:defRPr>
            </a:lvl1pPr>
          </a:lstStyle>
          <a:p>
            <a:r>
              <a:rPr lang="pt-BR" sz="1388" dirty="0" smtClean="0"/>
              <a:t>Receita Total </a:t>
            </a:r>
            <a:r>
              <a:rPr lang="pt-BR" sz="1200" i="1" dirty="0" smtClean="0"/>
              <a:t>(Valores totais dos pedidos realizados pelos usuários dos grupos do teste).</a:t>
            </a:r>
          </a:p>
          <a:p>
            <a:endParaRPr lang="pt-BR" sz="1200" i="1" dirty="0" smtClean="0"/>
          </a:p>
          <a:p>
            <a:r>
              <a:rPr lang="pt-BR" sz="1388" dirty="0" smtClean="0"/>
              <a:t>Total de pedidos </a:t>
            </a:r>
            <a:r>
              <a:rPr lang="pt-BR" sz="1200" i="1" dirty="0" smtClean="0"/>
              <a:t>(Realizados </a:t>
            </a:r>
            <a:r>
              <a:rPr lang="pt-BR" sz="1200" i="1" dirty="0"/>
              <a:t>pelos usuários dos grupos do </a:t>
            </a:r>
            <a:r>
              <a:rPr lang="pt-BR" sz="1200" i="1" dirty="0" smtClean="0"/>
              <a:t>teste).</a:t>
            </a:r>
          </a:p>
          <a:p>
            <a:endParaRPr lang="pt-BR" sz="1200" i="1" dirty="0" smtClean="0"/>
          </a:p>
          <a:p>
            <a:r>
              <a:rPr lang="pt-BR" sz="1400" dirty="0" smtClean="0"/>
              <a:t>Ticket Médio </a:t>
            </a:r>
            <a:r>
              <a:rPr lang="pt-BR" sz="1200" i="1" dirty="0" smtClean="0"/>
              <a:t>(</a:t>
            </a:r>
            <a:r>
              <a:rPr lang="pt-BR" sz="1200" i="1" dirty="0"/>
              <a:t>Valor Médio </a:t>
            </a:r>
            <a:r>
              <a:rPr lang="pt-BR" sz="1200" i="1" dirty="0" smtClean="0"/>
              <a:t>dos pedidos realizados pelos clientes do grupo teste).</a:t>
            </a:r>
          </a:p>
          <a:p>
            <a:endParaRPr lang="pt-BR" sz="1200" i="1" dirty="0" smtClean="0"/>
          </a:p>
          <a:p>
            <a:r>
              <a:rPr lang="pt-BR" sz="1400" dirty="0" smtClean="0"/>
              <a:t>Frequência </a:t>
            </a:r>
            <a:r>
              <a:rPr lang="pt-BR" sz="1200" i="1" dirty="0" smtClean="0"/>
              <a:t>(</a:t>
            </a:r>
            <a:r>
              <a:rPr lang="pt-BR" sz="1200" i="1" dirty="0"/>
              <a:t>Total de pedidos </a:t>
            </a:r>
            <a:r>
              <a:rPr lang="pt-BR" sz="1200" i="1" dirty="0" smtClean="0"/>
              <a:t>distintos </a:t>
            </a:r>
            <a:r>
              <a:rPr lang="pt-BR" sz="1200" i="1" dirty="0"/>
              <a:t>/por clientes </a:t>
            </a:r>
            <a:r>
              <a:rPr lang="pt-BR" sz="1200" i="1" dirty="0" smtClean="0"/>
              <a:t>distintos </a:t>
            </a:r>
            <a:r>
              <a:rPr lang="pt-BR" sz="1200" i="1" dirty="0"/>
              <a:t>do grupo</a:t>
            </a:r>
            <a:r>
              <a:rPr lang="pt-BR" sz="1200" i="1" dirty="0" smtClean="0"/>
              <a:t>).</a:t>
            </a:r>
          </a:p>
          <a:p>
            <a:endParaRPr lang="pt-BR" sz="1200" i="1" dirty="0" smtClean="0"/>
          </a:p>
          <a:p>
            <a:r>
              <a:rPr lang="pt-BR" sz="1200" i="1" dirty="0" smtClean="0"/>
              <a:t>ARPU (Receita média por usuário).</a:t>
            </a:r>
            <a:endParaRPr lang="pt-BR" sz="1200" i="1" dirty="0"/>
          </a:p>
          <a:p>
            <a:endParaRPr lang="pt-BR" sz="1388" dirty="0" smtClean="0"/>
          </a:p>
          <a:p>
            <a:endParaRPr sz="1388" dirty="0"/>
          </a:p>
        </p:txBody>
      </p:sp>
      <p:sp>
        <p:nvSpPr>
          <p:cNvPr id="68" name="Shape 203"/>
          <p:cNvSpPr txBox="1"/>
          <p:nvPr/>
        </p:nvSpPr>
        <p:spPr>
          <a:xfrm>
            <a:off x="272150" y="234424"/>
            <a:ext cx="6812700" cy="565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5" tIns="91425" rIns="91425" bIns="91425">
            <a:spAutoFit/>
          </a:bodyPr>
          <a:lstStyle>
            <a:lvl1pPr defTabSz="2438430">
              <a:defRPr sz="8000">
                <a:solidFill>
                  <a:srgbClr val="E4002B"/>
                </a:solidFill>
              </a:defRPr>
            </a:lvl1pPr>
          </a:lstStyle>
          <a:p>
            <a:r>
              <a:rPr lang="pt-BR" sz="2475" b="1" dirty="0" smtClean="0">
                <a:latin typeface="Helvetica Neue" panose="020B0604020202020204" charset="0"/>
              </a:rPr>
              <a:t>Indicadores</a:t>
            </a:r>
            <a:endParaRPr sz="2475" b="1" dirty="0">
              <a:latin typeface="Helvetica Neue" panose="020B060402020202020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1"/>
          <a:stretch/>
        </p:blipFill>
        <p:spPr>
          <a:xfrm>
            <a:off x="5051830" y="1507779"/>
            <a:ext cx="3804827" cy="2967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xmlns="" id="{5802031D-9E0D-45D1-8628-9FBBC0D1D5A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95" y="595"/>
          <a:ext cx="596" cy="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5" y="595"/>
                        <a:ext cx="596" cy="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32" name="Shape 204" descr="Shape 204"/>
          <p:cNvPicPr>
            <a:picLocks noChangeAspect="1"/>
          </p:cNvPicPr>
          <p:nvPr/>
        </p:nvPicPr>
        <p:blipFill>
          <a:blip r:embed="rId6"/>
          <a:srcRect l="327" r="327"/>
          <a:stretch>
            <a:fillRect/>
          </a:stretch>
        </p:blipFill>
        <p:spPr>
          <a:xfrm>
            <a:off x="8203407" y="4584874"/>
            <a:ext cx="653250" cy="354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834" name="Shape 285" descr="Shape 28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6018" y="3659893"/>
            <a:ext cx="407400" cy="407060"/>
          </a:xfrm>
          <a:prstGeom prst="rect">
            <a:avLst/>
          </a:prstGeom>
          <a:ln w="12700">
            <a:miter lim="400000"/>
          </a:ln>
        </p:spPr>
      </p:pic>
      <p:pic>
        <p:nvPicPr>
          <p:cNvPr id="835" name="Shape 285" descr="Shape 28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8908" y="1849700"/>
            <a:ext cx="407400" cy="407061"/>
          </a:xfrm>
          <a:prstGeom prst="rect">
            <a:avLst/>
          </a:prstGeom>
          <a:ln w="12700">
            <a:miter lim="400000"/>
          </a:ln>
        </p:spPr>
      </p:pic>
      <p:pic>
        <p:nvPicPr>
          <p:cNvPr id="836" name="Shape 285" descr="Shape 28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334" y="797078"/>
            <a:ext cx="407400" cy="4070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C:\Users\Alex\Downloads\logo-ifood-branco.png" descr="C:\Users\Alex\Downloads\logo-ifood-branco.png">
            <a:extLst>
              <a:ext uri="{FF2B5EF4-FFF2-40B4-BE49-F238E27FC236}">
                <a16:creationId xmlns:a16="http://schemas.microsoft.com/office/drawing/2014/main" xmlns="" id="{BEBFB754-ABFC-47A0-93B0-577A5ED37B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4379" y="2415354"/>
            <a:ext cx="729621" cy="44125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C:\Users\Alex\Downloads\logo-ifood-branco.png" descr="C:\Users\Alex\Downloads\logo-ifood-branco.png">
            <a:extLst>
              <a:ext uri="{FF2B5EF4-FFF2-40B4-BE49-F238E27FC236}">
                <a16:creationId xmlns:a16="http://schemas.microsoft.com/office/drawing/2014/main" xmlns="" id="{680FB20A-634F-45AF-AF35-AF667DD766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8549" y="1692360"/>
            <a:ext cx="322497" cy="19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C:\Users\Alex\Downloads\logo-ifood-branco.png" descr="C:\Users\Alex\Downloads\logo-ifood-branco.png">
            <a:extLst>
              <a:ext uri="{FF2B5EF4-FFF2-40B4-BE49-F238E27FC236}">
                <a16:creationId xmlns:a16="http://schemas.microsoft.com/office/drawing/2014/main" xmlns="" id="{388FCD5B-A523-45E4-BF88-B2C5E1F275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02" y="536785"/>
            <a:ext cx="317694" cy="192134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202"/>
          <p:cNvSpPr txBox="1"/>
          <p:nvPr/>
        </p:nvSpPr>
        <p:spPr>
          <a:xfrm>
            <a:off x="189022" y="809604"/>
            <a:ext cx="8428505" cy="1041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00" tIns="45700" rIns="45700" bIns="45700">
            <a:spAutoFit/>
          </a:bodyPr>
          <a:lstStyle>
            <a:lvl1pPr defTabSz="2438430">
              <a:lnSpc>
                <a:spcPct val="115000"/>
              </a:lnSpc>
              <a:defRPr sz="3700">
                <a:solidFill>
                  <a:srgbClr val="666666"/>
                </a:solidFill>
              </a:defRPr>
            </a:lvl1pPr>
          </a:lstStyle>
          <a:p>
            <a:r>
              <a:rPr lang="pt-BR" sz="1388" dirty="0" smtClean="0"/>
              <a:t>Receita Total </a:t>
            </a:r>
            <a:r>
              <a:rPr lang="pt-BR" sz="1200" i="1" dirty="0" smtClean="0"/>
              <a:t>(Valores totais dos pedidos realizados pelos usuários dos grupos do teste).</a:t>
            </a:r>
          </a:p>
          <a:p>
            <a:endParaRPr lang="pt-BR" sz="1200" i="1" dirty="0" smtClean="0"/>
          </a:p>
          <a:p>
            <a:endParaRPr lang="pt-BR" sz="1388" dirty="0" smtClean="0"/>
          </a:p>
          <a:p>
            <a:endParaRPr sz="1388" dirty="0"/>
          </a:p>
        </p:txBody>
      </p:sp>
      <p:sp>
        <p:nvSpPr>
          <p:cNvPr id="68" name="Shape 203"/>
          <p:cNvSpPr txBox="1"/>
          <p:nvPr/>
        </p:nvSpPr>
        <p:spPr>
          <a:xfrm>
            <a:off x="272150" y="234424"/>
            <a:ext cx="6812700" cy="565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5" tIns="91425" rIns="91425" bIns="91425">
            <a:spAutoFit/>
          </a:bodyPr>
          <a:lstStyle>
            <a:lvl1pPr defTabSz="2438430">
              <a:defRPr sz="8000">
                <a:solidFill>
                  <a:srgbClr val="E4002B"/>
                </a:solidFill>
              </a:defRPr>
            </a:lvl1pPr>
          </a:lstStyle>
          <a:p>
            <a:r>
              <a:rPr lang="pt-BR" sz="2475" b="1" dirty="0" smtClean="0">
                <a:latin typeface="Helvetica Neue" panose="020B0604020202020204" charset="0"/>
              </a:rPr>
              <a:t>Indicadores</a:t>
            </a:r>
            <a:endParaRPr sz="2475" b="1" dirty="0">
              <a:latin typeface="Helvetica Neue" panose="020B060402020202020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8" y="1384245"/>
            <a:ext cx="5384127" cy="3555555"/>
          </a:xfrm>
          <a:prstGeom prst="rect">
            <a:avLst/>
          </a:prstGeom>
        </p:spPr>
      </p:pic>
      <p:sp>
        <p:nvSpPr>
          <p:cNvPr id="16" name="Shape 202"/>
          <p:cNvSpPr txBox="1"/>
          <p:nvPr/>
        </p:nvSpPr>
        <p:spPr>
          <a:xfrm>
            <a:off x="5885915" y="1712044"/>
            <a:ext cx="3036411" cy="2145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00" tIns="45700" rIns="45700" bIns="45700">
            <a:spAutoFit/>
          </a:bodyPr>
          <a:lstStyle>
            <a:lvl1pPr defTabSz="2438430">
              <a:lnSpc>
                <a:spcPct val="115000"/>
              </a:lnSpc>
              <a:defRPr sz="3700">
                <a:solidFill>
                  <a:srgbClr val="666666"/>
                </a:solidFill>
              </a:defRPr>
            </a:lvl1pPr>
          </a:lstStyle>
          <a:p>
            <a:r>
              <a:rPr lang="pt-BR" sz="2000" b="1" dirty="0" smtClean="0">
                <a:solidFill>
                  <a:srgbClr val="FF0000"/>
                </a:solidFill>
              </a:rPr>
              <a:t>+39,6% </a:t>
            </a:r>
            <a:r>
              <a:rPr lang="pt-BR" sz="1200" dirty="0"/>
              <a:t>em receita.</a:t>
            </a:r>
          </a:p>
          <a:p>
            <a:endParaRPr lang="pt-BR" sz="2000" b="1" dirty="0">
              <a:solidFill>
                <a:srgbClr val="FF0000"/>
              </a:solidFill>
            </a:endParaRPr>
          </a:p>
          <a:p>
            <a:r>
              <a:rPr lang="pt-BR" sz="2000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pt-BR" sz="1200" dirty="0" smtClean="0"/>
              <a:t>A quantidade de clientes, únicos a mais, são 23,7%.</a:t>
            </a:r>
            <a:endParaRPr lang="pt-BR" sz="1200" b="1" i="1" dirty="0">
              <a:solidFill>
                <a:srgbClr val="FF0000"/>
              </a:solidFill>
            </a:endParaRPr>
          </a:p>
          <a:p>
            <a:endParaRPr lang="pt-BR" sz="1600" b="1" dirty="0" smtClean="0">
              <a:solidFill>
                <a:srgbClr val="FF0000"/>
              </a:solidFill>
            </a:endParaRPr>
          </a:p>
          <a:p>
            <a:endParaRPr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68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xmlns="" id="{5802031D-9E0D-45D1-8628-9FBBC0D1D5A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95" y="595"/>
          <a:ext cx="596" cy="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5" y="595"/>
                        <a:ext cx="596" cy="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32" name="Shape 204" descr="Shape 204"/>
          <p:cNvPicPr>
            <a:picLocks noChangeAspect="1"/>
          </p:cNvPicPr>
          <p:nvPr/>
        </p:nvPicPr>
        <p:blipFill>
          <a:blip r:embed="rId6"/>
          <a:srcRect l="327" r="327"/>
          <a:stretch>
            <a:fillRect/>
          </a:stretch>
        </p:blipFill>
        <p:spPr>
          <a:xfrm>
            <a:off x="8203407" y="4584874"/>
            <a:ext cx="653250" cy="354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834" name="Shape 285" descr="Shape 28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6018" y="3659893"/>
            <a:ext cx="407400" cy="407060"/>
          </a:xfrm>
          <a:prstGeom prst="rect">
            <a:avLst/>
          </a:prstGeom>
          <a:ln w="12700">
            <a:miter lim="400000"/>
          </a:ln>
        </p:spPr>
      </p:pic>
      <p:pic>
        <p:nvPicPr>
          <p:cNvPr id="835" name="Shape 285" descr="Shape 28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8908" y="1849700"/>
            <a:ext cx="407400" cy="407061"/>
          </a:xfrm>
          <a:prstGeom prst="rect">
            <a:avLst/>
          </a:prstGeom>
          <a:ln w="12700">
            <a:miter lim="400000"/>
          </a:ln>
        </p:spPr>
      </p:pic>
      <p:pic>
        <p:nvPicPr>
          <p:cNvPr id="836" name="Shape 285" descr="Shape 28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334" y="797078"/>
            <a:ext cx="407400" cy="4070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C:\Users\Alex\Downloads\logo-ifood-branco.png" descr="C:\Users\Alex\Downloads\logo-ifood-branco.png">
            <a:extLst>
              <a:ext uri="{FF2B5EF4-FFF2-40B4-BE49-F238E27FC236}">
                <a16:creationId xmlns:a16="http://schemas.microsoft.com/office/drawing/2014/main" xmlns="" id="{BEBFB754-ABFC-47A0-93B0-577A5ED37B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4379" y="2415354"/>
            <a:ext cx="729621" cy="44125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C:\Users\Alex\Downloads\logo-ifood-branco.png" descr="C:\Users\Alex\Downloads\logo-ifood-branco.png">
            <a:extLst>
              <a:ext uri="{FF2B5EF4-FFF2-40B4-BE49-F238E27FC236}">
                <a16:creationId xmlns:a16="http://schemas.microsoft.com/office/drawing/2014/main" xmlns="" id="{680FB20A-634F-45AF-AF35-AF667DD766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8549" y="1692360"/>
            <a:ext cx="322497" cy="19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C:\Users\Alex\Downloads\logo-ifood-branco.png" descr="C:\Users\Alex\Downloads\logo-ifood-branco.png">
            <a:extLst>
              <a:ext uri="{FF2B5EF4-FFF2-40B4-BE49-F238E27FC236}">
                <a16:creationId xmlns:a16="http://schemas.microsoft.com/office/drawing/2014/main" xmlns="" id="{388FCD5B-A523-45E4-BF88-B2C5E1F275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02" y="536785"/>
            <a:ext cx="317694" cy="192134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202"/>
          <p:cNvSpPr txBox="1"/>
          <p:nvPr/>
        </p:nvSpPr>
        <p:spPr>
          <a:xfrm>
            <a:off x="272150" y="795141"/>
            <a:ext cx="4292924" cy="1253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00" tIns="45700" rIns="45700" bIns="45700">
            <a:spAutoFit/>
          </a:bodyPr>
          <a:lstStyle>
            <a:lvl1pPr defTabSz="2438430">
              <a:lnSpc>
                <a:spcPct val="115000"/>
              </a:lnSpc>
              <a:defRPr sz="3700">
                <a:solidFill>
                  <a:srgbClr val="666666"/>
                </a:solidFill>
              </a:defRPr>
            </a:lvl1pPr>
          </a:lstStyle>
          <a:p>
            <a:r>
              <a:rPr lang="pt-BR" sz="1388" dirty="0" smtClean="0"/>
              <a:t>Total de pedidos </a:t>
            </a:r>
            <a:r>
              <a:rPr lang="pt-BR" sz="1200" i="1" dirty="0" smtClean="0"/>
              <a:t>(Realizados </a:t>
            </a:r>
            <a:r>
              <a:rPr lang="pt-BR" sz="1200" i="1" dirty="0"/>
              <a:t>pelos usuários dos grupos do </a:t>
            </a:r>
            <a:r>
              <a:rPr lang="pt-BR" sz="1200" i="1" dirty="0" smtClean="0"/>
              <a:t>teste).</a:t>
            </a:r>
          </a:p>
          <a:p>
            <a:endParaRPr lang="pt-BR" sz="1200" i="1" dirty="0" smtClean="0"/>
          </a:p>
          <a:p>
            <a:endParaRPr lang="pt-BR" sz="1388" dirty="0" smtClean="0"/>
          </a:p>
          <a:p>
            <a:endParaRPr sz="1388" dirty="0"/>
          </a:p>
        </p:txBody>
      </p:sp>
      <p:sp>
        <p:nvSpPr>
          <p:cNvPr id="68" name="Shape 203"/>
          <p:cNvSpPr txBox="1"/>
          <p:nvPr/>
        </p:nvSpPr>
        <p:spPr>
          <a:xfrm>
            <a:off x="272150" y="234424"/>
            <a:ext cx="6812700" cy="565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5" tIns="91425" rIns="91425" bIns="91425">
            <a:spAutoFit/>
          </a:bodyPr>
          <a:lstStyle>
            <a:lvl1pPr defTabSz="2438430">
              <a:defRPr sz="8000">
                <a:solidFill>
                  <a:srgbClr val="E4002B"/>
                </a:solidFill>
              </a:defRPr>
            </a:lvl1pPr>
          </a:lstStyle>
          <a:p>
            <a:r>
              <a:rPr lang="pt-BR" sz="2475" b="1" dirty="0" smtClean="0">
                <a:latin typeface="Helvetica Neue" panose="020B0604020202020204" charset="0"/>
              </a:rPr>
              <a:t>Indicadores</a:t>
            </a:r>
            <a:endParaRPr sz="2475" b="1" dirty="0">
              <a:latin typeface="Helvetica Neue" panose="020B0604020202020204" charset="0"/>
            </a:endParaRPr>
          </a:p>
        </p:txBody>
      </p:sp>
      <p:sp>
        <p:nvSpPr>
          <p:cNvPr id="13" name="Shape 202"/>
          <p:cNvSpPr txBox="1"/>
          <p:nvPr/>
        </p:nvSpPr>
        <p:spPr>
          <a:xfrm>
            <a:off x="5493621" y="1692360"/>
            <a:ext cx="3036411" cy="2145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00" tIns="45700" rIns="45700" bIns="45700">
            <a:spAutoFit/>
          </a:bodyPr>
          <a:lstStyle>
            <a:lvl1pPr defTabSz="2438430">
              <a:lnSpc>
                <a:spcPct val="115000"/>
              </a:lnSpc>
              <a:defRPr sz="3700">
                <a:solidFill>
                  <a:srgbClr val="666666"/>
                </a:solidFill>
              </a:defRPr>
            </a:lvl1pPr>
          </a:lstStyle>
          <a:p>
            <a:r>
              <a:rPr lang="pt-BR" sz="2000" b="1" dirty="0" smtClean="0">
                <a:solidFill>
                  <a:srgbClr val="FF0000"/>
                </a:solidFill>
              </a:rPr>
              <a:t>+40,2%</a:t>
            </a:r>
            <a:endParaRPr lang="pt-BR" sz="1200" dirty="0"/>
          </a:p>
          <a:p>
            <a:endParaRPr lang="pt-BR" sz="2000" b="1" dirty="0">
              <a:solidFill>
                <a:srgbClr val="FF0000"/>
              </a:solidFill>
            </a:endParaRPr>
          </a:p>
          <a:p>
            <a:r>
              <a:rPr lang="pt-BR" sz="2000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pt-BR" sz="1200" dirty="0" smtClean="0"/>
              <a:t>A quantidade de clientes, únicos a mais, são 23,7%.</a:t>
            </a:r>
            <a:endParaRPr lang="pt-BR" sz="1200" b="1" i="1" dirty="0">
              <a:solidFill>
                <a:srgbClr val="FF0000"/>
              </a:solidFill>
            </a:endParaRPr>
          </a:p>
          <a:p>
            <a:endParaRPr lang="pt-BR" sz="1600" b="1" dirty="0" smtClean="0">
              <a:solidFill>
                <a:srgbClr val="FF0000"/>
              </a:solidFill>
            </a:endParaRPr>
          </a:p>
          <a:p>
            <a:endParaRPr sz="1600" b="1" dirty="0">
              <a:solidFill>
                <a:srgbClr val="FF000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5"/>
          <a:stretch/>
        </p:blipFill>
        <p:spPr>
          <a:xfrm>
            <a:off x="272150" y="1384245"/>
            <a:ext cx="4839518" cy="35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9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xmlns="" id="{5802031D-9E0D-45D1-8628-9FBBC0D1D5A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95" y="595"/>
          <a:ext cx="596" cy="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5" y="595"/>
                        <a:ext cx="596" cy="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32" name="Shape 204" descr="Shape 204"/>
          <p:cNvPicPr>
            <a:picLocks noChangeAspect="1"/>
          </p:cNvPicPr>
          <p:nvPr/>
        </p:nvPicPr>
        <p:blipFill>
          <a:blip r:embed="rId6"/>
          <a:srcRect l="327" r="327"/>
          <a:stretch>
            <a:fillRect/>
          </a:stretch>
        </p:blipFill>
        <p:spPr>
          <a:xfrm>
            <a:off x="8203407" y="4584874"/>
            <a:ext cx="653250" cy="354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834" name="Shape 285" descr="Shape 28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6018" y="3659893"/>
            <a:ext cx="407400" cy="407060"/>
          </a:xfrm>
          <a:prstGeom prst="rect">
            <a:avLst/>
          </a:prstGeom>
          <a:ln w="12700">
            <a:miter lim="400000"/>
          </a:ln>
        </p:spPr>
      </p:pic>
      <p:pic>
        <p:nvPicPr>
          <p:cNvPr id="835" name="Shape 285" descr="Shape 28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8908" y="1849700"/>
            <a:ext cx="407400" cy="407061"/>
          </a:xfrm>
          <a:prstGeom prst="rect">
            <a:avLst/>
          </a:prstGeom>
          <a:ln w="12700">
            <a:miter lim="400000"/>
          </a:ln>
        </p:spPr>
      </p:pic>
      <p:pic>
        <p:nvPicPr>
          <p:cNvPr id="836" name="Shape 285" descr="Shape 28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334" y="797078"/>
            <a:ext cx="407400" cy="4070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C:\Users\Alex\Downloads\logo-ifood-branco.png" descr="C:\Users\Alex\Downloads\logo-ifood-branco.png">
            <a:extLst>
              <a:ext uri="{FF2B5EF4-FFF2-40B4-BE49-F238E27FC236}">
                <a16:creationId xmlns:a16="http://schemas.microsoft.com/office/drawing/2014/main" xmlns="" id="{BEBFB754-ABFC-47A0-93B0-577A5ED37B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4379" y="2415354"/>
            <a:ext cx="729621" cy="44125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C:\Users\Alex\Downloads\logo-ifood-branco.png" descr="C:\Users\Alex\Downloads\logo-ifood-branco.png">
            <a:extLst>
              <a:ext uri="{FF2B5EF4-FFF2-40B4-BE49-F238E27FC236}">
                <a16:creationId xmlns:a16="http://schemas.microsoft.com/office/drawing/2014/main" xmlns="" id="{680FB20A-634F-45AF-AF35-AF667DD766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8549" y="1692360"/>
            <a:ext cx="322497" cy="19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C:\Users\Alex\Downloads\logo-ifood-branco.png" descr="C:\Users\Alex\Downloads\logo-ifood-branco.png">
            <a:extLst>
              <a:ext uri="{FF2B5EF4-FFF2-40B4-BE49-F238E27FC236}">
                <a16:creationId xmlns:a16="http://schemas.microsoft.com/office/drawing/2014/main" xmlns="" id="{388FCD5B-A523-45E4-BF88-B2C5E1F275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02" y="536785"/>
            <a:ext cx="317694" cy="192134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202"/>
          <p:cNvSpPr txBox="1"/>
          <p:nvPr/>
        </p:nvSpPr>
        <p:spPr>
          <a:xfrm>
            <a:off x="272150" y="795141"/>
            <a:ext cx="4292924" cy="53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00" tIns="45700" rIns="45700" bIns="45700">
            <a:spAutoFit/>
          </a:bodyPr>
          <a:lstStyle>
            <a:lvl1pPr defTabSz="2438430">
              <a:lnSpc>
                <a:spcPct val="115000"/>
              </a:lnSpc>
              <a:defRPr sz="3700">
                <a:solidFill>
                  <a:srgbClr val="666666"/>
                </a:solidFill>
              </a:defRPr>
            </a:lvl1pPr>
          </a:lstStyle>
          <a:p>
            <a:r>
              <a:rPr lang="pt-BR" sz="1400" dirty="0" smtClean="0"/>
              <a:t>Ticket Médio </a:t>
            </a:r>
            <a:r>
              <a:rPr lang="pt-BR" sz="1200" i="1" dirty="0" smtClean="0"/>
              <a:t>(</a:t>
            </a:r>
            <a:r>
              <a:rPr lang="pt-BR" sz="1200" i="1" dirty="0"/>
              <a:t>Valor Médio </a:t>
            </a:r>
            <a:r>
              <a:rPr lang="pt-BR" sz="1200" i="1" dirty="0" smtClean="0"/>
              <a:t>dos pedidos realizados pelos clientes do grupo teste).</a:t>
            </a:r>
            <a:endParaRPr sz="1388" dirty="0"/>
          </a:p>
        </p:txBody>
      </p:sp>
      <p:sp>
        <p:nvSpPr>
          <p:cNvPr id="68" name="Shape 203"/>
          <p:cNvSpPr txBox="1"/>
          <p:nvPr/>
        </p:nvSpPr>
        <p:spPr>
          <a:xfrm>
            <a:off x="272150" y="234424"/>
            <a:ext cx="6812700" cy="565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5" tIns="91425" rIns="91425" bIns="91425">
            <a:spAutoFit/>
          </a:bodyPr>
          <a:lstStyle>
            <a:lvl1pPr defTabSz="2438430">
              <a:defRPr sz="8000">
                <a:solidFill>
                  <a:srgbClr val="E4002B"/>
                </a:solidFill>
              </a:defRPr>
            </a:lvl1pPr>
          </a:lstStyle>
          <a:p>
            <a:r>
              <a:rPr lang="pt-BR" sz="2475" b="1" dirty="0" smtClean="0">
                <a:latin typeface="Helvetica Neue" panose="020B0604020202020204" charset="0"/>
              </a:rPr>
              <a:t>Indicadores</a:t>
            </a:r>
            <a:endParaRPr sz="2475" b="1" dirty="0">
              <a:latin typeface="Helvetica Neue" panose="020B060402020202020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50" y="1645722"/>
            <a:ext cx="4937159" cy="3260387"/>
          </a:xfrm>
          <a:prstGeom prst="rect">
            <a:avLst/>
          </a:prstGeom>
        </p:spPr>
      </p:pic>
      <p:sp>
        <p:nvSpPr>
          <p:cNvPr id="14" name="Shape 202"/>
          <p:cNvSpPr txBox="1"/>
          <p:nvPr/>
        </p:nvSpPr>
        <p:spPr>
          <a:xfrm>
            <a:off x="5493621" y="1692360"/>
            <a:ext cx="3036411" cy="2145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00" tIns="45700" rIns="45700" bIns="45700">
            <a:spAutoFit/>
          </a:bodyPr>
          <a:lstStyle>
            <a:lvl1pPr defTabSz="2438430">
              <a:lnSpc>
                <a:spcPct val="115000"/>
              </a:lnSpc>
              <a:defRPr sz="3700">
                <a:solidFill>
                  <a:srgbClr val="666666"/>
                </a:solidFill>
              </a:defRPr>
            </a:lvl1pPr>
          </a:lstStyle>
          <a:p>
            <a:r>
              <a:rPr lang="pt-BR" sz="2000" b="1" dirty="0" smtClean="0">
                <a:solidFill>
                  <a:srgbClr val="FF0000"/>
                </a:solidFill>
              </a:rPr>
              <a:t>+0,3%</a:t>
            </a:r>
            <a:endParaRPr lang="pt-BR" sz="1200" dirty="0"/>
          </a:p>
          <a:p>
            <a:endParaRPr lang="pt-BR" sz="2000" b="1" dirty="0">
              <a:solidFill>
                <a:srgbClr val="FF0000"/>
              </a:solidFill>
            </a:endParaRPr>
          </a:p>
          <a:p>
            <a:r>
              <a:rPr lang="pt-BR" sz="2000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pt-BR" sz="1200" dirty="0" smtClean="0"/>
              <a:t>A quantidade de clientes, únicos a mais, são 23,7%.</a:t>
            </a:r>
            <a:endParaRPr lang="pt-BR" sz="1200" b="1" i="1" dirty="0">
              <a:solidFill>
                <a:srgbClr val="FF0000"/>
              </a:solidFill>
            </a:endParaRPr>
          </a:p>
          <a:p>
            <a:endParaRPr lang="pt-BR" sz="1600" b="1" dirty="0" smtClean="0">
              <a:solidFill>
                <a:srgbClr val="FF0000"/>
              </a:solidFill>
            </a:endParaRPr>
          </a:p>
          <a:p>
            <a:endParaRPr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55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xmlns="" id="{5802031D-9E0D-45D1-8628-9FBBC0D1D5A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95" y="595"/>
          <a:ext cx="596" cy="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5" y="595"/>
                        <a:ext cx="596" cy="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32" name="Shape 204" descr="Shape 204"/>
          <p:cNvPicPr>
            <a:picLocks noChangeAspect="1"/>
          </p:cNvPicPr>
          <p:nvPr/>
        </p:nvPicPr>
        <p:blipFill>
          <a:blip r:embed="rId6"/>
          <a:srcRect l="327" r="327"/>
          <a:stretch>
            <a:fillRect/>
          </a:stretch>
        </p:blipFill>
        <p:spPr>
          <a:xfrm>
            <a:off x="8203407" y="4584874"/>
            <a:ext cx="653250" cy="354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834" name="Shape 285" descr="Shape 28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6018" y="3659893"/>
            <a:ext cx="407400" cy="407060"/>
          </a:xfrm>
          <a:prstGeom prst="rect">
            <a:avLst/>
          </a:prstGeom>
          <a:ln w="12700">
            <a:miter lim="400000"/>
          </a:ln>
        </p:spPr>
      </p:pic>
      <p:pic>
        <p:nvPicPr>
          <p:cNvPr id="835" name="Shape 285" descr="Shape 28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8908" y="1849700"/>
            <a:ext cx="407400" cy="407061"/>
          </a:xfrm>
          <a:prstGeom prst="rect">
            <a:avLst/>
          </a:prstGeom>
          <a:ln w="12700">
            <a:miter lim="400000"/>
          </a:ln>
        </p:spPr>
      </p:pic>
      <p:pic>
        <p:nvPicPr>
          <p:cNvPr id="836" name="Shape 285" descr="Shape 28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334" y="797078"/>
            <a:ext cx="407400" cy="4070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C:\Users\Alex\Downloads\logo-ifood-branco.png" descr="C:\Users\Alex\Downloads\logo-ifood-branco.png">
            <a:extLst>
              <a:ext uri="{FF2B5EF4-FFF2-40B4-BE49-F238E27FC236}">
                <a16:creationId xmlns:a16="http://schemas.microsoft.com/office/drawing/2014/main" xmlns="" id="{BEBFB754-ABFC-47A0-93B0-577A5ED37B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4379" y="2415354"/>
            <a:ext cx="729621" cy="44125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C:\Users\Alex\Downloads\logo-ifood-branco.png" descr="C:\Users\Alex\Downloads\logo-ifood-branco.png">
            <a:extLst>
              <a:ext uri="{FF2B5EF4-FFF2-40B4-BE49-F238E27FC236}">
                <a16:creationId xmlns:a16="http://schemas.microsoft.com/office/drawing/2014/main" xmlns="" id="{680FB20A-634F-45AF-AF35-AF667DD766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8549" y="1692360"/>
            <a:ext cx="322497" cy="19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C:\Users\Alex\Downloads\logo-ifood-branco.png" descr="C:\Users\Alex\Downloads\logo-ifood-branco.png">
            <a:extLst>
              <a:ext uri="{FF2B5EF4-FFF2-40B4-BE49-F238E27FC236}">
                <a16:creationId xmlns:a16="http://schemas.microsoft.com/office/drawing/2014/main" xmlns="" id="{388FCD5B-A523-45E4-BF88-B2C5E1F275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02" y="536785"/>
            <a:ext cx="317694" cy="192134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202"/>
          <p:cNvSpPr txBox="1"/>
          <p:nvPr/>
        </p:nvSpPr>
        <p:spPr>
          <a:xfrm>
            <a:off x="272150" y="795141"/>
            <a:ext cx="4292924" cy="77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00" tIns="45700" rIns="45700" bIns="45700">
            <a:spAutoFit/>
          </a:bodyPr>
          <a:lstStyle>
            <a:lvl1pPr defTabSz="2438430">
              <a:lnSpc>
                <a:spcPct val="115000"/>
              </a:lnSpc>
              <a:defRPr sz="3700">
                <a:solidFill>
                  <a:srgbClr val="666666"/>
                </a:solidFill>
              </a:defRPr>
            </a:lvl1pPr>
          </a:lstStyle>
          <a:p>
            <a:r>
              <a:rPr lang="pt-BR" sz="1400" dirty="0" smtClean="0"/>
              <a:t>Frequência </a:t>
            </a:r>
            <a:r>
              <a:rPr lang="pt-BR" sz="1200" i="1" dirty="0" smtClean="0"/>
              <a:t>(</a:t>
            </a:r>
            <a:r>
              <a:rPr lang="pt-BR" sz="1200" i="1" dirty="0"/>
              <a:t>Total de pedidos </a:t>
            </a:r>
            <a:r>
              <a:rPr lang="pt-BR" sz="1200" i="1" dirty="0" smtClean="0"/>
              <a:t>distintos </a:t>
            </a:r>
            <a:r>
              <a:rPr lang="pt-BR" sz="1200" i="1" dirty="0"/>
              <a:t>/por clientes </a:t>
            </a:r>
            <a:r>
              <a:rPr lang="pt-BR" sz="1200" i="1" dirty="0" smtClean="0"/>
              <a:t>distintos </a:t>
            </a:r>
            <a:r>
              <a:rPr lang="pt-BR" sz="1200" i="1" dirty="0"/>
              <a:t>do grupo</a:t>
            </a:r>
            <a:r>
              <a:rPr lang="pt-BR" sz="1200" i="1" dirty="0" smtClean="0"/>
              <a:t>).</a:t>
            </a:r>
            <a:endParaRPr lang="pt-BR" sz="1388" dirty="0" smtClean="0"/>
          </a:p>
          <a:p>
            <a:endParaRPr sz="1388" dirty="0"/>
          </a:p>
        </p:txBody>
      </p:sp>
      <p:sp>
        <p:nvSpPr>
          <p:cNvPr id="68" name="Shape 203"/>
          <p:cNvSpPr txBox="1"/>
          <p:nvPr/>
        </p:nvSpPr>
        <p:spPr>
          <a:xfrm>
            <a:off x="272150" y="234424"/>
            <a:ext cx="6812700" cy="565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5" tIns="91425" rIns="91425" bIns="91425">
            <a:spAutoFit/>
          </a:bodyPr>
          <a:lstStyle>
            <a:lvl1pPr defTabSz="2438430">
              <a:defRPr sz="8000">
                <a:solidFill>
                  <a:srgbClr val="E4002B"/>
                </a:solidFill>
              </a:defRPr>
            </a:lvl1pPr>
          </a:lstStyle>
          <a:p>
            <a:r>
              <a:rPr lang="pt-BR" sz="2475" b="1" dirty="0" smtClean="0">
                <a:latin typeface="Helvetica Neue" panose="020B0604020202020204" charset="0"/>
              </a:rPr>
              <a:t>Indicadores</a:t>
            </a:r>
            <a:endParaRPr sz="2475" b="1" dirty="0">
              <a:latin typeface="Helvetica Neue" panose="020B0604020202020204" charset="0"/>
            </a:endParaRPr>
          </a:p>
        </p:txBody>
      </p:sp>
      <p:sp>
        <p:nvSpPr>
          <p:cNvPr id="14" name="Shape 202"/>
          <p:cNvSpPr txBox="1"/>
          <p:nvPr/>
        </p:nvSpPr>
        <p:spPr>
          <a:xfrm>
            <a:off x="5728056" y="1789879"/>
            <a:ext cx="3036411" cy="2676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00" tIns="45700" rIns="45700" bIns="45700">
            <a:spAutoFit/>
          </a:bodyPr>
          <a:lstStyle>
            <a:lvl1pPr defTabSz="2438430">
              <a:lnSpc>
                <a:spcPct val="115000"/>
              </a:lnSpc>
              <a:defRPr sz="3700">
                <a:solidFill>
                  <a:srgbClr val="666666"/>
                </a:solidFill>
              </a:defRPr>
            </a:lvl1pPr>
          </a:lstStyle>
          <a:p>
            <a:r>
              <a:rPr lang="pt-BR" sz="2000" b="1" dirty="0" smtClean="0">
                <a:solidFill>
                  <a:srgbClr val="FF0000"/>
                </a:solidFill>
              </a:rPr>
              <a:t>+3,16%</a:t>
            </a:r>
            <a:endParaRPr lang="pt-BR" sz="1200" dirty="0"/>
          </a:p>
          <a:p>
            <a:endParaRPr lang="pt-BR" sz="2000" b="1" dirty="0" smtClean="0">
              <a:solidFill>
                <a:srgbClr val="FF0000"/>
              </a:solidFill>
            </a:endParaRPr>
          </a:p>
          <a:p>
            <a:r>
              <a:rPr lang="pt-BR" sz="1200" dirty="0" smtClean="0"/>
              <a:t>❌ </a:t>
            </a:r>
            <a:r>
              <a:rPr lang="pt-BR" sz="1200" dirty="0"/>
              <a:t>Diferença de frequência NÃO é estatisticamente significativa.</a:t>
            </a:r>
          </a:p>
          <a:p>
            <a:endParaRPr lang="pt-BR" sz="1200" dirty="0" smtClean="0"/>
          </a:p>
          <a:p>
            <a:r>
              <a:rPr lang="pt-BR" sz="1000" i="1" dirty="0" smtClean="0"/>
              <a:t>*Teste </a:t>
            </a:r>
            <a:r>
              <a:rPr lang="pt-BR" sz="1000" i="1" dirty="0"/>
              <a:t>t de </a:t>
            </a:r>
            <a:r>
              <a:rPr lang="pt-BR" sz="1000" i="1" dirty="0" err="1"/>
              <a:t>Student</a:t>
            </a:r>
            <a:endParaRPr lang="pt-BR" sz="1000" i="1" dirty="0"/>
          </a:p>
          <a:p>
            <a:r>
              <a:rPr lang="pt-BR" sz="1000" i="1" dirty="0" smtClean="0"/>
              <a:t>·  </a:t>
            </a:r>
            <a:r>
              <a:rPr lang="pt-BR" sz="1000" i="1" dirty="0"/>
              <a:t>Se o </a:t>
            </a:r>
            <a:r>
              <a:rPr lang="pt-BR" sz="1000" b="1" i="1" dirty="0"/>
              <a:t>p-valor &lt; 0.05</a:t>
            </a:r>
            <a:r>
              <a:rPr lang="pt-BR" sz="1000" i="1" dirty="0"/>
              <a:t>, significa que há </a:t>
            </a:r>
            <a:r>
              <a:rPr lang="pt-BR" sz="1000" b="1" i="1" dirty="0"/>
              <a:t>significância estatística</a:t>
            </a:r>
            <a:r>
              <a:rPr lang="pt-BR" sz="1000" i="1" dirty="0"/>
              <a:t> — ou seja, a diferença não ocorreu por acaso.</a:t>
            </a:r>
          </a:p>
          <a:p>
            <a:r>
              <a:rPr lang="pt-BR" sz="1000" i="1" dirty="0"/>
              <a:t>·  Se o </a:t>
            </a:r>
            <a:r>
              <a:rPr lang="pt-BR" sz="1000" b="1" i="1" dirty="0"/>
              <a:t>p-valor &gt;= 0.05</a:t>
            </a:r>
            <a:r>
              <a:rPr lang="pt-BR" sz="1000" i="1" dirty="0"/>
              <a:t>, a diferença observada </a:t>
            </a:r>
            <a:r>
              <a:rPr lang="pt-BR" sz="1000" b="1" i="1" dirty="0"/>
              <a:t>pode ser devido ao acaso</a:t>
            </a:r>
            <a:r>
              <a:rPr lang="pt-BR" sz="1000" i="1" dirty="0"/>
              <a:t> e não é considerada estatisticamente significativa.</a:t>
            </a:r>
            <a:endParaRPr sz="1600" b="1" i="1" dirty="0">
              <a:solidFill>
                <a:srgbClr val="FF000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31" y="1572365"/>
            <a:ext cx="4879029" cy="32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9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xmlns="" id="{5802031D-9E0D-45D1-8628-9FBBC0D1D5A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95" y="595"/>
          <a:ext cx="596" cy="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5" y="595"/>
                        <a:ext cx="596" cy="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32" name="Shape 204" descr="Shape 204"/>
          <p:cNvPicPr>
            <a:picLocks noChangeAspect="1"/>
          </p:cNvPicPr>
          <p:nvPr/>
        </p:nvPicPr>
        <p:blipFill>
          <a:blip r:embed="rId6"/>
          <a:srcRect l="327" r="327"/>
          <a:stretch>
            <a:fillRect/>
          </a:stretch>
        </p:blipFill>
        <p:spPr>
          <a:xfrm>
            <a:off x="8203407" y="4584874"/>
            <a:ext cx="653250" cy="354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834" name="Shape 285" descr="Shape 28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6018" y="3659893"/>
            <a:ext cx="407400" cy="407060"/>
          </a:xfrm>
          <a:prstGeom prst="rect">
            <a:avLst/>
          </a:prstGeom>
          <a:ln w="12700">
            <a:miter lim="400000"/>
          </a:ln>
        </p:spPr>
      </p:pic>
      <p:pic>
        <p:nvPicPr>
          <p:cNvPr id="835" name="Shape 285" descr="Shape 28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8908" y="1849700"/>
            <a:ext cx="407400" cy="407061"/>
          </a:xfrm>
          <a:prstGeom prst="rect">
            <a:avLst/>
          </a:prstGeom>
          <a:ln w="12700">
            <a:miter lim="400000"/>
          </a:ln>
        </p:spPr>
      </p:pic>
      <p:pic>
        <p:nvPicPr>
          <p:cNvPr id="836" name="Shape 285" descr="Shape 28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334" y="797078"/>
            <a:ext cx="407400" cy="4070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C:\Users\Alex\Downloads\logo-ifood-branco.png" descr="C:\Users\Alex\Downloads\logo-ifood-branco.png">
            <a:extLst>
              <a:ext uri="{FF2B5EF4-FFF2-40B4-BE49-F238E27FC236}">
                <a16:creationId xmlns:a16="http://schemas.microsoft.com/office/drawing/2014/main" xmlns="" id="{BEBFB754-ABFC-47A0-93B0-577A5ED37B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4379" y="2415354"/>
            <a:ext cx="729621" cy="44125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C:\Users\Alex\Downloads\logo-ifood-branco.png" descr="C:\Users\Alex\Downloads\logo-ifood-branco.png">
            <a:extLst>
              <a:ext uri="{FF2B5EF4-FFF2-40B4-BE49-F238E27FC236}">
                <a16:creationId xmlns:a16="http://schemas.microsoft.com/office/drawing/2014/main" xmlns="" id="{680FB20A-634F-45AF-AF35-AF667DD766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8549" y="1692360"/>
            <a:ext cx="322497" cy="19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C:\Users\Alex\Downloads\logo-ifood-branco.png" descr="C:\Users\Alex\Downloads\logo-ifood-branco.png">
            <a:extLst>
              <a:ext uri="{FF2B5EF4-FFF2-40B4-BE49-F238E27FC236}">
                <a16:creationId xmlns:a16="http://schemas.microsoft.com/office/drawing/2014/main" xmlns="" id="{388FCD5B-A523-45E4-BF88-B2C5E1F275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02" y="536785"/>
            <a:ext cx="317694" cy="192134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202"/>
          <p:cNvSpPr txBox="1"/>
          <p:nvPr/>
        </p:nvSpPr>
        <p:spPr>
          <a:xfrm>
            <a:off x="272150" y="795141"/>
            <a:ext cx="4292924" cy="777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00" tIns="45700" rIns="45700" bIns="45700">
            <a:spAutoFit/>
          </a:bodyPr>
          <a:lstStyle>
            <a:lvl1pPr defTabSz="2438430">
              <a:lnSpc>
                <a:spcPct val="115000"/>
              </a:lnSpc>
              <a:defRPr sz="3700">
                <a:solidFill>
                  <a:srgbClr val="666666"/>
                </a:solidFill>
              </a:defRPr>
            </a:lvl1pPr>
          </a:lstStyle>
          <a:p>
            <a:r>
              <a:rPr lang="pt-BR" sz="1400" dirty="0" smtClean="0"/>
              <a:t>Frequência </a:t>
            </a:r>
            <a:r>
              <a:rPr lang="pt-BR" sz="1200" i="1" dirty="0" smtClean="0"/>
              <a:t>(</a:t>
            </a:r>
            <a:r>
              <a:rPr lang="pt-BR" sz="1200" i="1" dirty="0"/>
              <a:t>Total de pedidos </a:t>
            </a:r>
            <a:r>
              <a:rPr lang="pt-BR" sz="1200" i="1" dirty="0" smtClean="0"/>
              <a:t>distintos </a:t>
            </a:r>
            <a:r>
              <a:rPr lang="pt-BR" sz="1200" i="1" dirty="0"/>
              <a:t>/por clientes </a:t>
            </a:r>
            <a:r>
              <a:rPr lang="pt-BR" sz="1200" i="1" dirty="0" smtClean="0"/>
              <a:t>distintos </a:t>
            </a:r>
            <a:r>
              <a:rPr lang="pt-BR" sz="1200" i="1" dirty="0"/>
              <a:t>do grupo</a:t>
            </a:r>
            <a:r>
              <a:rPr lang="pt-BR" sz="1200" i="1" dirty="0" smtClean="0"/>
              <a:t>).</a:t>
            </a:r>
            <a:endParaRPr lang="pt-BR" sz="1388" dirty="0" smtClean="0"/>
          </a:p>
          <a:p>
            <a:endParaRPr sz="1388" dirty="0"/>
          </a:p>
        </p:txBody>
      </p:sp>
      <p:sp>
        <p:nvSpPr>
          <p:cNvPr id="68" name="Shape 203"/>
          <p:cNvSpPr txBox="1"/>
          <p:nvPr/>
        </p:nvSpPr>
        <p:spPr>
          <a:xfrm>
            <a:off x="272150" y="234424"/>
            <a:ext cx="6812700" cy="565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5" tIns="91425" rIns="91425" bIns="91425">
            <a:spAutoFit/>
          </a:bodyPr>
          <a:lstStyle>
            <a:lvl1pPr defTabSz="2438430">
              <a:defRPr sz="8000">
                <a:solidFill>
                  <a:srgbClr val="E4002B"/>
                </a:solidFill>
              </a:defRPr>
            </a:lvl1pPr>
          </a:lstStyle>
          <a:p>
            <a:r>
              <a:rPr lang="pt-BR" sz="2475" b="1" dirty="0" smtClean="0">
                <a:latin typeface="Helvetica Neue" panose="020B0604020202020204" charset="0"/>
              </a:rPr>
              <a:t>Indicadores</a:t>
            </a:r>
            <a:endParaRPr sz="2475" b="1" dirty="0">
              <a:latin typeface="Helvetica Neue" panose="020B060402020202020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50" y="1486700"/>
            <a:ext cx="5384127" cy="3555555"/>
          </a:xfrm>
          <a:prstGeom prst="rect">
            <a:avLst/>
          </a:prstGeom>
        </p:spPr>
      </p:pic>
      <p:sp>
        <p:nvSpPr>
          <p:cNvPr id="14" name="Shape 202"/>
          <p:cNvSpPr txBox="1"/>
          <p:nvPr/>
        </p:nvSpPr>
        <p:spPr>
          <a:xfrm>
            <a:off x="5728056" y="1789879"/>
            <a:ext cx="3036411" cy="288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00" tIns="45700" rIns="45700" bIns="45700">
            <a:spAutoFit/>
          </a:bodyPr>
          <a:lstStyle>
            <a:lvl1pPr defTabSz="2438430">
              <a:lnSpc>
                <a:spcPct val="115000"/>
              </a:lnSpc>
              <a:defRPr sz="3700">
                <a:solidFill>
                  <a:srgbClr val="666666"/>
                </a:solidFill>
              </a:defRPr>
            </a:lvl1pPr>
          </a:lstStyle>
          <a:p>
            <a:r>
              <a:rPr lang="pt-BR" sz="2000" b="1" dirty="0" smtClean="0">
                <a:solidFill>
                  <a:srgbClr val="FF0000"/>
                </a:solidFill>
              </a:rPr>
              <a:t>+12,9%</a:t>
            </a:r>
            <a:endParaRPr lang="pt-BR" sz="1200" dirty="0"/>
          </a:p>
          <a:p>
            <a:endParaRPr lang="pt-BR" sz="2000" b="1" dirty="0" smtClean="0">
              <a:solidFill>
                <a:srgbClr val="FF0000"/>
              </a:solidFill>
            </a:endParaRPr>
          </a:p>
          <a:p>
            <a:r>
              <a:rPr lang="pt-BR" sz="1200" dirty="0"/>
              <a:t>❌ Diferença de ARPU NÃO é estatisticamente significativa</a:t>
            </a:r>
            <a:r>
              <a:rPr lang="pt-BR" sz="1200" dirty="0" smtClean="0"/>
              <a:t>.</a:t>
            </a:r>
          </a:p>
          <a:p>
            <a:endParaRPr lang="pt-BR" sz="1200" dirty="0"/>
          </a:p>
          <a:p>
            <a:endParaRPr lang="pt-BR" sz="1200" dirty="0" smtClean="0"/>
          </a:p>
          <a:p>
            <a:r>
              <a:rPr lang="pt-BR" sz="1000" i="1" dirty="0" smtClean="0"/>
              <a:t>*Teste </a:t>
            </a:r>
            <a:r>
              <a:rPr lang="pt-BR" sz="1000" i="1" dirty="0"/>
              <a:t>t de </a:t>
            </a:r>
            <a:r>
              <a:rPr lang="pt-BR" sz="1000" i="1" dirty="0" err="1"/>
              <a:t>Student</a:t>
            </a:r>
            <a:endParaRPr lang="pt-BR" sz="1000" i="1" dirty="0"/>
          </a:p>
          <a:p>
            <a:r>
              <a:rPr lang="pt-BR" sz="1000" i="1" dirty="0" smtClean="0"/>
              <a:t>·  </a:t>
            </a:r>
            <a:r>
              <a:rPr lang="pt-BR" sz="1000" i="1" dirty="0"/>
              <a:t>Se o </a:t>
            </a:r>
            <a:r>
              <a:rPr lang="pt-BR" sz="1000" b="1" i="1" dirty="0"/>
              <a:t>p-valor &lt; 0.05</a:t>
            </a:r>
            <a:r>
              <a:rPr lang="pt-BR" sz="1000" i="1" dirty="0"/>
              <a:t>, significa que há </a:t>
            </a:r>
            <a:r>
              <a:rPr lang="pt-BR" sz="1000" b="1" i="1" dirty="0"/>
              <a:t>significância estatística</a:t>
            </a:r>
            <a:r>
              <a:rPr lang="pt-BR" sz="1000" i="1" dirty="0"/>
              <a:t> — ou seja, a diferença não ocorreu por acaso.</a:t>
            </a:r>
          </a:p>
          <a:p>
            <a:r>
              <a:rPr lang="pt-BR" sz="1000" i="1" dirty="0"/>
              <a:t>·  Se o </a:t>
            </a:r>
            <a:r>
              <a:rPr lang="pt-BR" sz="1000" b="1" i="1" dirty="0"/>
              <a:t>p-valor &gt;= 0.05</a:t>
            </a:r>
            <a:r>
              <a:rPr lang="pt-BR" sz="1000" i="1" dirty="0"/>
              <a:t>, a diferença observada </a:t>
            </a:r>
            <a:r>
              <a:rPr lang="pt-BR" sz="1000" b="1" i="1" dirty="0"/>
              <a:t>pode ser devido ao acaso</a:t>
            </a:r>
            <a:r>
              <a:rPr lang="pt-BR" sz="1000" i="1" dirty="0"/>
              <a:t> e não é considerada estatisticamente significativa.</a:t>
            </a:r>
            <a:endParaRPr sz="1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52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1 iFood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 iFood" id="{53AEC505-4917-445E-A325-5A4EF6D708F7}" vid="{7997416C-E30F-4F18-A673-9C86493D7A20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12683</TotalTime>
  <Words>807</Words>
  <Application>Microsoft Office PowerPoint</Application>
  <PresentationFormat>Apresentação na tela (16:9)</PresentationFormat>
  <Paragraphs>123</Paragraphs>
  <Slides>17</Slides>
  <Notes>5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6" baseType="lpstr">
      <vt:lpstr>Arial</vt:lpstr>
      <vt:lpstr>Montserrat</vt:lpstr>
      <vt:lpstr>Wingdings</vt:lpstr>
      <vt:lpstr>Helvetica Neue Light</vt:lpstr>
      <vt:lpstr>Calibri</vt:lpstr>
      <vt:lpstr>Helvetica Neue</vt:lpstr>
      <vt:lpstr>White</vt:lpstr>
      <vt:lpstr>Tema1 iFood</vt:lpstr>
      <vt:lpstr>think-cell Slide</vt:lpstr>
      <vt:lpstr>iFood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Obrigada!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Cavalcante</dc:creator>
  <cp:lastModifiedBy>Lucas Cavalcante</cp:lastModifiedBy>
  <cp:revision>42</cp:revision>
  <dcterms:modified xsi:type="dcterms:W3CDTF">2025-06-10T18:05:14Z</dcterms:modified>
</cp:coreProperties>
</file>