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LVNVD6/bVosGXAImyRUfDtx/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1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2"/>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descr="portada.png" id="14" name="Google Shape;14;p1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1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9" name="Shape 19"/>
        <p:cNvGrpSpPr/>
        <p:nvPr/>
      </p:nvGrpSpPr>
      <p:grpSpPr>
        <a:xfrm>
          <a:off x="0" y="0"/>
          <a:ext cx="0" cy="0"/>
          <a:chOff x="0" y="0"/>
          <a:chExt cx="0" cy="0"/>
        </a:xfrm>
      </p:grpSpPr>
      <p:pic>
        <p:nvPicPr>
          <p:cNvPr descr="interna.png" id="20" name="Google Shape;20;p1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19"/>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1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5" name="Google Shape;35;p2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3" name="Google Shape;5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nvSpPr>
        <p:spPr>
          <a:xfrm>
            <a:off x="3122850" y="1019500"/>
            <a:ext cx="5097900" cy="1788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800"/>
              <a:buFont typeface="Arial"/>
              <a:buNone/>
            </a:pPr>
            <a:r>
              <a:rPr b="1" i="0" lang="es" sz="2800" u="none" cap="none" strike="noStrike">
                <a:solidFill>
                  <a:srgbClr val="434343"/>
                </a:solidFill>
                <a:latin typeface="Calibri"/>
                <a:ea typeface="Calibri"/>
                <a:cs typeface="Calibri"/>
                <a:sym typeface="Calibri"/>
              </a:rPr>
              <a:t>SISTEMA DE </a:t>
            </a:r>
            <a:r>
              <a:rPr b="1" lang="es" sz="2800">
                <a:solidFill>
                  <a:srgbClr val="434343"/>
                </a:solidFill>
                <a:latin typeface="Calibri"/>
                <a:ea typeface="Calibri"/>
                <a:cs typeface="Calibri"/>
                <a:sym typeface="Calibri"/>
              </a:rPr>
              <a:t>INFORMACIÓN</a:t>
            </a:r>
            <a:r>
              <a:rPr b="1" lang="es" sz="2800">
                <a:solidFill>
                  <a:srgbClr val="434343"/>
                </a:solidFill>
                <a:latin typeface="Calibri"/>
                <a:ea typeface="Calibri"/>
                <a:cs typeface="Calibri"/>
                <a:sym typeface="Calibri"/>
              </a:rPr>
              <a:t> </a:t>
            </a:r>
            <a:r>
              <a:rPr b="1" i="0" lang="es" sz="2800" u="none" cap="none" strike="noStrike">
                <a:solidFill>
                  <a:srgbClr val="434343"/>
                </a:solidFill>
                <a:latin typeface="Calibri"/>
                <a:ea typeface="Calibri"/>
                <a:cs typeface="Calibri"/>
                <a:sym typeface="Calibri"/>
              </a:rPr>
              <a:t>DE CORRESPONDENCIA Y PQR</a:t>
            </a:r>
            <a:r>
              <a:rPr b="1" lang="es" sz="2800">
                <a:solidFill>
                  <a:srgbClr val="434343"/>
                </a:solidFill>
                <a:latin typeface="Calibri"/>
                <a:ea typeface="Calibri"/>
                <a:cs typeface="Calibri"/>
                <a:sym typeface="Calibri"/>
              </a:rPr>
              <a:t>S</a:t>
            </a:r>
            <a:r>
              <a:rPr b="1" i="0" lang="es" sz="2800" u="none" cap="none" strike="noStrike">
                <a:solidFill>
                  <a:srgbClr val="434343"/>
                </a:solidFill>
                <a:latin typeface="Calibri"/>
                <a:ea typeface="Calibri"/>
                <a:cs typeface="Calibri"/>
                <a:sym typeface="Calibri"/>
              </a:rPr>
              <a:t> DEL COLEGIO GIMNASIO CECIL REDDIE</a:t>
            </a:r>
            <a:endParaRPr b="1" i="0" sz="2800" u="none" cap="none" strike="noStrike">
              <a:solidFill>
                <a:srgbClr val="43434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10"/>
          <p:cNvSpPr txBox="1"/>
          <p:nvPr/>
        </p:nvSpPr>
        <p:spPr>
          <a:xfrm>
            <a:off x="358525" y="161875"/>
            <a:ext cx="4494600" cy="89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s" sz="2800" u="none" cap="none" strike="noStrike">
                <a:solidFill>
                  <a:srgbClr val="3F3F3F"/>
                </a:solidFill>
                <a:latin typeface="Calibri"/>
                <a:ea typeface="Calibri"/>
                <a:cs typeface="Calibri"/>
                <a:sym typeface="Calibri"/>
              </a:rPr>
              <a:t> Sistema de Información para el  Gimnasio Cecil Reddie</a:t>
            </a:r>
            <a:endParaRPr b="1" i="0" sz="3600" u="none" cap="none" strike="noStrike">
              <a:solidFill>
                <a:srgbClr val="3F3F3F"/>
              </a:solidFill>
              <a:latin typeface="Calibri"/>
              <a:ea typeface="Calibri"/>
              <a:cs typeface="Calibri"/>
              <a:sym typeface="Calibri"/>
            </a:endParaRPr>
          </a:p>
        </p:txBody>
      </p:sp>
      <p:sp>
        <p:nvSpPr>
          <p:cNvPr id="151" name="Google Shape;151;p10"/>
          <p:cNvSpPr/>
          <p:nvPr/>
        </p:nvSpPr>
        <p:spPr>
          <a:xfrm>
            <a:off x="1468375" y="1487291"/>
            <a:ext cx="2274900" cy="807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2" name="Google Shape;152;p10"/>
          <p:cNvPicPr preferRelativeResize="0"/>
          <p:nvPr/>
        </p:nvPicPr>
        <p:blipFill rotWithShape="1">
          <a:blip r:embed="rId3">
            <a:alphaModFix/>
          </a:blip>
          <a:srcRect b="0" l="0" r="0" t="0"/>
          <a:stretch/>
        </p:blipFill>
        <p:spPr>
          <a:xfrm>
            <a:off x="4853125" y="129775"/>
            <a:ext cx="4215500" cy="4883950"/>
          </a:xfrm>
          <a:prstGeom prst="rect">
            <a:avLst/>
          </a:prstGeom>
          <a:noFill/>
          <a:ln>
            <a:noFill/>
          </a:ln>
        </p:spPr>
      </p:pic>
      <p:sp>
        <p:nvSpPr>
          <p:cNvPr id="153" name="Google Shape;153;p10"/>
          <p:cNvSpPr txBox="1"/>
          <p:nvPr/>
        </p:nvSpPr>
        <p:spPr>
          <a:xfrm>
            <a:off x="465350" y="1663800"/>
            <a:ext cx="4494600" cy="3157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 sz="1600" u="none" cap="none" strike="noStrike">
                <a:solidFill>
                  <a:srgbClr val="404040"/>
                </a:solidFill>
                <a:latin typeface="Arial"/>
                <a:ea typeface="Arial"/>
                <a:cs typeface="Arial"/>
                <a:sym typeface="Arial"/>
              </a:rPr>
              <a:t>Es un colegio el cual necesita de un sistema de correspondencia para así mejorar </a:t>
            </a:r>
            <a:r>
              <a:rPr lang="es" sz="1600">
                <a:solidFill>
                  <a:srgbClr val="404040"/>
                </a:solidFill>
              </a:rPr>
              <a:t>su</a:t>
            </a:r>
            <a:r>
              <a:rPr b="0" i="0" lang="es" sz="1600" u="none" cap="none" strike="noStrike">
                <a:solidFill>
                  <a:srgbClr val="404040"/>
                </a:solidFill>
                <a:latin typeface="Arial"/>
                <a:ea typeface="Arial"/>
                <a:cs typeface="Arial"/>
                <a:sym typeface="Arial"/>
              </a:rPr>
              <a:t> calidad </a:t>
            </a:r>
            <a:endParaRPr sz="1600">
              <a:solidFill>
                <a:srgbClr val="404040"/>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404040"/>
              </a:solidFill>
            </a:endParaRPr>
          </a:p>
          <a:p>
            <a:pPr indent="0" lvl="0" marL="0" marR="0" rtl="0" algn="just">
              <a:lnSpc>
                <a:spcPct val="100000"/>
              </a:lnSpc>
              <a:spcBef>
                <a:spcPts val="0"/>
              </a:spcBef>
              <a:spcAft>
                <a:spcPts val="0"/>
              </a:spcAft>
              <a:buClr>
                <a:srgbClr val="000000"/>
              </a:buClr>
              <a:buSzPts val="1600"/>
              <a:buFont typeface="Arial"/>
              <a:buNone/>
            </a:pPr>
            <a:r>
              <a:rPr b="0" i="0" lang="es" sz="1600" u="none" cap="none" strike="noStrike">
                <a:solidFill>
                  <a:srgbClr val="404040"/>
                </a:solidFill>
                <a:latin typeface="Arial"/>
                <a:ea typeface="Arial"/>
                <a:cs typeface="Arial"/>
                <a:sym typeface="Arial"/>
              </a:rPr>
              <a:t>Un sistema al cual permita que la correspondencia llegue a sus respectivos departamentos en el menor tiempo, que soporte grandes niveles de información, cuente con un método para las inquietudes de los usuarios frente a la institución, se tengan en cuenta las solicitudes de los usuarios y las quejas y reclamos sean solucionados en el menor tiempo y de manera satisfactoria. </a:t>
            </a:r>
            <a:endParaRPr b="0" i="0" sz="1600" u="none" cap="none" strike="noStrike">
              <a:solidFill>
                <a:srgbClr val="404040"/>
              </a:solidFill>
              <a:latin typeface="Arial"/>
              <a:ea typeface="Arial"/>
              <a:cs typeface="Arial"/>
              <a:sym typeface="Arial"/>
            </a:endParaRPr>
          </a:p>
        </p:txBody>
      </p:sp>
      <p:pic>
        <p:nvPicPr>
          <p:cNvPr id="154" name="Google Shape;154;p10"/>
          <p:cNvPicPr preferRelativeResize="0"/>
          <p:nvPr/>
        </p:nvPicPr>
        <p:blipFill rotWithShape="1">
          <a:blip r:embed="rId4">
            <a:alphaModFix/>
          </a:blip>
          <a:srcRect b="0" l="0" r="0" t="0"/>
          <a:stretch/>
        </p:blipFill>
        <p:spPr>
          <a:xfrm>
            <a:off x="8350400" y="3940579"/>
            <a:ext cx="718225" cy="1073150"/>
          </a:xfrm>
          <a:prstGeom prst="rect">
            <a:avLst/>
          </a:prstGeom>
          <a:noFill/>
          <a:ln>
            <a:noFill/>
          </a:ln>
        </p:spPr>
      </p:pic>
      <p:pic>
        <p:nvPicPr>
          <p:cNvPr id="155" name="Google Shape;155;p10"/>
          <p:cNvPicPr preferRelativeResize="0"/>
          <p:nvPr/>
        </p:nvPicPr>
        <p:blipFill rotWithShape="1">
          <a:blip r:embed="rId5">
            <a:alphaModFix/>
          </a:blip>
          <a:srcRect b="0" l="0" r="0" t="0"/>
          <a:stretch/>
        </p:blipFill>
        <p:spPr>
          <a:xfrm>
            <a:off x="8110348" y="129773"/>
            <a:ext cx="1440350" cy="12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1369575" y="925825"/>
            <a:ext cx="7068900" cy="307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ANÁLISIS Y DESARROLLO DE SISTEMAS DE INFORMACIÓN </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PAULA ANDREA SÁNCHEZ TORRES</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MARÍA FERNANDA CASAS RODRÍGUEZ</a:t>
            </a:r>
            <a:endParaRPr b="1" i="0" sz="1700" u="none" cap="none" strike="noStrike">
              <a:solidFill>
                <a:srgbClr val="00000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NUBIA HASBLEIDY URREA BARRETO</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LEIDY XIMENA TORRES MONCAYO</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FICHA: 2202769 - 2202764</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INSTRUCTORA: </a:t>
            </a:r>
            <a:r>
              <a:rPr b="1" i="0" lang="es" sz="1500" u="none" cap="none" strike="noStrike">
                <a:solidFill>
                  <a:srgbClr val="FF9220"/>
                </a:solidFill>
              </a:rPr>
              <a:t>SANDRA </a:t>
            </a:r>
            <a:r>
              <a:rPr b="1" lang="es" sz="1500">
                <a:solidFill>
                  <a:srgbClr val="FF9220"/>
                </a:solidFill>
              </a:rPr>
              <a:t>MILENA PEÑARANDA SALAZAR</a:t>
            </a:r>
            <a:endParaRPr b="1" sz="1500">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t/>
            </a:r>
            <a:endParaRPr b="1" sz="1500">
              <a:solidFill>
                <a:srgbClr val="FF9220"/>
              </a:solidFill>
            </a:endParaRPr>
          </a:p>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rgbClr val="FF9220"/>
                </a:solidFill>
              </a:rPr>
              <a:t>2021</a:t>
            </a:r>
            <a:endParaRPr b="1" i="0" sz="1500" u="none" cap="none" strike="noStrike">
              <a:solidFill>
                <a:srgbClr val="FF9220"/>
              </a:solidFill>
            </a:endParaRPr>
          </a:p>
          <a:p>
            <a:pPr indent="0" lvl="0" marL="0" marR="0" rtl="0" algn="r">
              <a:lnSpc>
                <a:spcPct val="100000"/>
              </a:lnSpc>
              <a:spcBef>
                <a:spcPts val="0"/>
              </a:spcBef>
              <a:spcAft>
                <a:spcPts val="0"/>
              </a:spcAft>
              <a:buClr>
                <a:srgbClr val="000000"/>
              </a:buClr>
              <a:buSzPts val="3100"/>
              <a:buFont typeface="Arial"/>
              <a:buNone/>
            </a:pPr>
            <a:r>
              <a:t/>
            </a:r>
            <a:endParaRPr b="1" i="0" sz="3100" u="none" cap="none" strike="noStrike">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245104" y="295425"/>
            <a:ext cx="3719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i="0" lang="es" sz="2500" u="none" cap="none" strike="noStrike">
                <a:solidFill>
                  <a:schemeClr val="lt1"/>
                </a:solidFill>
              </a:rPr>
              <a:t>Objetivo General</a:t>
            </a:r>
            <a:endParaRPr b="1" i="0" sz="2500" u="none" cap="none" strike="noStrike">
              <a:solidFill>
                <a:schemeClr val="lt1"/>
              </a:solidFill>
            </a:endParaRPr>
          </a:p>
        </p:txBody>
      </p:sp>
      <p:sp>
        <p:nvSpPr>
          <p:cNvPr id="111" name="Google Shape;111;p3"/>
          <p:cNvSpPr/>
          <p:nvPr/>
        </p:nvSpPr>
        <p:spPr>
          <a:xfrm>
            <a:off x="956750" y="1757675"/>
            <a:ext cx="7544400" cy="2379900"/>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Clr>
                <a:srgbClr val="000000"/>
              </a:buClr>
              <a:buSzPts val="1400"/>
              <a:buFont typeface="Arial"/>
              <a:buNone/>
            </a:pPr>
            <a:r>
              <a:rPr i="0" lang="es" sz="1500" cap="none" strike="noStrike">
                <a:solidFill>
                  <a:srgbClr val="434343"/>
                </a:solidFill>
                <a:latin typeface="Calibri"/>
                <a:ea typeface="Calibri"/>
                <a:cs typeface="Calibri"/>
                <a:sym typeface="Calibri"/>
              </a:rPr>
              <a:t>I</a:t>
            </a:r>
            <a:r>
              <a:rPr lang="es" sz="1500">
                <a:solidFill>
                  <a:srgbClr val="434343"/>
                </a:solidFill>
                <a:latin typeface="Calibri"/>
                <a:ea typeface="Calibri"/>
                <a:cs typeface="Calibri"/>
                <a:sym typeface="Calibri"/>
              </a:rPr>
              <a:t>mplementar en el colegio Gimnasio Cecil Reddie un sistema de  gestión y administración de correspondencia,  que busca gestionar adecuadamente la documentación (cartas, pqr, documentos, facturas etc)  que entran y salen de la Institución para que así mejoren los tiempos de respuesta a las solicitudes de la comunidad educativa interna y externa. Con el fin de conseguir una adecuada gestión se requiere de un sistema de información electrónica que permita radicar,  capturar, guardar, clasificar la documentación y darle el manejo respectivo de acuerdo al tipo de solicitud.</a:t>
            </a:r>
            <a:endParaRPr b="1" i="0" sz="1500" cap="none" strike="noStrike">
              <a:solidFill>
                <a:srgbClr val="43434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887999" y="234200"/>
            <a:ext cx="4576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s" sz="2500" u="none" cap="none" strike="noStrike">
                <a:solidFill>
                  <a:schemeClr val="lt1"/>
                </a:solidFill>
              </a:rPr>
              <a:t>Objetivos Específicos</a:t>
            </a:r>
            <a:endParaRPr b="1" i="0" sz="2500" u="none" cap="none" strike="noStrike">
              <a:solidFill>
                <a:schemeClr val="lt1"/>
              </a:solidFill>
            </a:endParaRPr>
          </a:p>
        </p:txBody>
      </p:sp>
      <p:sp>
        <p:nvSpPr>
          <p:cNvPr id="117" name="Google Shape;117;p4"/>
          <p:cNvSpPr/>
          <p:nvPr/>
        </p:nvSpPr>
        <p:spPr>
          <a:xfrm>
            <a:off x="888000" y="1275800"/>
            <a:ext cx="7307700" cy="3679500"/>
          </a:xfrm>
          <a:prstGeom prst="rect">
            <a:avLst/>
          </a:prstGeom>
          <a:noFill/>
          <a:ln>
            <a:noFill/>
          </a:ln>
        </p:spPr>
        <p:txBody>
          <a:bodyPr anchorCtr="0" anchor="t" bIns="45700" lIns="91425" spcFirstLastPara="1" rIns="91425" wrap="square" tIns="45700">
            <a:noAutofit/>
          </a:bodyPr>
          <a:lstStyle/>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Agilizar  la toma de decisiones y la solución pronta a las inquietudes del solicitante.</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Implementar un sistema en el que los usuarios puedan expresar sus inquietudes frente a la institución de forma rápida.</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Resolver con eficiencia los derechos de petición, quejas, reclamos </a:t>
            </a:r>
            <a:r>
              <a:rPr lang="es">
                <a:solidFill>
                  <a:srgbClr val="434343"/>
                </a:solidFill>
                <a:latin typeface="Calibri"/>
                <a:ea typeface="Calibri"/>
                <a:cs typeface="Calibri"/>
                <a:sym typeface="Calibri"/>
              </a:rPr>
              <a:t>y </a:t>
            </a:r>
            <a:r>
              <a:rPr lang="es">
                <a:solidFill>
                  <a:srgbClr val="434343"/>
                </a:solidFill>
                <a:latin typeface="Calibri"/>
                <a:ea typeface="Calibri"/>
                <a:cs typeface="Calibri"/>
                <a:sym typeface="Calibri"/>
              </a:rPr>
              <a:t>solicitudes</a:t>
            </a:r>
            <a:r>
              <a:rPr lang="es">
                <a:solidFill>
                  <a:srgbClr val="434343"/>
                </a:solidFill>
                <a:latin typeface="Calibri"/>
                <a:ea typeface="Calibri"/>
                <a:cs typeface="Calibri"/>
                <a:sym typeface="Calibri"/>
              </a:rPr>
              <a:t> </a:t>
            </a:r>
            <a:r>
              <a:rPr i="0" lang="es" sz="1400" u="none" cap="none" strike="noStrike">
                <a:solidFill>
                  <a:srgbClr val="434343"/>
                </a:solidFill>
                <a:latin typeface="Calibri"/>
                <a:ea typeface="Calibri"/>
                <a:cs typeface="Calibri"/>
                <a:sym typeface="Calibri"/>
              </a:rPr>
              <a:t>que expresen los usuarios por medio del sistema de </a:t>
            </a:r>
            <a:r>
              <a:rPr lang="es">
                <a:solidFill>
                  <a:srgbClr val="434343"/>
                </a:solidFill>
                <a:latin typeface="Calibri"/>
                <a:ea typeface="Calibri"/>
                <a:cs typeface="Calibri"/>
                <a:sym typeface="Calibri"/>
              </a:rPr>
              <a:t>información</a:t>
            </a:r>
            <a:r>
              <a:rPr i="0" lang="es" sz="1400" u="none" cap="none" strike="noStrike">
                <a:solidFill>
                  <a:srgbClr val="434343"/>
                </a:solidFill>
                <a:latin typeface="Calibri"/>
                <a:ea typeface="Calibri"/>
                <a:cs typeface="Calibri"/>
                <a:sym typeface="Calibri"/>
              </a:rPr>
              <a:t>.</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Obtener un sistema que sea apto para grandes volúmenes de información y poder centralizar</a:t>
            </a:r>
            <a:r>
              <a:rPr lang="es">
                <a:solidFill>
                  <a:srgbClr val="434343"/>
                </a:solidFill>
                <a:latin typeface="Calibri"/>
                <a:ea typeface="Calibri"/>
                <a:cs typeface="Calibri"/>
                <a:sym typeface="Calibri"/>
              </a:rPr>
              <a:t> y organizar los datos</a:t>
            </a:r>
            <a:r>
              <a:rPr i="0" lang="es" sz="1400" u="none" cap="none" strike="noStrike">
                <a:solidFill>
                  <a:srgbClr val="434343"/>
                </a:solidFill>
                <a:latin typeface="Calibri"/>
                <a:ea typeface="Calibri"/>
                <a:cs typeface="Calibri"/>
                <a:sym typeface="Calibri"/>
              </a:rPr>
              <a:t>.</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lang="es">
                <a:solidFill>
                  <a:srgbClr val="434343"/>
                </a:solidFill>
                <a:latin typeface="Calibri"/>
                <a:ea typeface="Calibri"/>
                <a:cs typeface="Calibri"/>
                <a:sym typeface="Calibri"/>
              </a:rPr>
              <a:t>Diseñar</a:t>
            </a:r>
            <a:r>
              <a:rPr i="0" lang="es" sz="1400" u="none" cap="none" strike="noStrike">
                <a:solidFill>
                  <a:srgbClr val="434343"/>
                </a:solidFill>
                <a:latin typeface="Calibri"/>
                <a:ea typeface="Calibri"/>
                <a:cs typeface="Calibri"/>
                <a:sym typeface="Calibri"/>
              </a:rPr>
              <a:t> un sistema de </a:t>
            </a:r>
            <a:r>
              <a:rPr lang="es">
                <a:solidFill>
                  <a:srgbClr val="434343"/>
                </a:solidFill>
                <a:latin typeface="Calibri"/>
                <a:ea typeface="Calibri"/>
                <a:cs typeface="Calibri"/>
                <a:sym typeface="Calibri"/>
              </a:rPr>
              <a:t>información</a:t>
            </a:r>
            <a:r>
              <a:rPr i="0" lang="es" sz="1400" u="none" cap="none" strike="noStrike">
                <a:solidFill>
                  <a:srgbClr val="434343"/>
                </a:solidFill>
                <a:latin typeface="Calibri"/>
                <a:ea typeface="Calibri"/>
                <a:cs typeface="Calibri"/>
                <a:sym typeface="Calibri"/>
              </a:rPr>
              <a:t> que sea fácil de utilizar para todo tipo de persona.</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L</a:t>
            </a:r>
            <a:r>
              <a:rPr lang="es">
                <a:solidFill>
                  <a:srgbClr val="434343"/>
                </a:solidFill>
                <a:latin typeface="Calibri"/>
                <a:ea typeface="Calibri"/>
                <a:cs typeface="Calibri"/>
                <a:sym typeface="Calibri"/>
              </a:rPr>
              <a:t>l</a:t>
            </a:r>
            <a:r>
              <a:rPr i="0" lang="es" sz="1400" u="none" cap="none" strike="noStrike">
                <a:solidFill>
                  <a:srgbClr val="434343"/>
                </a:solidFill>
                <a:latin typeface="Calibri"/>
                <a:ea typeface="Calibri"/>
                <a:cs typeface="Calibri"/>
                <a:sym typeface="Calibri"/>
              </a:rPr>
              <a:t>evar diariamente control de la información.</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Reducir costos y tiempo de respuesta.</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Generar reportes y </a:t>
            </a:r>
            <a:r>
              <a:rPr lang="es">
                <a:solidFill>
                  <a:srgbClr val="434343"/>
                </a:solidFill>
                <a:latin typeface="Calibri"/>
                <a:ea typeface="Calibri"/>
                <a:cs typeface="Calibri"/>
                <a:sym typeface="Calibri"/>
              </a:rPr>
              <a:t>estadísticas</a:t>
            </a:r>
            <a:r>
              <a:rPr i="0" lang="es" sz="1400" u="none" cap="none" strike="noStrike">
                <a:solidFill>
                  <a:srgbClr val="434343"/>
                </a:solidFill>
                <a:latin typeface="Calibri"/>
                <a:ea typeface="Calibri"/>
                <a:cs typeface="Calibri"/>
                <a:sym typeface="Calibri"/>
              </a:rPr>
              <a:t> para así analizar mejor la información.</a:t>
            </a:r>
            <a:endParaRPr i="0" sz="1400" u="none" cap="none" strike="noStrike">
              <a:solidFill>
                <a:srgbClr val="434343"/>
              </a:solidFill>
              <a:latin typeface="Calibri"/>
              <a:ea typeface="Calibri"/>
              <a:cs typeface="Calibri"/>
              <a:sym typeface="Calibri"/>
            </a:endParaRPr>
          </a:p>
          <a:p>
            <a:pPr indent="-317500" lvl="0" marL="457200" marR="0" rtl="0" algn="just">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L</a:t>
            </a:r>
            <a:r>
              <a:rPr lang="es">
                <a:solidFill>
                  <a:srgbClr val="434343"/>
                </a:solidFill>
                <a:latin typeface="Calibri"/>
                <a:ea typeface="Calibri"/>
                <a:cs typeface="Calibri"/>
                <a:sym typeface="Calibri"/>
              </a:rPr>
              <a:t>l</a:t>
            </a:r>
            <a:r>
              <a:rPr i="0" lang="es" sz="1400" u="none" cap="none" strike="noStrike">
                <a:solidFill>
                  <a:srgbClr val="434343"/>
                </a:solidFill>
                <a:latin typeface="Calibri"/>
                <a:ea typeface="Calibri"/>
                <a:cs typeface="Calibri"/>
                <a:sym typeface="Calibri"/>
              </a:rPr>
              <a:t>evar un monitoreo en el proceso mostrando alertas de avis</a:t>
            </a:r>
            <a:r>
              <a:rPr lang="es">
                <a:solidFill>
                  <a:srgbClr val="434343"/>
                </a:solidFill>
                <a:latin typeface="Calibri"/>
                <a:ea typeface="Calibri"/>
                <a:cs typeface="Calibri"/>
                <a:sym typeface="Calibri"/>
              </a:rPr>
              <a:t>o y </a:t>
            </a:r>
            <a:r>
              <a:rPr i="0" lang="es" sz="1400" u="none" cap="none" strike="noStrike">
                <a:solidFill>
                  <a:srgbClr val="434343"/>
                </a:solidFill>
                <a:latin typeface="Calibri"/>
                <a:ea typeface="Calibri"/>
                <a:cs typeface="Calibri"/>
                <a:sym typeface="Calibri"/>
              </a:rPr>
              <a:t>cumplimiento de </a:t>
            </a:r>
            <a:r>
              <a:rPr lang="es">
                <a:solidFill>
                  <a:srgbClr val="434343"/>
                </a:solidFill>
                <a:latin typeface="Calibri"/>
                <a:ea typeface="Calibri"/>
                <a:cs typeface="Calibri"/>
                <a:sym typeface="Calibri"/>
              </a:rPr>
              <a:t>solicitudes.</a:t>
            </a:r>
            <a:endParaRPr i="0" sz="1400" u="none" cap="none" strike="noStrike">
              <a:solidFill>
                <a:srgbClr val="43434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nvSpPr>
        <p:spPr>
          <a:xfrm>
            <a:off x="382884" y="249500"/>
            <a:ext cx="5434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s" sz="2500" u="none" cap="none" strike="noStrike">
                <a:solidFill>
                  <a:schemeClr val="lt1"/>
                </a:solidFill>
              </a:rPr>
              <a:t>Alcance del Proyecto</a:t>
            </a:r>
            <a:endParaRPr b="1" i="0" sz="2500" u="none" cap="none" strike="noStrike">
              <a:solidFill>
                <a:schemeClr val="lt1"/>
              </a:solidFill>
            </a:endParaRPr>
          </a:p>
        </p:txBody>
      </p:sp>
      <p:sp>
        <p:nvSpPr>
          <p:cNvPr id="123" name="Google Shape;123;p5"/>
          <p:cNvSpPr/>
          <p:nvPr/>
        </p:nvSpPr>
        <p:spPr>
          <a:xfrm>
            <a:off x="884250" y="1823850"/>
            <a:ext cx="7375500" cy="2859300"/>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None/>
            </a:pPr>
            <a:r>
              <a:rPr lang="es">
                <a:solidFill>
                  <a:srgbClr val="434343"/>
                </a:solidFill>
                <a:latin typeface="Calibri"/>
                <a:ea typeface="Calibri"/>
                <a:cs typeface="Calibri"/>
                <a:sym typeface="Calibri"/>
              </a:rPr>
              <a:t>Con la </a:t>
            </a:r>
            <a:r>
              <a:rPr lang="es">
                <a:solidFill>
                  <a:srgbClr val="434343"/>
                </a:solidFill>
                <a:latin typeface="Calibri"/>
                <a:ea typeface="Calibri"/>
                <a:cs typeface="Calibri"/>
                <a:sym typeface="Calibri"/>
              </a:rPr>
              <a:t>creación</a:t>
            </a:r>
            <a:r>
              <a:rPr lang="es">
                <a:solidFill>
                  <a:srgbClr val="434343"/>
                </a:solidFill>
                <a:latin typeface="Calibri"/>
                <a:ea typeface="Calibri"/>
                <a:cs typeface="Calibri"/>
                <a:sym typeface="Calibri"/>
              </a:rPr>
              <a:t> de este sistema de </a:t>
            </a:r>
            <a:r>
              <a:rPr lang="es">
                <a:solidFill>
                  <a:srgbClr val="434343"/>
                </a:solidFill>
                <a:latin typeface="Calibri"/>
                <a:ea typeface="Calibri"/>
                <a:cs typeface="Calibri"/>
                <a:sym typeface="Calibri"/>
              </a:rPr>
              <a:t>información</a:t>
            </a:r>
            <a:r>
              <a:rPr lang="es">
                <a:solidFill>
                  <a:srgbClr val="434343"/>
                </a:solidFill>
                <a:latin typeface="Calibri"/>
                <a:ea typeface="Calibri"/>
                <a:cs typeface="Calibri"/>
                <a:sym typeface="Calibri"/>
              </a:rPr>
              <a:t> buscamos</a:t>
            </a:r>
            <a:endParaRPr>
              <a:solidFill>
                <a:srgbClr val="434343"/>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a:solidFill>
                <a:srgbClr val="434343"/>
              </a:solidFill>
              <a:latin typeface="Calibri"/>
              <a:ea typeface="Calibri"/>
              <a:cs typeface="Calibri"/>
              <a:sym typeface="Calibri"/>
            </a:endParaRPr>
          </a:p>
          <a:p>
            <a:pPr indent="-317500" lvl="0" marL="4572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Facilitar los procesos de la Institución con </a:t>
            </a:r>
            <a:r>
              <a:rPr lang="es">
                <a:solidFill>
                  <a:srgbClr val="434343"/>
                </a:solidFill>
                <a:latin typeface="Calibri"/>
                <a:ea typeface="Calibri"/>
                <a:cs typeface="Calibri"/>
                <a:sym typeface="Calibri"/>
              </a:rPr>
              <a:t>la </a:t>
            </a:r>
            <a:r>
              <a:rPr lang="es">
                <a:solidFill>
                  <a:srgbClr val="434343"/>
                </a:solidFill>
                <a:latin typeface="Calibri"/>
                <a:ea typeface="Calibri"/>
                <a:cs typeface="Calibri"/>
                <a:sym typeface="Calibri"/>
              </a:rPr>
              <a:t>intención</a:t>
            </a:r>
            <a:r>
              <a:rPr i="0" lang="es" sz="1400" u="none" cap="none" strike="noStrike">
                <a:solidFill>
                  <a:srgbClr val="434343"/>
                </a:solidFill>
                <a:latin typeface="Calibri"/>
                <a:ea typeface="Calibri"/>
                <a:cs typeface="Calibri"/>
                <a:sym typeface="Calibri"/>
              </a:rPr>
              <a:t> de aumentar la calidad del mismo.</a:t>
            </a:r>
            <a:endParaRPr i="0" sz="1400" u="none" cap="none" strike="noStrike">
              <a:solidFill>
                <a:srgbClr val="434343"/>
              </a:solidFill>
              <a:latin typeface="Calibri"/>
              <a:ea typeface="Calibri"/>
              <a:cs typeface="Calibri"/>
              <a:sym typeface="Calibri"/>
            </a:endParaRPr>
          </a:p>
          <a:p>
            <a:pPr indent="-317500" lvl="0" marL="4572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El sistema se implementará en la fecha y tiempo estipulado por la institución.</a:t>
            </a:r>
            <a:endParaRPr i="0" sz="1400" u="none" cap="none" strike="noStrike">
              <a:solidFill>
                <a:srgbClr val="434343"/>
              </a:solidFill>
              <a:latin typeface="Calibri"/>
              <a:ea typeface="Calibri"/>
              <a:cs typeface="Calibri"/>
              <a:sym typeface="Calibri"/>
            </a:endParaRPr>
          </a:p>
          <a:p>
            <a:pPr indent="-317500" lvl="0" marL="4572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Se realizará el sistema con los recursos acordados con la institución.</a:t>
            </a:r>
            <a:endParaRPr i="0" sz="1400" u="none" cap="none" strike="noStrike">
              <a:solidFill>
                <a:srgbClr val="434343"/>
              </a:solidFill>
              <a:latin typeface="Calibri"/>
              <a:ea typeface="Calibri"/>
              <a:cs typeface="Calibri"/>
              <a:sym typeface="Calibri"/>
            </a:endParaRPr>
          </a:p>
          <a:p>
            <a:pPr indent="-317500" lvl="0" marL="4572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Se tendrán en cuenta todos los requerimientos acordados en la fase 2.</a:t>
            </a:r>
            <a:endParaRPr i="0" sz="1400" u="none" cap="none" strike="noStrike">
              <a:solidFill>
                <a:srgbClr val="434343"/>
              </a:solidFill>
              <a:latin typeface="Calibri"/>
              <a:ea typeface="Calibri"/>
              <a:cs typeface="Calibri"/>
              <a:sym typeface="Calibri"/>
            </a:endParaRPr>
          </a:p>
          <a:p>
            <a:pPr indent="-317500" lvl="0" marL="4572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Se dará a conocer los avances del proyecto a los encargados de la institución para así tomar sus ideas y construir un sistema acorde a sus necesidades.</a:t>
            </a:r>
            <a:endParaRPr i="0" sz="1400" u="none" cap="none" strike="noStrike">
              <a:solidFill>
                <a:srgbClr val="43434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382870" y="249500"/>
            <a:ext cx="8373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s" sz="2500" u="none" cap="none" strike="noStrike">
                <a:solidFill>
                  <a:schemeClr val="lt1"/>
                </a:solidFill>
              </a:rPr>
              <a:t>Planteamiento del Problema</a:t>
            </a:r>
            <a:endParaRPr b="1" i="0" sz="2500" u="none" cap="none" strike="noStrike">
              <a:solidFill>
                <a:schemeClr val="lt1"/>
              </a:solidFill>
            </a:endParaRPr>
          </a:p>
        </p:txBody>
      </p:sp>
      <p:sp>
        <p:nvSpPr>
          <p:cNvPr id="129" name="Google Shape;129;p6"/>
          <p:cNvSpPr txBox="1"/>
          <p:nvPr/>
        </p:nvSpPr>
        <p:spPr>
          <a:xfrm>
            <a:off x="660750" y="1634550"/>
            <a:ext cx="78225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i="0" lang="es" sz="1400" u="none" cap="none" strike="noStrike">
                <a:solidFill>
                  <a:srgbClr val="434343"/>
                </a:solidFill>
                <a:latin typeface="Calibri"/>
                <a:ea typeface="Calibri"/>
                <a:cs typeface="Calibri"/>
                <a:sym typeface="Calibri"/>
              </a:rPr>
              <a:t>El colegio Gimnasio Cecil Reddie no cuenta con un sistema de información</a:t>
            </a:r>
            <a:r>
              <a:rPr lang="es">
                <a:solidFill>
                  <a:srgbClr val="434343"/>
                </a:solidFill>
                <a:latin typeface="Calibri"/>
                <a:ea typeface="Calibri"/>
                <a:cs typeface="Calibri"/>
                <a:sym typeface="Calibri"/>
              </a:rPr>
              <a:t> </a:t>
            </a:r>
            <a:r>
              <a:rPr i="0" lang="es" sz="1400" u="none" cap="none" strike="noStrike">
                <a:solidFill>
                  <a:srgbClr val="434343"/>
                </a:solidFill>
                <a:latin typeface="Calibri"/>
                <a:ea typeface="Calibri"/>
                <a:cs typeface="Calibri"/>
                <a:sym typeface="Calibri"/>
              </a:rPr>
              <a:t>para el manejo de correspondencia y PQRS, por lo que se demora </a:t>
            </a:r>
            <a:r>
              <a:rPr lang="es">
                <a:solidFill>
                  <a:srgbClr val="434343"/>
                </a:solidFill>
                <a:latin typeface="Calibri"/>
                <a:ea typeface="Calibri"/>
                <a:cs typeface="Calibri"/>
                <a:sym typeface="Calibri"/>
              </a:rPr>
              <a:t>más</a:t>
            </a:r>
            <a:r>
              <a:rPr i="0" lang="es" sz="1400" u="none" cap="none" strike="noStrike">
                <a:solidFill>
                  <a:srgbClr val="434343"/>
                </a:solidFill>
                <a:latin typeface="Calibri"/>
                <a:ea typeface="Calibri"/>
                <a:cs typeface="Calibri"/>
                <a:sym typeface="Calibri"/>
              </a:rPr>
              <a:t> tiempo en que</a:t>
            </a:r>
            <a:r>
              <a:rPr lang="es">
                <a:solidFill>
                  <a:srgbClr val="434343"/>
                </a:solidFill>
                <a:latin typeface="Calibri"/>
                <a:ea typeface="Calibri"/>
                <a:cs typeface="Calibri"/>
                <a:sym typeface="Calibri"/>
              </a:rPr>
              <a:t> </a:t>
            </a:r>
            <a:r>
              <a:rPr lang="es">
                <a:solidFill>
                  <a:srgbClr val="434343"/>
                </a:solidFill>
                <a:latin typeface="Calibri"/>
                <a:ea typeface="Calibri"/>
                <a:cs typeface="Calibri"/>
                <a:sym typeface="Calibri"/>
              </a:rPr>
              <a:t>llegue</a:t>
            </a:r>
            <a:r>
              <a:rPr lang="es">
                <a:solidFill>
                  <a:srgbClr val="434343"/>
                </a:solidFill>
                <a:latin typeface="Calibri"/>
                <a:ea typeface="Calibri"/>
                <a:cs typeface="Calibri"/>
                <a:sym typeface="Calibri"/>
              </a:rPr>
              <a:t> </a:t>
            </a:r>
            <a:r>
              <a:rPr i="0" lang="es" sz="1400" u="none" cap="none" strike="noStrike">
                <a:solidFill>
                  <a:srgbClr val="434343"/>
                </a:solidFill>
                <a:latin typeface="Calibri"/>
                <a:ea typeface="Calibri"/>
                <a:cs typeface="Calibri"/>
                <a:sym typeface="Calibri"/>
              </a:rPr>
              <a:t> la información a cada dependencia, esto hace que se retrase  la toma de  decisiones y por supuesto  las respuestas.</a:t>
            </a:r>
            <a:endParaRPr i="0" sz="1400" u="none" cap="none" strike="noStrike">
              <a:solidFill>
                <a:srgbClr val="434343"/>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i="0" lang="es" sz="1400" u="none" cap="none" strike="noStrike">
                <a:solidFill>
                  <a:srgbClr val="434343"/>
                </a:solidFill>
                <a:latin typeface="Calibri"/>
                <a:ea typeface="Calibri"/>
                <a:cs typeface="Calibri"/>
                <a:sym typeface="Calibri"/>
              </a:rPr>
              <a:t>Al presentarse este problema las solicitudes realizadas  por los usuarios no se podrían controlar tan fácilmente ni dar una adecuada solución. El colegio avanzaría con el nuevo sistema de información, almacenando toda la correspondencia necesaria, enviar a cada departamento de manera rápida y eficaz, y se daría respuesta en forma </a:t>
            </a:r>
            <a:r>
              <a:rPr lang="es">
                <a:solidFill>
                  <a:srgbClr val="434343"/>
                </a:solidFill>
                <a:latin typeface="Calibri"/>
                <a:ea typeface="Calibri"/>
                <a:cs typeface="Calibri"/>
                <a:sym typeface="Calibri"/>
              </a:rPr>
              <a:t>mas rapida y eficiente, </a:t>
            </a:r>
            <a:r>
              <a:rPr lang="es">
                <a:solidFill>
                  <a:srgbClr val="434343"/>
                </a:solidFill>
                <a:latin typeface="Calibri"/>
                <a:ea typeface="Calibri"/>
                <a:cs typeface="Calibri"/>
                <a:sym typeface="Calibri"/>
              </a:rPr>
              <a:t>así</a:t>
            </a:r>
            <a:r>
              <a:rPr i="0" lang="es" sz="1400" u="none" cap="none" strike="noStrike">
                <a:solidFill>
                  <a:srgbClr val="434343"/>
                </a:solidFill>
                <a:latin typeface="Calibri"/>
                <a:ea typeface="Calibri"/>
                <a:cs typeface="Calibri"/>
                <a:sym typeface="Calibri"/>
              </a:rPr>
              <a:t> los  usuarios p</a:t>
            </a:r>
            <a:r>
              <a:rPr lang="es">
                <a:solidFill>
                  <a:srgbClr val="434343"/>
                </a:solidFill>
                <a:latin typeface="Calibri"/>
                <a:ea typeface="Calibri"/>
                <a:cs typeface="Calibri"/>
                <a:sym typeface="Calibri"/>
              </a:rPr>
              <a:t>odran</a:t>
            </a:r>
            <a:r>
              <a:rPr i="0" lang="es" sz="1400" u="none" cap="none" strike="noStrike">
                <a:solidFill>
                  <a:srgbClr val="434343"/>
                </a:solidFill>
                <a:latin typeface="Calibri"/>
                <a:ea typeface="Calibri"/>
                <a:cs typeface="Calibri"/>
                <a:sym typeface="Calibri"/>
              </a:rPr>
              <a:t> expresar sus inquietudes,</a:t>
            </a:r>
            <a:r>
              <a:rPr lang="es">
                <a:solidFill>
                  <a:srgbClr val="434343"/>
                </a:solidFill>
                <a:latin typeface="Calibri"/>
                <a:ea typeface="Calibri"/>
                <a:cs typeface="Calibri"/>
                <a:sym typeface="Calibri"/>
              </a:rPr>
              <a:t> </a:t>
            </a:r>
            <a:r>
              <a:rPr i="0" lang="es" sz="1400" u="none" cap="none" strike="noStrike">
                <a:solidFill>
                  <a:srgbClr val="434343"/>
                </a:solidFill>
                <a:latin typeface="Calibri"/>
                <a:ea typeface="Calibri"/>
                <a:cs typeface="Calibri"/>
                <a:sym typeface="Calibri"/>
              </a:rPr>
              <a:t>quejas y reclamos </a:t>
            </a:r>
            <a:r>
              <a:rPr lang="es">
                <a:solidFill>
                  <a:srgbClr val="434343"/>
                </a:solidFill>
                <a:latin typeface="Calibri"/>
                <a:ea typeface="Calibri"/>
                <a:cs typeface="Calibri"/>
                <a:sym typeface="Calibri"/>
              </a:rPr>
              <a:t>para que</a:t>
            </a:r>
            <a:r>
              <a:rPr i="0" lang="es" sz="1400" u="none" cap="none" strike="noStrike">
                <a:solidFill>
                  <a:srgbClr val="434343"/>
                </a:solidFill>
                <a:latin typeface="Calibri"/>
                <a:ea typeface="Calibri"/>
                <a:cs typeface="Calibri"/>
                <a:sym typeface="Calibri"/>
              </a:rPr>
              <a:t> se solucionen en un menor tiempo y </a:t>
            </a:r>
            <a:r>
              <a:rPr lang="es">
                <a:solidFill>
                  <a:srgbClr val="434343"/>
                </a:solidFill>
                <a:latin typeface="Calibri"/>
                <a:ea typeface="Calibri"/>
                <a:cs typeface="Calibri"/>
                <a:sym typeface="Calibri"/>
              </a:rPr>
              <a:t>aumentaría</a:t>
            </a:r>
            <a:r>
              <a:rPr lang="es">
                <a:solidFill>
                  <a:srgbClr val="434343"/>
                </a:solidFill>
                <a:latin typeface="Calibri"/>
                <a:ea typeface="Calibri"/>
                <a:cs typeface="Calibri"/>
                <a:sym typeface="Calibri"/>
              </a:rPr>
              <a:t> la calidad de la </a:t>
            </a:r>
            <a:r>
              <a:rPr lang="es">
                <a:solidFill>
                  <a:srgbClr val="434343"/>
                </a:solidFill>
                <a:latin typeface="Calibri"/>
                <a:ea typeface="Calibri"/>
                <a:cs typeface="Calibri"/>
                <a:sym typeface="Calibri"/>
              </a:rPr>
              <a:t>institución</a:t>
            </a:r>
            <a:endParaRPr i="0" sz="1400" u="none" cap="none" strike="noStrike">
              <a:solidFill>
                <a:srgbClr val="43434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382884" y="249500"/>
            <a:ext cx="5434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s" sz="2500" u="none" cap="none" strike="noStrike">
                <a:solidFill>
                  <a:schemeClr val="lt1"/>
                </a:solidFill>
              </a:rPr>
              <a:t>Justificación </a:t>
            </a:r>
            <a:endParaRPr b="1" i="0" sz="2500" u="none" cap="none" strike="noStrike">
              <a:solidFill>
                <a:schemeClr val="lt1"/>
              </a:solidFill>
            </a:endParaRPr>
          </a:p>
        </p:txBody>
      </p:sp>
      <p:sp>
        <p:nvSpPr>
          <p:cNvPr id="135" name="Google Shape;135;p7"/>
          <p:cNvSpPr/>
          <p:nvPr/>
        </p:nvSpPr>
        <p:spPr>
          <a:xfrm>
            <a:off x="-160575" y="1199500"/>
            <a:ext cx="9047400" cy="3601200"/>
          </a:xfrm>
          <a:prstGeom prst="rect">
            <a:avLst/>
          </a:prstGeom>
          <a:noFill/>
          <a:ln>
            <a:noFill/>
          </a:ln>
        </p:spPr>
        <p:txBody>
          <a:bodyPr anchorCtr="0" anchor="t" bIns="45700" lIns="91425" spcFirstLastPara="1" rIns="91425" wrap="square" tIns="45700">
            <a:noAutofit/>
          </a:bodyPr>
          <a:lstStyle/>
          <a:p>
            <a:pPr indent="0" lvl="0" marL="914400" marR="0" rtl="0" algn="just">
              <a:lnSpc>
                <a:spcPct val="115000"/>
              </a:lnSpc>
              <a:spcBef>
                <a:spcPts val="0"/>
              </a:spcBef>
              <a:spcAft>
                <a:spcPts val="0"/>
              </a:spcAft>
              <a:buClr>
                <a:srgbClr val="000000"/>
              </a:buClr>
              <a:buSzPts val="1400"/>
              <a:buFont typeface="Arial"/>
              <a:buNone/>
            </a:pPr>
            <a:r>
              <a:rPr i="0" lang="es" sz="1400" u="none" cap="none" strike="noStrike">
                <a:solidFill>
                  <a:srgbClr val="434343"/>
                </a:solidFill>
                <a:latin typeface="Calibri"/>
                <a:ea typeface="Calibri"/>
                <a:cs typeface="Calibri"/>
                <a:sym typeface="Calibri"/>
              </a:rPr>
              <a:t>El sistema de información se realizará </a:t>
            </a:r>
            <a:r>
              <a:rPr lang="es">
                <a:solidFill>
                  <a:srgbClr val="434343"/>
                </a:solidFill>
                <a:latin typeface="Calibri"/>
                <a:ea typeface="Calibri"/>
                <a:cs typeface="Calibri"/>
                <a:sym typeface="Calibri"/>
              </a:rPr>
              <a:t>debido a</a:t>
            </a:r>
            <a:r>
              <a:rPr i="0" lang="es" sz="1400" u="none" cap="none" strike="noStrike">
                <a:solidFill>
                  <a:srgbClr val="434343"/>
                </a:solidFill>
                <a:latin typeface="Calibri"/>
                <a:ea typeface="Calibri"/>
                <a:cs typeface="Calibri"/>
                <a:sym typeface="Calibri"/>
              </a:rPr>
              <a:t> que se observa que la Institución cuenta con dificultades </a:t>
            </a:r>
            <a:r>
              <a:rPr i="0" lang="es" sz="1400" u="none" cap="none" strike="noStrike">
                <a:solidFill>
                  <a:srgbClr val="434343"/>
                </a:solidFill>
                <a:latin typeface="Calibri"/>
                <a:ea typeface="Calibri"/>
                <a:cs typeface="Calibri"/>
                <a:sym typeface="Calibri"/>
              </a:rPr>
              <a:t>para que</a:t>
            </a:r>
            <a:r>
              <a:rPr i="0" lang="es" sz="1400" u="none" cap="none" strike="noStrike">
                <a:solidFill>
                  <a:srgbClr val="434343"/>
                </a:solidFill>
                <a:latin typeface="Calibri"/>
                <a:ea typeface="Calibri"/>
                <a:cs typeface="Calibri"/>
                <a:sym typeface="Calibri"/>
              </a:rPr>
              <a:t> la correspondencia  y PQRS llegue a los diferentes departamentos en forma rápida, </a:t>
            </a:r>
            <a:r>
              <a:rPr lang="es">
                <a:solidFill>
                  <a:srgbClr val="434343"/>
                </a:solidFill>
                <a:latin typeface="Calibri"/>
                <a:ea typeface="Calibri"/>
                <a:cs typeface="Calibri"/>
                <a:sym typeface="Calibri"/>
              </a:rPr>
              <a:t>además</a:t>
            </a:r>
            <a:r>
              <a:rPr i="0" lang="es" sz="1400" u="none" cap="none" strike="noStrike">
                <a:solidFill>
                  <a:srgbClr val="434343"/>
                </a:solidFill>
                <a:latin typeface="Calibri"/>
                <a:ea typeface="Calibri"/>
                <a:cs typeface="Calibri"/>
                <a:sym typeface="Calibri"/>
              </a:rPr>
              <a:t> colegio no cuenta con un método electrónico para las inquietudes de los usuarios, presenta demoras para la respuesta de las solicitudes. Se implementará </a:t>
            </a:r>
            <a:r>
              <a:rPr lang="es">
                <a:solidFill>
                  <a:srgbClr val="434343"/>
                </a:solidFill>
                <a:latin typeface="Calibri"/>
                <a:ea typeface="Calibri"/>
                <a:cs typeface="Calibri"/>
                <a:sym typeface="Calibri"/>
              </a:rPr>
              <a:t>en el </a:t>
            </a:r>
            <a:r>
              <a:rPr i="0" lang="es" sz="1400" u="none" cap="none" strike="noStrike">
                <a:solidFill>
                  <a:srgbClr val="434343"/>
                </a:solidFill>
                <a:latin typeface="Calibri"/>
                <a:ea typeface="Calibri"/>
                <a:cs typeface="Calibri"/>
                <a:sym typeface="Calibri"/>
              </a:rPr>
              <a:t>colegio este sistema Este para que la institución pueda solventar todas estas necesidades para el beneficio y la agilidad de esta. </a:t>
            </a:r>
            <a:endParaRPr i="0" sz="1400" u="none" cap="none" strike="noStrike">
              <a:solidFill>
                <a:srgbClr val="434343"/>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1100"/>
              <a:buFont typeface="Arial"/>
              <a:buNone/>
            </a:pPr>
            <a:r>
              <a:t/>
            </a:r>
            <a:endParaRPr i="0" sz="1400" u="none" cap="none" strike="noStrike">
              <a:solidFill>
                <a:srgbClr val="434343"/>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1100"/>
              <a:buFont typeface="Arial"/>
              <a:buNone/>
            </a:pPr>
            <a:r>
              <a:rPr i="0" lang="es" sz="1400" u="none" cap="none" strike="noStrike">
                <a:solidFill>
                  <a:srgbClr val="434343"/>
                </a:solidFill>
                <a:latin typeface="Calibri"/>
                <a:ea typeface="Calibri"/>
                <a:cs typeface="Calibri"/>
                <a:sym typeface="Calibri"/>
              </a:rPr>
              <a:t>El sistema de información se plantea en 6 pasos como lo son: </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Planificación del sistema a desarrollar</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Análisis de requerimientos</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Diseño </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Desarrollo (Codificación)</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Prueba </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Implementación</a:t>
            </a:r>
            <a:endParaRPr i="0" sz="1400" u="none" cap="none" strike="noStrike">
              <a:solidFill>
                <a:srgbClr val="434343"/>
              </a:solidFill>
              <a:latin typeface="Calibri"/>
              <a:ea typeface="Calibri"/>
              <a:cs typeface="Calibri"/>
              <a:sym typeface="Calibri"/>
            </a:endParaRPr>
          </a:p>
          <a:p>
            <a:pPr indent="-317500" lvl="0" marL="1371600" marR="0" rtl="0" algn="l">
              <a:lnSpc>
                <a:spcPct val="115000"/>
              </a:lnSpc>
              <a:spcBef>
                <a:spcPts val="0"/>
              </a:spcBef>
              <a:spcAft>
                <a:spcPts val="0"/>
              </a:spcAft>
              <a:buClr>
                <a:srgbClr val="434343"/>
              </a:buClr>
              <a:buSzPts val="1400"/>
              <a:buFont typeface="Calibri"/>
              <a:buChar char="-"/>
            </a:pPr>
            <a:r>
              <a:rPr i="0" lang="es" sz="1400" u="none" cap="none" strike="noStrike">
                <a:solidFill>
                  <a:srgbClr val="434343"/>
                </a:solidFill>
                <a:latin typeface="Calibri"/>
                <a:ea typeface="Calibri"/>
                <a:cs typeface="Calibri"/>
                <a:sym typeface="Calibri"/>
              </a:rPr>
              <a:t>Mantenimiento </a:t>
            </a:r>
            <a:endParaRPr i="0" sz="1400" u="none" cap="none" strike="noStrike">
              <a:solidFill>
                <a:srgbClr val="434343"/>
              </a:solidFill>
              <a:latin typeface="Calibri"/>
              <a:ea typeface="Calibri"/>
              <a:cs typeface="Calibri"/>
              <a:sym typeface="Calibri"/>
            </a:endParaRPr>
          </a:p>
          <a:p>
            <a:pPr indent="0" lvl="0" marL="0" marR="0" rtl="0" algn="ctr">
              <a:lnSpc>
                <a:spcPct val="120000"/>
              </a:lnSpc>
              <a:spcBef>
                <a:spcPts val="0"/>
              </a:spcBef>
              <a:spcAft>
                <a:spcPts val="0"/>
              </a:spcAft>
              <a:buClr>
                <a:srgbClr val="000000"/>
              </a:buClr>
              <a:buSzPts val="1400"/>
              <a:buFont typeface="Arial"/>
              <a:buNone/>
            </a:pPr>
            <a:r>
              <a:t/>
            </a:r>
            <a:endParaRPr i="0" sz="1400" u="none" cap="none" strike="noStrike">
              <a:solidFill>
                <a:srgbClr val="43434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nvSpPr>
        <p:spPr>
          <a:xfrm>
            <a:off x="1495998" y="1085600"/>
            <a:ext cx="6724800" cy="954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800"/>
              <a:buFont typeface="Arial"/>
              <a:buNone/>
            </a:pPr>
            <a:r>
              <a:rPr b="1" i="0" lang="es" sz="3000" u="none" cap="none" strike="noStrike">
                <a:solidFill>
                  <a:srgbClr val="434343"/>
                </a:solidFill>
                <a:latin typeface="Calibri"/>
                <a:ea typeface="Calibri"/>
                <a:cs typeface="Calibri"/>
                <a:sym typeface="Calibri"/>
              </a:rPr>
              <a:t>COLEGIO GIMNASIO CECIL REDDIE</a:t>
            </a:r>
            <a:endParaRPr b="1" i="0" sz="3000" u="none" cap="none" strike="noStrike">
              <a:solidFill>
                <a:srgbClr val="434343"/>
              </a:solidFill>
              <a:latin typeface="Calibri"/>
              <a:ea typeface="Calibri"/>
              <a:cs typeface="Calibri"/>
              <a:sym typeface="Calibri"/>
            </a:endParaRPr>
          </a:p>
        </p:txBody>
      </p:sp>
      <p:pic>
        <p:nvPicPr>
          <p:cNvPr id="141" name="Google Shape;141;p8"/>
          <p:cNvPicPr preferRelativeResize="0"/>
          <p:nvPr/>
        </p:nvPicPr>
        <p:blipFill rotWithShape="1">
          <a:blip r:embed="rId3">
            <a:alphaModFix/>
          </a:blip>
          <a:srcRect b="0" l="0" r="0" t="0"/>
          <a:stretch/>
        </p:blipFill>
        <p:spPr>
          <a:xfrm>
            <a:off x="7821725" y="3474929"/>
            <a:ext cx="718225" cy="107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