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3" r:id="rId3"/>
    <p:sldId id="265" r:id="rId4"/>
    <p:sldId id="267" r:id="rId5"/>
    <p:sldId id="264" r:id="rId6"/>
    <p:sldId id="271" r:id="rId7"/>
    <p:sldId id="266" r:id="rId8"/>
    <p:sldId id="272" r:id="rId9"/>
    <p:sldId id="268" r:id="rId10"/>
    <p:sldId id="273" r:id="rId11"/>
    <p:sldId id="269" r:id="rId12"/>
    <p:sldId id="270" r:id="rId13"/>
    <p:sldId id="274" r:id="rId14"/>
    <p:sldId id="275" r:id="rId15"/>
    <p:sldId id="276" r:id="rId16"/>
    <p:sldId id="278" r:id="rId17"/>
    <p:sldId id="279" r:id="rId18"/>
    <p:sldId id="280" r:id="rId19"/>
    <p:sldId id="284" r:id="rId20"/>
    <p:sldId id="281" r:id="rId21"/>
    <p:sldId id="283" r:id="rId22"/>
    <p:sldId id="282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9">
          <p15:clr>
            <a:srgbClr val="A4A3A4"/>
          </p15:clr>
        </p15:guide>
        <p15:guide id="2" orient="horz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1440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orient="horz" pos="2880">
          <p15:clr>
            <a:srgbClr val="A4A3A4"/>
          </p15:clr>
        </p15:guide>
        <p15:guide id="7" orient="horz" pos="3600">
          <p15:clr>
            <a:srgbClr val="A4A3A4"/>
          </p15:clr>
        </p15:guide>
        <p15:guide id="8" pos="5759">
          <p15:clr>
            <a:srgbClr val="A4A3A4"/>
          </p15:clr>
        </p15:guide>
        <p15:guide id="9">
          <p15:clr>
            <a:srgbClr val="A4A3A4"/>
          </p15:clr>
        </p15:guide>
        <p15:guide id="10" pos="2160">
          <p15:clr>
            <a:srgbClr val="A4A3A4"/>
          </p15:clr>
        </p15:guide>
        <p15:guide id="11" pos="3600">
          <p15:clr>
            <a:srgbClr val="A4A3A4"/>
          </p15:clr>
        </p15:guide>
        <p15:guide id="12" pos="1440">
          <p15:clr>
            <a:srgbClr val="A4A3A4"/>
          </p15:clr>
        </p15:guide>
        <p15:guide id="13" pos="4320">
          <p15:clr>
            <a:srgbClr val="A4A3A4"/>
          </p15:clr>
        </p15:guide>
        <p15:guide id="14" pos="2880">
          <p15:clr>
            <a:srgbClr val="A4A3A4"/>
          </p15:clr>
        </p15:guide>
        <p15:guide id="15" pos="50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07D"/>
    <a:srgbClr val="F2FDF7"/>
    <a:srgbClr val="CCCCCC"/>
    <a:srgbClr val="EFB2FF"/>
    <a:srgbClr val="A93E23"/>
    <a:srgbClr val="72D89A"/>
    <a:srgbClr val="FFEFCC"/>
    <a:srgbClr val="FF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9" autoAdjust="0"/>
    <p:restoredTop sz="92980" autoAdjust="0"/>
  </p:normalViewPr>
  <p:slideViewPr>
    <p:cSldViewPr snapToObjects="1">
      <p:cViewPr>
        <p:scale>
          <a:sx n="100" d="100"/>
          <a:sy n="100" d="100"/>
        </p:scale>
        <p:origin x="-438" y="-90"/>
      </p:cViewPr>
      <p:guideLst>
        <p:guide orient="horz" pos="4319"/>
        <p:guide orient="horz"/>
        <p:guide orient="horz" pos="720"/>
        <p:guide orient="horz" pos="1440"/>
        <p:guide orient="horz" pos="2160"/>
        <p:guide orient="horz" pos="2880"/>
        <p:guide orient="horz" pos="3600"/>
        <p:guide pos="5759"/>
        <p:guide/>
        <p:guide pos="2160"/>
        <p:guide pos="3600"/>
        <p:guide pos="1440"/>
        <p:guide pos="4320"/>
        <p:guide pos="2880"/>
        <p:guide pos="5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F957C99-FB6C-4D55-A568-42F8967E8F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002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37A7DFC-C842-4DFD-A645-8C718F65D9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963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er.edu.tw/detail/1286762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er.edu.tw/detail/1286762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86402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7903D-EB78-45BC-B124-FA44011282B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en-US" sz="1200" dirty="0" smtClean="0"/>
              <a:t>因為可能的使用情境太多變了</a:t>
            </a:r>
            <a:endParaRPr lang="en-US" altLang="zh-TW" sz="1200" dirty="0" smtClean="0"/>
          </a:p>
          <a:p>
            <a:r>
              <a:rPr lang="zh-TW" altLang="en-US" sz="1200" dirty="0" smtClean="0"/>
              <a:t>會盡量讓介面可以吃下各種內容做轉換</a:t>
            </a:r>
            <a:endParaRPr lang="en-US" altLang="zh-TW" sz="1200" dirty="0" smtClean="0"/>
          </a:p>
          <a:p>
            <a:r>
              <a:rPr lang="zh-TW" altLang="en-US" sz="1200" dirty="0" smtClean="0"/>
              <a:t>但要注意總有漏網之魚的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298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7903D-EB78-45BC-B124-FA44011282B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en-US" sz="1200" dirty="0" smtClean="0"/>
              <a:t>因為可能的使用情境太多變了</a:t>
            </a:r>
            <a:endParaRPr lang="en-US" altLang="zh-TW" sz="1200" dirty="0" smtClean="0"/>
          </a:p>
          <a:p>
            <a:r>
              <a:rPr lang="zh-TW" altLang="en-US" sz="1200" dirty="0" smtClean="0"/>
              <a:t>會盡量讓介面可以吃下各種內容做轉換</a:t>
            </a:r>
            <a:endParaRPr lang="en-US" altLang="zh-TW" sz="1200" dirty="0" smtClean="0"/>
          </a:p>
          <a:p>
            <a:r>
              <a:rPr lang="zh-TW" altLang="en-US" sz="1200" dirty="0" smtClean="0"/>
              <a:t>但要注意總有漏網之魚的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298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7903D-EB78-45BC-B124-FA44011282B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en-US" dirty="0" smtClean="0"/>
              <a:t>雖然 </a:t>
            </a:r>
            <a:r>
              <a:rPr lang="en-US" altLang="zh-TW" dirty="0" smtClean="0"/>
              <a:t>$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 </a:t>
            </a:r>
            <a:r>
              <a:rPr lang="zh-TW" altLang="en-US" dirty="0" smtClean="0"/>
              <a:t>限制是陣列，</a:t>
            </a:r>
            <a:endParaRPr lang="en-US" altLang="zh-TW" dirty="0" smtClean="0"/>
          </a:p>
          <a:p>
            <a:r>
              <a:rPr lang="zh-TW" altLang="en-US" dirty="0" smtClean="0"/>
              <a:t>但不一定會有 </a:t>
            </a:r>
            <a:r>
              <a:rPr lang="en-US" altLang="zh-TW" dirty="0" smtClean="0"/>
              <a:t>driver </a:t>
            </a:r>
            <a:r>
              <a:rPr lang="zh-TW" altLang="en-US" dirty="0" smtClean="0"/>
              <a:t>這個 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一旦缺少就會跳 </a:t>
            </a:r>
            <a:r>
              <a:rPr lang="en-US" altLang="zh-TW" dirty="0" smtClean="0"/>
              <a:t>warning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我們可以用專用的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物件來解決：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298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7903D-EB78-45BC-B124-FA44011282B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29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7903D-EB78-45BC-B124-FA44011282B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298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7903D-EB78-45BC-B124-FA44011282B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298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7903D-EB78-45BC-B124-FA44011282B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298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7903D-EB78-45BC-B124-FA44011282B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298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7903D-EB78-45BC-B124-FA44011282B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298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7903D-EB78-45BC-B124-FA44011282B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29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7903D-EB78-45BC-B124-FA44011282B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用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國家教育研究所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的定義來看吧，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eaLnBrk="1" hangingPunct="1">
              <a:spcBef>
                <a:spcPct val="50000"/>
              </a:spcBef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健壯性指的是：</a:t>
            </a:r>
            <a:endParaRPr lang="en-US" altLang="zh-TW" sz="1200" i="1" dirty="0" smtClean="0"/>
          </a:p>
          <a:p>
            <a:pPr eaLnBrk="1" hangingPunct="1">
              <a:spcBef>
                <a:spcPct val="50000"/>
              </a:spcBef>
            </a:pPr>
            <a:endParaRPr lang="en-US" altLang="zh-TW" sz="1200" i="1" dirty="0" smtClean="0"/>
          </a:p>
          <a:p>
            <a:pPr eaLnBrk="1" hangingPunct="1">
              <a:spcBef>
                <a:spcPct val="50000"/>
              </a:spcBef>
            </a:pPr>
            <a:r>
              <a:rPr lang="zh-TW" altLang="en-US" sz="1200" i="1" dirty="0" smtClean="0"/>
              <a:t>軟體本身的周密程度。</a:t>
            </a:r>
            <a:endParaRPr lang="en-US" altLang="zh-TW" sz="1200" i="1" dirty="0" smtClean="0"/>
          </a:p>
          <a:p>
            <a:pPr eaLnBrk="1" hangingPunct="1">
              <a:spcBef>
                <a:spcPct val="50000"/>
              </a:spcBef>
            </a:pPr>
            <a:r>
              <a:rPr lang="zh-TW" altLang="en-US" sz="1200" i="1" dirty="0" smtClean="0"/>
              <a:t>即撰寫程式時考慮到各種不同的使用情況，</a:t>
            </a:r>
            <a:endParaRPr lang="en-US" altLang="zh-TW" sz="1200" i="1" dirty="0" smtClean="0"/>
          </a:p>
          <a:p>
            <a:pPr eaLnBrk="1" hangingPunct="1">
              <a:spcBef>
                <a:spcPct val="50000"/>
              </a:spcBef>
            </a:pPr>
            <a:r>
              <a:rPr lang="zh-TW" altLang="en-US" sz="1200" i="1" dirty="0" smtClean="0"/>
              <a:t>並事先加以定義處理，避免使用時產生錯誤。</a:t>
            </a:r>
            <a:endParaRPr lang="en-US" altLang="en-US" sz="1200" dirty="0" smtClean="0">
              <a:latin typeface="Comic Sans MS" panose="030F0702030302020204" pitchFamily="66" charset="0"/>
            </a:endParaRPr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298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7903D-EB78-45BC-B124-FA44011282B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298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7903D-EB78-45BC-B124-FA44011282B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298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7903D-EB78-45BC-B124-FA44011282B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29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7903D-EB78-45BC-B124-FA44011282B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用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國家教育研究所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的定義來看吧，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eaLnBrk="1" hangingPunct="1">
              <a:spcBef>
                <a:spcPct val="50000"/>
              </a:spcBef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健壯性指的是：</a:t>
            </a:r>
            <a:endParaRPr lang="en-US" altLang="zh-TW" sz="1200" i="1" dirty="0" smtClean="0"/>
          </a:p>
          <a:p>
            <a:pPr eaLnBrk="1" hangingPunct="1">
              <a:spcBef>
                <a:spcPct val="50000"/>
              </a:spcBef>
            </a:pPr>
            <a:endParaRPr lang="en-US" altLang="zh-TW" sz="1200" i="1" dirty="0" smtClean="0"/>
          </a:p>
          <a:p>
            <a:pPr eaLnBrk="1" hangingPunct="1">
              <a:spcBef>
                <a:spcPct val="50000"/>
              </a:spcBef>
            </a:pPr>
            <a:r>
              <a:rPr lang="zh-TW" altLang="en-US" sz="1200" i="1" dirty="0" smtClean="0"/>
              <a:t>軟體本身的周密程度。</a:t>
            </a:r>
            <a:endParaRPr lang="en-US" altLang="zh-TW" sz="1200" i="1" dirty="0" smtClean="0"/>
          </a:p>
          <a:p>
            <a:pPr eaLnBrk="1" hangingPunct="1">
              <a:spcBef>
                <a:spcPct val="50000"/>
              </a:spcBef>
            </a:pPr>
            <a:r>
              <a:rPr lang="zh-TW" altLang="en-US" sz="1200" i="1" dirty="0" smtClean="0"/>
              <a:t>即撰寫程式時考慮到各種不同的使用情況，</a:t>
            </a:r>
            <a:endParaRPr lang="en-US" altLang="zh-TW" sz="1200" i="1" dirty="0" smtClean="0"/>
          </a:p>
          <a:p>
            <a:pPr eaLnBrk="1" hangingPunct="1">
              <a:spcBef>
                <a:spcPct val="50000"/>
              </a:spcBef>
            </a:pPr>
            <a:r>
              <a:rPr lang="zh-TW" altLang="en-US" sz="1200" i="1" dirty="0" smtClean="0"/>
              <a:t>並事先加以定義處理，避免使用時產生錯誤。</a:t>
            </a:r>
            <a:endParaRPr lang="en-US" altLang="en-US" sz="1200" dirty="0" smtClean="0">
              <a:latin typeface="Comic Sans MS" panose="030F0702030302020204" pitchFamily="66" charset="0"/>
            </a:endParaRPr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298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7903D-EB78-45BC-B124-FA44011282B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298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7903D-EB78-45BC-B124-FA44011282B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298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7903D-EB78-45BC-B124-FA44011282B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298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7903D-EB78-45BC-B124-FA44011282B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298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7903D-EB78-45BC-B124-FA44011282B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298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7903D-EB78-45BC-B124-FA44011282B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en-US" dirty="0" smtClean="0"/>
              <a:t>碰到 </a:t>
            </a:r>
            <a:r>
              <a:rPr lang="en-US" altLang="zh-TW" dirty="0" smtClean="0"/>
              <a:t>string </a:t>
            </a:r>
            <a:r>
              <a:rPr lang="zh-TW" altLang="en-US" dirty="0" smtClean="0"/>
              <a:t>或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zh-TW" altLang="en-US" dirty="0" smtClean="0"/>
              <a:t>這種不能再參數區宣告的</a:t>
            </a:r>
            <a:endParaRPr lang="en-US" altLang="zh-TW" dirty="0" smtClean="0"/>
          </a:p>
          <a:p>
            <a:r>
              <a:rPr lang="zh-TW" altLang="en-US" dirty="0" smtClean="0"/>
              <a:t>我們就得在 </a:t>
            </a:r>
            <a:r>
              <a:rPr lang="en-US" altLang="zh-TW" dirty="0" smtClean="0"/>
              <a:t>function </a:t>
            </a:r>
            <a:r>
              <a:rPr lang="zh-TW" altLang="en-US" dirty="0" smtClean="0"/>
              <a:t>開頭做好檢查</a:t>
            </a:r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29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 userDrawn="1"/>
        </p:nvSpPr>
        <p:spPr bwMode="auto">
          <a:xfrm>
            <a:off x="0" y="0"/>
            <a:ext cx="9144000" cy="6856413"/>
          </a:xfrm>
          <a:prstGeom prst="rect">
            <a:avLst/>
          </a:prstGeom>
          <a:gradFill rotWithShape="0">
            <a:gsLst>
              <a:gs pos="0">
                <a:srgbClr val="CCCCCC"/>
              </a:gs>
              <a:gs pos="100000">
                <a:srgbClr val="C4C4C4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6451A5B-7873-4495-AFAC-4362EDF309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2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842A2-8E44-4B11-BC8C-AB2FFB26D5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36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FB8C0-2C60-4F38-9DCB-70FFE3672D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365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95784-21D0-4DC4-ABFB-13C247654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13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BD5B9-F802-4238-8756-CD8630A1BA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40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B6316-D47B-4189-B272-55F7CF80DD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10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4CCD2-4B58-405C-83E3-6952725F2C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28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9D0E5-9F36-4598-BBCF-F659024B42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21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6ABE0-49DE-4567-823A-EB5BCCA3FD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14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6D873-2844-4959-88F8-7A142DDAAD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04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5B59A-0AE5-45CF-ADB5-44DFF12E97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20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46839-61A1-42E9-AC0F-2012F4C17F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59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0293-D5D2-42EE-8B25-22A8C21553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53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6"/>
          <p:cNvSpPr>
            <a:spLocks noChangeArrowheads="1"/>
          </p:cNvSpPr>
          <p:nvPr userDrawn="1"/>
        </p:nvSpPr>
        <p:spPr bwMode="auto">
          <a:xfrm>
            <a:off x="0" y="0"/>
            <a:ext cx="9144000" cy="6856413"/>
          </a:xfrm>
          <a:prstGeom prst="rect">
            <a:avLst/>
          </a:prstGeom>
          <a:gradFill rotWithShape="0">
            <a:gsLst>
              <a:gs pos="0">
                <a:srgbClr val="CCCCCC"/>
              </a:gs>
              <a:gs pos="100000">
                <a:srgbClr val="C4C4C4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DC86E0C-FDA3-4EED-9EA3-58B61ED745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www.ithome.com.tw/node/81659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hower.tw/blog/archives/7259" TargetMode="External"/><Relationship Id="rId5" Type="http://schemas.openxmlformats.org/officeDocument/2006/relationships/hyperlink" Target="https://en.wikipedia.org/wiki/Null_Object_pattern" TargetMode="External"/><Relationship Id="rId4" Type="http://schemas.openxmlformats.org/officeDocument/2006/relationships/hyperlink" Target="http://asika.windspeaker.co/post/3502-strong-php-1-defensive-programmi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493713" y="457200"/>
            <a:ext cx="8305800" cy="58674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3" name="Text Box 89"/>
          <p:cNvSpPr txBox="1">
            <a:spLocks noChangeArrowheads="1"/>
          </p:cNvSpPr>
          <p:nvPr/>
        </p:nvSpPr>
        <p:spPr bwMode="auto">
          <a:xfrm>
            <a:off x="1143000" y="1325563"/>
            <a:ext cx="6858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altLang="en-US" sz="6000" smtClean="0">
                <a:solidFill>
                  <a:schemeClr val="bg2"/>
                </a:solidFill>
                <a:latin typeface="Comic Sans MS" panose="030F0702030302020204" pitchFamily="66" charset="0"/>
              </a:rPr>
              <a:t>Learning </a:t>
            </a:r>
            <a:r>
              <a:rPr lang="en-US" altLang="en-US" sz="6000" dirty="0" smtClean="0">
                <a:solidFill>
                  <a:schemeClr val="bg2"/>
                </a:solidFill>
                <a:latin typeface="Comic Sans MS" panose="030F0702030302020204" pitchFamily="66" charset="0"/>
              </a:rPr>
              <a:t>Defensive Programming</a:t>
            </a:r>
            <a:endParaRPr lang="en-US" altLang="en-US" sz="6000" dirty="0"/>
          </a:p>
        </p:txBody>
      </p:sp>
      <p:sp>
        <p:nvSpPr>
          <p:cNvPr id="5124" name="Text Box 90"/>
          <p:cNvSpPr txBox="1">
            <a:spLocks noChangeArrowheads="1"/>
          </p:cNvSpPr>
          <p:nvPr/>
        </p:nvSpPr>
        <p:spPr bwMode="auto">
          <a:xfrm>
            <a:off x="1978025" y="4205288"/>
            <a:ext cx="4800600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訓練發展部</a:t>
            </a:r>
            <a:endParaRPr lang="en-US" altLang="zh-TW" dirty="0" smtClean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sz="2500" dirty="0" smtClean="0">
                <a:solidFill>
                  <a:schemeClr val="bg2"/>
                </a:solidFill>
                <a:latin typeface="Chiller" pitchFamily="82" charset="0"/>
                <a:ea typeface="微軟正黑體" pitchFamily="34" charset="-120"/>
              </a:rPr>
              <a:t>Leif Chen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500" dirty="0" smtClean="0">
                <a:solidFill>
                  <a:schemeClr val="bg2"/>
                </a:solidFill>
                <a:latin typeface="Chiller" pitchFamily="82" charset="0"/>
                <a:ea typeface="微軟正黑體" pitchFamily="34" charset="-120"/>
              </a:rPr>
              <a:t>2016 / 8 / 19</a:t>
            </a:r>
            <a:endParaRPr lang="en-US" altLang="en-US" sz="2500" dirty="0">
              <a:solidFill>
                <a:schemeClr val="bg2"/>
              </a:solidFill>
              <a:latin typeface="Chiller" pitchFamily="82" charset="0"/>
              <a:ea typeface="微軟正黑體" pitchFamily="34" charset="-120"/>
            </a:endParaRPr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8229600" y="1524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457200" y="52578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8342313" y="541813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457200" y="152400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5129" name="Picture 101" descr="pen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3169">
            <a:off x="2840333" y="5255506"/>
            <a:ext cx="586581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6"/>
          <p:cNvSpPr>
            <a:spLocks noChangeArrowheads="1"/>
          </p:cNvSpPr>
          <p:nvPr/>
        </p:nvSpPr>
        <p:spPr bwMode="auto">
          <a:xfrm>
            <a:off x="493713" y="457200"/>
            <a:ext cx="8305800" cy="58674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 b="1" dirty="0"/>
          </a:p>
        </p:txBody>
      </p:sp>
      <p:sp>
        <p:nvSpPr>
          <p:cNvPr id="9219" name="Rectangle 67"/>
          <p:cNvSpPr>
            <a:spLocks noChangeArrowheads="1"/>
          </p:cNvSpPr>
          <p:nvPr/>
        </p:nvSpPr>
        <p:spPr bwMode="auto">
          <a:xfrm rot="-1768185">
            <a:off x="8229600" y="1524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0" name="Rectangle 68"/>
          <p:cNvSpPr>
            <a:spLocks noChangeArrowheads="1"/>
          </p:cNvSpPr>
          <p:nvPr/>
        </p:nvSpPr>
        <p:spPr bwMode="auto">
          <a:xfrm rot="-1768185">
            <a:off x="457200" y="52578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1" name="Rectangle 69"/>
          <p:cNvSpPr>
            <a:spLocks noChangeArrowheads="1"/>
          </p:cNvSpPr>
          <p:nvPr/>
        </p:nvSpPr>
        <p:spPr bwMode="auto">
          <a:xfrm rot="1768185" flipH="1">
            <a:off x="8342313" y="541813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2" name="Rectangle 70"/>
          <p:cNvSpPr>
            <a:spLocks noChangeArrowheads="1"/>
          </p:cNvSpPr>
          <p:nvPr/>
        </p:nvSpPr>
        <p:spPr bwMode="auto">
          <a:xfrm rot="1768185" flipH="1">
            <a:off x="457200" y="152400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4" name="Rectangle 37"/>
          <p:cNvSpPr>
            <a:spLocks noChangeArrowheads="1"/>
          </p:cNvSpPr>
          <p:nvPr/>
        </p:nvSpPr>
        <p:spPr bwMode="auto">
          <a:xfrm>
            <a:off x="3836134" y="614690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自動轉換</a:t>
            </a:r>
            <a:endParaRPr lang="en-US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" name="Picture 71" descr="pen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418138"/>
            <a:ext cx="5865813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http://origin-images.ttnet.net/pi/cto/40/03/73/15/40037315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654" y="2621807"/>
            <a:ext cx="1800437" cy="14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向右箭號 1"/>
          <p:cNvSpPr/>
          <p:nvPr/>
        </p:nvSpPr>
        <p:spPr>
          <a:xfrm>
            <a:off x="2915816" y="2868782"/>
            <a:ext cx="540060" cy="86409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5724128" y="2909934"/>
            <a:ext cx="540060" cy="86409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043608" y="2043858"/>
            <a:ext cx="673206" cy="886883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梯形 4"/>
          <p:cNvSpPr/>
          <p:nvPr/>
        </p:nvSpPr>
        <p:spPr>
          <a:xfrm>
            <a:off x="1835696" y="2930741"/>
            <a:ext cx="908323" cy="616967"/>
          </a:xfrm>
          <a:prstGeom prst="trapezoid">
            <a:avLst/>
          </a:prstGeom>
          <a:solidFill>
            <a:srgbClr val="5DB07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六邊形 5"/>
          <p:cNvSpPr/>
          <p:nvPr/>
        </p:nvSpPr>
        <p:spPr>
          <a:xfrm>
            <a:off x="781017" y="3698659"/>
            <a:ext cx="1198388" cy="93610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516216" y="3086440"/>
            <a:ext cx="621866" cy="621866"/>
          </a:xfrm>
          <a:prstGeom prst="ellipse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138082" y="2105197"/>
            <a:ext cx="621866" cy="621866"/>
          </a:xfrm>
          <a:prstGeom prst="ellipse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7307480" y="3774030"/>
            <a:ext cx="621866" cy="621866"/>
          </a:xfrm>
          <a:prstGeom prst="ellipse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4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6"/>
          <p:cNvSpPr>
            <a:spLocks noChangeArrowheads="1"/>
          </p:cNvSpPr>
          <p:nvPr/>
        </p:nvSpPr>
        <p:spPr bwMode="auto">
          <a:xfrm>
            <a:off x="493713" y="457200"/>
            <a:ext cx="8305800" cy="58674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 b="1" dirty="0"/>
          </a:p>
        </p:txBody>
      </p:sp>
      <p:sp>
        <p:nvSpPr>
          <p:cNvPr id="9219" name="Rectangle 67"/>
          <p:cNvSpPr>
            <a:spLocks noChangeArrowheads="1"/>
          </p:cNvSpPr>
          <p:nvPr/>
        </p:nvSpPr>
        <p:spPr bwMode="auto">
          <a:xfrm rot="-1768185">
            <a:off x="8229600" y="1524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0" name="Rectangle 68"/>
          <p:cNvSpPr>
            <a:spLocks noChangeArrowheads="1"/>
          </p:cNvSpPr>
          <p:nvPr/>
        </p:nvSpPr>
        <p:spPr bwMode="auto">
          <a:xfrm rot="-1768185">
            <a:off x="457200" y="52578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1" name="Rectangle 69"/>
          <p:cNvSpPr>
            <a:spLocks noChangeArrowheads="1"/>
          </p:cNvSpPr>
          <p:nvPr/>
        </p:nvSpPr>
        <p:spPr bwMode="auto">
          <a:xfrm rot="1768185" flipH="1">
            <a:off x="8342313" y="541813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2" name="Rectangle 70"/>
          <p:cNvSpPr>
            <a:spLocks noChangeArrowheads="1"/>
          </p:cNvSpPr>
          <p:nvPr/>
        </p:nvSpPr>
        <p:spPr bwMode="auto">
          <a:xfrm rot="1768185" flipH="1">
            <a:off x="457200" y="152400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4" name="Rectangle 37"/>
          <p:cNvSpPr>
            <a:spLocks noChangeArrowheads="1"/>
          </p:cNvSpPr>
          <p:nvPr/>
        </p:nvSpPr>
        <p:spPr bwMode="auto">
          <a:xfrm>
            <a:off x="3836134" y="614690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自動轉換</a:t>
            </a:r>
            <a:endParaRPr lang="en-US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3651" y="2559903"/>
            <a:ext cx="364715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自動轉換通常用在公開類別或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en-US" altLang="zh-TW" dirty="0" smtClean="0"/>
              <a:t>Ex. </a:t>
            </a:r>
            <a:r>
              <a:rPr lang="zh-TW" altLang="en-US" dirty="0" smtClean="0"/>
              <a:t>框架</a:t>
            </a:r>
            <a:r>
              <a:rPr lang="zh-TW" altLang="en-US" dirty="0"/>
              <a:t>或函式</a:t>
            </a:r>
            <a:r>
              <a:rPr lang="zh-TW" altLang="en-US" dirty="0" smtClean="0"/>
              <a:t>庫</a:t>
            </a:r>
            <a:endParaRPr lang="en-US" altLang="zh-TW" dirty="0" smtClean="0"/>
          </a:p>
          <a:p>
            <a:r>
              <a:rPr lang="zh-TW" altLang="en-US" sz="1600" dirty="0" smtClean="0"/>
              <a:t>。</a:t>
            </a:r>
            <a:endParaRPr lang="zh-TW" altLang="en-US" sz="1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" r="46063"/>
          <a:stretch/>
        </p:blipFill>
        <p:spPr bwMode="auto">
          <a:xfrm>
            <a:off x="4646612" y="2143373"/>
            <a:ext cx="3853657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1" descr="pen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418138"/>
            <a:ext cx="5865813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732" y="2559902"/>
            <a:ext cx="3219854" cy="151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07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6"/>
          <p:cNvSpPr>
            <a:spLocks noChangeArrowheads="1"/>
          </p:cNvSpPr>
          <p:nvPr/>
        </p:nvSpPr>
        <p:spPr bwMode="auto">
          <a:xfrm>
            <a:off x="493713" y="457200"/>
            <a:ext cx="8305800" cy="58674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 b="1" dirty="0"/>
          </a:p>
        </p:txBody>
      </p:sp>
      <p:sp>
        <p:nvSpPr>
          <p:cNvPr id="9219" name="Rectangle 67"/>
          <p:cNvSpPr>
            <a:spLocks noChangeArrowheads="1"/>
          </p:cNvSpPr>
          <p:nvPr/>
        </p:nvSpPr>
        <p:spPr bwMode="auto">
          <a:xfrm rot="-1768185">
            <a:off x="8229600" y="1524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0" name="Rectangle 68"/>
          <p:cNvSpPr>
            <a:spLocks noChangeArrowheads="1"/>
          </p:cNvSpPr>
          <p:nvPr/>
        </p:nvSpPr>
        <p:spPr bwMode="auto">
          <a:xfrm rot="-1768185">
            <a:off x="457200" y="52578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1" name="Rectangle 69"/>
          <p:cNvSpPr>
            <a:spLocks noChangeArrowheads="1"/>
          </p:cNvSpPr>
          <p:nvPr/>
        </p:nvSpPr>
        <p:spPr bwMode="auto">
          <a:xfrm rot="1768185" flipH="1">
            <a:off x="8342313" y="541813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2" name="Rectangle 70"/>
          <p:cNvSpPr>
            <a:spLocks noChangeArrowheads="1"/>
          </p:cNvSpPr>
          <p:nvPr/>
        </p:nvSpPr>
        <p:spPr bwMode="auto">
          <a:xfrm rot="1768185" flipH="1">
            <a:off x="457200" y="152400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4" name="Rectangle 37"/>
          <p:cNvSpPr>
            <a:spLocks noChangeArrowheads="1"/>
          </p:cNvSpPr>
          <p:nvPr/>
        </p:nvSpPr>
        <p:spPr bwMode="auto">
          <a:xfrm>
            <a:off x="3836134" y="614690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自動轉換</a:t>
            </a:r>
            <a:endParaRPr lang="en-US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" name="Picture 71" descr="pen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418138"/>
            <a:ext cx="5865813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2000250"/>
            <a:ext cx="43434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483474" y="1434336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用專用</a:t>
            </a:r>
            <a:r>
              <a:rPr lang="zh-TW" altLang="en-US" dirty="0" smtClean="0"/>
              <a:t>的物件</a:t>
            </a:r>
            <a:r>
              <a:rPr lang="zh-TW" altLang="en-US" dirty="0"/>
              <a:t>來解決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92896"/>
            <a:ext cx="3708412" cy="97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18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6"/>
          <p:cNvSpPr>
            <a:spLocks noChangeArrowheads="1"/>
          </p:cNvSpPr>
          <p:nvPr/>
        </p:nvSpPr>
        <p:spPr bwMode="auto">
          <a:xfrm>
            <a:off x="493713" y="457200"/>
            <a:ext cx="8305800" cy="58674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 b="1" dirty="0"/>
          </a:p>
        </p:txBody>
      </p:sp>
      <p:sp>
        <p:nvSpPr>
          <p:cNvPr id="9219" name="Rectangle 67"/>
          <p:cNvSpPr>
            <a:spLocks noChangeArrowheads="1"/>
          </p:cNvSpPr>
          <p:nvPr/>
        </p:nvSpPr>
        <p:spPr bwMode="auto">
          <a:xfrm rot="-1768185">
            <a:off x="8229600" y="1524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0" name="Rectangle 68"/>
          <p:cNvSpPr>
            <a:spLocks noChangeArrowheads="1"/>
          </p:cNvSpPr>
          <p:nvPr/>
        </p:nvSpPr>
        <p:spPr bwMode="auto">
          <a:xfrm rot="-1768185">
            <a:off x="457200" y="52578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1" name="Rectangle 69"/>
          <p:cNvSpPr>
            <a:spLocks noChangeArrowheads="1"/>
          </p:cNvSpPr>
          <p:nvPr/>
        </p:nvSpPr>
        <p:spPr bwMode="auto">
          <a:xfrm rot="1768185" flipH="1">
            <a:off x="8342313" y="541813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2" name="Rectangle 70"/>
          <p:cNvSpPr>
            <a:spLocks noChangeArrowheads="1"/>
          </p:cNvSpPr>
          <p:nvPr/>
        </p:nvSpPr>
        <p:spPr bwMode="auto">
          <a:xfrm rot="1768185" flipH="1">
            <a:off x="457200" y="152400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4" name="Rectangle 37"/>
          <p:cNvSpPr>
            <a:spLocks noChangeArrowheads="1"/>
          </p:cNvSpPr>
          <p:nvPr/>
        </p:nvSpPr>
        <p:spPr bwMode="auto">
          <a:xfrm>
            <a:off x="3179420" y="614690"/>
            <a:ext cx="30121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Fallback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與預設值</a:t>
            </a:r>
            <a:endParaRPr lang="en-US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" name="Picture 71" descr="pen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418138"/>
            <a:ext cx="5865813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 descr="http://accstudentministries.com/accmain/wp-content/uploads/2015/10/FallBac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619002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0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6"/>
          <p:cNvSpPr>
            <a:spLocks noChangeArrowheads="1"/>
          </p:cNvSpPr>
          <p:nvPr/>
        </p:nvSpPr>
        <p:spPr bwMode="auto">
          <a:xfrm>
            <a:off x="493713" y="457200"/>
            <a:ext cx="8305800" cy="58674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 b="1" dirty="0"/>
          </a:p>
        </p:txBody>
      </p:sp>
      <p:sp>
        <p:nvSpPr>
          <p:cNvPr id="9219" name="Rectangle 67"/>
          <p:cNvSpPr>
            <a:spLocks noChangeArrowheads="1"/>
          </p:cNvSpPr>
          <p:nvPr/>
        </p:nvSpPr>
        <p:spPr bwMode="auto">
          <a:xfrm rot="-1768185">
            <a:off x="8229600" y="1524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0" name="Rectangle 68"/>
          <p:cNvSpPr>
            <a:spLocks noChangeArrowheads="1"/>
          </p:cNvSpPr>
          <p:nvPr/>
        </p:nvSpPr>
        <p:spPr bwMode="auto">
          <a:xfrm rot="-1768185">
            <a:off x="457200" y="52578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1" name="Rectangle 69"/>
          <p:cNvSpPr>
            <a:spLocks noChangeArrowheads="1"/>
          </p:cNvSpPr>
          <p:nvPr/>
        </p:nvSpPr>
        <p:spPr bwMode="auto">
          <a:xfrm rot="1768185" flipH="1">
            <a:off x="8342313" y="541813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2" name="Rectangle 70"/>
          <p:cNvSpPr>
            <a:spLocks noChangeArrowheads="1"/>
          </p:cNvSpPr>
          <p:nvPr/>
        </p:nvSpPr>
        <p:spPr bwMode="auto">
          <a:xfrm rot="1768185" flipH="1">
            <a:off x="457200" y="152400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4" name="Rectangle 37"/>
          <p:cNvSpPr>
            <a:spLocks noChangeArrowheads="1"/>
          </p:cNvSpPr>
          <p:nvPr/>
        </p:nvSpPr>
        <p:spPr bwMode="auto">
          <a:xfrm>
            <a:off x="3836134" y="614690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自動轉換</a:t>
            </a:r>
            <a:endParaRPr lang="en-US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825" y="1137910"/>
            <a:ext cx="6059574" cy="509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34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6"/>
          <p:cNvSpPr>
            <a:spLocks noChangeArrowheads="1"/>
          </p:cNvSpPr>
          <p:nvPr/>
        </p:nvSpPr>
        <p:spPr bwMode="auto">
          <a:xfrm>
            <a:off x="493713" y="457200"/>
            <a:ext cx="8305800" cy="58674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 b="1" dirty="0"/>
          </a:p>
        </p:txBody>
      </p:sp>
      <p:sp>
        <p:nvSpPr>
          <p:cNvPr id="9219" name="Rectangle 67"/>
          <p:cNvSpPr>
            <a:spLocks noChangeArrowheads="1"/>
          </p:cNvSpPr>
          <p:nvPr/>
        </p:nvSpPr>
        <p:spPr bwMode="auto">
          <a:xfrm rot="-1768185">
            <a:off x="8229600" y="1524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0" name="Rectangle 68"/>
          <p:cNvSpPr>
            <a:spLocks noChangeArrowheads="1"/>
          </p:cNvSpPr>
          <p:nvPr/>
        </p:nvSpPr>
        <p:spPr bwMode="auto">
          <a:xfrm rot="-1768185">
            <a:off x="457200" y="52578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1" name="Rectangle 69"/>
          <p:cNvSpPr>
            <a:spLocks noChangeArrowheads="1"/>
          </p:cNvSpPr>
          <p:nvPr/>
        </p:nvSpPr>
        <p:spPr bwMode="auto">
          <a:xfrm rot="1768185" flipH="1">
            <a:off x="8342313" y="541813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2" name="Rectangle 70"/>
          <p:cNvSpPr>
            <a:spLocks noChangeArrowheads="1"/>
          </p:cNvSpPr>
          <p:nvPr/>
        </p:nvSpPr>
        <p:spPr bwMode="auto">
          <a:xfrm rot="1768185" flipH="1">
            <a:off x="457200" y="152400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4" name="Rectangle 37"/>
          <p:cNvSpPr>
            <a:spLocks noChangeArrowheads="1"/>
          </p:cNvSpPr>
          <p:nvPr/>
        </p:nvSpPr>
        <p:spPr bwMode="auto">
          <a:xfrm>
            <a:off x="3836134" y="614690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自動轉換</a:t>
            </a:r>
            <a:endParaRPr lang="en-US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1137910"/>
            <a:ext cx="710565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420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6"/>
          <p:cNvSpPr>
            <a:spLocks noChangeArrowheads="1"/>
          </p:cNvSpPr>
          <p:nvPr/>
        </p:nvSpPr>
        <p:spPr bwMode="auto">
          <a:xfrm>
            <a:off x="493713" y="457200"/>
            <a:ext cx="8305800" cy="58674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 b="1" dirty="0"/>
          </a:p>
        </p:txBody>
      </p:sp>
      <p:sp>
        <p:nvSpPr>
          <p:cNvPr id="9219" name="Rectangle 67"/>
          <p:cNvSpPr>
            <a:spLocks noChangeArrowheads="1"/>
          </p:cNvSpPr>
          <p:nvPr/>
        </p:nvSpPr>
        <p:spPr bwMode="auto">
          <a:xfrm rot="-1768185">
            <a:off x="8229600" y="1524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0" name="Rectangle 68"/>
          <p:cNvSpPr>
            <a:spLocks noChangeArrowheads="1"/>
          </p:cNvSpPr>
          <p:nvPr/>
        </p:nvSpPr>
        <p:spPr bwMode="auto">
          <a:xfrm rot="-1768185">
            <a:off x="457200" y="52578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1" name="Rectangle 69"/>
          <p:cNvSpPr>
            <a:spLocks noChangeArrowheads="1"/>
          </p:cNvSpPr>
          <p:nvPr/>
        </p:nvSpPr>
        <p:spPr bwMode="auto">
          <a:xfrm rot="1768185" flipH="1">
            <a:off x="8342313" y="541813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2" name="Rectangle 70"/>
          <p:cNvSpPr>
            <a:spLocks noChangeArrowheads="1"/>
          </p:cNvSpPr>
          <p:nvPr/>
        </p:nvSpPr>
        <p:spPr bwMode="auto">
          <a:xfrm rot="1768185" flipH="1">
            <a:off x="457200" y="152400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4" name="Rectangle 37"/>
          <p:cNvSpPr>
            <a:spLocks noChangeArrowheads="1"/>
          </p:cNvSpPr>
          <p:nvPr/>
        </p:nvSpPr>
        <p:spPr bwMode="auto">
          <a:xfrm>
            <a:off x="4195207" y="61469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黑洞</a:t>
            </a:r>
            <a:endParaRPr lang="en-US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" name="Picture 71" descr="pen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418138"/>
            <a:ext cx="5865813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rs3.sinahk.net/cap/3/2016/04/19/3/39993a24caba6b41a67b04414efa94c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81" y="1862137"/>
            <a:ext cx="542925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6"/>
          <p:cNvSpPr>
            <a:spLocks noChangeArrowheads="1"/>
          </p:cNvSpPr>
          <p:nvPr/>
        </p:nvSpPr>
        <p:spPr bwMode="auto">
          <a:xfrm>
            <a:off x="493713" y="457200"/>
            <a:ext cx="8305800" cy="58674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 b="1" dirty="0"/>
          </a:p>
        </p:txBody>
      </p:sp>
      <p:sp>
        <p:nvSpPr>
          <p:cNvPr id="9219" name="Rectangle 67"/>
          <p:cNvSpPr>
            <a:spLocks noChangeArrowheads="1"/>
          </p:cNvSpPr>
          <p:nvPr/>
        </p:nvSpPr>
        <p:spPr bwMode="auto">
          <a:xfrm rot="-1768185">
            <a:off x="8229600" y="1524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0" name="Rectangle 68"/>
          <p:cNvSpPr>
            <a:spLocks noChangeArrowheads="1"/>
          </p:cNvSpPr>
          <p:nvPr/>
        </p:nvSpPr>
        <p:spPr bwMode="auto">
          <a:xfrm rot="-1768185">
            <a:off x="457200" y="52578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1" name="Rectangle 69"/>
          <p:cNvSpPr>
            <a:spLocks noChangeArrowheads="1"/>
          </p:cNvSpPr>
          <p:nvPr/>
        </p:nvSpPr>
        <p:spPr bwMode="auto">
          <a:xfrm rot="1768185" flipH="1">
            <a:off x="8342313" y="541813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2" name="Rectangle 70"/>
          <p:cNvSpPr>
            <a:spLocks noChangeArrowheads="1"/>
          </p:cNvSpPr>
          <p:nvPr/>
        </p:nvSpPr>
        <p:spPr bwMode="auto">
          <a:xfrm rot="1768185" flipH="1">
            <a:off x="457200" y="152400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4" name="Rectangle 37"/>
          <p:cNvSpPr>
            <a:spLocks noChangeArrowheads="1"/>
          </p:cNvSpPr>
          <p:nvPr/>
        </p:nvSpPr>
        <p:spPr bwMode="auto">
          <a:xfrm>
            <a:off x="4195207" y="61469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黑洞</a:t>
            </a:r>
            <a:endParaRPr lang="en-US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" name="Picture 71" descr="pen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418138"/>
            <a:ext cx="5865813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2289051"/>
            <a:ext cx="29051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907" y="3434730"/>
            <a:ext cx="12954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91580" y="237523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黑洞泛指 </a:t>
            </a:r>
            <a:r>
              <a:rPr lang="en-US" altLang="zh-TW" dirty="0" err="1"/>
              <a:t>NullObject</a:t>
            </a:r>
            <a:r>
              <a:rPr lang="en-US" altLang="zh-TW" dirty="0"/>
              <a:t> </a:t>
            </a:r>
            <a:r>
              <a:rPr lang="zh-TW" altLang="en-US" dirty="0"/>
              <a:t>模式或者任何無行為的物件與回傳值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有時候</a:t>
            </a:r>
            <a:r>
              <a:rPr lang="zh-TW" altLang="en-US" dirty="0"/>
              <a:t>我們的回傳值可能是</a:t>
            </a:r>
            <a:r>
              <a:rPr lang="zh-TW" altLang="en-US" dirty="0" smtClean="0"/>
              <a:t>空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此時</a:t>
            </a:r>
            <a:r>
              <a:rPr lang="zh-TW" altLang="en-US" dirty="0"/>
              <a:t>要考慮該回傳什麼數值來給不知名的使用者</a:t>
            </a:r>
          </a:p>
        </p:txBody>
      </p:sp>
    </p:spTree>
    <p:extLst>
      <p:ext uri="{BB962C8B-B14F-4D97-AF65-F5344CB8AC3E}">
        <p14:creationId xmlns:p14="http://schemas.microsoft.com/office/powerpoint/2010/main" val="337442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6"/>
          <p:cNvSpPr>
            <a:spLocks noChangeArrowheads="1"/>
          </p:cNvSpPr>
          <p:nvPr/>
        </p:nvSpPr>
        <p:spPr bwMode="auto">
          <a:xfrm>
            <a:off x="493713" y="457200"/>
            <a:ext cx="8305800" cy="58674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 b="1" dirty="0"/>
          </a:p>
        </p:txBody>
      </p:sp>
      <p:sp>
        <p:nvSpPr>
          <p:cNvPr id="9219" name="Rectangle 67"/>
          <p:cNvSpPr>
            <a:spLocks noChangeArrowheads="1"/>
          </p:cNvSpPr>
          <p:nvPr/>
        </p:nvSpPr>
        <p:spPr bwMode="auto">
          <a:xfrm rot="-1768185">
            <a:off x="8229600" y="1524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0" name="Rectangle 68"/>
          <p:cNvSpPr>
            <a:spLocks noChangeArrowheads="1"/>
          </p:cNvSpPr>
          <p:nvPr/>
        </p:nvSpPr>
        <p:spPr bwMode="auto">
          <a:xfrm rot="-1768185">
            <a:off x="457200" y="52578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1" name="Rectangle 69"/>
          <p:cNvSpPr>
            <a:spLocks noChangeArrowheads="1"/>
          </p:cNvSpPr>
          <p:nvPr/>
        </p:nvSpPr>
        <p:spPr bwMode="auto">
          <a:xfrm rot="1768185" flipH="1">
            <a:off x="8342313" y="541813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2" name="Rectangle 70"/>
          <p:cNvSpPr>
            <a:spLocks noChangeArrowheads="1"/>
          </p:cNvSpPr>
          <p:nvPr/>
        </p:nvSpPr>
        <p:spPr bwMode="auto">
          <a:xfrm rot="1768185" flipH="1">
            <a:off x="457200" y="152400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4" name="Rectangle 37"/>
          <p:cNvSpPr>
            <a:spLocks noChangeArrowheads="1"/>
          </p:cNvSpPr>
          <p:nvPr/>
        </p:nvSpPr>
        <p:spPr bwMode="auto">
          <a:xfrm>
            <a:off x="4195207" y="61469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黑洞</a:t>
            </a:r>
            <a:endParaRPr lang="en-US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" name="Picture 71" descr="pen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418138"/>
            <a:ext cx="5865813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21916"/>
            <a:ext cx="33718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79" y="1722921"/>
            <a:ext cx="27717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5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6"/>
          <p:cNvSpPr>
            <a:spLocks noChangeArrowheads="1"/>
          </p:cNvSpPr>
          <p:nvPr/>
        </p:nvSpPr>
        <p:spPr bwMode="auto">
          <a:xfrm>
            <a:off x="395536" y="461665"/>
            <a:ext cx="8305800" cy="58674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 b="1" dirty="0"/>
          </a:p>
        </p:txBody>
      </p:sp>
      <p:sp>
        <p:nvSpPr>
          <p:cNvPr id="9219" name="Rectangle 67"/>
          <p:cNvSpPr>
            <a:spLocks noChangeArrowheads="1"/>
          </p:cNvSpPr>
          <p:nvPr/>
        </p:nvSpPr>
        <p:spPr bwMode="auto">
          <a:xfrm rot="-1768185">
            <a:off x="8229600" y="1524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0" name="Rectangle 68"/>
          <p:cNvSpPr>
            <a:spLocks noChangeArrowheads="1"/>
          </p:cNvSpPr>
          <p:nvPr/>
        </p:nvSpPr>
        <p:spPr bwMode="auto">
          <a:xfrm rot="-1768185">
            <a:off x="457200" y="52578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1" name="Rectangle 69"/>
          <p:cNvSpPr>
            <a:spLocks noChangeArrowheads="1"/>
          </p:cNvSpPr>
          <p:nvPr/>
        </p:nvSpPr>
        <p:spPr bwMode="auto">
          <a:xfrm rot="1768185" flipH="1">
            <a:off x="8342313" y="541813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2" name="Rectangle 70"/>
          <p:cNvSpPr>
            <a:spLocks noChangeArrowheads="1"/>
          </p:cNvSpPr>
          <p:nvPr/>
        </p:nvSpPr>
        <p:spPr bwMode="auto">
          <a:xfrm rot="1768185" flipH="1">
            <a:off x="457200" y="152400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11" name="Picture 71" descr="pen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418138"/>
            <a:ext cx="5865813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7"/>
          <p:cNvSpPr>
            <a:spLocks noChangeArrowheads="1"/>
          </p:cNvSpPr>
          <p:nvPr/>
        </p:nvSpPr>
        <p:spPr bwMode="auto">
          <a:xfrm>
            <a:off x="4195207" y="61469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心得</a:t>
            </a:r>
            <a:endParaRPr lang="en-US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93235" y="1477373"/>
            <a:ext cx="610675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2500" dirty="0">
                <a:solidFill>
                  <a:schemeClr val="bg2"/>
                </a:solidFill>
                <a:latin typeface="Comic Sans MS" panose="030F0702030302020204" pitchFamily="66" charset="0"/>
              </a:rPr>
              <a:t>Defensive </a:t>
            </a:r>
            <a:r>
              <a:rPr lang="en-US" altLang="en-US" sz="2500" dirty="0" smtClean="0">
                <a:solidFill>
                  <a:schemeClr val="bg2"/>
                </a:solidFill>
                <a:latin typeface="Comic Sans MS" panose="030F0702030302020204" pitchFamily="66" charset="0"/>
              </a:rPr>
              <a:t>Programming</a:t>
            </a:r>
            <a:r>
              <a:rPr lang="zh-TW" altLang="en-US" sz="2500" dirty="0" smtClean="0"/>
              <a:t> ≠ 隱藏錯誤</a:t>
            </a:r>
            <a:endParaRPr lang="en-US" altLang="zh-TW" sz="2500" dirty="0" smtClean="0"/>
          </a:p>
          <a:p>
            <a:pPr marL="0" lvl="1" algn="ctr"/>
            <a:endParaRPr lang="en-US" altLang="zh-TW" sz="2500" dirty="0" smtClean="0"/>
          </a:p>
          <a:p>
            <a:pPr marL="0" lvl="1" algn="ctr"/>
            <a:r>
              <a:rPr lang="zh-TW" altLang="en-US" sz="2500" dirty="0" smtClean="0"/>
              <a:t>惡意</a:t>
            </a:r>
            <a:r>
              <a:rPr lang="zh-TW" altLang="en-US" sz="2500" dirty="0"/>
              <a:t>使用者會特意製造不正確的</a:t>
            </a:r>
            <a:r>
              <a:rPr lang="zh-TW" altLang="en-US" sz="2500" dirty="0" smtClean="0"/>
              <a:t>輸入</a:t>
            </a:r>
            <a:endParaRPr lang="en-US" altLang="zh-TW" sz="2500" dirty="0" smtClean="0"/>
          </a:p>
          <a:p>
            <a:pPr marL="0" lvl="1" algn="ctr"/>
            <a:endParaRPr lang="en-US" altLang="zh-TW" sz="2500" dirty="0" smtClean="0"/>
          </a:p>
          <a:p>
            <a:pPr marL="0" lvl="1" algn="ctr"/>
            <a:r>
              <a:rPr lang="zh-TW" altLang="en-US" sz="2500" dirty="0" smtClean="0"/>
              <a:t>讓</a:t>
            </a:r>
            <a:r>
              <a:rPr lang="zh-TW" altLang="en-US" sz="2500" dirty="0"/>
              <a:t>程式依舊</a:t>
            </a:r>
            <a:r>
              <a:rPr lang="zh-TW" altLang="en-US" sz="2500" dirty="0" smtClean="0"/>
              <a:t>運行►產生非</a:t>
            </a:r>
            <a:r>
              <a:rPr lang="zh-TW" altLang="en-US" sz="2500" dirty="0"/>
              <a:t>預期的</a:t>
            </a:r>
            <a:r>
              <a:rPr lang="zh-TW" altLang="en-US" sz="2500" dirty="0" smtClean="0"/>
              <a:t>結果</a:t>
            </a:r>
            <a:endParaRPr lang="en-US" altLang="zh-TW" sz="2500" dirty="0" smtClean="0"/>
          </a:p>
          <a:p>
            <a:pPr marL="0" lvl="1" algn="ctr"/>
            <a:endParaRPr lang="en-US" altLang="zh-TW" sz="2500" dirty="0" smtClean="0"/>
          </a:p>
          <a:p>
            <a:pPr marL="0" lvl="1" algn="ctr"/>
            <a:r>
              <a:rPr lang="zh-TW" altLang="en-US" sz="2500" dirty="0" smtClean="0"/>
              <a:t>此時</a:t>
            </a:r>
            <a:r>
              <a:rPr lang="zh-TW" altLang="en-US" sz="2500" dirty="0"/>
              <a:t>防禦性程式設計有絕對的必要</a:t>
            </a:r>
            <a:r>
              <a:rPr lang="zh-TW" altLang="en-US" sz="2500" dirty="0" smtClean="0"/>
              <a:t>性</a:t>
            </a:r>
            <a:endParaRPr lang="zh-TW" altLang="en-US" sz="2500" dirty="0"/>
          </a:p>
          <a:p>
            <a:pPr marL="0" lvl="1" algn="ctr"/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1329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6"/>
          <p:cNvSpPr>
            <a:spLocks noChangeArrowheads="1"/>
          </p:cNvSpPr>
          <p:nvPr/>
        </p:nvSpPr>
        <p:spPr bwMode="auto">
          <a:xfrm>
            <a:off x="493713" y="457200"/>
            <a:ext cx="8305800" cy="58674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19" name="Rectangle 67"/>
          <p:cNvSpPr>
            <a:spLocks noChangeArrowheads="1"/>
          </p:cNvSpPr>
          <p:nvPr/>
        </p:nvSpPr>
        <p:spPr bwMode="auto">
          <a:xfrm rot="-1768185">
            <a:off x="8229600" y="1524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0" name="Rectangle 68"/>
          <p:cNvSpPr>
            <a:spLocks noChangeArrowheads="1"/>
          </p:cNvSpPr>
          <p:nvPr/>
        </p:nvSpPr>
        <p:spPr bwMode="auto">
          <a:xfrm rot="-1768185">
            <a:off x="457200" y="52578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1" name="Rectangle 69"/>
          <p:cNvSpPr>
            <a:spLocks noChangeArrowheads="1"/>
          </p:cNvSpPr>
          <p:nvPr/>
        </p:nvSpPr>
        <p:spPr bwMode="auto">
          <a:xfrm rot="1768185" flipH="1">
            <a:off x="8342313" y="541813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2" name="Rectangle 70"/>
          <p:cNvSpPr>
            <a:spLocks noChangeArrowheads="1"/>
          </p:cNvSpPr>
          <p:nvPr/>
        </p:nvSpPr>
        <p:spPr bwMode="auto">
          <a:xfrm rot="1768185" flipH="1">
            <a:off x="457200" y="152400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9223" name="Picture 71" descr="pen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48792">
            <a:off x="-150075" y="4634564"/>
            <a:ext cx="5865813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37"/>
          <p:cNvSpPr>
            <a:spLocks noChangeArrowheads="1"/>
          </p:cNvSpPr>
          <p:nvPr/>
        </p:nvSpPr>
        <p:spPr bwMode="auto">
          <a:xfrm>
            <a:off x="685800" y="2528299"/>
            <a:ext cx="38956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為什麼要寫健壯的</a:t>
            </a:r>
            <a:r>
              <a:rPr lang="en-US" altLang="zh-TW" sz="2800" dirty="0" smtClean="0">
                <a:latin typeface="Comic Sans MS" panose="030F0702030302020204" pitchFamily="66" charset="0"/>
              </a:rPr>
              <a:t>PHP?</a:t>
            </a:r>
            <a:endParaRPr lang="en-US" altLang="en-US" sz="2800" dirty="0">
              <a:latin typeface="Comic Sans MS" panose="030F0702030302020204" pitchFamily="66" charset="0"/>
            </a:endParaRPr>
          </a:p>
        </p:txBody>
      </p:sp>
      <p:pic>
        <p:nvPicPr>
          <p:cNvPr id="8194" name="Picture 2" descr="http://www1.takesport.idv.tw/files/usermedia/fotoupload/fotoupload3/5428_201132721326_41135811805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1457572"/>
            <a:ext cx="33337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立方體 1"/>
          <p:cNvSpPr/>
          <p:nvPr/>
        </p:nvSpPr>
        <p:spPr>
          <a:xfrm rot="20877075">
            <a:off x="5862086" y="1420305"/>
            <a:ext cx="1296144" cy="1296144"/>
          </a:xfrm>
          <a:prstGeom prst="cube">
            <a:avLst>
              <a:gd name="adj" fmla="val 12976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rot="20810201">
            <a:off x="5426350" y="1543490"/>
            <a:ext cx="204414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zh-TW" sz="8000" b="1" cap="none" spc="0" dirty="0" smtClean="0">
                <a:ln w="50800"/>
                <a:solidFill>
                  <a:srgbClr val="0070C0"/>
                </a:solidFill>
                <a:effectLst/>
                <a:latin typeface="Algerian" pitchFamily="82" charset="0"/>
              </a:rPr>
              <a:t>PHP</a:t>
            </a:r>
            <a:endParaRPr lang="zh-TW" altLang="en-US" sz="8000" b="1" cap="none" spc="0" dirty="0">
              <a:ln w="50800"/>
              <a:solidFill>
                <a:srgbClr val="0070C0"/>
              </a:solidFill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8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6"/>
          <p:cNvSpPr>
            <a:spLocks noChangeArrowheads="1"/>
          </p:cNvSpPr>
          <p:nvPr/>
        </p:nvSpPr>
        <p:spPr bwMode="auto">
          <a:xfrm>
            <a:off x="395536" y="461665"/>
            <a:ext cx="8305800" cy="58674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 b="1" dirty="0"/>
          </a:p>
        </p:txBody>
      </p:sp>
      <p:sp>
        <p:nvSpPr>
          <p:cNvPr id="9219" name="Rectangle 67"/>
          <p:cNvSpPr>
            <a:spLocks noChangeArrowheads="1"/>
          </p:cNvSpPr>
          <p:nvPr/>
        </p:nvSpPr>
        <p:spPr bwMode="auto">
          <a:xfrm rot="-1768185">
            <a:off x="8229600" y="1524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0" name="Rectangle 68"/>
          <p:cNvSpPr>
            <a:spLocks noChangeArrowheads="1"/>
          </p:cNvSpPr>
          <p:nvPr/>
        </p:nvSpPr>
        <p:spPr bwMode="auto">
          <a:xfrm rot="-1768185">
            <a:off x="457200" y="52578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1" name="Rectangle 69"/>
          <p:cNvSpPr>
            <a:spLocks noChangeArrowheads="1"/>
          </p:cNvSpPr>
          <p:nvPr/>
        </p:nvSpPr>
        <p:spPr bwMode="auto">
          <a:xfrm rot="1768185" flipH="1">
            <a:off x="8342313" y="541813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2" name="Rectangle 70"/>
          <p:cNvSpPr>
            <a:spLocks noChangeArrowheads="1"/>
          </p:cNvSpPr>
          <p:nvPr/>
        </p:nvSpPr>
        <p:spPr bwMode="auto">
          <a:xfrm rot="1768185" flipH="1">
            <a:off x="457200" y="152400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11" name="Picture 71" descr="pen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418138"/>
            <a:ext cx="5865813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7"/>
          <p:cNvSpPr>
            <a:spLocks noChangeArrowheads="1"/>
          </p:cNvSpPr>
          <p:nvPr/>
        </p:nvSpPr>
        <p:spPr bwMode="auto">
          <a:xfrm>
            <a:off x="4195207" y="61469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心得</a:t>
            </a:r>
            <a:endParaRPr lang="en-US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95059" y="1479517"/>
            <a:ext cx="6106753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i="1" dirty="0"/>
              <a:t>因為防禦性設計的出發點，就是不信任客戶端</a:t>
            </a:r>
            <a:endParaRPr lang="zh-TW" altLang="en-US" b="1" i="1" dirty="0"/>
          </a:p>
          <a:p>
            <a:pPr marL="0" lvl="1" algn="ctr"/>
            <a:endParaRPr lang="zh-TW" altLang="en-US" sz="25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465" y="2307774"/>
            <a:ext cx="2342570" cy="235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01" y="2526631"/>
            <a:ext cx="26479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916" y="2241371"/>
            <a:ext cx="1693180" cy="2489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7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6"/>
          <p:cNvSpPr>
            <a:spLocks noChangeArrowheads="1"/>
          </p:cNvSpPr>
          <p:nvPr/>
        </p:nvSpPr>
        <p:spPr bwMode="auto">
          <a:xfrm>
            <a:off x="493713" y="457200"/>
            <a:ext cx="8305800" cy="58674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 b="1" dirty="0"/>
          </a:p>
        </p:txBody>
      </p:sp>
      <p:sp>
        <p:nvSpPr>
          <p:cNvPr id="9219" name="Rectangle 67"/>
          <p:cNvSpPr>
            <a:spLocks noChangeArrowheads="1"/>
          </p:cNvSpPr>
          <p:nvPr/>
        </p:nvSpPr>
        <p:spPr bwMode="auto">
          <a:xfrm rot="-1768185">
            <a:off x="8229600" y="1524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0" name="Rectangle 68"/>
          <p:cNvSpPr>
            <a:spLocks noChangeArrowheads="1"/>
          </p:cNvSpPr>
          <p:nvPr/>
        </p:nvSpPr>
        <p:spPr bwMode="auto">
          <a:xfrm rot="-1768185">
            <a:off x="457200" y="52578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1" name="Rectangle 69"/>
          <p:cNvSpPr>
            <a:spLocks noChangeArrowheads="1"/>
          </p:cNvSpPr>
          <p:nvPr/>
        </p:nvSpPr>
        <p:spPr bwMode="auto">
          <a:xfrm rot="1768185" flipH="1">
            <a:off x="8342313" y="541813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2" name="Rectangle 70"/>
          <p:cNvSpPr>
            <a:spLocks noChangeArrowheads="1"/>
          </p:cNvSpPr>
          <p:nvPr/>
        </p:nvSpPr>
        <p:spPr bwMode="auto">
          <a:xfrm rot="1768185" flipH="1">
            <a:off x="457200" y="152400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11" name="Picture 71" descr="pen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418138"/>
            <a:ext cx="5865813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7"/>
          <p:cNvSpPr>
            <a:spLocks noChangeArrowheads="1"/>
          </p:cNvSpPr>
          <p:nvPr/>
        </p:nvSpPr>
        <p:spPr bwMode="auto">
          <a:xfrm>
            <a:off x="3836134" y="614690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參考文獻</a:t>
            </a:r>
            <a:endParaRPr lang="en-US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60513" y="1434336"/>
            <a:ext cx="6172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寫出健壯的 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PHP </a:t>
            </a:r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應用程式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(1): </a:t>
            </a:r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防禦型程式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寫法</a:t>
            </a:r>
            <a:endParaRPr lang="en-US" altLang="zh-TW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asika.windspeaker.co/post/3502-strong-php-1-defensive-programming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維基百</a:t>
            </a:r>
            <a:r>
              <a:rPr lang="zh-TW" altLang="en-US" dirty="0" smtClean="0"/>
              <a:t>科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Null Object </a:t>
            </a:r>
            <a:r>
              <a:rPr lang="en-US" altLang="zh-TW" dirty="0" smtClean="0"/>
              <a:t>pattern</a:t>
            </a:r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en.wikipedia.org/wiki/Null_Object_pattern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Defensive Programming </a:t>
            </a:r>
            <a:r>
              <a:rPr lang="zh-TW" altLang="en-US" dirty="0"/>
              <a:t>防禦性程式設計</a:t>
            </a:r>
          </a:p>
          <a:p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ihower.tw/blog/archives/7259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避免隱藏錯誤的防禦性設計</a:t>
            </a:r>
          </a:p>
          <a:p>
            <a:r>
              <a:rPr lang="en-US" altLang="zh-TW" dirty="0">
                <a:hlinkClick r:id="rId7"/>
              </a:rPr>
              <a:t>http://</a:t>
            </a:r>
            <a:r>
              <a:rPr lang="en-US" altLang="zh-TW" dirty="0" smtClean="0">
                <a:hlinkClick r:id="rId7"/>
              </a:rPr>
              <a:t>www.ithome.com.tw/node/81659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58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6"/>
          <p:cNvSpPr>
            <a:spLocks noChangeArrowheads="1"/>
          </p:cNvSpPr>
          <p:nvPr/>
        </p:nvSpPr>
        <p:spPr bwMode="auto">
          <a:xfrm>
            <a:off x="493713" y="457200"/>
            <a:ext cx="8305800" cy="58674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 b="1" dirty="0"/>
          </a:p>
        </p:txBody>
      </p:sp>
      <p:sp>
        <p:nvSpPr>
          <p:cNvPr id="9219" name="Rectangle 67"/>
          <p:cNvSpPr>
            <a:spLocks noChangeArrowheads="1"/>
          </p:cNvSpPr>
          <p:nvPr/>
        </p:nvSpPr>
        <p:spPr bwMode="auto">
          <a:xfrm rot="-1768185">
            <a:off x="8229600" y="1524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0" name="Rectangle 68"/>
          <p:cNvSpPr>
            <a:spLocks noChangeArrowheads="1"/>
          </p:cNvSpPr>
          <p:nvPr/>
        </p:nvSpPr>
        <p:spPr bwMode="auto">
          <a:xfrm rot="-1768185">
            <a:off x="457200" y="52578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1" name="Rectangle 69"/>
          <p:cNvSpPr>
            <a:spLocks noChangeArrowheads="1"/>
          </p:cNvSpPr>
          <p:nvPr/>
        </p:nvSpPr>
        <p:spPr bwMode="auto">
          <a:xfrm rot="1768185" flipH="1">
            <a:off x="8342313" y="541813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2" name="Rectangle 70"/>
          <p:cNvSpPr>
            <a:spLocks noChangeArrowheads="1"/>
          </p:cNvSpPr>
          <p:nvPr/>
        </p:nvSpPr>
        <p:spPr bwMode="auto">
          <a:xfrm rot="1768185" flipH="1">
            <a:off x="457200" y="152400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11" name="Picture 71" descr="pen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418138"/>
            <a:ext cx="5865813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89"/>
          <p:cNvSpPr txBox="1">
            <a:spLocks noChangeArrowheads="1"/>
          </p:cNvSpPr>
          <p:nvPr/>
        </p:nvSpPr>
        <p:spPr bwMode="auto">
          <a:xfrm>
            <a:off x="1143000" y="1325563"/>
            <a:ext cx="6858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altLang="en-US" sz="6000" dirty="0" smtClean="0">
                <a:solidFill>
                  <a:schemeClr val="bg2"/>
                </a:solidFill>
                <a:latin typeface="Comic Sans MS" panose="030F0702030302020204" pitchFamily="66" charset="0"/>
              </a:rPr>
              <a:t>Thanks</a:t>
            </a:r>
          </a:p>
          <a:p>
            <a:pPr marL="0" lvl="1" indent="0" algn="ctr" eaLnBrk="1" hangingPunct="1">
              <a:spcBef>
                <a:spcPct val="50000"/>
              </a:spcBef>
            </a:pPr>
            <a:r>
              <a:rPr lang="en-US" altLang="en-US" sz="6000" dirty="0" smtClean="0">
                <a:solidFill>
                  <a:schemeClr val="bg2"/>
                </a:solidFill>
                <a:latin typeface="Comic Sans MS" panose="030F0702030302020204" pitchFamily="66" charset="0"/>
              </a:rPr>
              <a:t>For</a:t>
            </a:r>
          </a:p>
          <a:p>
            <a:pPr marL="0" lvl="1" indent="0" algn="ctr" eaLnBrk="1" hangingPunct="1">
              <a:spcBef>
                <a:spcPct val="50000"/>
              </a:spcBef>
            </a:pPr>
            <a:r>
              <a:rPr lang="en-US" altLang="en-US" sz="6000" dirty="0" smtClean="0">
                <a:solidFill>
                  <a:schemeClr val="bg2"/>
                </a:solidFill>
                <a:latin typeface="Comic Sans MS" panose="030F0702030302020204" pitchFamily="66" charset="0"/>
              </a:rPr>
              <a:t>Listening</a:t>
            </a:r>
            <a:endParaRPr lang="en-US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927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6"/>
          <p:cNvSpPr>
            <a:spLocks noChangeArrowheads="1"/>
          </p:cNvSpPr>
          <p:nvPr/>
        </p:nvSpPr>
        <p:spPr bwMode="auto">
          <a:xfrm>
            <a:off x="493713" y="457200"/>
            <a:ext cx="8305800" cy="58674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19" name="Rectangle 67"/>
          <p:cNvSpPr>
            <a:spLocks noChangeArrowheads="1"/>
          </p:cNvSpPr>
          <p:nvPr/>
        </p:nvSpPr>
        <p:spPr bwMode="auto">
          <a:xfrm rot="-1768185">
            <a:off x="8229600" y="1524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0" name="Rectangle 68"/>
          <p:cNvSpPr>
            <a:spLocks noChangeArrowheads="1"/>
          </p:cNvSpPr>
          <p:nvPr/>
        </p:nvSpPr>
        <p:spPr bwMode="auto">
          <a:xfrm rot="-1768185">
            <a:off x="457200" y="52578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1" name="Rectangle 69"/>
          <p:cNvSpPr>
            <a:spLocks noChangeArrowheads="1"/>
          </p:cNvSpPr>
          <p:nvPr/>
        </p:nvSpPr>
        <p:spPr bwMode="auto">
          <a:xfrm rot="1768185" flipH="1">
            <a:off x="8342313" y="541813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2" name="Rectangle 70"/>
          <p:cNvSpPr>
            <a:spLocks noChangeArrowheads="1"/>
          </p:cNvSpPr>
          <p:nvPr/>
        </p:nvSpPr>
        <p:spPr bwMode="auto">
          <a:xfrm rot="1768185" flipH="1">
            <a:off x="457200" y="152400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3" name="Picture 2" descr="http://www.dignited.com/wp-content/uploads/2014/05/I-heard-hes-good-at-coding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73497"/>
            <a:ext cx="55245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雲朵形圖說文字 3"/>
          <p:cNvSpPr/>
          <p:nvPr/>
        </p:nvSpPr>
        <p:spPr>
          <a:xfrm>
            <a:off x="4920506" y="1013457"/>
            <a:ext cx="3132348" cy="720080"/>
          </a:xfrm>
          <a:prstGeom prst="cloudCallout">
            <a:avLst>
              <a:gd name="adj1" fmla="val -23874"/>
              <a:gd name="adj2" fmla="val 876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@!&amp;*^#(&amp;#!)@....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4" name="Picture 71" descr="pen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418138"/>
            <a:ext cx="5865813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17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6"/>
          <p:cNvSpPr>
            <a:spLocks noChangeArrowheads="1"/>
          </p:cNvSpPr>
          <p:nvPr/>
        </p:nvSpPr>
        <p:spPr bwMode="auto">
          <a:xfrm>
            <a:off x="493713" y="457200"/>
            <a:ext cx="8305800" cy="58674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 b="1" dirty="0"/>
          </a:p>
        </p:txBody>
      </p:sp>
      <p:sp>
        <p:nvSpPr>
          <p:cNvPr id="9219" name="Rectangle 67"/>
          <p:cNvSpPr>
            <a:spLocks noChangeArrowheads="1"/>
          </p:cNvSpPr>
          <p:nvPr/>
        </p:nvSpPr>
        <p:spPr bwMode="auto">
          <a:xfrm rot="-1768185">
            <a:off x="8229600" y="1524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0" name="Rectangle 68"/>
          <p:cNvSpPr>
            <a:spLocks noChangeArrowheads="1"/>
          </p:cNvSpPr>
          <p:nvPr/>
        </p:nvSpPr>
        <p:spPr bwMode="auto">
          <a:xfrm rot="-1768185">
            <a:off x="457200" y="52578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1" name="Rectangle 69"/>
          <p:cNvSpPr>
            <a:spLocks noChangeArrowheads="1"/>
          </p:cNvSpPr>
          <p:nvPr/>
        </p:nvSpPr>
        <p:spPr bwMode="auto">
          <a:xfrm rot="1768185" flipH="1">
            <a:off x="8342313" y="541813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2" name="Rectangle 70"/>
          <p:cNvSpPr>
            <a:spLocks noChangeArrowheads="1"/>
          </p:cNvSpPr>
          <p:nvPr/>
        </p:nvSpPr>
        <p:spPr bwMode="auto">
          <a:xfrm rot="1768185" flipH="1">
            <a:off x="457200" y="152400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9223" name="Picture 71" descr="pen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418138"/>
            <a:ext cx="5865813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37"/>
          <p:cNvSpPr>
            <a:spLocks noChangeArrowheads="1"/>
          </p:cNvSpPr>
          <p:nvPr/>
        </p:nvSpPr>
        <p:spPr bwMode="auto">
          <a:xfrm>
            <a:off x="3292641" y="614690"/>
            <a:ext cx="27079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防禦性程式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寫法</a:t>
            </a:r>
            <a:endParaRPr lang="en-US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85206" y="1245859"/>
            <a:ext cx="5400600" cy="562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500" i="1" dirty="0"/>
              <a:t>絕對不要相信使用者送進來的參數值</a:t>
            </a:r>
            <a:endParaRPr lang="en-US" altLang="zh-TW" sz="2500" b="1" i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30" y="2403620"/>
            <a:ext cx="2342570" cy="235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44445"/>
            <a:ext cx="26479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2390486"/>
            <a:ext cx="1693180" cy="2489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07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6"/>
          <p:cNvSpPr>
            <a:spLocks noChangeArrowheads="1"/>
          </p:cNvSpPr>
          <p:nvPr/>
        </p:nvSpPr>
        <p:spPr bwMode="auto">
          <a:xfrm>
            <a:off x="493713" y="457200"/>
            <a:ext cx="8305800" cy="58674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 b="1" dirty="0"/>
          </a:p>
        </p:txBody>
      </p:sp>
      <p:sp>
        <p:nvSpPr>
          <p:cNvPr id="9219" name="Rectangle 67"/>
          <p:cNvSpPr>
            <a:spLocks noChangeArrowheads="1"/>
          </p:cNvSpPr>
          <p:nvPr/>
        </p:nvSpPr>
        <p:spPr bwMode="auto">
          <a:xfrm rot="-1768185">
            <a:off x="8229600" y="1524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0" name="Rectangle 68"/>
          <p:cNvSpPr>
            <a:spLocks noChangeArrowheads="1"/>
          </p:cNvSpPr>
          <p:nvPr/>
        </p:nvSpPr>
        <p:spPr bwMode="auto">
          <a:xfrm rot="-1768185">
            <a:off x="457200" y="52578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1" name="Rectangle 69"/>
          <p:cNvSpPr>
            <a:spLocks noChangeArrowheads="1"/>
          </p:cNvSpPr>
          <p:nvPr/>
        </p:nvSpPr>
        <p:spPr bwMode="auto">
          <a:xfrm rot="1768185" flipH="1">
            <a:off x="8342313" y="541813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2" name="Rectangle 70"/>
          <p:cNvSpPr>
            <a:spLocks noChangeArrowheads="1"/>
          </p:cNvSpPr>
          <p:nvPr/>
        </p:nvSpPr>
        <p:spPr bwMode="auto">
          <a:xfrm rot="1768185" flipH="1">
            <a:off x="457200" y="152400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9223" name="Picture 71" descr="pen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418138"/>
            <a:ext cx="5865813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97596" y="791915"/>
            <a:ext cx="495300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Type Hint 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類別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檢查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內部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檢查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自動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轉換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Fallback 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預設值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黑洞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26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6"/>
          <p:cNvSpPr>
            <a:spLocks noChangeArrowheads="1"/>
          </p:cNvSpPr>
          <p:nvPr/>
        </p:nvSpPr>
        <p:spPr bwMode="auto">
          <a:xfrm>
            <a:off x="493713" y="457200"/>
            <a:ext cx="8305800" cy="58674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 b="1" dirty="0"/>
          </a:p>
        </p:txBody>
      </p:sp>
      <p:sp>
        <p:nvSpPr>
          <p:cNvPr id="9219" name="Rectangle 67"/>
          <p:cNvSpPr>
            <a:spLocks noChangeArrowheads="1"/>
          </p:cNvSpPr>
          <p:nvPr/>
        </p:nvSpPr>
        <p:spPr bwMode="auto">
          <a:xfrm rot="-1768185">
            <a:off x="8229600" y="1524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0" name="Rectangle 68"/>
          <p:cNvSpPr>
            <a:spLocks noChangeArrowheads="1"/>
          </p:cNvSpPr>
          <p:nvPr/>
        </p:nvSpPr>
        <p:spPr bwMode="auto">
          <a:xfrm rot="-1768185">
            <a:off x="457200" y="52578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1" name="Rectangle 69"/>
          <p:cNvSpPr>
            <a:spLocks noChangeArrowheads="1"/>
          </p:cNvSpPr>
          <p:nvPr/>
        </p:nvSpPr>
        <p:spPr bwMode="auto">
          <a:xfrm rot="1768185" flipH="1">
            <a:off x="8342313" y="541813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2" name="Rectangle 70"/>
          <p:cNvSpPr>
            <a:spLocks noChangeArrowheads="1"/>
          </p:cNvSpPr>
          <p:nvPr/>
        </p:nvSpPr>
        <p:spPr bwMode="auto">
          <a:xfrm rot="1768185" flipH="1">
            <a:off x="457200" y="152400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9223" name="Picture 71" descr="pen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418138"/>
            <a:ext cx="5865813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37"/>
          <p:cNvSpPr>
            <a:spLocks noChangeArrowheads="1"/>
          </p:cNvSpPr>
          <p:nvPr/>
        </p:nvSpPr>
        <p:spPr bwMode="auto">
          <a:xfrm>
            <a:off x="2990170" y="614690"/>
            <a:ext cx="35076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 b="1" dirty="0" smtClean="0">
                <a:latin typeface="Comic Sans MS" panose="030F0702030302020204" pitchFamily="66" charset="0"/>
              </a:rPr>
              <a:t>Type Hint 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類別檢查</a:t>
            </a:r>
            <a:endParaRPr lang="en-US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269" name="Picture 5" descr="http://vignette4.wikia.nocookie.net/le-miiverse-resource/images/f/f3/7247890-A-man-is-holding-a-stop-signal-Stock-Photo-stop-sign-traffic.jpg/revision/latest?cb=2016041703384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87" y="1754681"/>
            <a:ext cx="4363251" cy="327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圖說文字 1"/>
          <p:cNvSpPr/>
          <p:nvPr/>
        </p:nvSpPr>
        <p:spPr>
          <a:xfrm>
            <a:off x="5933905" y="1619002"/>
            <a:ext cx="1788666" cy="635032"/>
          </a:xfrm>
          <a:prstGeom prst="wedgeRectCallout">
            <a:avLst>
              <a:gd name="adj1" fmla="val -55979"/>
              <a:gd name="adj2" fmla="val 7530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錯誤變數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7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6"/>
          <p:cNvSpPr>
            <a:spLocks noChangeArrowheads="1"/>
          </p:cNvSpPr>
          <p:nvPr/>
        </p:nvSpPr>
        <p:spPr bwMode="auto">
          <a:xfrm>
            <a:off x="493713" y="457200"/>
            <a:ext cx="8305800" cy="58674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 b="1" dirty="0"/>
          </a:p>
        </p:txBody>
      </p:sp>
      <p:sp>
        <p:nvSpPr>
          <p:cNvPr id="9219" name="Rectangle 67"/>
          <p:cNvSpPr>
            <a:spLocks noChangeArrowheads="1"/>
          </p:cNvSpPr>
          <p:nvPr/>
        </p:nvSpPr>
        <p:spPr bwMode="auto">
          <a:xfrm rot="-1768185">
            <a:off x="8229600" y="1524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0" name="Rectangle 68"/>
          <p:cNvSpPr>
            <a:spLocks noChangeArrowheads="1"/>
          </p:cNvSpPr>
          <p:nvPr/>
        </p:nvSpPr>
        <p:spPr bwMode="auto">
          <a:xfrm rot="-1768185">
            <a:off x="457200" y="52578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1" name="Rectangle 69"/>
          <p:cNvSpPr>
            <a:spLocks noChangeArrowheads="1"/>
          </p:cNvSpPr>
          <p:nvPr/>
        </p:nvSpPr>
        <p:spPr bwMode="auto">
          <a:xfrm rot="1768185" flipH="1">
            <a:off x="8342313" y="541813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2" name="Rectangle 70"/>
          <p:cNvSpPr>
            <a:spLocks noChangeArrowheads="1"/>
          </p:cNvSpPr>
          <p:nvPr/>
        </p:nvSpPr>
        <p:spPr bwMode="auto">
          <a:xfrm rot="1768185" flipH="1">
            <a:off x="457200" y="152400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9223" name="Picture 71" descr="pen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418138"/>
            <a:ext cx="5865813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37"/>
          <p:cNvSpPr>
            <a:spLocks noChangeArrowheads="1"/>
          </p:cNvSpPr>
          <p:nvPr/>
        </p:nvSpPr>
        <p:spPr bwMode="auto">
          <a:xfrm>
            <a:off x="2990170" y="614690"/>
            <a:ext cx="35076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 b="1" dirty="0" smtClean="0">
                <a:latin typeface="Comic Sans MS" panose="030F0702030302020204" pitchFamily="66" charset="0"/>
              </a:rPr>
              <a:t>Type Hint 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類別檢查</a:t>
            </a:r>
            <a:endParaRPr lang="en-US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56" y="2609850"/>
            <a:ext cx="71247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047457" y="1619002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function </a:t>
            </a:r>
            <a:r>
              <a:rPr lang="zh-TW" altLang="en-US" dirty="0"/>
              <a:t>的參數前宣告類別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747" y="3140968"/>
            <a:ext cx="4593975" cy="37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4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6"/>
          <p:cNvSpPr>
            <a:spLocks noChangeArrowheads="1"/>
          </p:cNvSpPr>
          <p:nvPr/>
        </p:nvSpPr>
        <p:spPr bwMode="auto">
          <a:xfrm>
            <a:off x="493713" y="457200"/>
            <a:ext cx="8305800" cy="58674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 b="1" dirty="0"/>
          </a:p>
        </p:txBody>
      </p:sp>
      <p:sp>
        <p:nvSpPr>
          <p:cNvPr id="9219" name="Rectangle 67"/>
          <p:cNvSpPr>
            <a:spLocks noChangeArrowheads="1"/>
          </p:cNvSpPr>
          <p:nvPr/>
        </p:nvSpPr>
        <p:spPr bwMode="auto">
          <a:xfrm rot="-1768185">
            <a:off x="8229600" y="1524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0" name="Rectangle 68"/>
          <p:cNvSpPr>
            <a:spLocks noChangeArrowheads="1"/>
          </p:cNvSpPr>
          <p:nvPr/>
        </p:nvSpPr>
        <p:spPr bwMode="auto">
          <a:xfrm rot="-1768185">
            <a:off x="457200" y="52578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1" name="Rectangle 69"/>
          <p:cNvSpPr>
            <a:spLocks noChangeArrowheads="1"/>
          </p:cNvSpPr>
          <p:nvPr/>
        </p:nvSpPr>
        <p:spPr bwMode="auto">
          <a:xfrm rot="1768185" flipH="1">
            <a:off x="8342313" y="541813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2" name="Rectangle 70"/>
          <p:cNvSpPr>
            <a:spLocks noChangeArrowheads="1"/>
          </p:cNvSpPr>
          <p:nvPr/>
        </p:nvSpPr>
        <p:spPr bwMode="auto">
          <a:xfrm rot="1768185" flipH="1">
            <a:off x="457200" y="152400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9223" name="Picture 71" descr="pen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418138"/>
            <a:ext cx="5865813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 descr="http://img1.cache.netease.com/catchpic/8/83/833D8C7506ADAD2C1B085F58B554907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778" y="2143161"/>
            <a:ext cx="380047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7"/>
          <p:cNvSpPr>
            <a:spLocks noChangeArrowheads="1"/>
          </p:cNvSpPr>
          <p:nvPr/>
        </p:nvSpPr>
        <p:spPr bwMode="auto">
          <a:xfrm>
            <a:off x="3836134" y="614690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內部檢查</a:t>
            </a:r>
            <a:endParaRPr lang="en-US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矩形圖說文字 1"/>
          <p:cNvSpPr/>
          <p:nvPr/>
        </p:nvSpPr>
        <p:spPr>
          <a:xfrm>
            <a:off x="5328084" y="1609265"/>
            <a:ext cx="1788666" cy="635032"/>
          </a:xfrm>
          <a:prstGeom prst="wedgeRectCallout">
            <a:avLst>
              <a:gd name="adj1" fmla="val -99113"/>
              <a:gd name="adj2" fmla="val 858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資料型態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?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935596" y="2780804"/>
            <a:ext cx="1788666" cy="635032"/>
          </a:xfrm>
          <a:prstGeom prst="wedgeRectCallout">
            <a:avLst>
              <a:gd name="adj1" fmla="val 123480"/>
              <a:gd name="adj2" fmla="val 10529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我是數字</a:t>
            </a:r>
            <a:endParaRPr lang="en-US" altLang="zh-TW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791580" y="1464782"/>
            <a:ext cx="2196244" cy="635032"/>
          </a:xfrm>
          <a:prstGeom prst="wedgeRectCallout">
            <a:avLst>
              <a:gd name="adj1" fmla="val 70832"/>
              <a:gd name="adj2" fmla="val 11129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你的規定是數字</a:t>
            </a:r>
            <a:endParaRPr lang="en-US" altLang="zh-TW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5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6"/>
          <p:cNvSpPr>
            <a:spLocks noChangeArrowheads="1"/>
          </p:cNvSpPr>
          <p:nvPr/>
        </p:nvSpPr>
        <p:spPr bwMode="auto">
          <a:xfrm>
            <a:off x="493713" y="457200"/>
            <a:ext cx="8305800" cy="58674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 b="1" dirty="0"/>
          </a:p>
        </p:txBody>
      </p:sp>
      <p:sp>
        <p:nvSpPr>
          <p:cNvPr id="9219" name="Rectangle 67"/>
          <p:cNvSpPr>
            <a:spLocks noChangeArrowheads="1"/>
          </p:cNvSpPr>
          <p:nvPr/>
        </p:nvSpPr>
        <p:spPr bwMode="auto">
          <a:xfrm rot="-1768185">
            <a:off x="8229600" y="1524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0" name="Rectangle 68"/>
          <p:cNvSpPr>
            <a:spLocks noChangeArrowheads="1"/>
          </p:cNvSpPr>
          <p:nvPr/>
        </p:nvSpPr>
        <p:spPr bwMode="auto">
          <a:xfrm rot="-1768185">
            <a:off x="457200" y="525780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1" name="Rectangle 69"/>
          <p:cNvSpPr>
            <a:spLocks noChangeArrowheads="1"/>
          </p:cNvSpPr>
          <p:nvPr/>
        </p:nvSpPr>
        <p:spPr bwMode="auto">
          <a:xfrm rot="1768185" flipH="1">
            <a:off x="8342313" y="541813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2" name="Rectangle 70"/>
          <p:cNvSpPr>
            <a:spLocks noChangeArrowheads="1"/>
          </p:cNvSpPr>
          <p:nvPr/>
        </p:nvSpPr>
        <p:spPr bwMode="auto">
          <a:xfrm rot="1768185" flipH="1">
            <a:off x="457200" y="152400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24" name="Rectangle 37"/>
          <p:cNvSpPr>
            <a:spLocks noChangeArrowheads="1"/>
          </p:cNvSpPr>
          <p:nvPr/>
        </p:nvSpPr>
        <p:spPr bwMode="auto">
          <a:xfrm>
            <a:off x="3836134" y="614690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內部檢查</a:t>
            </a:r>
            <a:endParaRPr lang="en-US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61986" y="1427361"/>
            <a:ext cx="4769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string </a:t>
            </a:r>
            <a:r>
              <a:rPr lang="en-US" altLang="zh-TW" dirty="0"/>
              <a:t>/</a:t>
            </a:r>
            <a:r>
              <a:rPr lang="zh-TW" altLang="en-US" dirty="0" smtClean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zh-TW" altLang="en-US" dirty="0" smtClean="0"/>
              <a:t>不能</a:t>
            </a:r>
            <a:r>
              <a:rPr lang="zh-TW" altLang="en-US" dirty="0"/>
              <a:t>在</a:t>
            </a:r>
            <a:r>
              <a:rPr lang="zh-TW" altLang="en-US" dirty="0" smtClean="0"/>
              <a:t>參數</a:t>
            </a:r>
            <a:r>
              <a:rPr lang="zh-TW" altLang="en-US" dirty="0"/>
              <a:t>區</a:t>
            </a:r>
            <a:r>
              <a:rPr lang="zh-TW" altLang="en-US" dirty="0" smtClean="0"/>
              <a:t>宣告</a:t>
            </a:r>
            <a:r>
              <a:rPr lang="zh-TW" altLang="en-US" dirty="0"/>
              <a:t>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 </a:t>
            </a:r>
            <a:r>
              <a:rPr lang="zh-TW" altLang="en-US" dirty="0" smtClean="0"/>
              <a:t>檢查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94" y="2096852"/>
            <a:ext cx="714375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69" y="2572147"/>
            <a:ext cx="6512603" cy="97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89" y="3537012"/>
            <a:ext cx="6512603" cy="97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88" y="4660937"/>
            <a:ext cx="6512603" cy="97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43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FFFFFF"/>
      </a:lt1>
      <a:dk2>
        <a:srgbClr val="FF0000"/>
      </a:dk2>
      <a:lt2>
        <a:srgbClr val="666666"/>
      </a:lt2>
      <a:accent1>
        <a:srgbClr val="FF0080"/>
      </a:accent1>
      <a:accent2>
        <a:srgbClr val="66CCFF"/>
      </a:accent2>
      <a:accent3>
        <a:srgbClr val="FFFFFF"/>
      </a:accent3>
      <a:accent4>
        <a:srgbClr val="404040"/>
      </a:accent4>
      <a:accent5>
        <a:srgbClr val="FFAAC0"/>
      </a:accent5>
      <a:accent6>
        <a:srgbClr val="5CB9E7"/>
      </a:accent6>
      <a:hlink>
        <a:srgbClr val="FF0000"/>
      </a:hlink>
      <a:folHlink>
        <a:srgbClr val="4C4C4C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2868</TotalTime>
  <Words>359</Words>
  <Application>Microsoft Office PowerPoint</Application>
  <PresentationFormat>如螢幕大小 (4:3)</PresentationFormat>
  <Paragraphs>117</Paragraphs>
  <Slides>22</Slides>
  <Notes>22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Default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and pen template</dc:title>
  <dc:creator>Presentation Magazine</dc:creator>
  <cp:lastModifiedBy>Windows 使用者</cp:lastModifiedBy>
  <cp:revision>158</cp:revision>
  <dcterms:modified xsi:type="dcterms:W3CDTF">2016-08-16T07:01:25Z</dcterms:modified>
</cp:coreProperties>
</file>