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3"/>
  </p:notesMasterIdLst>
  <p:sldIdLst>
    <p:sldId id="256" r:id="rId6"/>
    <p:sldId id="257" r:id="rId7"/>
    <p:sldId id="338" r:id="rId8"/>
    <p:sldId id="348" r:id="rId9"/>
    <p:sldId id="347" r:id="rId10"/>
    <p:sldId id="315" r:id="rId11"/>
    <p:sldId id="332" r:id="rId12"/>
    <p:sldId id="336" r:id="rId13"/>
    <p:sldId id="337" r:id="rId14"/>
    <p:sldId id="339" r:id="rId15"/>
    <p:sldId id="344" r:id="rId16"/>
    <p:sldId id="340" r:id="rId17"/>
    <p:sldId id="343" r:id="rId18"/>
    <p:sldId id="341" r:id="rId19"/>
    <p:sldId id="342" r:id="rId20"/>
    <p:sldId id="352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4E"/>
    <a:srgbClr val="0065A5"/>
    <a:srgbClr val="779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 autoAdjust="0"/>
    <p:restoredTop sz="72977" autoAdjust="0"/>
  </p:normalViewPr>
  <p:slideViewPr>
    <p:cSldViewPr>
      <p:cViewPr varScale="1">
        <p:scale>
          <a:sx n="91" d="100"/>
          <a:sy n="91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i Datta" userId="0806dadc-d180-4d32-98b4-adbd46e71711" providerId="ADAL" clId="{1BADF425-40B7-4690-A758-24C5A076E348}"/>
    <pc:docChg chg="modSld">
      <pc:chgData name="Shreyasi Datta" userId="0806dadc-d180-4d32-98b4-adbd46e71711" providerId="ADAL" clId="{1BADF425-40B7-4690-A758-24C5A076E348}" dt="2020-03-15T06:08:28.615" v="31" actId="20577"/>
      <pc:docMkLst>
        <pc:docMk/>
      </pc:docMkLst>
      <pc:sldChg chg="modSp">
        <pc:chgData name="Shreyasi Datta" userId="0806dadc-d180-4d32-98b4-adbd46e71711" providerId="ADAL" clId="{1BADF425-40B7-4690-A758-24C5A076E348}" dt="2020-03-15T06:08:28.615" v="31" actId="20577"/>
        <pc:sldMkLst>
          <pc:docMk/>
          <pc:sldMk cId="3230363633" sldId="338"/>
        </pc:sldMkLst>
        <pc:spChg chg="mod">
          <ac:chgData name="Shreyasi Datta" userId="0806dadc-d180-4d32-98b4-adbd46e71711" providerId="ADAL" clId="{1BADF425-40B7-4690-A758-24C5A076E348}" dt="2020-03-15T06:08:28.615" v="31" actId="20577"/>
          <ac:spMkLst>
            <pc:docMk/>
            <pc:sldMk cId="3230363633" sldId="338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0CD0B1E-170D-4FB2-92DA-E3F734D93904}" type="slidenum">
              <a:rPr lang="en-US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problems with attributes are: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cannot contain multiple values (child elements can)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are not easily expandable (for future changes)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cannot describe structures (child elements can)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 are more difficult to manipulate by program code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values are not easy to test against a DTD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attributes as containers for data, you end up with documents that are difficult to read and maintain. Try to use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describe data. Use attributes only to provide information that is not relevant to the data.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I assign ID references to elements. These ID references can be used to access XML elements in much the same way as the NAME or ID attributes in HTML.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 in these examples is just a counter, or a unique identifier, to identify the different notes in the XML file, and not a part of the note data.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am trying to say here is that metadata (data about data) should be stored as attributes, and that data itself should be stored as elements.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0CD0B1E-170D-4FB2-92DA-E3F734D93904}" type="slidenum">
              <a:rPr lang="en-US" smtClean="0"/>
              <a:pPr algn="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0CD0B1E-170D-4FB2-92DA-E3F734D93904}" type="slidenum">
              <a:rPr lang="en-US" smtClean="0"/>
              <a:pPr algn="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600" y="3797640"/>
            <a:ext cx="2951280" cy="235476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989280" y="3797640"/>
            <a:ext cx="2951280" cy="235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600" y="3797640"/>
            <a:ext cx="2951280" cy="235476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989280" y="3797640"/>
            <a:ext cx="2951280" cy="235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2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 rot="5400000">
            <a:off x="419040" y="646704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861594" y="6427842"/>
            <a:ext cx="548604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/>
              </a:rPr>
              <a:t>The University of Melbourne</a:t>
            </a:r>
            <a:endParaRPr dirty="0"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CustomShape 6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</p:spPr>
      </p:sp>
      <p:sp>
        <p:nvSpPr>
          <p:cNvPr id="7" name="CustomShape 7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</p:spPr>
      </p:sp>
      <p:sp>
        <p:nvSpPr>
          <p:cNvPr id="8" name="CustomShape 8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0065A5"/>
          </a:solidFill>
          <a:ln w="6480">
            <a:noFill/>
          </a:ln>
        </p:spPr>
      </p:sp>
      <p:sp>
        <p:nvSpPr>
          <p:cNvPr id="9" name="CustomShape 9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14504E"/>
          </a:solidFill>
          <a:ln w="6480">
            <a:noFill/>
          </a:ln>
        </p:spPr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DCFF5-E226-45F8-A732-0B51D8EA987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6970"/>
            <a:ext cx="1071550" cy="1086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6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7" name="CustomShape 3"/>
          <p:cNvSpPr/>
          <p:nvPr/>
        </p:nvSpPr>
        <p:spPr>
          <a:xfrm rot="5400000">
            <a:off x="419040" y="6467040"/>
            <a:ext cx="190440" cy="11988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</p:spPr>
      </p:sp>
      <p:sp>
        <p:nvSpPr>
          <p:cNvPr id="48" name="CustomShape 4"/>
          <p:cNvSpPr/>
          <p:nvPr/>
        </p:nvSpPr>
        <p:spPr>
          <a:xfrm>
            <a:off x="1676400" y="6410257"/>
            <a:ext cx="5486040" cy="50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/>
              </a:rPr>
              <a:t>The University of Melbourne</a:t>
            </a:r>
            <a:endParaRPr dirty="0"/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 3" charset="2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Wingdings" charset="2"/>
              <a:buChar char="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Wingdings" charset="2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313EF-AAA9-4ACF-8352-42C42C0B58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3441"/>
            <a:ext cx="990600" cy="10039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752480"/>
            <a:ext cx="8381520" cy="182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Bookman Old Style"/>
              </a:rPr>
              <a:t>Elements of Data Processing
</a:t>
            </a:r>
            <a:endParaRPr dirty="0"/>
          </a:p>
        </p:txBody>
      </p:sp>
      <p:sp>
        <p:nvSpPr>
          <p:cNvPr id="141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196A73-9B6A-43D2-9B76-1321A00D44B4}"/>
              </a:ext>
            </a:extLst>
          </p:cNvPr>
          <p:cNvSpPr txBox="1"/>
          <p:nvPr/>
        </p:nvSpPr>
        <p:spPr>
          <a:xfrm>
            <a:off x="1255896" y="3837680"/>
            <a:ext cx="453530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AU" sz="2200" spc="-5" dirty="0">
                <a:latin typeface="+mj-lt"/>
                <a:cs typeface="Calibri"/>
              </a:rPr>
              <a:t>Week 3 :  Workshop 3</a:t>
            </a:r>
            <a:endParaRPr sz="2200" dirty="0">
              <a:latin typeface="+mj-lt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2CCE775-AFA6-40B4-82B1-DA92BEECB69F}"/>
              </a:ext>
            </a:extLst>
          </p:cNvPr>
          <p:cNvSpPr txBox="1"/>
          <p:nvPr/>
        </p:nvSpPr>
        <p:spPr>
          <a:xfrm>
            <a:off x="1255896" y="5087264"/>
            <a:ext cx="453530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AU" sz="2000" spc="-20" dirty="0">
                <a:cs typeface="Calibri"/>
              </a:rPr>
              <a:t>Lecturer: </a:t>
            </a:r>
            <a:r>
              <a:rPr lang="en-US" sz="2000" spc="-20" dirty="0">
                <a:cs typeface="Calibri"/>
              </a:rPr>
              <a:t>Chris Ewin</a:t>
            </a:r>
            <a:endParaRPr sz="2000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533400" y="13716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XML element is everything from (including) the element's start tag to (including) the element's end tag.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&lt;queen&gt;&lt;/queen&gt;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&lt;prince /&gt;</a:t>
            </a:r>
          </a:p>
          <a:p>
            <a:endParaRPr lang="en-US" dirty="0"/>
          </a:p>
          <a:p>
            <a:r>
              <a:rPr lang="en-US" dirty="0"/>
              <a:t>An element can contain: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a mix of the above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11782-2480-4883-98D9-926F18C1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285524"/>
            <a:ext cx="23526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7107C-4CEC-4463-8196-FF6B6A65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445" y="3685223"/>
            <a:ext cx="1666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0C60C-8320-447A-86ED-022AE447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06481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&lt;prince&gt; has 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	(title="Charles, Prince of Wales",</a:t>
            </a:r>
          </a:p>
          <a:p>
            <a:r>
              <a:rPr lang="en-US" dirty="0"/>
              <a:t>	 </a:t>
            </a:r>
            <a:r>
              <a:rPr lang="en-US" dirty="0" err="1"/>
              <a:t>marriedTo</a:t>
            </a:r>
            <a:r>
              <a:rPr lang="en-US" dirty="0"/>
              <a:t>="Lady Diana Spencer“)</a:t>
            </a:r>
          </a:p>
          <a:p>
            <a:endParaRPr lang="en-US" dirty="0"/>
          </a:p>
          <a:p>
            <a:r>
              <a:rPr lang="en-US" dirty="0"/>
              <a:t>&lt;queen&gt; and &lt;prince&gt; have </a:t>
            </a:r>
            <a:r>
              <a:rPr lang="en-US" b="1" dirty="0"/>
              <a:t>element contents</a:t>
            </a:r>
            <a:r>
              <a:rPr lang="en-US" dirty="0"/>
              <a:t>, because they contain elements.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5327D-739B-4F5F-9872-AC271349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3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2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 VS Attributes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 is an attribute and an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circumstances where it would be worthwhile to make it an attribute?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9E2F-DFA0-435A-A265-72A105C9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3286125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CC142-42C5-47F5-83FC-001C6933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820" y="1447800"/>
            <a:ext cx="3286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title is an attribute and not an element?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would it be worthwhile to make it an element?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5327D-739B-4F5F-9872-AC271349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3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Elements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14BAD-0E73-429B-B0CA-78BB6FAEDFF3}"/>
              </a:ext>
            </a:extLst>
          </p:cNvPr>
          <p:cNvSpPr/>
          <p:nvPr/>
        </p:nvSpPr>
        <p:spPr>
          <a:xfrm>
            <a:off x="0" y="3682103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is prince an element and not an attribute?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circumstances where it would be worthwhile to make it an attribute?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5327D-739B-4F5F-9872-AC271349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3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7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Exercise 5 - 8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ED83D-9FE6-40F0-BDAF-63140F121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33520" y="1905120"/>
            <a:ext cx="822924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>
                <a:solidFill>
                  <a:srgbClr val="464653"/>
                </a:solidFill>
                <a:latin typeface="Bookman Old Style"/>
              </a:rPr>
              <a:t>Agenda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33520" y="1905120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HTML and XML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XML nodes and syntax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dirty="0"/>
              <a:t>Questions 5-8 (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pPr>
              <a:lnSpc>
                <a:spcPct val="100000"/>
              </a:lnSpc>
            </a:pP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HTML vs XML: Similarity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228600" y="4267200"/>
            <a:ext cx="891540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Both are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web markup languages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Both are originated from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SGML. [Standardized General Markup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+mj-lt"/>
              </a:rPr>
              <a:t>Tags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 are basic building blocks of both HTML and </a:t>
            </a:r>
            <a:r>
              <a:rPr lang="en-US">
                <a:solidFill>
                  <a:srgbClr val="333333"/>
                </a:solidFill>
                <a:latin typeface="+mj-lt"/>
              </a:rPr>
              <a:t>XML documents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  <a:endParaRPr lang="en-AU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D874A-35C3-4C9D-B45D-B8C2AB2C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79115"/>
            <a:ext cx="4648200" cy="31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HTML vs XML: Difference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EE660D-16A3-42B6-AA3D-C7A6FC80DED4}"/>
              </a:ext>
            </a:extLst>
          </p:cNvPr>
          <p:cNvSpPr/>
          <p:nvPr/>
        </p:nvSpPr>
        <p:spPr>
          <a:xfrm>
            <a:off x="381000" y="1179216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33333"/>
              </a:solidFill>
            </a:endParaRPr>
          </a:p>
          <a:p>
            <a:endParaRPr lang="en-US" b="1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predefined tags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user defined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limited number of tags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extensible.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case insensitive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sensitive.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tags are meant for displaying the data but not for describing the data where as </a:t>
            </a:r>
            <a:r>
              <a:rPr lang="en-US" b="1" dirty="0">
                <a:solidFill>
                  <a:srgbClr val="333333"/>
                </a:solidFill>
              </a:rPr>
              <a:t>XML </a:t>
            </a:r>
            <a:r>
              <a:rPr lang="en-US" dirty="0">
                <a:solidFill>
                  <a:srgbClr val="333333"/>
                </a:solidFill>
              </a:rPr>
              <a:t>tags are meant for describing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</a:rPr>
              <a:t>HTML </a:t>
            </a:r>
            <a:r>
              <a:rPr lang="en-US" dirty="0">
                <a:solidFill>
                  <a:srgbClr val="333333"/>
                </a:solidFill>
              </a:rPr>
              <a:t>focuses on how data looks where as XML focuses on what data is.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26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When HTML or XML</a:t>
            </a:r>
            <a:endParaRPr dirty="0"/>
          </a:p>
        </p:txBody>
      </p:sp>
      <p:sp>
        <p:nvSpPr>
          <p:cNvPr id="143" name="TextShape 2"/>
          <p:cNvSpPr txBox="1"/>
          <p:nvPr/>
        </p:nvSpPr>
        <p:spPr>
          <a:xfrm>
            <a:off x="457200" y="1148502"/>
            <a:ext cx="8229240" cy="34286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HTML is about displaying data, XML is about describing information.</a:t>
            </a:r>
          </a:p>
          <a:p>
            <a:pPr>
              <a:lnSpc>
                <a:spcPct val="100000"/>
              </a:lnSpc>
            </a:pPr>
            <a:endParaRPr lang="en-AU" b="1" dirty="0"/>
          </a:p>
          <a:p>
            <a:pPr>
              <a:lnSpc>
                <a:spcPct val="100000"/>
              </a:lnSpc>
            </a:pPr>
            <a:r>
              <a:rPr lang="en-AU" b="1" dirty="0"/>
              <a:t>HTML: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700" dirty="0"/>
              <a:t>HTML was developed to display data about to focalize on the way that data looks.</a:t>
            </a:r>
            <a:endParaRPr lang="en-AU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HTML markup is concerned with presentation in the browser for humans to view.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Markup vocabulary is fixed.  </a:t>
            </a:r>
            <a:endParaRPr lang="en-AU" sz="1700" dirty="0"/>
          </a:p>
          <a:p>
            <a:pPr>
              <a:lnSpc>
                <a:spcPct val="100000"/>
              </a:lnSpc>
            </a:pPr>
            <a:endParaRPr lang="en-AU" dirty="0"/>
          </a:p>
          <a:p>
            <a:pPr>
              <a:lnSpc>
                <a:spcPct val="100000"/>
              </a:lnSpc>
            </a:pPr>
            <a:r>
              <a:rPr lang="en-AU" b="1" dirty="0"/>
              <a:t>XML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XML was developed to describe data and to focalize on what the data represent.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XML for applications such as data exchange, integration, export into other formats, where semantics is needed, </a:t>
            </a:r>
            <a:r>
              <a:rPr lang="en-US" sz="1700" dirty="0" err="1"/>
              <a:t>etc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XML is extensible and markup (elements and attributes) can be defined by users and their purpose is to specify the semantics of the data so that it is machine processable.</a:t>
            </a:r>
            <a:endParaRPr lang="en-AU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FAB54-543C-4335-A759-A29D1202F9A7}"/>
              </a:ext>
            </a:extLst>
          </p:cNvPr>
          <p:cNvSpPr/>
          <p:nvPr/>
        </p:nvSpPr>
        <p:spPr>
          <a:xfrm>
            <a:off x="2590800" y="1339574"/>
            <a:ext cx="4245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XML store data - HTML present it.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7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HTML syntax vs XML syntax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66A42-ADB9-4F57-93BB-1B0E9CDAB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240" cy="51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3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ACC30-B024-4641-9B98-C173CE7D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0588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EA120-F8B7-410B-9FAA-AC60F69C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86000"/>
            <a:ext cx="914400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1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700" dirty="0">
                <a:solidFill>
                  <a:srgbClr val="464653"/>
                </a:solidFill>
                <a:latin typeface="Bookman Old Style"/>
              </a:rPr>
              <a:t>XML Tree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133A6-515F-45EE-854E-7CCDA631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641"/>
            <a:ext cx="9144000" cy="52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5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3EC350085E4BB8899D99E89F8BBB" ma:contentTypeVersion="6" ma:contentTypeDescription="Create a new document." ma:contentTypeScope="" ma:versionID="c0c87bc1026bf3ccdaef16166e63338d">
  <xsd:schema xmlns:xsd="http://www.w3.org/2001/XMLSchema" xmlns:xs="http://www.w3.org/2001/XMLSchema" xmlns:p="http://schemas.microsoft.com/office/2006/metadata/properties" xmlns:ns2="5c5e6707-6993-4ea1-ae96-be586d633051" targetNamespace="http://schemas.microsoft.com/office/2006/metadata/properties" ma:root="true" ma:fieldsID="4bee4f0b98cda66e3716c703268d51c7" ns2:_="">
    <xsd:import namespace="5c5e6707-6993-4ea1-ae96-be586d6330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e6707-6993-4ea1-ae96-be586d633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6FBD09-DBE5-437B-AE8B-01D697F600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e6707-6993-4ea1-ae96-be586d633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026340-56D3-40DD-89D1-80B1D956059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c5e6707-6993-4ea1-ae96-be586d63305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C0C640-A39F-4E6F-ADDC-025EF68CCF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11837</TotalTime>
  <Words>663</Words>
  <Application>Microsoft Macintosh PowerPoint</Application>
  <PresentationFormat>On-screen Show (4:3)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StarSymbol</vt:lpstr>
      <vt:lpstr>Arial</vt:lpstr>
      <vt:lpstr>Bookman Old Style</vt:lpstr>
      <vt:lpstr>Gill Sans MT</vt:lpstr>
      <vt:lpstr>Verdana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Sobia Amjad</dc:creator>
  <cp:lastModifiedBy>Hangfan Li</cp:lastModifiedBy>
  <cp:revision>111</cp:revision>
  <dcterms:modified xsi:type="dcterms:W3CDTF">2020-03-15T23:54:18Z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0x010100A4FE3EC350085E4BB8899D99E89F8BBB</vt:lpwstr>
  </property>
</Properties>
</file>