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21"/>
  </p:notesMasterIdLst>
  <p:sldIdLst>
    <p:sldId id="256" r:id="rId6"/>
    <p:sldId id="257" r:id="rId7"/>
    <p:sldId id="355" r:id="rId8"/>
    <p:sldId id="370" r:id="rId9"/>
    <p:sldId id="359" r:id="rId10"/>
    <p:sldId id="356" r:id="rId11"/>
    <p:sldId id="362" r:id="rId12"/>
    <p:sldId id="354" r:id="rId13"/>
    <p:sldId id="339" r:id="rId14"/>
    <p:sldId id="367" r:id="rId15"/>
    <p:sldId id="364" r:id="rId16"/>
    <p:sldId id="365" r:id="rId17"/>
    <p:sldId id="344" r:id="rId18"/>
    <p:sldId id="368" r:id="rId19"/>
    <p:sldId id="29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04E"/>
    <a:srgbClr val="0065A5"/>
    <a:srgbClr val="779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E8E8B6-7702-4F94-8EB9-F3775D8CE2FD}" v="36" dt="2019-08-14T06:13:02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72966" autoAdjust="0"/>
  </p:normalViewPr>
  <p:slideViewPr>
    <p:cSldViewPr>
      <p:cViewPr varScale="1">
        <p:scale>
          <a:sx n="114" d="100"/>
          <a:sy n="114" d="100"/>
        </p:scale>
        <p:origin x="139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Ewin" userId="cb9b7438-2057-4d9a-abaa-c9247929ef83" providerId="ADAL" clId="{E3E8E8B6-7702-4F94-8EB9-F3775D8CE2FD}"/>
    <pc:docChg chg="delSld modSld">
      <pc:chgData name="Chris Ewin" userId="cb9b7438-2057-4d9a-abaa-c9247929ef83" providerId="ADAL" clId="{E3E8E8B6-7702-4F94-8EB9-F3775D8CE2FD}" dt="2019-08-14T06:13:02.449" v="35" actId="20577"/>
      <pc:docMkLst>
        <pc:docMk/>
      </pc:docMkLst>
      <pc:sldChg chg="modSp">
        <pc:chgData name="Chris Ewin" userId="cb9b7438-2057-4d9a-abaa-c9247929ef83" providerId="ADAL" clId="{E3E8E8B6-7702-4F94-8EB9-F3775D8CE2FD}" dt="2019-08-14T06:10:15.637" v="19" actId="20577"/>
        <pc:sldMkLst>
          <pc:docMk/>
          <pc:sldMk cId="0" sldId="256"/>
        </pc:sldMkLst>
        <pc:spChg chg="mod">
          <ac:chgData name="Chris Ewin" userId="cb9b7438-2057-4d9a-abaa-c9247929ef83" providerId="ADAL" clId="{E3E8E8B6-7702-4F94-8EB9-F3775D8CE2FD}" dt="2019-08-14T06:10:15.637" v="19" actId="20577"/>
          <ac:spMkLst>
            <pc:docMk/>
            <pc:sldMk cId="0" sldId="256"/>
            <ac:spMk id="4" creationId="{D4196A73-9B6A-43D2-9B76-1321A00D44B4}"/>
          </ac:spMkLst>
        </pc:spChg>
        <pc:spChg chg="mod">
          <ac:chgData name="Chris Ewin" userId="cb9b7438-2057-4d9a-abaa-c9247929ef83" providerId="ADAL" clId="{E3E8E8B6-7702-4F94-8EB9-F3775D8CE2FD}" dt="2019-08-14T06:10:05.644" v="9" actId="20577"/>
          <ac:spMkLst>
            <pc:docMk/>
            <pc:sldMk cId="0" sldId="256"/>
            <ac:spMk id="5" creationId="{D2CCE775-AFA6-40B4-82B1-DA92BEECB69F}"/>
          </ac:spMkLst>
        </pc:spChg>
      </pc:sldChg>
      <pc:sldChg chg="modSp">
        <pc:chgData name="Chris Ewin" userId="cb9b7438-2057-4d9a-abaa-c9247929ef83" providerId="ADAL" clId="{E3E8E8B6-7702-4F94-8EB9-F3775D8CE2FD}" dt="2019-08-14T06:13:02.449" v="35" actId="20577"/>
        <pc:sldMkLst>
          <pc:docMk/>
          <pc:sldMk cId="0" sldId="257"/>
        </pc:sldMkLst>
        <pc:spChg chg="mod">
          <ac:chgData name="Chris Ewin" userId="cb9b7438-2057-4d9a-abaa-c9247929ef83" providerId="ADAL" clId="{E3E8E8B6-7702-4F94-8EB9-F3775D8CE2FD}" dt="2019-08-14T06:13:02.449" v="35" actId="20577"/>
          <ac:spMkLst>
            <pc:docMk/>
            <pc:sldMk cId="0" sldId="257"/>
            <ac:spMk id="143" creationId="{00000000-0000-0000-0000-000000000000}"/>
          </ac:spMkLst>
        </pc:spChg>
      </pc:sldChg>
      <pc:sldChg chg="del">
        <pc:chgData name="Chris Ewin" userId="cb9b7438-2057-4d9a-abaa-c9247929ef83" providerId="ADAL" clId="{E3E8E8B6-7702-4F94-8EB9-F3775D8CE2FD}" dt="2019-08-14T06:12:46.562" v="26" actId="2696"/>
        <pc:sldMkLst>
          <pc:docMk/>
          <pc:sldMk cId="472261372" sldId="348"/>
        </pc:sldMkLst>
      </pc:sldChg>
      <pc:sldChg chg="del">
        <pc:chgData name="Chris Ewin" userId="cb9b7438-2057-4d9a-abaa-c9247929ef83" providerId="ADAL" clId="{E3E8E8B6-7702-4F94-8EB9-F3775D8CE2FD}" dt="2019-08-14T06:11:46.492" v="20" actId="2696"/>
        <pc:sldMkLst>
          <pc:docMk/>
          <pc:sldMk cId="516039343" sldId="363"/>
        </pc:sldMkLst>
      </pc:sldChg>
      <pc:sldChg chg="del">
        <pc:chgData name="Chris Ewin" userId="cb9b7438-2057-4d9a-abaa-c9247929ef83" providerId="ADAL" clId="{E3E8E8B6-7702-4F94-8EB9-F3775D8CE2FD}" dt="2019-08-14T06:11:46.497" v="21" actId="2696"/>
        <pc:sldMkLst>
          <pc:docMk/>
          <pc:sldMk cId="3887977919" sldId="3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B0CD0B1E-170D-4FB2-92DA-E3F734D93904}" type="slidenum">
              <a:rPr lang="en-US"/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82292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3520" y="379800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79800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43" name="Picture 42"/>
          <p:cNvPicPr/>
          <p:nvPr/>
        </p:nvPicPr>
        <p:blipFill>
          <a:blip r:embed="rId2"/>
          <a:stretch>
            <a:fillRect/>
          </a:stretch>
        </p:blipFill>
        <p:spPr>
          <a:xfrm>
            <a:off x="5205600" y="3797640"/>
            <a:ext cx="2951280" cy="235476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>
            <a:fillRect/>
          </a:stretch>
        </p:blipFill>
        <p:spPr>
          <a:xfrm>
            <a:off x="989280" y="3797640"/>
            <a:ext cx="2951280" cy="235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600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 dirty="0"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79800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822852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82292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3520" y="379800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79800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7" name="Pictur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5205600" y="3797640"/>
            <a:ext cx="2951280" cy="2354760"/>
          </a:xfrm>
          <a:prstGeom prst="rect">
            <a:avLst/>
          </a:prstGeom>
          <a:ln>
            <a:noFill/>
          </a:ln>
        </p:spPr>
      </p:pic>
      <p:pic>
        <p:nvPicPr>
          <p:cNvPr id="88" name="Picture 87"/>
          <p:cNvPicPr/>
          <p:nvPr/>
        </p:nvPicPr>
        <p:blipFill>
          <a:blip r:embed="rId2"/>
          <a:stretch>
            <a:fillRect/>
          </a:stretch>
        </p:blipFill>
        <p:spPr>
          <a:xfrm>
            <a:off x="989280" y="3797640"/>
            <a:ext cx="2951280" cy="235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600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3520" y="379800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822852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12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2" name="CustomShape 3"/>
          <p:cNvSpPr/>
          <p:nvPr/>
        </p:nvSpPr>
        <p:spPr>
          <a:xfrm rot="5400000">
            <a:off x="419040" y="6467040"/>
            <a:ext cx="190440" cy="11988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 w="255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1861594" y="6427842"/>
            <a:ext cx="548604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Gill Sans MT"/>
              </a:rPr>
              <a:t>The University of Melbourne</a:t>
            </a:r>
            <a:endParaRPr dirty="0"/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Bookman Old Style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CustomShape 6"/>
          <p:cNvSpPr/>
          <p:nvPr/>
        </p:nvSpPr>
        <p:spPr>
          <a:xfrm>
            <a:off x="905040" y="3648240"/>
            <a:ext cx="7314840" cy="1279800"/>
          </a:xfrm>
          <a:prstGeom prst="rect">
            <a:avLst/>
          </a:prstGeom>
          <a:noFill/>
          <a:ln w="6480">
            <a:solidFill>
              <a:srgbClr val="727CA3"/>
            </a:solidFill>
            <a:round/>
          </a:ln>
        </p:spPr>
      </p:sp>
      <p:sp>
        <p:nvSpPr>
          <p:cNvPr id="7" name="CustomShape 7"/>
          <p:cNvSpPr/>
          <p:nvPr/>
        </p:nvSpPr>
        <p:spPr>
          <a:xfrm>
            <a:off x="914400" y="5048280"/>
            <a:ext cx="7314840" cy="685440"/>
          </a:xfrm>
          <a:prstGeom prst="rect">
            <a:avLst/>
          </a:prstGeom>
          <a:noFill/>
          <a:ln w="6480">
            <a:solidFill>
              <a:srgbClr val="9FB8CD"/>
            </a:solidFill>
            <a:round/>
          </a:ln>
        </p:spPr>
      </p:sp>
      <p:sp>
        <p:nvSpPr>
          <p:cNvPr id="8" name="CustomShape 8"/>
          <p:cNvSpPr/>
          <p:nvPr/>
        </p:nvSpPr>
        <p:spPr>
          <a:xfrm>
            <a:off x="905040" y="3648240"/>
            <a:ext cx="228240" cy="1279800"/>
          </a:xfrm>
          <a:prstGeom prst="rect">
            <a:avLst/>
          </a:prstGeom>
          <a:solidFill>
            <a:srgbClr val="0065A5"/>
          </a:solidFill>
          <a:ln w="6480">
            <a:noFill/>
          </a:ln>
        </p:spPr>
      </p:sp>
      <p:sp>
        <p:nvSpPr>
          <p:cNvPr id="9" name="CustomShape 9"/>
          <p:cNvSpPr/>
          <p:nvPr/>
        </p:nvSpPr>
        <p:spPr>
          <a:xfrm>
            <a:off x="914400" y="5048280"/>
            <a:ext cx="228240" cy="685440"/>
          </a:xfrm>
          <a:prstGeom prst="rect">
            <a:avLst/>
          </a:prstGeom>
          <a:solidFill>
            <a:srgbClr val="14504E"/>
          </a:solidFill>
          <a:ln w="6480">
            <a:noFill/>
          </a:ln>
        </p:spPr>
      </p:sp>
      <p:sp>
        <p:nvSpPr>
          <p:cNvPr id="10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 dirty="0"/>
              <a:t>Click to edit the outline text format</a:t>
            </a:r>
            <a:endParaRPr dirty="0"/>
          </a:p>
          <a:p>
            <a:pPr lvl="1">
              <a:buSzPct val="25000"/>
              <a:buFont typeface="StarSymbol"/>
              <a:buChar char=""/>
            </a:pPr>
            <a:r>
              <a:rPr lang="en-US" dirty="0"/>
              <a:t>Second Outline Level</a:t>
            </a:r>
            <a:endParaRPr dirty="0"/>
          </a:p>
          <a:p>
            <a:pPr lvl="2">
              <a:buSzPct val="25000"/>
              <a:buFont typeface="StarSymbol"/>
              <a:buChar char=""/>
            </a:pPr>
            <a:r>
              <a:rPr lang="en-US" dirty="0"/>
              <a:t>Third Outline Level</a:t>
            </a:r>
            <a:endParaRPr dirty="0"/>
          </a:p>
          <a:p>
            <a:pPr lvl="3">
              <a:buSzPct val="25000"/>
              <a:buFont typeface="StarSymbol"/>
              <a:buChar char=""/>
            </a:pPr>
            <a:r>
              <a:rPr lang="en-US" dirty="0"/>
              <a:t>Fourth Outline Level</a:t>
            </a:r>
            <a:endParaRPr dirty="0"/>
          </a:p>
          <a:p>
            <a:pPr lvl="4">
              <a:buSzPct val="25000"/>
              <a:buFont typeface="StarSymbol"/>
              <a:buChar char=""/>
            </a:pPr>
            <a:r>
              <a:rPr lang="en-US" dirty="0"/>
              <a:t>Fifth Outline Level</a:t>
            </a:r>
            <a:endParaRPr dirty="0"/>
          </a:p>
          <a:p>
            <a:pPr lvl="5">
              <a:buSzPct val="25000"/>
              <a:buFont typeface="StarSymbol"/>
              <a:buChar char=""/>
            </a:pPr>
            <a:r>
              <a:rPr lang="en-US" dirty="0"/>
              <a:t>Sixth Outline Level</a:t>
            </a:r>
            <a:endParaRPr dirty="0"/>
          </a:p>
          <a:p>
            <a:pPr lvl="6">
              <a:buSzPct val="25000"/>
              <a:buFont typeface="StarSymbol"/>
              <a:buChar char=""/>
            </a:pPr>
            <a:r>
              <a:rPr lang="en-US" dirty="0"/>
              <a:t>Seventh Outline Level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2DCFF5-E226-45F8-A732-0B51D8EA987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6970"/>
            <a:ext cx="1071550" cy="10860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46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47" name="CustomShape 3"/>
          <p:cNvSpPr/>
          <p:nvPr/>
        </p:nvSpPr>
        <p:spPr>
          <a:xfrm rot="5400000">
            <a:off x="419040" y="6467040"/>
            <a:ext cx="190440" cy="11988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 w="25560">
            <a:noFill/>
          </a:ln>
        </p:spPr>
      </p:sp>
      <p:sp>
        <p:nvSpPr>
          <p:cNvPr id="48" name="CustomShape 4"/>
          <p:cNvSpPr/>
          <p:nvPr/>
        </p:nvSpPr>
        <p:spPr>
          <a:xfrm>
            <a:off x="1676400" y="6410257"/>
            <a:ext cx="548604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Gill Sans MT"/>
              </a:rPr>
              <a:t>The University of Melbourne</a:t>
            </a:r>
            <a:endParaRPr dirty="0"/>
          </a:p>
        </p:txBody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Click to edit the title text formatClick to edit Master title style</a:t>
            </a:r>
            <a:endParaRPr/>
          </a:p>
        </p:txBody>
      </p:sp>
      <p:sp>
        <p:nvSpPr>
          <p:cNvPr id="54" name="PlaceHolder 9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Wingdings" charset="2"/>
              <a:buChar char=""/>
            </a:pPr>
            <a:r>
              <a:rPr lang="en-US">
                <a:solidFill>
                  <a:srgbClr val="000000"/>
                </a:solidFill>
                <a:latin typeface="Gill Sans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Wingdings" charset="2"/>
              <a:buChar char=""/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Fifth level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6313EF-AAA9-4ACF-8352-42C42C0B5819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73441"/>
            <a:ext cx="990600" cy="10039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1752480"/>
            <a:ext cx="8381520" cy="18295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Bookman Old Style"/>
              </a:rPr>
              <a:t>Elements of Data Processing
</a:t>
            </a:r>
            <a:endParaRPr dirty="0"/>
          </a:p>
        </p:txBody>
      </p:sp>
      <p:sp>
        <p:nvSpPr>
          <p:cNvPr id="141" name="TextShape 2"/>
          <p:cNvSpPr txBox="1"/>
          <p:nvPr/>
        </p:nvSpPr>
        <p:spPr>
          <a:xfrm>
            <a:off x="1219320" y="5124600"/>
            <a:ext cx="6857640" cy="533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4196A73-9B6A-43D2-9B76-1321A00D44B4}"/>
              </a:ext>
            </a:extLst>
          </p:cNvPr>
          <p:cNvSpPr txBox="1"/>
          <p:nvPr/>
        </p:nvSpPr>
        <p:spPr>
          <a:xfrm>
            <a:off x="1255896" y="3837680"/>
            <a:ext cx="453530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AU" sz="2200" spc="-5" dirty="0">
                <a:latin typeface="+mj-lt"/>
                <a:cs typeface="Calibri"/>
              </a:rPr>
              <a:t>Workshop 4</a:t>
            </a:r>
            <a:endParaRPr sz="2200" dirty="0">
              <a:latin typeface="+mj-lt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2CCE775-AFA6-40B4-82B1-DA92BEECB69F}"/>
              </a:ext>
            </a:extLst>
          </p:cNvPr>
          <p:cNvSpPr txBox="1"/>
          <p:nvPr/>
        </p:nvSpPr>
        <p:spPr>
          <a:xfrm>
            <a:off x="1255896" y="5087264"/>
            <a:ext cx="453530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AU" sz="2000" spc="-20" dirty="0">
                <a:cs typeface="Calibri"/>
              </a:rPr>
              <a:t>Lecturer: Chris Ewin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Quartile Q1 and Q2</a:t>
            </a: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96034D-1030-404F-B9F5-06FED8FC4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51214"/>
            <a:ext cx="5334000" cy="3800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00403A-D176-442E-8641-58107028F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818210"/>
            <a:ext cx="47053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4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Interquartile Range IQR</a:t>
            </a:r>
            <a:endParaRPr dirty="0"/>
          </a:p>
        </p:txBody>
      </p:sp>
      <p:sp>
        <p:nvSpPr>
          <p:cNvPr id="143" name="TextShape 2"/>
          <p:cNvSpPr txBox="1"/>
          <p:nvPr/>
        </p:nvSpPr>
        <p:spPr>
          <a:xfrm>
            <a:off x="457200" y="1148502"/>
            <a:ext cx="8229240" cy="34286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46E3F-F3F3-40E9-921A-C3758FEC0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" y="1905000"/>
            <a:ext cx="9144000" cy="45313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E1437A-D364-4F6D-B30F-F249347531DB}"/>
              </a:ext>
            </a:extLst>
          </p:cNvPr>
          <p:cNvSpPr/>
          <p:nvPr/>
        </p:nvSpPr>
        <p:spPr>
          <a:xfrm>
            <a:off x="609600" y="12954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interquartile range (IQR) is a measure of variability, based on dividing a data set into quartiles.</a:t>
            </a:r>
          </a:p>
        </p:txBody>
      </p:sp>
    </p:spTree>
    <p:extLst>
      <p:ext uri="{BB962C8B-B14F-4D97-AF65-F5344CB8AC3E}">
        <p14:creationId xmlns:p14="http://schemas.microsoft.com/office/powerpoint/2010/main" val="386274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Percentage Distribution</a:t>
            </a:r>
            <a:endParaRPr dirty="0"/>
          </a:p>
        </p:txBody>
      </p:sp>
      <p:sp>
        <p:nvSpPr>
          <p:cNvPr id="143" name="TextShape 2"/>
          <p:cNvSpPr txBox="1"/>
          <p:nvPr/>
        </p:nvSpPr>
        <p:spPr>
          <a:xfrm>
            <a:off x="457200" y="1148502"/>
            <a:ext cx="8229240" cy="34286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FEA6F-26A7-4981-A47B-63072199E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115415"/>
            <a:ext cx="4110037" cy="3293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CC679-4893-4CF0-A01E-29231C5C99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62"/>
          <a:stretch/>
        </p:blipFill>
        <p:spPr>
          <a:xfrm>
            <a:off x="2386012" y="1826609"/>
            <a:ext cx="4467225" cy="1285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FABC0A-53AF-44ED-A68D-5296212A2104}"/>
              </a:ext>
            </a:extLst>
          </p:cNvPr>
          <p:cNvSpPr/>
          <p:nvPr/>
        </p:nvSpPr>
        <p:spPr>
          <a:xfrm>
            <a:off x="457200" y="1371600"/>
            <a:ext cx="8229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T Sans"/>
              </a:rPr>
              <a:t>The </a:t>
            </a:r>
            <a:r>
              <a:rPr lang="en-US" b="1" dirty="0">
                <a:latin typeface="PT Sans"/>
              </a:rPr>
              <a:t>interquartile range</a:t>
            </a:r>
            <a:r>
              <a:rPr lang="en-US" dirty="0">
                <a:latin typeface="PT Sans"/>
              </a:rPr>
              <a:t> is a measure of where the “middle fifty” is in a data set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941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Box plot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EC8CF-D0C4-43FC-99F0-1F3C9BE2A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63976"/>
            <a:ext cx="7472363" cy="516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9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Outliers and Suspected Outliers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14575B-B338-471C-B8B2-146E3D8B6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4130160" cy="4198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075C37-26EA-4CEF-8140-0726B8747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52600"/>
            <a:ext cx="4077030" cy="41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42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533520" y="1905120"/>
            <a:ext cx="822924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>
                <a:solidFill>
                  <a:srgbClr val="464653"/>
                </a:solidFill>
                <a:latin typeface="Bookman Old Style"/>
              </a:rPr>
              <a:t>Agenda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533520" y="1905120"/>
            <a:ext cx="8229240" cy="3428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/>
              <a:t>Data types</a:t>
            </a:r>
            <a:endParaRPr lang="en-AU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Mean, Median, Interquartile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Boxplot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Outliers and Suspected Outliers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Data Type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4E198-72C8-4847-A73F-A50631BBBF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t="16876" r="2523" b="11744"/>
          <a:stretch/>
        </p:blipFill>
        <p:spPr>
          <a:xfrm>
            <a:off x="338368" y="1371600"/>
            <a:ext cx="828998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2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Data Type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C12388-1F61-425C-B850-FBC7F06873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" t="1602" r="1355" b="2302"/>
          <a:stretch/>
        </p:blipFill>
        <p:spPr>
          <a:xfrm>
            <a:off x="457200" y="1447800"/>
            <a:ext cx="864070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5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Mean of Data</a:t>
            </a:r>
            <a:endParaRPr dirty="0"/>
          </a:p>
        </p:txBody>
      </p:sp>
      <p:sp>
        <p:nvSpPr>
          <p:cNvPr id="143" name="TextShape 2"/>
          <p:cNvSpPr txBox="1"/>
          <p:nvPr/>
        </p:nvSpPr>
        <p:spPr>
          <a:xfrm>
            <a:off x="457200" y="1148502"/>
            <a:ext cx="8229240" cy="34286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7ABB4-29CA-41C8-AD61-8AFC0DD00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0136"/>
            <a:ext cx="7743262" cy="38806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4A8EDB-517D-4D8F-9FF5-890052F30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163976"/>
            <a:ext cx="3318957" cy="140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1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Mean of Data</a:t>
            </a:r>
            <a:endParaRPr dirty="0"/>
          </a:p>
        </p:txBody>
      </p:sp>
      <p:sp>
        <p:nvSpPr>
          <p:cNvPr id="143" name="TextShape 2"/>
          <p:cNvSpPr txBox="1"/>
          <p:nvPr/>
        </p:nvSpPr>
        <p:spPr>
          <a:xfrm>
            <a:off x="457200" y="1148502"/>
            <a:ext cx="8229240" cy="34286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4A8EDB-517D-4D8F-9FF5-890052F30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163976"/>
            <a:ext cx="3318957" cy="1407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752CF0-8870-4CE0-BB81-B7068F63E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96181"/>
            <a:ext cx="7162800" cy="386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5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What does mean represent?</a:t>
            </a:r>
            <a:endParaRPr dirty="0"/>
          </a:p>
        </p:txBody>
      </p:sp>
      <p:sp>
        <p:nvSpPr>
          <p:cNvPr id="143" name="TextShape 2"/>
          <p:cNvSpPr txBox="1"/>
          <p:nvPr/>
        </p:nvSpPr>
        <p:spPr>
          <a:xfrm>
            <a:off x="457200" y="1148502"/>
            <a:ext cx="8229240" cy="34286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ED6AB1-F567-4CD1-8C43-97CE3D0D0E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6" b="26837"/>
          <a:stretch/>
        </p:blipFill>
        <p:spPr>
          <a:xfrm>
            <a:off x="228600" y="2838438"/>
            <a:ext cx="8048625" cy="3428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4C0D60-9FFE-4656-AAAF-61D29EEBA3C9}"/>
              </a:ext>
            </a:extLst>
          </p:cNvPr>
          <p:cNvSpPr txBox="1"/>
          <p:nvPr/>
        </p:nvSpPr>
        <p:spPr>
          <a:xfrm>
            <a:off x="457200" y="1450178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Mean or average means:</a:t>
            </a:r>
          </a:p>
          <a:p>
            <a:endParaRPr lang="en-AU" dirty="0"/>
          </a:p>
          <a:p>
            <a:r>
              <a:rPr lang="en-AU" dirty="0"/>
              <a:t>It represent usual, ordinary, nominal, typical or regular.</a:t>
            </a:r>
          </a:p>
          <a:p>
            <a:r>
              <a:rPr lang="en-AU" dirty="0"/>
              <a:t>Most of the scores or age of people will fall within certain range, which is usually we call average.</a:t>
            </a:r>
          </a:p>
        </p:txBody>
      </p:sp>
    </p:spTree>
    <p:extLst>
      <p:ext uri="{BB962C8B-B14F-4D97-AF65-F5344CB8AC3E}">
        <p14:creationId xmlns:p14="http://schemas.microsoft.com/office/powerpoint/2010/main" val="284635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Median of Data</a:t>
            </a:r>
            <a:endParaRPr dirty="0"/>
          </a:p>
        </p:txBody>
      </p:sp>
      <p:sp>
        <p:nvSpPr>
          <p:cNvPr id="143" name="TextShape 2"/>
          <p:cNvSpPr txBox="1"/>
          <p:nvPr/>
        </p:nvSpPr>
        <p:spPr>
          <a:xfrm>
            <a:off x="457200" y="1148502"/>
            <a:ext cx="8229240" cy="34286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9D4BC-4699-4CD4-B70F-3222D4505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173120"/>
            <a:ext cx="6781800" cy="49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5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Quartile Q1 and Q2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54A9E-14A8-4C3D-BFAF-5389120EA83F}"/>
              </a:ext>
            </a:extLst>
          </p:cNvPr>
          <p:cNvSpPr txBox="1"/>
          <p:nvPr/>
        </p:nvSpPr>
        <p:spPr>
          <a:xfrm>
            <a:off x="762000" y="1600200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Q1</a:t>
            </a:r>
            <a:r>
              <a:rPr lang="en-US" dirty="0"/>
              <a:t> is the "middle" value in the first half of the rank-ordered data set. </a:t>
            </a:r>
          </a:p>
          <a:p>
            <a:endParaRPr lang="en-US" dirty="0"/>
          </a:p>
          <a:p>
            <a:r>
              <a:rPr lang="en-US" b="1" dirty="0"/>
              <a:t>Q2</a:t>
            </a:r>
            <a:r>
              <a:rPr lang="en-US" dirty="0"/>
              <a:t> is the median value in the set. </a:t>
            </a:r>
          </a:p>
          <a:p>
            <a:endParaRPr lang="en-US" b="1" dirty="0"/>
          </a:p>
          <a:p>
            <a:r>
              <a:rPr lang="en-US" b="1" dirty="0"/>
              <a:t>Q3</a:t>
            </a:r>
            <a:r>
              <a:rPr lang="en-US" dirty="0"/>
              <a:t> is the "middle" value in the second half of the rank-ordered data set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683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FE3EC350085E4BB8899D99E89F8BBB" ma:contentTypeVersion="6" ma:contentTypeDescription="Create a new document." ma:contentTypeScope="" ma:versionID="c0c87bc1026bf3ccdaef16166e63338d">
  <xsd:schema xmlns:xsd="http://www.w3.org/2001/XMLSchema" xmlns:xs="http://www.w3.org/2001/XMLSchema" xmlns:p="http://schemas.microsoft.com/office/2006/metadata/properties" xmlns:ns2="5c5e6707-6993-4ea1-ae96-be586d633051" targetNamespace="http://schemas.microsoft.com/office/2006/metadata/properties" ma:root="true" ma:fieldsID="4bee4f0b98cda66e3716c703268d51c7" ns2:_="">
    <xsd:import namespace="5c5e6707-6993-4ea1-ae96-be586d6330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5e6707-6993-4ea1-ae96-be586d6330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37874B-ABE3-42C1-9153-F53426BB092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5c5e6707-6993-4ea1-ae96-be586d63305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0E7B050-2F22-4B3A-BC51-72A81C755E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AD6A72-1E74-4820-9E19-663310648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5e6707-6993-4ea1-ae96-be586d6330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12818</TotalTime>
  <Words>123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Bookman Old Style</vt:lpstr>
      <vt:lpstr>Calibri</vt:lpstr>
      <vt:lpstr>DejaVu Sans</vt:lpstr>
      <vt:lpstr>Gill Sans MT</vt:lpstr>
      <vt:lpstr>PT Sans</vt:lpstr>
      <vt:lpstr>StarSymbol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Sobia Amjad</dc:creator>
  <cp:lastModifiedBy>Chris Ewin</cp:lastModifiedBy>
  <cp:revision>131</cp:revision>
  <dcterms:modified xsi:type="dcterms:W3CDTF">2019-08-14T06:13:03Z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0x010100A4FE3EC350085E4BB8899D99E89F8BBB</vt:lpwstr>
  </property>
</Properties>
</file>