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30"/>
  </p:notesMasterIdLst>
  <p:sldIdLst>
    <p:sldId id="256" r:id="rId6"/>
    <p:sldId id="257" r:id="rId7"/>
    <p:sldId id="355" r:id="rId8"/>
    <p:sldId id="370" r:id="rId9"/>
    <p:sldId id="371" r:id="rId10"/>
    <p:sldId id="373" r:id="rId11"/>
    <p:sldId id="377" r:id="rId12"/>
    <p:sldId id="375" r:id="rId13"/>
    <p:sldId id="376" r:id="rId14"/>
    <p:sldId id="378" r:id="rId15"/>
    <p:sldId id="379" r:id="rId16"/>
    <p:sldId id="359" r:id="rId17"/>
    <p:sldId id="356" r:id="rId18"/>
    <p:sldId id="362" r:id="rId19"/>
    <p:sldId id="354" r:id="rId20"/>
    <p:sldId id="339" r:id="rId21"/>
    <p:sldId id="367" r:id="rId22"/>
    <p:sldId id="364" r:id="rId23"/>
    <p:sldId id="365" r:id="rId24"/>
    <p:sldId id="344" r:id="rId25"/>
    <p:sldId id="381" r:id="rId26"/>
    <p:sldId id="368" r:id="rId27"/>
    <p:sldId id="380"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04E"/>
    <a:srgbClr val="0065A5"/>
    <a:srgbClr val="779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8E8B6-7702-4F94-8EB9-F3775D8CE2FD}" v="36" dt="2019-08-14T06:13:02.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3" autoAdjust="0"/>
    <p:restoredTop sz="72789" autoAdjust="0"/>
  </p:normalViewPr>
  <p:slideViewPr>
    <p:cSldViewPr>
      <p:cViewPr varScale="1">
        <p:scale>
          <a:sx n="91" d="100"/>
          <a:sy n="91" d="100"/>
        </p:scale>
        <p:origin x="7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Ewin" userId="cb9b7438-2057-4d9a-abaa-c9247929ef83" providerId="ADAL" clId="{E3E8E8B6-7702-4F94-8EB9-F3775D8CE2FD}"/>
    <pc:docChg chg="delSld modSld">
      <pc:chgData name="Chris Ewin" userId="cb9b7438-2057-4d9a-abaa-c9247929ef83" providerId="ADAL" clId="{E3E8E8B6-7702-4F94-8EB9-F3775D8CE2FD}" dt="2019-08-14T06:13:02.449" v="35" actId="20577"/>
      <pc:docMkLst>
        <pc:docMk/>
      </pc:docMkLst>
      <pc:sldChg chg="modSp">
        <pc:chgData name="Chris Ewin" userId="cb9b7438-2057-4d9a-abaa-c9247929ef83" providerId="ADAL" clId="{E3E8E8B6-7702-4F94-8EB9-F3775D8CE2FD}" dt="2019-08-14T06:10:15.637" v="19" actId="20577"/>
        <pc:sldMkLst>
          <pc:docMk/>
          <pc:sldMk cId="0" sldId="256"/>
        </pc:sldMkLst>
        <pc:spChg chg="mod">
          <ac:chgData name="Chris Ewin" userId="cb9b7438-2057-4d9a-abaa-c9247929ef83" providerId="ADAL" clId="{E3E8E8B6-7702-4F94-8EB9-F3775D8CE2FD}" dt="2019-08-14T06:10:15.637" v="19" actId="20577"/>
          <ac:spMkLst>
            <pc:docMk/>
            <pc:sldMk cId="0" sldId="256"/>
            <ac:spMk id="4" creationId="{D4196A73-9B6A-43D2-9B76-1321A00D44B4}"/>
          </ac:spMkLst>
        </pc:spChg>
        <pc:spChg chg="mod">
          <ac:chgData name="Chris Ewin" userId="cb9b7438-2057-4d9a-abaa-c9247929ef83" providerId="ADAL" clId="{E3E8E8B6-7702-4F94-8EB9-F3775D8CE2FD}" dt="2019-08-14T06:10:05.644" v="9" actId="20577"/>
          <ac:spMkLst>
            <pc:docMk/>
            <pc:sldMk cId="0" sldId="256"/>
            <ac:spMk id="5" creationId="{D2CCE775-AFA6-40B4-82B1-DA92BEECB69F}"/>
          </ac:spMkLst>
        </pc:spChg>
      </pc:sldChg>
      <pc:sldChg chg="modSp">
        <pc:chgData name="Chris Ewin" userId="cb9b7438-2057-4d9a-abaa-c9247929ef83" providerId="ADAL" clId="{E3E8E8B6-7702-4F94-8EB9-F3775D8CE2FD}" dt="2019-08-14T06:13:02.449" v="35" actId="20577"/>
        <pc:sldMkLst>
          <pc:docMk/>
          <pc:sldMk cId="0" sldId="257"/>
        </pc:sldMkLst>
        <pc:spChg chg="mod">
          <ac:chgData name="Chris Ewin" userId="cb9b7438-2057-4d9a-abaa-c9247929ef83" providerId="ADAL" clId="{E3E8E8B6-7702-4F94-8EB9-F3775D8CE2FD}" dt="2019-08-14T06:13:02.449" v="35" actId="20577"/>
          <ac:spMkLst>
            <pc:docMk/>
            <pc:sldMk cId="0" sldId="257"/>
            <ac:spMk id="143" creationId="{00000000-0000-0000-0000-000000000000}"/>
          </ac:spMkLst>
        </pc:spChg>
      </pc:sldChg>
      <pc:sldChg chg="del">
        <pc:chgData name="Chris Ewin" userId="cb9b7438-2057-4d9a-abaa-c9247929ef83" providerId="ADAL" clId="{E3E8E8B6-7702-4F94-8EB9-F3775D8CE2FD}" dt="2019-08-14T06:12:46.562" v="26" actId="2696"/>
        <pc:sldMkLst>
          <pc:docMk/>
          <pc:sldMk cId="472261372" sldId="348"/>
        </pc:sldMkLst>
      </pc:sldChg>
      <pc:sldChg chg="del">
        <pc:chgData name="Chris Ewin" userId="cb9b7438-2057-4d9a-abaa-c9247929ef83" providerId="ADAL" clId="{E3E8E8B6-7702-4F94-8EB9-F3775D8CE2FD}" dt="2019-08-14T06:11:46.492" v="20" actId="2696"/>
        <pc:sldMkLst>
          <pc:docMk/>
          <pc:sldMk cId="516039343" sldId="363"/>
        </pc:sldMkLst>
      </pc:sldChg>
      <pc:sldChg chg="del">
        <pc:chgData name="Chris Ewin" userId="cb9b7438-2057-4d9a-abaa-c9247929ef83" providerId="ADAL" clId="{E3E8E8B6-7702-4F94-8EB9-F3775D8CE2FD}" dt="2019-08-14T06:11:46.497" v="21" actId="2696"/>
        <pc:sldMkLst>
          <pc:docMk/>
          <pc:sldMk cId="3887977919"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7640" cy="4811040"/>
          </a:xfrm>
          <a:prstGeom prst="rect">
            <a:avLst/>
          </a:prstGeom>
        </p:spPr>
        <p:txBody>
          <a:bodyPr wrap="none" lIns="0" tIns="0" rIns="0" bIns="0"/>
          <a:lstStyle/>
          <a:p>
            <a:r>
              <a:rPr lang="en-US"/>
              <a:t>Click to edit the notes format</a:t>
            </a:r>
            <a:endParaRPr/>
          </a:p>
        </p:txBody>
      </p:sp>
      <p:sp>
        <p:nvSpPr>
          <p:cNvPr id="136" name="PlaceHolder 2"/>
          <p:cNvSpPr>
            <a:spLocks noGrp="1"/>
          </p:cNvSpPr>
          <p:nvPr>
            <p:ph type="hdr"/>
          </p:nvPr>
        </p:nvSpPr>
        <p:spPr>
          <a:xfrm>
            <a:off x="0" y="0"/>
            <a:ext cx="3280320" cy="534240"/>
          </a:xfrm>
          <a:prstGeom prst="rect">
            <a:avLst/>
          </a:prstGeom>
        </p:spPr>
        <p:txBody>
          <a:bodyPr wrap="none" lIns="0" tIns="0" rIns="0" bIns="0"/>
          <a:lstStyle/>
          <a:p>
            <a:r>
              <a:rPr lang="en-US"/>
              <a:t>&lt;header&gt;</a:t>
            </a:r>
            <a:endParaRPr/>
          </a:p>
        </p:txBody>
      </p:sp>
      <p:sp>
        <p:nvSpPr>
          <p:cNvPr id="137" name="PlaceHolder 3"/>
          <p:cNvSpPr>
            <a:spLocks noGrp="1"/>
          </p:cNvSpPr>
          <p:nvPr>
            <p:ph type="dt"/>
          </p:nvPr>
        </p:nvSpPr>
        <p:spPr>
          <a:xfrm>
            <a:off x="4279320" y="0"/>
            <a:ext cx="3280320" cy="534240"/>
          </a:xfrm>
          <a:prstGeom prst="rect">
            <a:avLst/>
          </a:prstGeom>
        </p:spPr>
        <p:txBody>
          <a:bodyPr wrap="none" lIns="0" tIns="0" rIns="0" bIns="0"/>
          <a:lstStyle/>
          <a:p>
            <a:pPr algn="r"/>
            <a:r>
              <a:rPr lang="en-US"/>
              <a:t>&lt;date/time&gt;</a:t>
            </a:r>
            <a:endParaRPr/>
          </a:p>
        </p:txBody>
      </p:sp>
      <p:sp>
        <p:nvSpPr>
          <p:cNvPr id="138" name="PlaceHolder 4"/>
          <p:cNvSpPr>
            <a:spLocks noGrp="1"/>
          </p:cNvSpPr>
          <p:nvPr>
            <p:ph type="ftr"/>
          </p:nvPr>
        </p:nvSpPr>
        <p:spPr>
          <a:xfrm>
            <a:off x="0" y="10157400"/>
            <a:ext cx="3280320" cy="534240"/>
          </a:xfrm>
          <a:prstGeom prst="rect">
            <a:avLst/>
          </a:prstGeom>
        </p:spPr>
        <p:txBody>
          <a:bodyPr wrap="none" lIns="0" tIns="0" rIns="0" bIns="0" anchor="b"/>
          <a:lstStyle/>
          <a:p>
            <a:r>
              <a:rPr lang="en-US"/>
              <a:t>&lt;footer&gt;</a:t>
            </a:r>
            <a:endParaRPr/>
          </a:p>
        </p:txBody>
      </p:sp>
      <p:sp>
        <p:nvSpPr>
          <p:cNvPr id="139"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B0CD0B1E-170D-4FB2-92DA-E3F734D93904}" type="slidenum">
              <a:rPr lang="en-US"/>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The mode of a set of data values is the value that appears most often. If X is a discrete random variable, the mode is the value x (</a:t>
            </a:r>
            <a:r>
              <a:rPr lang="en-AU" sz="1200" dirty="0" err="1"/>
              <a:t>i.e</a:t>
            </a:r>
            <a:r>
              <a:rPr lang="en-AU" sz="1200" dirty="0"/>
              <a:t>, X = x) at which the probability mass function takes its maximum value. In other words, it is the value that is most likely to be sampled.</a:t>
            </a:r>
          </a:p>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5</a:t>
            </a:fld>
            <a:endParaRPr lang="en-US"/>
          </a:p>
        </p:txBody>
      </p:sp>
    </p:spTree>
    <p:extLst>
      <p:ext uri="{BB962C8B-B14F-4D97-AF65-F5344CB8AC3E}">
        <p14:creationId xmlns:p14="http://schemas.microsoft.com/office/powerpoint/2010/main" val="420569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Skewed data show a lopsided boxplot, where the median cuts the box into two unequal pieces. If the longer part of the box is to the right (or above) the median, the data is said to be skewed right. If the longer part is to the left (or below) the median, the data is skewed left.</a:t>
            </a:r>
          </a:p>
        </p:txBody>
      </p:sp>
      <p:sp>
        <p:nvSpPr>
          <p:cNvPr id="4" name="Slide Number Placeholder 3"/>
          <p:cNvSpPr>
            <a:spLocks noGrp="1"/>
          </p:cNvSpPr>
          <p:nvPr>
            <p:ph type="sldNum"/>
          </p:nvPr>
        </p:nvSpPr>
        <p:spPr/>
        <p:txBody>
          <a:bodyPr/>
          <a:lstStyle/>
          <a:p>
            <a:pPr algn="r"/>
            <a:fld id="{B0CD0B1E-170D-4FB2-92DA-E3F734D93904}" type="slidenum">
              <a:rPr lang="en-US" smtClean="0"/>
              <a:pPr algn="r"/>
              <a:t>21</a:t>
            </a:fld>
            <a:endParaRPr lang="en-US"/>
          </a:p>
        </p:txBody>
      </p:sp>
    </p:spTree>
    <p:extLst>
      <p:ext uri="{BB962C8B-B14F-4D97-AF65-F5344CB8AC3E}">
        <p14:creationId xmlns:p14="http://schemas.microsoft.com/office/powerpoint/2010/main" val="358118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23</a:t>
            </a:fld>
            <a:endParaRPr lang="en-US"/>
          </a:p>
        </p:txBody>
      </p:sp>
    </p:spTree>
    <p:extLst>
      <p:ext uri="{BB962C8B-B14F-4D97-AF65-F5344CB8AC3E}">
        <p14:creationId xmlns:p14="http://schemas.microsoft.com/office/powerpoint/2010/main" val="267380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6</a:t>
            </a:fld>
            <a:endParaRPr lang="en-US"/>
          </a:p>
        </p:txBody>
      </p:sp>
    </p:spTree>
    <p:extLst>
      <p:ext uri="{BB962C8B-B14F-4D97-AF65-F5344CB8AC3E}">
        <p14:creationId xmlns:p14="http://schemas.microsoft.com/office/powerpoint/2010/main" val="85280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7</a:t>
            </a:fld>
            <a:endParaRPr lang="en-US"/>
          </a:p>
        </p:txBody>
      </p:sp>
    </p:spTree>
    <p:extLst>
      <p:ext uri="{BB962C8B-B14F-4D97-AF65-F5344CB8AC3E}">
        <p14:creationId xmlns:p14="http://schemas.microsoft.com/office/powerpoint/2010/main" val="196103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8</a:t>
            </a:fld>
            <a:endParaRPr lang="en-US"/>
          </a:p>
        </p:txBody>
      </p:sp>
    </p:spTree>
    <p:extLst>
      <p:ext uri="{BB962C8B-B14F-4D97-AF65-F5344CB8AC3E}">
        <p14:creationId xmlns:p14="http://schemas.microsoft.com/office/powerpoint/2010/main" val="260106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9</a:t>
            </a:fld>
            <a:endParaRPr lang="en-US"/>
          </a:p>
        </p:txBody>
      </p:sp>
    </p:spTree>
    <p:extLst>
      <p:ext uri="{BB962C8B-B14F-4D97-AF65-F5344CB8AC3E}">
        <p14:creationId xmlns:p14="http://schemas.microsoft.com/office/powerpoint/2010/main" val="223769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10</a:t>
            </a:fld>
            <a:endParaRPr lang="en-US"/>
          </a:p>
        </p:txBody>
      </p:sp>
    </p:spTree>
    <p:extLst>
      <p:ext uri="{BB962C8B-B14F-4D97-AF65-F5344CB8AC3E}">
        <p14:creationId xmlns:p14="http://schemas.microsoft.com/office/powerpoint/2010/main" val="182899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11</a:t>
            </a:fld>
            <a:endParaRPr lang="en-US"/>
          </a:p>
        </p:txBody>
      </p:sp>
    </p:spTree>
    <p:extLst>
      <p:ext uri="{BB962C8B-B14F-4D97-AF65-F5344CB8AC3E}">
        <p14:creationId xmlns:p14="http://schemas.microsoft.com/office/powerpoint/2010/main" val="21239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18</a:t>
            </a:fld>
            <a:endParaRPr lang="en-US"/>
          </a:p>
        </p:txBody>
      </p:sp>
    </p:spTree>
    <p:extLst>
      <p:ext uri="{BB962C8B-B14F-4D97-AF65-F5344CB8AC3E}">
        <p14:creationId xmlns:p14="http://schemas.microsoft.com/office/powerpoint/2010/main" val="412371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B0CD0B1E-170D-4FB2-92DA-E3F734D93904}" type="slidenum">
              <a:rPr lang="en-US" smtClean="0"/>
              <a:pPr algn="r"/>
              <a:t>19</a:t>
            </a:fld>
            <a:endParaRPr lang="en-US"/>
          </a:p>
        </p:txBody>
      </p:sp>
    </p:spTree>
    <p:extLst>
      <p:ext uri="{BB962C8B-B14F-4D97-AF65-F5344CB8AC3E}">
        <p14:creationId xmlns:p14="http://schemas.microsoft.com/office/powerpoint/2010/main" val="305321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33" name="PlaceHolder 2"/>
          <p:cNvSpPr>
            <a:spLocks noGrp="1"/>
          </p:cNvSpPr>
          <p:nvPr>
            <p:ph type="body"/>
          </p:nvPr>
        </p:nvSpPr>
        <p:spPr>
          <a:xfrm>
            <a:off x="457200" y="1219320"/>
            <a:ext cx="8229240" cy="2354760"/>
          </a:xfrm>
          <a:prstGeom prst="rect">
            <a:avLst/>
          </a:prstGeom>
        </p:spPr>
        <p:txBody>
          <a:bodyPr wrap="none" lIns="0" tIns="0" rIns="0" bIns="0"/>
          <a:lstStyle/>
          <a:p>
            <a:endParaRPr/>
          </a:p>
        </p:txBody>
      </p:sp>
      <p:sp>
        <p:nvSpPr>
          <p:cNvPr id="34" name="PlaceHolder 3"/>
          <p:cNvSpPr>
            <a:spLocks noGrp="1"/>
          </p:cNvSpPr>
          <p:nvPr>
            <p:ph type="body"/>
          </p:nvPr>
        </p:nvSpPr>
        <p:spPr>
          <a:xfrm>
            <a:off x="457200" y="3798000"/>
            <a:ext cx="8229240" cy="23547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36"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37"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38" name="PlaceHolder 4"/>
          <p:cNvSpPr>
            <a:spLocks noGrp="1"/>
          </p:cNvSpPr>
          <p:nvPr>
            <p:ph type="body"/>
          </p:nvPr>
        </p:nvSpPr>
        <p:spPr>
          <a:xfrm>
            <a:off x="4673520" y="3798000"/>
            <a:ext cx="4015440" cy="2354760"/>
          </a:xfrm>
          <a:prstGeom prst="rect">
            <a:avLst/>
          </a:prstGeom>
        </p:spPr>
        <p:txBody>
          <a:bodyPr wrap="none" lIns="0" tIns="0" rIns="0" bIns="0"/>
          <a:lstStyle/>
          <a:p>
            <a:endParaRPr/>
          </a:p>
        </p:txBody>
      </p:sp>
      <p:sp>
        <p:nvSpPr>
          <p:cNvPr id="39" name="PlaceHolder 5"/>
          <p:cNvSpPr>
            <a:spLocks noGrp="1"/>
          </p:cNvSpPr>
          <p:nvPr>
            <p:ph type="body"/>
          </p:nvPr>
        </p:nvSpPr>
        <p:spPr>
          <a:xfrm>
            <a:off x="457200" y="3798000"/>
            <a:ext cx="4015440" cy="23547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41"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42"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pic>
        <p:nvPicPr>
          <p:cNvPr id="43" name="Picture 42"/>
          <p:cNvPicPr/>
          <p:nvPr/>
        </p:nvPicPr>
        <p:blipFill>
          <a:blip r:embed="rId2"/>
          <a:stretch>
            <a:fillRect/>
          </a:stretch>
        </p:blipFill>
        <p:spPr>
          <a:xfrm>
            <a:off x="5205600" y="3797640"/>
            <a:ext cx="2951280" cy="2354760"/>
          </a:xfrm>
          <a:prstGeom prst="rect">
            <a:avLst/>
          </a:prstGeom>
          <a:ln>
            <a:noFill/>
          </a:ln>
        </p:spPr>
      </p:pic>
      <p:pic>
        <p:nvPicPr>
          <p:cNvPr id="44" name="Picture 43"/>
          <p:cNvPicPr/>
          <p:nvPr/>
        </p:nvPicPr>
        <p:blipFill>
          <a:blip r:embed="rId2"/>
          <a:stretch>
            <a:fillRect/>
          </a:stretch>
        </p:blipFill>
        <p:spPr>
          <a:xfrm>
            <a:off x="989280" y="3797640"/>
            <a:ext cx="2951280" cy="2354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56" name="PlaceHolder 2"/>
          <p:cNvSpPr>
            <a:spLocks noGrp="1"/>
          </p:cNvSpPr>
          <p:nvPr>
            <p:ph type="subTitle"/>
          </p:nvPr>
        </p:nvSpPr>
        <p:spPr>
          <a:xfrm>
            <a:off x="457200" y="1219320"/>
            <a:ext cx="8229240" cy="493776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219320"/>
            <a:ext cx="8229240" cy="493740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219320"/>
            <a:ext cx="4015440" cy="4937400"/>
          </a:xfrm>
          <a:prstGeom prst="rect">
            <a:avLst/>
          </a:prstGeom>
        </p:spPr>
        <p:txBody>
          <a:bodyPr wrap="none" lIns="0" tIns="0" rIns="0" bIns="0"/>
          <a:lstStyle/>
          <a:p>
            <a:endParaRPr/>
          </a:p>
        </p:txBody>
      </p:sp>
      <p:sp>
        <p:nvSpPr>
          <p:cNvPr id="61" name="PlaceHolder 3"/>
          <p:cNvSpPr>
            <a:spLocks noGrp="1"/>
          </p:cNvSpPr>
          <p:nvPr>
            <p:ph type="body"/>
          </p:nvPr>
        </p:nvSpPr>
        <p:spPr>
          <a:xfrm>
            <a:off x="4673520" y="1219320"/>
            <a:ext cx="4015440" cy="493740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152280"/>
            <a:ext cx="8229240" cy="6004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65"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66" name="PlaceHolder 3"/>
          <p:cNvSpPr>
            <a:spLocks noGrp="1"/>
          </p:cNvSpPr>
          <p:nvPr>
            <p:ph type="body"/>
          </p:nvPr>
        </p:nvSpPr>
        <p:spPr>
          <a:xfrm>
            <a:off x="457200" y="3798000"/>
            <a:ext cx="4015440" cy="2354760"/>
          </a:xfrm>
          <a:prstGeom prst="rect">
            <a:avLst/>
          </a:prstGeom>
        </p:spPr>
        <p:txBody>
          <a:bodyPr wrap="none" lIns="0" tIns="0" rIns="0" bIns="0"/>
          <a:lstStyle/>
          <a:p>
            <a:endParaRPr/>
          </a:p>
        </p:txBody>
      </p:sp>
      <p:sp>
        <p:nvSpPr>
          <p:cNvPr id="67" name="PlaceHolder 4"/>
          <p:cNvSpPr>
            <a:spLocks noGrp="1"/>
          </p:cNvSpPr>
          <p:nvPr>
            <p:ph type="body"/>
          </p:nvPr>
        </p:nvSpPr>
        <p:spPr>
          <a:xfrm>
            <a:off x="4673520" y="1219320"/>
            <a:ext cx="4015440" cy="493740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2280"/>
            <a:ext cx="8229240" cy="990720"/>
          </a:xfrm>
          <a:prstGeom prst="rect">
            <a:avLst/>
          </a:prstGeom>
        </p:spPr>
        <p:txBody>
          <a:bodyPr wrap="none" lIns="0" tIns="0" rIns="0" bIns="0" anchor="ctr"/>
          <a:lstStyle/>
          <a:p>
            <a:endParaRPr dirty="0"/>
          </a:p>
        </p:txBody>
      </p:sp>
      <p:sp>
        <p:nvSpPr>
          <p:cNvPr id="12" name="PlaceHolder 2"/>
          <p:cNvSpPr>
            <a:spLocks noGrp="1"/>
          </p:cNvSpPr>
          <p:nvPr>
            <p:ph type="subTitle"/>
          </p:nvPr>
        </p:nvSpPr>
        <p:spPr>
          <a:xfrm>
            <a:off x="457200" y="1219320"/>
            <a:ext cx="8229240" cy="4937760"/>
          </a:xfrm>
          <a:prstGeom prst="rect">
            <a:avLst/>
          </a:prstGeom>
        </p:spPr>
        <p:txBody>
          <a:bodyPr wrap="none" lIns="0" tIns="0" rIns="0" bIns="0" anchor="ctr"/>
          <a:lstStyle/>
          <a:p>
            <a:pPr algn="ct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219320"/>
            <a:ext cx="4015440" cy="4937400"/>
          </a:xfrm>
          <a:prstGeom prst="rect">
            <a:avLst/>
          </a:prstGeom>
        </p:spPr>
        <p:txBody>
          <a:bodyPr wrap="none" lIns="0" tIns="0" rIns="0" bIns="0"/>
          <a:lstStyle/>
          <a:p>
            <a:endParaRPr/>
          </a:p>
        </p:txBody>
      </p:sp>
      <p:sp>
        <p:nvSpPr>
          <p:cNvPr id="70"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71" name="PlaceHolder 4"/>
          <p:cNvSpPr>
            <a:spLocks noGrp="1"/>
          </p:cNvSpPr>
          <p:nvPr>
            <p:ph type="body"/>
          </p:nvPr>
        </p:nvSpPr>
        <p:spPr>
          <a:xfrm>
            <a:off x="4673520" y="3798000"/>
            <a:ext cx="4015440" cy="23547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73"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74"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75" name="PlaceHolder 4"/>
          <p:cNvSpPr>
            <a:spLocks noGrp="1"/>
          </p:cNvSpPr>
          <p:nvPr>
            <p:ph type="body"/>
          </p:nvPr>
        </p:nvSpPr>
        <p:spPr>
          <a:xfrm>
            <a:off x="457200" y="3798000"/>
            <a:ext cx="8228520" cy="23547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77" name="PlaceHolder 2"/>
          <p:cNvSpPr>
            <a:spLocks noGrp="1"/>
          </p:cNvSpPr>
          <p:nvPr>
            <p:ph type="body"/>
          </p:nvPr>
        </p:nvSpPr>
        <p:spPr>
          <a:xfrm>
            <a:off x="457200" y="1219320"/>
            <a:ext cx="8229240" cy="2354760"/>
          </a:xfrm>
          <a:prstGeom prst="rect">
            <a:avLst/>
          </a:prstGeom>
        </p:spPr>
        <p:txBody>
          <a:bodyPr wrap="none" lIns="0" tIns="0" rIns="0" bIns="0"/>
          <a:lstStyle/>
          <a:p>
            <a:endParaRPr/>
          </a:p>
        </p:txBody>
      </p:sp>
      <p:sp>
        <p:nvSpPr>
          <p:cNvPr id="78" name="PlaceHolder 3"/>
          <p:cNvSpPr>
            <a:spLocks noGrp="1"/>
          </p:cNvSpPr>
          <p:nvPr>
            <p:ph type="body"/>
          </p:nvPr>
        </p:nvSpPr>
        <p:spPr>
          <a:xfrm>
            <a:off x="457200" y="3798000"/>
            <a:ext cx="8229240" cy="23547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80"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81"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82" name="PlaceHolder 4"/>
          <p:cNvSpPr>
            <a:spLocks noGrp="1"/>
          </p:cNvSpPr>
          <p:nvPr>
            <p:ph type="body"/>
          </p:nvPr>
        </p:nvSpPr>
        <p:spPr>
          <a:xfrm>
            <a:off x="4673520" y="3798000"/>
            <a:ext cx="4015440" cy="2354760"/>
          </a:xfrm>
          <a:prstGeom prst="rect">
            <a:avLst/>
          </a:prstGeom>
        </p:spPr>
        <p:txBody>
          <a:bodyPr wrap="none" lIns="0" tIns="0" rIns="0" bIns="0"/>
          <a:lstStyle/>
          <a:p>
            <a:endParaRPr/>
          </a:p>
        </p:txBody>
      </p:sp>
      <p:sp>
        <p:nvSpPr>
          <p:cNvPr id="83" name="PlaceHolder 5"/>
          <p:cNvSpPr>
            <a:spLocks noGrp="1"/>
          </p:cNvSpPr>
          <p:nvPr>
            <p:ph type="body"/>
          </p:nvPr>
        </p:nvSpPr>
        <p:spPr>
          <a:xfrm>
            <a:off x="457200" y="3798000"/>
            <a:ext cx="4015440" cy="23547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85"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86"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pic>
        <p:nvPicPr>
          <p:cNvPr id="87" name="Picture 86"/>
          <p:cNvPicPr/>
          <p:nvPr/>
        </p:nvPicPr>
        <p:blipFill>
          <a:blip r:embed="rId2"/>
          <a:stretch>
            <a:fillRect/>
          </a:stretch>
        </p:blipFill>
        <p:spPr>
          <a:xfrm>
            <a:off x="5205600" y="3797640"/>
            <a:ext cx="2951280" cy="2354760"/>
          </a:xfrm>
          <a:prstGeom prst="rect">
            <a:avLst/>
          </a:prstGeom>
          <a:ln>
            <a:noFill/>
          </a:ln>
        </p:spPr>
      </p:pic>
      <p:pic>
        <p:nvPicPr>
          <p:cNvPr id="88" name="Picture 87"/>
          <p:cNvPicPr/>
          <p:nvPr/>
        </p:nvPicPr>
        <p:blipFill>
          <a:blip r:embed="rId2"/>
          <a:stretch>
            <a:fillRect/>
          </a:stretch>
        </p:blipFill>
        <p:spPr>
          <a:xfrm>
            <a:off x="989280" y="3797640"/>
            <a:ext cx="2951280" cy="23547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14" name="PlaceHolder 2"/>
          <p:cNvSpPr>
            <a:spLocks noGrp="1"/>
          </p:cNvSpPr>
          <p:nvPr>
            <p:ph type="body"/>
          </p:nvPr>
        </p:nvSpPr>
        <p:spPr>
          <a:xfrm>
            <a:off x="457200" y="1219320"/>
            <a:ext cx="8229240" cy="493740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16" name="PlaceHolder 2"/>
          <p:cNvSpPr>
            <a:spLocks noGrp="1"/>
          </p:cNvSpPr>
          <p:nvPr>
            <p:ph type="body"/>
          </p:nvPr>
        </p:nvSpPr>
        <p:spPr>
          <a:xfrm>
            <a:off x="457200" y="1219320"/>
            <a:ext cx="4015440" cy="4937400"/>
          </a:xfrm>
          <a:prstGeom prst="rect">
            <a:avLst/>
          </a:prstGeom>
        </p:spPr>
        <p:txBody>
          <a:bodyPr wrap="none" lIns="0" tIns="0" rIns="0" bIns="0"/>
          <a:lstStyle/>
          <a:p>
            <a:endParaRPr/>
          </a:p>
        </p:txBody>
      </p:sp>
      <p:sp>
        <p:nvSpPr>
          <p:cNvPr id="17" name="PlaceHolder 3"/>
          <p:cNvSpPr>
            <a:spLocks noGrp="1"/>
          </p:cNvSpPr>
          <p:nvPr>
            <p:ph type="body"/>
          </p:nvPr>
        </p:nvSpPr>
        <p:spPr>
          <a:xfrm>
            <a:off x="4673520" y="1219320"/>
            <a:ext cx="4015440" cy="493740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152280"/>
            <a:ext cx="8229240" cy="6004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21"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22" name="PlaceHolder 3"/>
          <p:cNvSpPr>
            <a:spLocks noGrp="1"/>
          </p:cNvSpPr>
          <p:nvPr>
            <p:ph type="body"/>
          </p:nvPr>
        </p:nvSpPr>
        <p:spPr>
          <a:xfrm>
            <a:off x="457200" y="3798000"/>
            <a:ext cx="4015440" cy="2354760"/>
          </a:xfrm>
          <a:prstGeom prst="rect">
            <a:avLst/>
          </a:prstGeom>
        </p:spPr>
        <p:txBody>
          <a:bodyPr wrap="none" lIns="0" tIns="0" rIns="0" bIns="0"/>
          <a:lstStyle/>
          <a:p>
            <a:endParaRPr/>
          </a:p>
        </p:txBody>
      </p:sp>
      <p:sp>
        <p:nvSpPr>
          <p:cNvPr id="23" name="PlaceHolder 4"/>
          <p:cNvSpPr>
            <a:spLocks noGrp="1"/>
          </p:cNvSpPr>
          <p:nvPr>
            <p:ph type="body"/>
          </p:nvPr>
        </p:nvSpPr>
        <p:spPr>
          <a:xfrm>
            <a:off x="4673520" y="1219320"/>
            <a:ext cx="4015440" cy="493740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25" name="PlaceHolder 2"/>
          <p:cNvSpPr>
            <a:spLocks noGrp="1"/>
          </p:cNvSpPr>
          <p:nvPr>
            <p:ph type="body"/>
          </p:nvPr>
        </p:nvSpPr>
        <p:spPr>
          <a:xfrm>
            <a:off x="457200" y="1219320"/>
            <a:ext cx="4015440" cy="4937400"/>
          </a:xfrm>
          <a:prstGeom prst="rect">
            <a:avLst/>
          </a:prstGeom>
        </p:spPr>
        <p:txBody>
          <a:bodyPr wrap="none" lIns="0" tIns="0" rIns="0" bIns="0"/>
          <a:lstStyle/>
          <a:p>
            <a:endParaRPr/>
          </a:p>
        </p:txBody>
      </p:sp>
      <p:sp>
        <p:nvSpPr>
          <p:cNvPr id="26"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27" name="PlaceHolder 4"/>
          <p:cNvSpPr>
            <a:spLocks noGrp="1"/>
          </p:cNvSpPr>
          <p:nvPr>
            <p:ph type="body"/>
          </p:nvPr>
        </p:nvSpPr>
        <p:spPr>
          <a:xfrm>
            <a:off x="4673520" y="3798000"/>
            <a:ext cx="4015440" cy="23547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52280"/>
            <a:ext cx="8229240" cy="990720"/>
          </a:xfrm>
          <a:prstGeom prst="rect">
            <a:avLst/>
          </a:prstGeom>
        </p:spPr>
        <p:txBody>
          <a:bodyPr wrap="none" lIns="0" tIns="0" rIns="0" bIns="0" anchor="ctr"/>
          <a:lstStyle/>
          <a:p>
            <a:endParaRPr/>
          </a:p>
        </p:txBody>
      </p:sp>
      <p:sp>
        <p:nvSpPr>
          <p:cNvPr id="29" name="PlaceHolder 2"/>
          <p:cNvSpPr>
            <a:spLocks noGrp="1"/>
          </p:cNvSpPr>
          <p:nvPr>
            <p:ph type="body"/>
          </p:nvPr>
        </p:nvSpPr>
        <p:spPr>
          <a:xfrm>
            <a:off x="457200" y="1219320"/>
            <a:ext cx="4015440" cy="2354760"/>
          </a:xfrm>
          <a:prstGeom prst="rect">
            <a:avLst/>
          </a:prstGeom>
        </p:spPr>
        <p:txBody>
          <a:bodyPr wrap="none" lIns="0" tIns="0" rIns="0" bIns="0"/>
          <a:lstStyle/>
          <a:p>
            <a:endParaRPr/>
          </a:p>
        </p:txBody>
      </p:sp>
      <p:sp>
        <p:nvSpPr>
          <p:cNvPr id="30" name="PlaceHolder 3"/>
          <p:cNvSpPr>
            <a:spLocks noGrp="1"/>
          </p:cNvSpPr>
          <p:nvPr>
            <p:ph type="body"/>
          </p:nvPr>
        </p:nvSpPr>
        <p:spPr>
          <a:xfrm>
            <a:off x="4673520" y="1219320"/>
            <a:ext cx="4015440" cy="2354760"/>
          </a:xfrm>
          <a:prstGeom prst="rect">
            <a:avLst/>
          </a:prstGeom>
        </p:spPr>
        <p:txBody>
          <a:bodyPr wrap="none" lIns="0" tIns="0" rIns="0" bIns="0"/>
          <a:lstStyle/>
          <a:p>
            <a:endParaRPr/>
          </a:p>
        </p:txBody>
      </p:sp>
      <p:sp>
        <p:nvSpPr>
          <p:cNvPr id="31" name="PlaceHolder 4"/>
          <p:cNvSpPr>
            <a:spLocks noGrp="1"/>
          </p:cNvSpPr>
          <p:nvPr>
            <p:ph type="body"/>
          </p:nvPr>
        </p:nvSpPr>
        <p:spPr>
          <a:xfrm>
            <a:off x="457200" y="3798000"/>
            <a:ext cx="8228520" cy="23547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1" name="Line 1"/>
          <p:cNvSpPr/>
          <p:nvPr/>
        </p:nvSpPr>
        <p:spPr>
          <a:xfrm>
            <a:off x="457200" y="6352920"/>
            <a:ext cx="8229600" cy="0"/>
          </a:xfrm>
          <a:prstGeom prst="line">
            <a:avLst/>
          </a:prstGeom>
          <a:ln w="9360">
            <a:solidFill>
              <a:srgbClr val="9FB8CD"/>
            </a:solidFill>
            <a:custDash>
              <a:ds d="140000" sp="105000"/>
            </a:custDash>
            <a:round/>
          </a:ln>
        </p:spPr>
      </p:sp>
      <p:sp>
        <p:nvSpPr>
          <p:cNvPr id="12" name="Line 2"/>
          <p:cNvSpPr/>
          <p:nvPr/>
        </p:nvSpPr>
        <p:spPr>
          <a:xfrm>
            <a:off x="457200" y="1143000"/>
            <a:ext cx="8229600" cy="0"/>
          </a:xfrm>
          <a:prstGeom prst="line">
            <a:avLst/>
          </a:prstGeom>
          <a:ln w="9360">
            <a:solidFill>
              <a:srgbClr val="9FB8CD"/>
            </a:solidFill>
            <a:custDash>
              <a:ds d="140000" sp="105000"/>
            </a:custDash>
            <a:round/>
          </a:ln>
        </p:spPr>
      </p:sp>
      <p:sp>
        <p:nvSpPr>
          <p:cNvPr id="2" name="CustomShape 3"/>
          <p:cNvSpPr/>
          <p:nvPr/>
        </p:nvSpPr>
        <p:spPr>
          <a:xfrm rot="5400000">
            <a:off x="419040" y="6467040"/>
            <a:ext cx="190440" cy="119880"/>
          </a:xfrm>
          <a:prstGeom prst="triangle">
            <a:avLst>
              <a:gd name="adj" fmla="val 50000"/>
            </a:avLst>
          </a:prstGeom>
          <a:solidFill>
            <a:srgbClr val="9FB8CD"/>
          </a:solidFill>
          <a:ln w="25560">
            <a:noFill/>
          </a:ln>
        </p:spPr>
      </p:sp>
      <p:sp>
        <p:nvSpPr>
          <p:cNvPr id="3" name="CustomShape 4"/>
          <p:cNvSpPr/>
          <p:nvPr/>
        </p:nvSpPr>
        <p:spPr>
          <a:xfrm>
            <a:off x="1861594" y="6427842"/>
            <a:ext cx="5486040" cy="502920"/>
          </a:xfrm>
          <a:prstGeom prst="rect">
            <a:avLst/>
          </a:prstGeom>
          <a:noFill/>
          <a:ln>
            <a:noFill/>
          </a:ln>
        </p:spPr>
        <p:txBody>
          <a:bodyPr lIns="90000" tIns="45000" rIns="90000" bIns="45000"/>
          <a:lstStyle/>
          <a:p>
            <a:pPr algn="ctr">
              <a:lnSpc>
                <a:spcPct val="100000"/>
              </a:lnSpc>
            </a:pPr>
            <a:r>
              <a:rPr lang="en-US" sz="2000" dirty="0">
                <a:solidFill>
                  <a:srgbClr val="FFFFFF"/>
                </a:solidFill>
                <a:latin typeface="Gill Sans MT"/>
              </a:rPr>
              <a:t>The University of Melbourne</a:t>
            </a:r>
            <a:endParaRPr dirty="0"/>
          </a:p>
        </p:txBody>
      </p:sp>
      <p:sp>
        <p:nvSpPr>
          <p:cNvPr id="5" name="PlaceHolder 5"/>
          <p:cNvSpPr>
            <a:spLocks noGrp="1"/>
          </p:cNvSpPr>
          <p:nvPr>
            <p:ph type="title"/>
          </p:nvPr>
        </p:nvSpPr>
        <p:spPr>
          <a:xfrm>
            <a:off x="1219320" y="3886200"/>
            <a:ext cx="6857640" cy="990360"/>
          </a:xfrm>
          <a:prstGeom prst="rect">
            <a:avLst/>
          </a:prstGeom>
        </p:spPr>
        <p:txBody>
          <a:bodyPr lIns="90000" tIns="45000" rIns="90000" bIns="45000"/>
          <a:lstStyle/>
          <a:p>
            <a:pPr algn="r">
              <a:lnSpc>
                <a:spcPct val="100000"/>
              </a:lnSpc>
            </a:pPr>
            <a:r>
              <a:rPr lang="en-US" sz="3200">
                <a:solidFill>
                  <a:srgbClr val="000000"/>
                </a:solidFill>
                <a:latin typeface="Bookman Old Style"/>
              </a:rPr>
              <a:t>Click to edit the title text formatClick to edit Master title style</a:t>
            </a:r>
            <a:endParaRPr/>
          </a:p>
        </p:txBody>
      </p:sp>
      <p:sp>
        <p:nvSpPr>
          <p:cNvPr id="6" name="CustomShape 6"/>
          <p:cNvSpPr/>
          <p:nvPr/>
        </p:nvSpPr>
        <p:spPr>
          <a:xfrm>
            <a:off x="905040" y="3648240"/>
            <a:ext cx="7314840" cy="1279800"/>
          </a:xfrm>
          <a:prstGeom prst="rect">
            <a:avLst/>
          </a:prstGeom>
          <a:noFill/>
          <a:ln w="6480">
            <a:solidFill>
              <a:srgbClr val="727CA3"/>
            </a:solidFill>
            <a:round/>
          </a:ln>
        </p:spPr>
      </p:sp>
      <p:sp>
        <p:nvSpPr>
          <p:cNvPr id="7" name="CustomShape 7"/>
          <p:cNvSpPr/>
          <p:nvPr/>
        </p:nvSpPr>
        <p:spPr>
          <a:xfrm>
            <a:off x="914400" y="5048280"/>
            <a:ext cx="7314840" cy="685440"/>
          </a:xfrm>
          <a:prstGeom prst="rect">
            <a:avLst/>
          </a:prstGeom>
          <a:noFill/>
          <a:ln w="6480">
            <a:solidFill>
              <a:srgbClr val="9FB8CD"/>
            </a:solidFill>
            <a:round/>
          </a:ln>
        </p:spPr>
      </p:sp>
      <p:sp>
        <p:nvSpPr>
          <p:cNvPr id="8" name="CustomShape 8"/>
          <p:cNvSpPr/>
          <p:nvPr/>
        </p:nvSpPr>
        <p:spPr>
          <a:xfrm>
            <a:off x="905040" y="3648240"/>
            <a:ext cx="228240" cy="1279800"/>
          </a:xfrm>
          <a:prstGeom prst="rect">
            <a:avLst/>
          </a:prstGeom>
          <a:solidFill>
            <a:srgbClr val="0065A5"/>
          </a:solidFill>
          <a:ln w="6480">
            <a:noFill/>
          </a:ln>
        </p:spPr>
      </p:sp>
      <p:sp>
        <p:nvSpPr>
          <p:cNvPr id="9" name="CustomShape 9"/>
          <p:cNvSpPr/>
          <p:nvPr/>
        </p:nvSpPr>
        <p:spPr>
          <a:xfrm>
            <a:off x="914400" y="5048280"/>
            <a:ext cx="228240" cy="685440"/>
          </a:xfrm>
          <a:prstGeom prst="rect">
            <a:avLst/>
          </a:prstGeom>
          <a:solidFill>
            <a:srgbClr val="14504E"/>
          </a:solidFill>
          <a:ln w="6480">
            <a:noFill/>
          </a:ln>
        </p:spPr>
      </p:sp>
      <p:sp>
        <p:nvSpPr>
          <p:cNvPr id="10" name="PlaceHolder 10"/>
          <p:cNvSpPr>
            <a:spLocks noGrp="1"/>
          </p:cNvSpPr>
          <p:nvPr>
            <p:ph type="body"/>
          </p:nvPr>
        </p:nvSpPr>
        <p:spPr>
          <a:xfrm>
            <a:off x="457200" y="1604520"/>
            <a:ext cx="8229240" cy="3976920"/>
          </a:xfrm>
          <a:prstGeom prst="rect">
            <a:avLst/>
          </a:prstGeom>
        </p:spPr>
        <p:txBody>
          <a:bodyPr wrap="none" lIns="0" tIns="0" rIns="0" bIns="0"/>
          <a:lstStyle/>
          <a:p>
            <a:pPr>
              <a:buSzPct val="25000"/>
              <a:buFont typeface="StarSymbol"/>
              <a:buChar char=""/>
            </a:pPr>
            <a:r>
              <a:rPr lang="en-US" dirty="0"/>
              <a:t>Click to edit the outline text format</a:t>
            </a:r>
            <a:endParaRPr dirty="0"/>
          </a:p>
          <a:p>
            <a:pPr lvl="1">
              <a:buSzPct val="25000"/>
              <a:buFont typeface="StarSymbol"/>
              <a:buChar char=""/>
            </a:pPr>
            <a:r>
              <a:rPr lang="en-US" dirty="0"/>
              <a:t>Second Outline Level</a:t>
            </a:r>
            <a:endParaRPr dirty="0"/>
          </a:p>
          <a:p>
            <a:pPr lvl="2">
              <a:buSzPct val="25000"/>
              <a:buFont typeface="StarSymbol"/>
              <a:buChar char=""/>
            </a:pPr>
            <a:r>
              <a:rPr lang="en-US" dirty="0"/>
              <a:t>Third Outline Level</a:t>
            </a:r>
            <a:endParaRPr dirty="0"/>
          </a:p>
          <a:p>
            <a:pPr lvl="3">
              <a:buSzPct val="25000"/>
              <a:buFont typeface="StarSymbol"/>
              <a:buChar char=""/>
            </a:pPr>
            <a:r>
              <a:rPr lang="en-US" dirty="0"/>
              <a:t>Fourth Outline Level</a:t>
            </a:r>
            <a:endParaRPr dirty="0"/>
          </a:p>
          <a:p>
            <a:pPr lvl="4">
              <a:buSzPct val="25000"/>
              <a:buFont typeface="StarSymbol"/>
              <a:buChar char=""/>
            </a:pPr>
            <a:r>
              <a:rPr lang="en-US" dirty="0"/>
              <a:t>Fifth Outline Level</a:t>
            </a:r>
            <a:endParaRPr dirty="0"/>
          </a:p>
          <a:p>
            <a:pPr lvl="5">
              <a:buSzPct val="25000"/>
              <a:buFont typeface="StarSymbol"/>
              <a:buChar char=""/>
            </a:pPr>
            <a:r>
              <a:rPr lang="en-US" dirty="0"/>
              <a:t>Sixth Outline Level</a:t>
            </a:r>
            <a:endParaRPr dirty="0"/>
          </a:p>
          <a:p>
            <a:pPr lvl="6">
              <a:buSzPct val="25000"/>
              <a:buFont typeface="StarSymbol"/>
              <a:buChar char=""/>
            </a:pPr>
            <a:r>
              <a:rPr lang="en-US" dirty="0"/>
              <a:t>Seventh Outline Level</a:t>
            </a:r>
            <a:endParaRPr dirty="0"/>
          </a:p>
        </p:txBody>
      </p:sp>
      <p:pic>
        <p:nvPicPr>
          <p:cNvPr id="14" name="Picture 13">
            <a:extLst>
              <a:ext uri="{FF2B5EF4-FFF2-40B4-BE49-F238E27FC236}">
                <a16:creationId xmlns:a16="http://schemas.microsoft.com/office/drawing/2014/main" id="{D22DCFF5-E226-45F8-A732-0B51D8EA987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24800" y="56970"/>
            <a:ext cx="1071550" cy="1086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5" name="Line 1"/>
          <p:cNvSpPr/>
          <p:nvPr/>
        </p:nvSpPr>
        <p:spPr>
          <a:xfrm>
            <a:off x="457200" y="6352920"/>
            <a:ext cx="8229600" cy="0"/>
          </a:xfrm>
          <a:prstGeom prst="line">
            <a:avLst/>
          </a:prstGeom>
          <a:ln w="9360">
            <a:solidFill>
              <a:srgbClr val="9FB8CD"/>
            </a:solidFill>
            <a:custDash>
              <a:ds d="140000" sp="105000"/>
            </a:custDash>
            <a:round/>
          </a:ln>
        </p:spPr>
      </p:sp>
      <p:sp>
        <p:nvSpPr>
          <p:cNvPr id="46" name="Line 2"/>
          <p:cNvSpPr/>
          <p:nvPr/>
        </p:nvSpPr>
        <p:spPr>
          <a:xfrm>
            <a:off x="457200" y="1143000"/>
            <a:ext cx="8229600" cy="0"/>
          </a:xfrm>
          <a:prstGeom prst="line">
            <a:avLst/>
          </a:prstGeom>
          <a:ln w="9360">
            <a:solidFill>
              <a:srgbClr val="9FB8CD"/>
            </a:solidFill>
            <a:custDash>
              <a:ds d="140000" sp="105000"/>
            </a:custDash>
            <a:round/>
          </a:ln>
        </p:spPr>
      </p:sp>
      <p:sp>
        <p:nvSpPr>
          <p:cNvPr id="47" name="CustomShape 3"/>
          <p:cNvSpPr/>
          <p:nvPr/>
        </p:nvSpPr>
        <p:spPr>
          <a:xfrm rot="5400000">
            <a:off x="419040" y="6467040"/>
            <a:ext cx="190440" cy="119880"/>
          </a:xfrm>
          <a:prstGeom prst="triangle">
            <a:avLst>
              <a:gd name="adj" fmla="val 50000"/>
            </a:avLst>
          </a:prstGeom>
          <a:solidFill>
            <a:srgbClr val="9FB8CD"/>
          </a:solidFill>
          <a:ln w="25560">
            <a:noFill/>
          </a:ln>
        </p:spPr>
      </p:sp>
      <p:sp>
        <p:nvSpPr>
          <p:cNvPr id="48" name="CustomShape 4"/>
          <p:cNvSpPr/>
          <p:nvPr/>
        </p:nvSpPr>
        <p:spPr>
          <a:xfrm>
            <a:off x="1676400" y="6410257"/>
            <a:ext cx="5486040" cy="502920"/>
          </a:xfrm>
          <a:prstGeom prst="rect">
            <a:avLst/>
          </a:prstGeom>
          <a:noFill/>
          <a:ln>
            <a:noFill/>
          </a:ln>
        </p:spPr>
        <p:txBody>
          <a:bodyPr lIns="90000" tIns="45000" rIns="90000" bIns="45000"/>
          <a:lstStyle/>
          <a:p>
            <a:pPr algn="ctr">
              <a:lnSpc>
                <a:spcPct val="100000"/>
              </a:lnSpc>
            </a:pPr>
            <a:r>
              <a:rPr lang="en-US" sz="2000" dirty="0">
                <a:solidFill>
                  <a:srgbClr val="FFFFFF"/>
                </a:solidFill>
                <a:latin typeface="Gill Sans MT"/>
              </a:rPr>
              <a:t>The University of Melbourne</a:t>
            </a:r>
            <a:endParaRPr dirty="0"/>
          </a:p>
        </p:txBody>
      </p:sp>
      <p:sp>
        <p:nvSpPr>
          <p:cNvPr id="50" name="PlaceHolder 5"/>
          <p:cNvSpPr>
            <a:spLocks noGrp="1"/>
          </p:cNvSpPr>
          <p:nvPr>
            <p:ph type="title"/>
          </p:nvPr>
        </p:nvSpPr>
        <p:spPr>
          <a:xfrm>
            <a:off x="457200" y="152280"/>
            <a:ext cx="8229240" cy="990360"/>
          </a:xfrm>
          <a:prstGeom prst="rect">
            <a:avLst/>
          </a:prstGeom>
        </p:spPr>
        <p:txBody>
          <a:bodyPr lIns="90000" tIns="45000" rIns="90000" bIns="45000" anchor="b"/>
          <a:lstStyle/>
          <a:p>
            <a:pPr>
              <a:lnSpc>
                <a:spcPct val="100000"/>
              </a:lnSpc>
            </a:pPr>
            <a:r>
              <a:rPr lang="en-US" sz="3200">
                <a:solidFill>
                  <a:srgbClr val="464653"/>
                </a:solidFill>
                <a:latin typeface="Bookman Old Style"/>
              </a:rPr>
              <a:t>Click to edit the title text formatClick to edit Master title style</a:t>
            </a:r>
            <a:endParaRPr/>
          </a:p>
        </p:txBody>
      </p:sp>
      <p:sp>
        <p:nvSpPr>
          <p:cNvPr id="54" name="PlaceHolder 9"/>
          <p:cNvSpPr>
            <a:spLocks noGrp="1"/>
          </p:cNvSpPr>
          <p:nvPr>
            <p:ph type="body"/>
          </p:nvPr>
        </p:nvSpPr>
        <p:spPr>
          <a:xfrm>
            <a:off x="457200" y="1219320"/>
            <a:ext cx="8229240" cy="4937400"/>
          </a:xfrm>
          <a:prstGeom prst="rect">
            <a:avLst/>
          </a:prstGeom>
        </p:spPr>
        <p:txBody>
          <a:bodyPr lIns="90000" tIns="45000" rIns="90000" bIns="45000"/>
          <a:lstStyle/>
          <a:p>
            <a:pPr>
              <a:buSzPct val="25000"/>
              <a:buFont typeface="StarSymbol"/>
              <a:buChar char=""/>
            </a:pPr>
            <a:r>
              <a:rPr lang="en-US" sz="2600">
                <a:solidFill>
                  <a:srgbClr val="000000"/>
                </a:solidFill>
                <a:latin typeface="Gill Sans MT"/>
              </a:rPr>
              <a:t>Click to edit the outline text format</a:t>
            </a:r>
            <a:endParaRPr/>
          </a:p>
          <a:p>
            <a:pPr lvl="1">
              <a:buSzPct val="25000"/>
              <a:buFont typeface="StarSymbol"/>
              <a:buChar char=""/>
            </a:pPr>
            <a:r>
              <a:rPr lang="en-US" sz="2600">
                <a:solidFill>
                  <a:srgbClr val="000000"/>
                </a:solidFill>
                <a:latin typeface="Gill Sans MT"/>
              </a:rPr>
              <a:t>Second Outline Level</a:t>
            </a:r>
            <a:endParaRPr/>
          </a:p>
          <a:p>
            <a:pPr lvl="2">
              <a:buSzPct val="25000"/>
              <a:buFont typeface="StarSymbol"/>
              <a:buChar char=""/>
            </a:pPr>
            <a:r>
              <a:rPr lang="en-US" sz="2600">
                <a:solidFill>
                  <a:srgbClr val="000000"/>
                </a:solidFill>
                <a:latin typeface="Gill Sans MT"/>
              </a:rPr>
              <a:t>Third Outline Level</a:t>
            </a:r>
            <a:endParaRPr/>
          </a:p>
          <a:p>
            <a:pPr lvl="3">
              <a:buSzPct val="25000"/>
              <a:buFont typeface="StarSymbol"/>
              <a:buChar char=""/>
            </a:pPr>
            <a:r>
              <a:rPr lang="en-US" sz="2600">
                <a:solidFill>
                  <a:srgbClr val="000000"/>
                </a:solidFill>
                <a:latin typeface="Gill Sans MT"/>
              </a:rPr>
              <a:t>Fourth Outline Level</a:t>
            </a:r>
            <a:endParaRPr/>
          </a:p>
          <a:p>
            <a:pPr lvl="4">
              <a:buSzPct val="25000"/>
              <a:buFont typeface="StarSymbol"/>
              <a:buChar char=""/>
            </a:pPr>
            <a:r>
              <a:rPr lang="en-US" sz="2600">
                <a:solidFill>
                  <a:srgbClr val="000000"/>
                </a:solidFill>
                <a:latin typeface="Gill Sans MT"/>
              </a:rPr>
              <a:t>Fifth Outline Level</a:t>
            </a:r>
            <a:endParaRPr/>
          </a:p>
          <a:p>
            <a:pPr lvl="5">
              <a:buSzPct val="25000"/>
              <a:buFont typeface="StarSymbol"/>
              <a:buChar char=""/>
            </a:pPr>
            <a:r>
              <a:rPr lang="en-US" sz="2600">
                <a:solidFill>
                  <a:srgbClr val="000000"/>
                </a:solidFill>
                <a:latin typeface="Gill Sans MT"/>
              </a:rPr>
              <a:t>Sixth Outline Level</a:t>
            </a:r>
            <a:endParaRPr/>
          </a:p>
          <a:p>
            <a:pPr>
              <a:lnSpc>
                <a:spcPct val="100000"/>
              </a:lnSpc>
              <a:buSzPct val="25000"/>
              <a:buFont typeface="Wingdings 3" charset="2"/>
              <a:buChar char=""/>
            </a:pPr>
            <a:r>
              <a:rPr lang="en-US" sz="2600">
                <a:solidFill>
                  <a:srgbClr val="000000"/>
                </a:solidFill>
                <a:latin typeface="Gill Sans MT"/>
              </a:rPr>
              <a:t>Seventh Outline LevelClick to edit Master text styles</a:t>
            </a:r>
            <a:endParaRPr/>
          </a:p>
          <a:p>
            <a:pPr lvl="1">
              <a:lnSpc>
                <a:spcPct val="100000"/>
              </a:lnSpc>
              <a:buSzPct val="25000"/>
              <a:buFont typeface="Wingdings 3" charset="2"/>
              <a:buChar char=""/>
            </a:pPr>
            <a:r>
              <a:rPr lang="en-US" sz="2300">
                <a:solidFill>
                  <a:srgbClr val="464653"/>
                </a:solidFill>
                <a:latin typeface="Gill Sans MT"/>
              </a:rPr>
              <a:t>Second level</a:t>
            </a:r>
            <a:endParaRPr/>
          </a:p>
          <a:p>
            <a:pPr lvl="2">
              <a:lnSpc>
                <a:spcPct val="100000"/>
              </a:lnSpc>
              <a:buSzPct val="25000"/>
              <a:buFont typeface="Wingdings 3" charset="2"/>
              <a:buChar char=""/>
            </a:pPr>
            <a:r>
              <a:rPr lang="en-US" sz="2000">
                <a:solidFill>
                  <a:srgbClr val="000000"/>
                </a:solidFill>
                <a:latin typeface="Gill Sans MT"/>
              </a:rPr>
              <a:t>Third level</a:t>
            </a:r>
            <a:endParaRPr/>
          </a:p>
          <a:p>
            <a:pPr lvl="3">
              <a:lnSpc>
                <a:spcPct val="100000"/>
              </a:lnSpc>
              <a:buSzPct val="25000"/>
              <a:buFont typeface="Wingdings" charset="2"/>
              <a:buChar char=""/>
            </a:pPr>
            <a:r>
              <a:rPr lang="en-US">
                <a:solidFill>
                  <a:srgbClr val="000000"/>
                </a:solidFill>
                <a:latin typeface="Gill Sans MT"/>
              </a:rPr>
              <a:t>Fourth level</a:t>
            </a:r>
            <a:endParaRPr/>
          </a:p>
          <a:p>
            <a:pPr lvl="4">
              <a:lnSpc>
                <a:spcPct val="100000"/>
              </a:lnSpc>
              <a:buSzPct val="25000"/>
              <a:buFont typeface="Wingdings" charset="2"/>
              <a:buChar char=""/>
            </a:pPr>
            <a:r>
              <a:rPr lang="en-US" sz="1600">
                <a:solidFill>
                  <a:srgbClr val="000000"/>
                </a:solidFill>
                <a:latin typeface="Gill Sans MT"/>
              </a:rPr>
              <a:t>Fifth level</a:t>
            </a:r>
            <a:endParaRPr/>
          </a:p>
        </p:txBody>
      </p:sp>
      <p:pic>
        <p:nvPicPr>
          <p:cNvPr id="3" name="Picture 2">
            <a:extLst>
              <a:ext uri="{FF2B5EF4-FFF2-40B4-BE49-F238E27FC236}">
                <a16:creationId xmlns:a16="http://schemas.microsoft.com/office/drawing/2014/main" id="{A06313EF-AAA9-4ACF-8352-42C42C0B5819}"/>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53400" y="73441"/>
            <a:ext cx="990600" cy="100398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1752480"/>
            <a:ext cx="8381520" cy="1829520"/>
          </a:xfrm>
          <a:prstGeom prst="rect">
            <a:avLst/>
          </a:prstGeom>
        </p:spPr>
        <p:txBody>
          <a:bodyPr lIns="90000" tIns="45000" rIns="90000" bIns="45000"/>
          <a:lstStyle/>
          <a:p>
            <a:pPr algn="r">
              <a:lnSpc>
                <a:spcPct val="100000"/>
              </a:lnSpc>
            </a:pPr>
            <a:r>
              <a:rPr lang="en-US" sz="4000" dirty="0">
                <a:solidFill>
                  <a:srgbClr val="000000"/>
                </a:solidFill>
                <a:latin typeface="Bookman Old Style"/>
              </a:rPr>
              <a:t>Elements of Data Processing
</a:t>
            </a:r>
            <a:endParaRPr dirty="0"/>
          </a:p>
        </p:txBody>
      </p:sp>
      <p:sp>
        <p:nvSpPr>
          <p:cNvPr id="141" name="TextShape 2"/>
          <p:cNvSpPr txBox="1"/>
          <p:nvPr/>
        </p:nvSpPr>
        <p:spPr>
          <a:xfrm>
            <a:off x="1219320" y="5124600"/>
            <a:ext cx="6857640" cy="533160"/>
          </a:xfrm>
          <a:prstGeom prst="rect">
            <a:avLst/>
          </a:prstGeom>
        </p:spPr>
        <p:txBody>
          <a:bodyPr lIns="90000" tIns="45000" rIns="90000" bIns="45000"/>
          <a:lstStyle/>
          <a:p>
            <a:pPr algn="ctr"/>
            <a:endParaRPr/>
          </a:p>
        </p:txBody>
      </p:sp>
      <p:sp>
        <p:nvSpPr>
          <p:cNvPr id="4" name="object 3">
            <a:extLst>
              <a:ext uri="{FF2B5EF4-FFF2-40B4-BE49-F238E27FC236}">
                <a16:creationId xmlns:a16="http://schemas.microsoft.com/office/drawing/2014/main" id="{D4196A73-9B6A-43D2-9B76-1321A00D44B4}"/>
              </a:ext>
            </a:extLst>
          </p:cNvPr>
          <p:cNvSpPr txBox="1"/>
          <p:nvPr/>
        </p:nvSpPr>
        <p:spPr>
          <a:xfrm>
            <a:off x="1255896" y="3837680"/>
            <a:ext cx="4535304" cy="350737"/>
          </a:xfrm>
          <a:prstGeom prst="rect">
            <a:avLst/>
          </a:prstGeom>
        </p:spPr>
        <p:txBody>
          <a:bodyPr vert="horz" wrap="square" lIns="0" tIns="12065" rIns="0" bIns="0" rtlCol="0">
            <a:spAutoFit/>
          </a:bodyPr>
          <a:lstStyle/>
          <a:p>
            <a:pPr marL="12700">
              <a:lnSpc>
                <a:spcPct val="100000"/>
              </a:lnSpc>
              <a:spcBef>
                <a:spcPts val="95"/>
              </a:spcBef>
            </a:pPr>
            <a:r>
              <a:rPr lang="en-AU" sz="2200" spc="-5" dirty="0">
                <a:latin typeface="+mj-lt"/>
                <a:cs typeface="Calibri"/>
              </a:rPr>
              <a:t>Workshop 2</a:t>
            </a:r>
            <a:endParaRPr sz="2200" dirty="0">
              <a:latin typeface="+mj-lt"/>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Dispersion (variability)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229240" cy="4893647"/>
          </a:xfrm>
          <a:prstGeom prst="rect">
            <a:avLst/>
          </a:prstGeom>
          <a:noFill/>
        </p:spPr>
        <p:txBody>
          <a:bodyPr wrap="square" rtlCol="0">
            <a:spAutoFit/>
          </a:bodyPr>
          <a:lstStyle/>
          <a:p>
            <a:r>
              <a:rPr lang="en-AU" sz="2400" dirty="0"/>
              <a:t>Percentiles</a:t>
            </a:r>
          </a:p>
          <a:p>
            <a:pPr marL="342900" indent="-342900">
              <a:buFont typeface="Arial" panose="020B0604020202020204" pitchFamily="34" charset="0"/>
              <a:buChar char="•"/>
            </a:pPr>
            <a:r>
              <a:rPr lang="en-AU" sz="2400" dirty="0"/>
              <a:t>Percentiles divide a data set into 100 equal parts. A percentile is simply a measure that tells us what percent of the total frequency of a data set was at or below that measure.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From this same perspective, the median, which has 50% of the observations at or below it, is the 50th percentile. </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The </a:t>
            </a:r>
            <a:r>
              <a:rPr lang="en-AU" sz="2400" dirty="0" err="1"/>
              <a:t>pth</a:t>
            </a:r>
            <a:r>
              <a:rPr lang="en-AU" sz="2400" dirty="0"/>
              <a:t> percentile of a distribution is the value such that p percent of the observations fall at or below it.</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13915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Dispersion (variability)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229240" cy="3785652"/>
          </a:xfrm>
          <a:prstGeom prst="rect">
            <a:avLst/>
          </a:prstGeom>
          <a:noFill/>
        </p:spPr>
        <p:txBody>
          <a:bodyPr wrap="square" rtlCol="0">
            <a:spAutoFit/>
          </a:bodyPr>
          <a:lstStyle/>
          <a:p>
            <a:r>
              <a:rPr lang="en-AU" sz="2400" dirty="0"/>
              <a:t>Quartiles</a:t>
            </a:r>
          </a:p>
          <a:p>
            <a:pPr marL="342900" indent="-342900">
              <a:buFont typeface="Arial" panose="020B0604020202020204" pitchFamily="34" charset="0"/>
              <a:buChar char="•"/>
            </a:pPr>
            <a:r>
              <a:rPr lang="en-AU" sz="2400" dirty="0"/>
              <a:t>As the name suggests, quartiles break the data set into 4 equal parts. </a:t>
            </a:r>
          </a:p>
          <a:p>
            <a:pPr marL="342900" indent="-342900">
              <a:buFont typeface="Arial" panose="020B0604020202020204" pitchFamily="34" charset="0"/>
              <a:buChar char="•"/>
            </a:pPr>
            <a:r>
              <a:rPr lang="en-AU" sz="2400" dirty="0"/>
              <a:t>The first quartile, Q1, is the 25th percentile. The second quartile, Q2, is the 50th percentile. The third quartile, Q3, is the 75th percentile. It's important to note that the median is both the 50th percentile and the second quartile, Q2.</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pic>
        <p:nvPicPr>
          <p:cNvPr id="4" name="Picture 3">
            <a:extLst>
              <a:ext uri="{FF2B5EF4-FFF2-40B4-BE49-F238E27FC236}">
                <a16:creationId xmlns:a16="http://schemas.microsoft.com/office/drawing/2014/main" id="{A97B1A4B-D1B6-E24A-9976-0FB10172E666}"/>
              </a:ext>
            </a:extLst>
          </p:cNvPr>
          <p:cNvPicPr>
            <a:picLocks noChangeAspect="1"/>
          </p:cNvPicPr>
          <p:nvPr/>
        </p:nvPicPr>
        <p:blipFill>
          <a:blip r:embed="rId3"/>
          <a:stretch>
            <a:fillRect/>
          </a:stretch>
        </p:blipFill>
        <p:spPr>
          <a:xfrm>
            <a:off x="762000" y="4775440"/>
            <a:ext cx="8139521" cy="990360"/>
          </a:xfrm>
          <a:prstGeom prst="rect">
            <a:avLst/>
          </a:prstGeom>
        </p:spPr>
      </p:pic>
    </p:spTree>
    <p:extLst>
      <p:ext uri="{BB962C8B-B14F-4D97-AF65-F5344CB8AC3E}">
        <p14:creationId xmlns:p14="http://schemas.microsoft.com/office/powerpoint/2010/main" val="368444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Mean of Data</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3" name="Picture 2">
            <a:extLst>
              <a:ext uri="{FF2B5EF4-FFF2-40B4-BE49-F238E27FC236}">
                <a16:creationId xmlns:a16="http://schemas.microsoft.com/office/drawing/2014/main" id="{B057ABB4-29CA-41C8-AD61-8AFC0DD00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50136"/>
            <a:ext cx="7743262" cy="3880698"/>
          </a:xfrm>
          <a:prstGeom prst="rect">
            <a:avLst/>
          </a:prstGeom>
        </p:spPr>
      </p:pic>
      <p:pic>
        <p:nvPicPr>
          <p:cNvPr id="9" name="Picture 8">
            <a:extLst>
              <a:ext uri="{FF2B5EF4-FFF2-40B4-BE49-F238E27FC236}">
                <a16:creationId xmlns:a16="http://schemas.microsoft.com/office/drawing/2014/main" id="{4C4A8EDB-517D-4D8F-9FF5-890052F30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163976"/>
            <a:ext cx="3318957" cy="1407784"/>
          </a:xfrm>
          <a:prstGeom prst="rect">
            <a:avLst/>
          </a:prstGeom>
        </p:spPr>
      </p:pic>
    </p:spTree>
    <p:extLst>
      <p:ext uri="{BB962C8B-B14F-4D97-AF65-F5344CB8AC3E}">
        <p14:creationId xmlns:p14="http://schemas.microsoft.com/office/powerpoint/2010/main" val="200251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Mean of Data</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9" name="Picture 8">
            <a:extLst>
              <a:ext uri="{FF2B5EF4-FFF2-40B4-BE49-F238E27FC236}">
                <a16:creationId xmlns:a16="http://schemas.microsoft.com/office/drawing/2014/main" id="{4C4A8EDB-517D-4D8F-9FF5-890052F30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163976"/>
            <a:ext cx="3318957" cy="1407784"/>
          </a:xfrm>
          <a:prstGeom prst="rect">
            <a:avLst/>
          </a:prstGeom>
        </p:spPr>
      </p:pic>
      <p:pic>
        <p:nvPicPr>
          <p:cNvPr id="8" name="Picture 7">
            <a:extLst>
              <a:ext uri="{FF2B5EF4-FFF2-40B4-BE49-F238E27FC236}">
                <a16:creationId xmlns:a16="http://schemas.microsoft.com/office/drawing/2014/main" id="{73752CF0-8870-4CE0-BB81-B7068F63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496181"/>
            <a:ext cx="7162800" cy="3865638"/>
          </a:xfrm>
          <a:prstGeom prst="rect">
            <a:avLst/>
          </a:prstGeom>
        </p:spPr>
      </p:pic>
    </p:spTree>
    <p:extLst>
      <p:ext uri="{BB962C8B-B14F-4D97-AF65-F5344CB8AC3E}">
        <p14:creationId xmlns:p14="http://schemas.microsoft.com/office/powerpoint/2010/main" val="66575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What does mean represent?</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3" name="Picture 2">
            <a:extLst>
              <a:ext uri="{FF2B5EF4-FFF2-40B4-BE49-F238E27FC236}">
                <a16:creationId xmlns:a16="http://schemas.microsoft.com/office/drawing/2014/main" id="{4AED6AB1-F567-4CD1-8C43-97CE3D0D0EC3}"/>
              </a:ext>
            </a:extLst>
          </p:cNvPr>
          <p:cNvPicPr>
            <a:picLocks noChangeAspect="1"/>
          </p:cNvPicPr>
          <p:nvPr/>
        </p:nvPicPr>
        <p:blipFill rotWithShape="1">
          <a:blip r:embed="rId2">
            <a:extLst>
              <a:ext uri="{28A0092B-C50C-407E-A947-70E740481C1C}">
                <a14:useLocalDpi xmlns:a14="http://schemas.microsoft.com/office/drawing/2010/main" val="0"/>
              </a:ext>
            </a:extLst>
          </a:blip>
          <a:srcRect r="5056" b="26837"/>
          <a:stretch/>
        </p:blipFill>
        <p:spPr>
          <a:xfrm>
            <a:off x="228600" y="2838438"/>
            <a:ext cx="8048625" cy="3428640"/>
          </a:xfrm>
          <a:prstGeom prst="rect">
            <a:avLst/>
          </a:prstGeom>
        </p:spPr>
      </p:pic>
      <p:sp>
        <p:nvSpPr>
          <p:cNvPr id="7" name="TextBox 6">
            <a:extLst>
              <a:ext uri="{FF2B5EF4-FFF2-40B4-BE49-F238E27FC236}">
                <a16:creationId xmlns:a16="http://schemas.microsoft.com/office/drawing/2014/main" id="{D04C0D60-9FFE-4656-AAAF-61D29EEBA3C9}"/>
              </a:ext>
            </a:extLst>
          </p:cNvPr>
          <p:cNvSpPr txBox="1"/>
          <p:nvPr/>
        </p:nvSpPr>
        <p:spPr>
          <a:xfrm>
            <a:off x="457200" y="1450178"/>
            <a:ext cx="8382000" cy="1477328"/>
          </a:xfrm>
          <a:prstGeom prst="rect">
            <a:avLst/>
          </a:prstGeom>
          <a:noFill/>
        </p:spPr>
        <p:txBody>
          <a:bodyPr wrap="square" rtlCol="0">
            <a:spAutoFit/>
          </a:bodyPr>
          <a:lstStyle/>
          <a:p>
            <a:r>
              <a:rPr lang="en-AU" dirty="0"/>
              <a:t>Mean or average means:</a:t>
            </a:r>
          </a:p>
          <a:p>
            <a:endParaRPr lang="en-AU" dirty="0"/>
          </a:p>
          <a:p>
            <a:r>
              <a:rPr lang="en-AU" dirty="0"/>
              <a:t>It represent usual, ordinary, nominal, typical or regular.</a:t>
            </a:r>
          </a:p>
          <a:p>
            <a:r>
              <a:rPr lang="en-AU" dirty="0"/>
              <a:t>Most of the scores or age of people will fall within certain range, which is usually we call average.</a:t>
            </a:r>
          </a:p>
        </p:txBody>
      </p:sp>
    </p:spTree>
    <p:extLst>
      <p:ext uri="{BB962C8B-B14F-4D97-AF65-F5344CB8AC3E}">
        <p14:creationId xmlns:p14="http://schemas.microsoft.com/office/powerpoint/2010/main" val="28463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Median of Data</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6" name="Picture 5">
            <a:extLst>
              <a:ext uri="{FF2B5EF4-FFF2-40B4-BE49-F238E27FC236}">
                <a16:creationId xmlns:a16="http://schemas.microsoft.com/office/drawing/2014/main" id="{C859D4BC-4699-4CD4-B70F-3222D4505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173120"/>
            <a:ext cx="6781800" cy="4984623"/>
          </a:xfrm>
          <a:prstGeom prst="rect">
            <a:avLst/>
          </a:prstGeom>
        </p:spPr>
      </p:pic>
    </p:spTree>
    <p:extLst>
      <p:ext uri="{BB962C8B-B14F-4D97-AF65-F5344CB8AC3E}">
        <p14:creationId xmlns:p14="http://schemas.microsoft.com/office/powerpoint/2010/main" val="408765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Quartile Q1 and Q2</a:t>
            </a:r>
            <a:endParaRPr dirty="0"/>
          </a:p>
        </p:txBody>
      </p:sp>
      <p:sp>
        <p:nvSpPr>
          <p:cNvPr id="8" name="TextBox 7">
            <a:extLst>
              <a:ext uri="{FF2B5EF4-FFF2-40B4-BE49-F238E27FC236}">
                <a16:creationId xmlns:a16="http://schemas.microsoft.com/office/drawing/2014/main" id="{C8354A9E-14A8-4C3D-BFAF-5389120EA83F}"/>
              </a:ext>
            </a:extLst>
          </p:cNvPr>
          <p:cNvSpPr txBox="1"/>
          <p:nvPr/>
        </p:nvSpPr>
        <p:spPr>
          <a:xfrm>
            <a:off x="762000" y="1600200"/>
            <a:ext cx="7239000" cy="1754326"/>
          </a:xfrm>
          <a:prstGeom prst="rect">
            <a:avLst/>
          </a:prstGeom>
          <a:noFill/>
        </p:spPr>
        <p:txBody>
          <a:bodyPr wrap="square" rtlCol="0">
            <a:spAutoFit/>
          </a:bodyPr>
          <a:lstStyle/>
          <a:p>
            <a:r>
              <a:rPr lang="en-US" b="1" dirty="0"/>
              <a:t>Q1</a:t>
            </a:r>
            <a:r>
              <a:rPr lang="en-US" dirty="0"/>
              <a:t> is the "middle" value in the first half of the rank-ordered data set. </a:t>
            </a:r>
          </a:p>
          <a:p>
            <a:endParaRPr lang="en-US" dirty="0"/>
          </a:p>
          <a:p>
            <a:r>
              <a:rPr lang="en-US" b="1" dirty="0"/>
              <a:t>Q2</a:t>
            </a:r>
            <a:r>
              <a:rPr lang="en-US" dirty="0"/>
              <a:t> is the median value in the set. </a:t>
            </a:r>
          </a:p>
          <a:p>
            <a:endParaRPr lang="en-US" b="1" dirty="0"/>
          </a:p>
          <a:p>
            <a:r>
              <a:rPr lang="en-US" b="1" dirty="0"/>
              <a:t>Q3</a:t>
            </a:r>
            <a:r>
              <a:rPr lang="en-US" dirty="0"/>
              <a:t> is the "middle" value in the second half of the rank-ordered data set</a:t>
            </a:r>
            <a:endParaRPr lang="en-AU" dirty="0"/>
          </a:p>
        </p:txBody>
      </p:sp>
    </p:spTree>
    <p:extLst>
      <p:ext uri="{BB962C8B-B14F-4D97-AF65-F5344CB8AC3E}">
        <p14:creationId xmlns:p14="http://schemas.microsoft.com/office/powerpoint/2010/main" val="14568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Quartile Q1 and Q2</a:t>
            </a:r>
            <a:endParaRPr lang="en-US" sz="4000" dirty="0"/>
          </a:p>
        </p:txBody>
      </p:sp>
      <p:pic>
        <p:nvPicPr>
          <p:cNvPr id="2" name="Picture 1">
            <a:extLst>
              <a:ext uri="{FF2B5EF4-FFF2-40B4-BE49-F238E27FC236}">
                <a16:creationId xmlns:a16="http://schemas.microsoft.com/office/drawing/2014/main" id="{6D96034D-1030-404F-B9F5-06FED8FC4AC5}"/>
              </a:ext>
            </a:extLst>
          </p:cNvPr>
          <p:cNvPicPr>
            <a:picLocks noChangeAspect="1"/>
          </p:cNvPicPr>
          <p:nvPr/>
        </p:nvPicPr>
        <p:blipFill>
          <a:blip r:embed="rId2"/>
          <a:stretch>
            <a:fillRect/>
          </a:stretch>
        </p:blipFill>
        <p:spPr>
          <a:xfrm>
            <a:off x="1600200" y="1251214"/>
            <a:ext cx="5334000" cy="3800090"/>
          </a:xfrm>
          <a:prstGeom prst="rect">
            <a:avLst/>
          </a:prstGeom>
        </p:spPr>
      </p:pic>
      <p:pic>
        <p:nvPicPr>
          <p:cNvPr id="4" name="Picture 3">
            <a:extLst>
              <a:ext uri="{FF2B5EF4-FFF2-40B4-BE49-F238E27FC236}">
                <a16:creationId xmlns:a16="http://schemas.microsoft.com/office/drawing/2014/main" id="{9300403A-D176-442E-8641-58107028F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818210"/>
            <a:ext cx="4705350" cy="1238250"/>
          </a:xfrm>
          <a:prstGeom prst="rect">
            <a:avLst/>
          </a:prstGeom>
        </p:spPr>
      </p:pic>
    </p:spTree>
    <p:extLst>
      <p:ext uri="{BB962C8B-B14F-4D97-AF65-F5344CB8AC3E}">
        <p14:creationId xmlns:p14="http://schemas.microsoft.com/office/powerpoint/2010/main" val="181224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Interquartile Range IQR</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3" name="Picture 2">
            <a:extLst>
              <a:ext uri="{FF2B5EF4-FFF2-40B4-BE49-F238E27FC236}">
                <a16:creationId xmlns:a16="http://schemas.microsoft.com/office/drawing/2014/main" id="{6D046E3F-F3F3-40E9-921A-C3758FEC0EEE}"/>
              </a:ext>
            </a:extLst>
          </p:cNvPr>
          <p:cNvPicPr>
            <a:picLocks noChangeAspect="1"/>
          </p:cNvPicPr>
          <p:nvPr/>
        </p:nvPicPr>
        <p:blipFill>
          <a:blip r:embed="rId3"/>
          <a:stretch>
            <a:fillRect/>
          </a:stretch>
        </p:blipFill>
        <p:spPr>
          <a:xfrm>
            <a:off x="507609" y="2362200"/>
            <a:ext cx="8229240" cy="4077992"/>
          </a:xfrm>
          <a:prstGeom prst="rect">
            <a:avLst/>
          </a:prstGeom>
        </p:spPr>
      </p:pic>
      <p:sp>
        <p:nvSpPr>
          <p:cNvPr id="2" name="Rectangle 1">
            <a:extLst>
              <a:ext uri="{FF2B5EF4-FFF2-40B4-BE49-F238E27FC236}">
                <a16:creationId xmlns:a16="http://schemas.microsoft.com/office/drawing/2014/main" id="{E2E1437A-D364-4F6D-B30F-F249347531DB}"/>
              </a:ext>
            </a:extLst>
          </p:cNvPr>
          <p:cNvSpPr/>
          <p:nvPr/>
        </p:nvSpPr>
        <p:spPr>
          <a:xfrm>
            <a:off x="609600" y="1295400"/>
            <a:ext cx="8001000" cy="1200329"/>
          </a:xfrm>
          <a:prstGeom prst="rect">
            <a:avLst/>
          </a:prstGeom>
        </p:spPr>
        <p:txBody>
          <a:bodyPr wrap="square">
            <a:spAutoFit/>
          </a:bodyPr>
          <a:lstStyle/>
          <a:p>
            <a:r>
              <a:rPr lang="en-US" dirty="0"/>
              <a:t>The interquartile range (IQR) is a measure of variability, based on dividing a data set into quartiles.</a:t>
            </a:r>
          </a:p>
          <a:p>
            <a:r>
              <a:rPr lang="en-US" dirty="0"/>
              <a:t>The interquartile range is calculated as the difference between the third quartile and the first quartile. </a:t>
            </a:r>
          </a:p>
        </p:txBody>
      </p:sp>
    </p:spTree>
    <p:extLst>
      <p:ext uri="{BB962C8B-B14F-4D97-AF65-F5344CB8AC3E}">
        <p14:creationId xmlns:p14="http://schemas.microsoft.com/office/powerpoint/2010/main" val="386274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Percentage Distribution</a:t>
            </a:r>
            <a:endParaRPr dirty="0"/>
          </a:p>
        </p:txBody>
      </p:sp>
      <p:sp>
        <p:nvSpPr>
          <p:cNvPr id="143" name="TextShape 2"/>
          <p:cNvSpPr txBox="1"/>
          <p:nvPr/>
        </p:nvSpPr>
        <p:spPr>
          <a:xfrm>
            <a:off x="457200" y="1148502"/>
            <a:ext cx="8229240" cy="3428640"/>
          </a:xfrm>
          <a:prstGeom prst="rect">
            <a:avLst/>
          </a:prstGeom>
        </p:spPr>
        <p:txBody>
          <a:bodyPr lIns="90000" tIns="45000" rIns="90000" bIns="45000"/>
          <a:lstStyle/>
          <a:p>
            <a:endParaRPr lang="en-US" dirty="0"/>
          </a:p>
          <a:p>
            <a:endParaRPr lang="en-US" dirty="0"/>
          </a:p>
          <a:p>
            <a:endParaRPr lang="en-US" dirty="0"/>
          </a:p>
          <a:p>
            <a:endParaRPr lang="en-US" dirty="0"/>
          </a:p>
          <a:p>
            <a:endParaRPr lang="en-US" dirty="0"/>
          </a:p>
          <a:p>
            <a:pPr marL="285750" indent="-285750">
              <a:lnSpc>
                <a:spcPct val="100000"/>
              </a:lnSpc>
              <a:buFont typeface="Arial" panose="020B0604020202020204" pitchFamily="34" charset="0"/>
              <a:buChar char="•"/>
            </a:pPr>
            <a:endParaRPr sz="1600" dirty="0"/>
          </a:p>
        </p:txBody>
      </p:sp>
      <p:pic>
        <p:nvPicPr>
          <p:cNvPr id="4" name="Picture 3">
            <a:extLst>
              <a:ext uri="{FF2B5EF4-FFF2-40B4-BE49-F238E27FC236}">
                <a16:creationId xmlns:a16="http://schemas.microsoft.com/office/drawing/2014/main" id="{885FEA6F-26A7-4981-A47B-63072199E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153361"/>
            <a:ext cx="4110037" cy="3293758"/>
          </a:xfrm>
          <a:prstGeom prst="rect">
            <a:avLst/>
          </a:prstGeom>
        </p:spPr>
      </p:pic>
      <p:pic>
        <p:nvPicPr>
          <p:cNvPr id="6" name="Picture 5">
            <a:extLst>
              <a:ext uri="{FF2B5EF4-FFF2-40B4-BE49-F238E27FC236}">
                <a16:creationId xmlns:a16="http://schemas.microsoft.com/office/drawing/2014/main" id="{58ACC679-4893-4CF0-A01E-29231C5C9958}"/>
              </a:ext>
            </a:extLst>
          </p:cNvPr>
          <p:cNvPicPr>
            <a:picLocks noChangeAspect="1"/>
          </p:cNvPicPr>
          <p:nvPr/>
        </p:nvPicPr>
        <p:blipFill rotWithShape="1">
          <a:blip r:embed="rId4">
            <a:extLst>
              <a:ext uri="{28A0092B-C50C-407E-A947-70E740481C1C}">
                <a14:useLocalDpi xmlns:a14="http://schemas.microsoft.com/office/drawing/2010/main" val="0"/>
              </a:ext>
            </a:extLst>
          </a:blip>
          <a:srcRect t="19162"/>
          <a:stretch/>
        </p:blipFill>
        <p:spPr>
          <a:xfrm>
            <a:off x="2564605" y="2017931"/>
            <a:ext cx="4467225" cy="1285875"/>
          </a:xfrm>
          <a:prstGeom prst="rect">
            <a:avLst/>
          </a:prstGeom>
        </p:spPr>
      </p:pic>
      <p:sp>
        <p:nvSpPr>
          <p:cNvPr id="9" name="Rectangle 8">
            <a:extLst>
              <a:ext uri="{FF2B5EF4-FFF2-40B4-BE49-F238E27FC236}">
                <a16:creationId xmlns:a16="http://schemas.microsoft.com/office/drawing/2014/main" id="{FFFABC0A-53AF-44ED-A68D-5296212A2104}"/>
              </a:ext>
            </a:extLst>
          </p:cNvPr>
          <p:cNvSpPr/>
          <p:nvPr/>
        </p:nvSpPr>
        <p:spPr>
          <a:xfrm>
            <a:off x="457200" y="1371600"/>
            <a:ext cx="8229240" cy="646331"/>
          </a:xfrm>
          <a:prstGeom prst="rect">
            <a:avLst/>
          </a:prstGeom>
        </p:spPr>
        <p:txBody>
          <a:bodyPr wrap="square">
            <a:spAutoFit/>
          </a:bodyPr>
          <a:lstStyle/>
          <a:p>
            <a:r>
              <a:rPr lang="en-US" dirty="0">
                <a:latin typeface="PT Sans"/>
              </a:rPr>
              <a:t>The </a:t>
            </a:r>
            <a:r>
              <a:rPr lang="en-US" b="1" dirty="0">
                <a:latin typeface="PT Sans"/>
              </a:rPr>
              <a:t>interquartile range</a:t>
            </a:r>
            <a:r>
              <a:rPr lang="en-US" dirty="0">
                <a:latin typeface="PT Sans"/>
              </a:rPr>
              <a:t> </a:t>
            </a:r>
            <a:r>
              <a:rPr lang="en-US" dirty="0"/>
              <a:t>represents the central portion of the distribution, and </a:t>
            </a:r>
            <a:r>
              <a:rPr lang="en-US" dirty="0">
                <a:latin typeface="PT Sans"/>
              </a:rPr>
              <a:t>is a measure of where the “middle fifty” is in a data set</a:t>
            </a:r>
            <a:endParaRPr lang="en-AU" dirty="0"/>
          </a:p>
        </p:txBody>
      </p:sp>
    </p:spTree>
    <p:extLst>
      <p:ext uri="{BB962C8B-B14F-4D97-AF65-F5344CB8AC3E}">
        <p14:creationId xmlns:p14="http://schemas.microsoft.com/office/powerpoint/2010/main" val="95941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r>
              <a:rPr lang="en-US" sz="3200" dirty="0">
                <a:solidFill>
                  <a:srgbClr val="464653"/>
                </a:solidFill>
                <a:latin typeface="Bookman Old Style"/>
              </a:rPr>
              <a:t>How do you describe data succinctly? </a:t>
            </a:r>
          </a:p>
        </p:txBody>
      </p:sp>
      <p:sp>
        <p:nvSpPr>
          <p:cNvPr id="143" name="TextShape 2"/>
          <p:cNvSpPr txBox="1"/>
          <p:nvPr/>
        </p:nvSpPr>
        <p:spPr>
          <a:xfrm>
            <a:off x="533520" y="1905120"/>
            <a:ext cx="8229240" cy="3428640"/>
          </a:xfrm>
          <a:prstGeom prst="rect">
            <a:avLst/>
          </a:prstGeom>
        </p:spPr>
        <p:txBody>
          <a:bodyPr lIns="90000" tIns="45000" rIns="90000" bIns="45000"/>
          <a:lstStyle/>
          <a:p>
            <a:pPr marL="285750" indent="-285750">
              <a:buFont typeface="Arial" panose="020B0604020202020204" pitchFamily="34" charset="0"/>
              <a:buChar char="•"/>
            </a:pPr>
            <a:r>
              <a:rPr lang="en-AU" sz="2400" dirty="0"/>
              <a:t>Compute numbers that summarise the data</a:t>
            </a:r>
          </a:p>
          <a:p>
            <a:pPr marL="285750" indent="-285750">
              <a:buFont typeface="Arial" panose="020B0604020202020204" pitchFamily="34" charset="0"/>
              <a:buChar char="•"/>
            </a:pPr>
            <a:r>
              <a:rPr lang="en-AU" sz="2400" dirty="0"/>
              <a:t>Make pictures to look at; humans are very good at analysing information in a visual format </a:t>
            </a:r>
          </a:p>
          <a:p>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Box plot</a:t>
            </a:r>
            <a:endParaRPr dirty="0"/>
          </a:p>
        </p:txBody>
      </p:sp>
      <p:pic>
        <p:nvPicPr>
          <p:cNvPr id="4" name="Picture 3">
            <a:extLst>
              <a:ext uri="{FF2B5EF4-FFF2-40B4-BE49-F238E27FC236}">
                <a16:creationId xmlns:a16="http://schemas.microsoft.com/office/drawing/2014/main" id="{8D1EC8CF-D0C4-43FC-99F0-1F3C9BE2A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63976"/>
            <a:ext cx="7472363" cy="5164360"/>
          </a:xfrm>
          <a:prstGeom prst="rect">
            <a:avLst/>
          </a:prstGeom>
        </p:spPr>
      </p:pic>
    </p:spTree>
    <p:extLst>
      <p:ext uri="{BB962C8B-B14F-4D97-AF65-F5344CB8AC3E}">
        <p14:creationId xmlns:p14="http://schemas.microsoft.com/office/powerpoint/2010/main" val="224959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Box plot</a:t>
            </a:r>
            <a:endParaRPr dirty="0"/>
          </a:p>
        </p:txBody>
      </p:sp>
      <p:pic>
        <p:nvPicPr>
          <p:cNvPr id="2" name="Picture 1">
            <a:extLst>
              <a:ext uri="{FF2B5EF4-FFF2-40B4-BE49-F238E27FC236}">
                <a16:creationId xmlns:a16="http://schemas.microsoft.com/office/drawing/2014/main" id="{61DBD0E7-2481-754F-8B7F-63110041DD0C}"/>
              </a:ext>
            </a:extLst>
          </p:cNvPr>
          <p:cNvPicPr>
            <a:picLocks noChangeAspect="1"/>
          </p:cNvPicPr>
          <p:nvPr/>
        </p:nvPicPr>
        <p:blipFill>
          <a:blip r:embed="rId3"/>
          <a:stretch>
            <a:fillRect/>
          </a:stretch>
        </p:blipFill>
        <p:spPr>
          <a:xfrm>
            <a:off x="423844" y="1839210"/>
            <a:ext cx="4079223" cy="4290825"/>
          </a:xfrm>
          <a:prstGeom prst="rect">
            <a:avLst/>
          </a:prstGeom>
        </p:spPr>
      </p:pic>
      <p:sp>
        <p:nvSpPr>
          <p:cNvPr id="3" name="TextBox 2">
            <a:extLst>
              <a:ext uri="{FF2B5EF4-FFF2-40B4-BE49-F238E27FC236}">
                <a16:creationId xmlns:a16="http://schemas.microsoft.com/office/drawing/2014/main" id="{3BE530D9-F075-F846-8DF0-357CA749CC2F}"/>
              </a:ext>
            </a:extLst>
          </p:cNvPr>
          <p:cNvSpPr txBox="1"/>
          <p:nvPr/>
        </p:nvSpPr>
        <p:spPr>
          <a:xfrm>
            <a:off x="5570807" y="1444087"/>
            <a:ext cx="2881943" cy="369332"/>
          </a:xfrm>
          <a:prstGeom prst="rect">
            <a:avLst/>
          </a:prstGeom>
          <a:noFill/>
        </p:spPr>
        <p:txBody>
          <a:bodyPr wrap="none" rtlCol="0">
            <a:spAutoFit/>
          </a:bodyPr>
          <a:lstStyle/>
          <a:p>
            <a:r>
              <a:rPr lang="en-AU" dirty="0"/>
              <a:t>Tightly or loosely grouped </a:t>
            </a:r>
          </a:p>
        </p:txBody>
      </p:sp>
      <p:pic>
        <p:nvPicPr>
          <p:cNvPr id="2050" name="Picture 2" descr="page13image62337632">
            <a:extLst>
              <a:ext uri="{FF2B5EF4-FFF2-40B4-BE49-F238E27FC236}">
                <a16:creationId xmlns:a16="http://schemas.microsoft.com/office/drawing/2014/main" id="{33D330F7-FC78-8E46-80B5-5AAD0786A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29" t="9275" r="6790" b="10037"/>
          <a:stretch/>
        </p:blipFill>
        <p:spPr bwMode="auto">
          <a:xfrm>
            <a:off x="4472587" y="2114866"/>
            <a:ext cx="4671413" cy="3480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29D9E5-6CED-164A-AC67-258F5D7AB783}"/>
              </a:ext>
            </a:extLst>
          </p:cNvPr>
          <p:cNvSpPr txBox="1"/>
          <p:nvPr/>
        </p:nvSpPr>
        <p:spPr>
          <a:xfrm>
            <a:off x="1118677" y="1447186"/>
            <a:ext cx="2454518" cy="369332"/>
          </a:xfrm>
          <a:prstGeom prst="rect">
            <a:avLst/>
          </a:prstGeom>
          <a:noFill/>
        </p:spPr>
        <p:txBody>
          <a:bodyPr wrap="none" rtlCol="0">
            <a:spAutoFit/>
          </a:bodyPr>
          <a:lstStyle/>
          <a:p>
            <a:r>
              <a:rPr lang="en-AU" dirty="0"/>
              <a:t>Symmetric or skewed </a:t>
            </a:r>
          </a:p>
        </p:txBody>
      </p:sp>
    </p:spTree>
    <p:extLst>
      <p:ext uri="{BB962C8B-B14F-4D97-AF65-F5344CB8AC3E}">
        <p14:creationId xmlns:p14="http://schemas.microsoft.com/office/powerpoint/2010/main" val="42398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Outlier analysis </a:t>
            </a:r>
          </a:p>
        </p:txBody>
      </p:sp>
      <p:sp>
        <p:nvSpPr>
          <p:cNvPr id="2" name="TextBox 1">
            <a:extLst>
              <a:ext uri="{FF2B5EF4-FFF2-40B4-BE49-F238E27FC236}">
                <a16:creationId xmlns:a16="http://schemas.microsoft.com/office/drawing/2014/main" id="{7FF418D9-2DC7-4B44-90F4-C0B5ED16ED87}"/>
              </a:ext>
            </a:extLst>
          </p:cNvPr>
          <p:cNvSpPr txBox="1"/>
          <p:nvPr/>
        </p:nvSpPr>
        <p:spPr>
          <a:xfrm>
            <a:off x="457200" y="1219200"/>
            <a:ext cx="8229240" cy="3693319"/>
          </a:xfrm>
          <a:prstGeom prst="rect">
            <a:avLst/>
          </a:prstGeom>
          <a:noFill/>
        </p:spPr>
        <p:txBody>
          <a:bodyPr wrap="square" rtlCol="0">
            <a:spAutoFit/>
          </a:bodyPr>
          <a:lstStyle/>
          <a:p>
            <a:r>
              <a:rPr lang="en-AU" sz="2400" dirty="0"/>
              <a:t>Outlier: A data object that deviates significantly from the normal objects as if it were generated by a different mechanism (Hawkins, 1980) </a:t>
            </a:r>
          </a:p>
          <a:p>
            <a:endParaRPr lang="en-AU" sz="2400" dirty="0"/>
          </a:p>
          <a:p>
            <a:r>
              <a:rPr lang="en-AU" sz="2400" dirty="0"/>
              <a:t>From a statistics perspective</a:t>
            </a:r>
          </a:p>
          <a:p>
            <a:pPr marL="342900" indent="-342900">
              <a:buFont typeface="Arial" panose="020B0604020202020204" pitchFamily="34" charset="0"/>
              <a:buChar char="•"/>
            </a:pPr>
            <a:r>
              <a:rPr lang="en-AU" sz="2400" dirty="0"/>
              <a:t>Normal (non-outlier) objects are generated using some statistical process </a:t>
            </a:r>
          </a:p>
          <a:p>
            <a:pPr marL="342900" indent="-342900">
              <a:buFont typeface="Arial" panose="020B0604020202020204" pitchFamily="34" charset="0"/>
              <a:buChar char="•"/>
            </a:pPr>
            <a:r>
              <a:rPr lang="en-AU" sz="2400" dirty="0"/>
              <a:t>The outlier objects deviate from this generating process </a:t>
            </a:r>
          </a:p>
          <a:p>
            <a:endParaRPr lang="en-AU" sz="2400" dirty="0"/>
          </a:p>
          <a:p>
            <a:endParaRPr lang="en-AU" dirty="0"/>
          </a:p>
        </p:txBody>
      </p:sp>
      <p:pic>
        <p:nvPicPr>
          <p:cNvPr id="1025" name="Picture 1" descr="page10image61866816">
            <a:extLst>
              <a:ext uri="{FF2B5EF4-FFF2-40B4-BE49-F238E27FC236}">
                <a16:creationId xmlns:a16="http://schemas.microsoft.com/office/drawing/2014/main" id="{88D841E3-FFEA-F245-9D63-6D739DD8F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419600"/>
            <a:ext cx="2324100" cy="172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42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Outliers and Suspected Outliers</a:t>
            </a:r>
            <a:endParaRPr lang="en-US" sz="4000" dirty="0"/>
          </a:p>
        </p:txBody>
      </p:sp>
      <p:pic>
        <p:nvPicPr>
          <p:cNvPr id="6" name="Picture 5">
            <a:extLst>
              <a:ext uri="{FF2B5EF4-FFF2-40B4-BE49-F238E27FC236}">
                <a16:creationId xmlns:a16="http://schemas.microsoft.com/office/drawing/2014/main" id="{DD075C37-26EA-4CEF-8140-0726B8747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05538"/>
            <a:ext cx="3672960" cy="3782158"/>
          </a:xfrm>
          <a:prstGeom prst="rect">
            <a:avLst/>
          </a:prstGeom>
        </p:spPr>
      </p:pic>
      <p:sp>
        <p:nvSpPr>
          <p:cNvPr id="2" name="TextBox 1">
            <a:extLst>
              <a:ext uri="{FF2B5EF4-FFF2-40B4-BE49-F238E27FC236}">
                <a16:creationId xmlns:a16="http://schemas.microsoft.com/office/drawing/2014/main" id="{A44C194D-4B67-254F-81CB-0AD00588F325}"/>
              </a:ext>
            </a:extLst>
          </p:cNvPr>
          <p:cNvSpPr txBox="1"/>
          <p:nvPr/>
        </p:nvSpPr>
        <p:spPr>
          <a:xfrm>
            <a:off x="457200" y="1222721"/>
            <a:ext cx="7810830" cy="2308324"/>
          </a:xfrm>
          <a:prstGeom prst="rect">
            <a:avLst/>
          </a:prstGeom>
          <a:noFill/>
        </p:spPr>
        <p:txBody>
          <a:bodyPr wrap="square" rtlCol="0">
            <a:spAutoFit/>
          </a:bodyPr>
          <a:lstStyle/>
          <a:p>
            <a:r>
              <a:rPr lang="en-AU" b="1" dirty="0"/>
              <a:t>Suspected outliers </a:t>
            </a:r>
            <a:r>
              <a:rPr lang="en-AU" dirty="0"/>
              <a:t>(open black) : &gt; 1.5×𝐼𝑄𝑅 above Q3 or belowQ1 </a:t>
            </a:r>
          </a:p>
          <a:p>
            <a:endParaRPr lang="en-AU" b="1" dirty="0"/>
          </a:p>
          <a:p>
            <a:r>
              <a:rPr lang="en-AU" b="1" dirty="0"/>
              <a:t>Outliers </a:t>
            </a:r>
            <a:r>
              <a:rPr lang="en-AU" dirty="0"/>
              <a:t>(filled black) : &gt; 3×𝐼𝑄𝑅 above Q3 or below Q1 </a:t>
            </a:r>
          </a:p>
          <a:p>
            <a:endParaRPr lang="en-AU" dirty="0"/>
          </a:p>
          <a:p>
            <a:r>
              <a:rPr lang="en-AU" dirty="0"/>
              <a:t>Whiskers (inner fence) </a:t>
            </a:r>
          </a:p>
          <a:p>
            <a:pPr marL="285750" indent="-285750">
              <a:buFont typeface="Arial" panose="020B0604020202020204" pitchFamily="34" charset="0"/>
              <a:buChar char="•"/>
            </a:pPr>
            <a:r>
              <a:rPr lang="en-AU" dirty="0"/>
              <a:t>‘Minimum’: Lowest number within 1.5 × 𝐼𝑄𝑅 of Q1 </a:t>
            </a:r>
          </a:p>
          <a:p>
            <a:pPr marL="285750" indent="-285750">
              <a:buFont typeface="Arial" panose="020B0604020202020204" pitchFamily="34" charset="0"/>
              <a:buChar char="•"/>
            </a:pPr>
            <a:r>
              <a:rPr lang="en-AU" dirty="0"/>
              <a:t>‘Maximum’: Highest number within 1.5 × 𝐼𝑄𝑅 of Q3 </a:t>
            </a:r>
          </a:p>
          <a:p>
            <a:endParaRPr lang="en-AU" dirty="0"/>
          </a:p>
        </p:txBody>
      </p:sp>
    </p:spTree>
    <p:extLst>
      <p:ext uri="{BB962C8B-B14F-4D97-AF65-F5344CB8AC3E}">
        <p14:creationId xmlns:p14="http://schemas.microsoft.com/office/powerpoint/2010/main" val="50625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533520" y="1905120"/>
            <a:ext cx="8229240" cy="1142640"/>
          </a:xfrm>
          <a:prstGeom prst="rect">
            <a:avLst/>
          </a:prstGeom>
        </p:spPr>
        <p:txBody>
          <a:bodyPr lIns="90000" tIns="45000" rIns="90000" bIns="45000" anchor="b"/>
          <a:lstStyle/>
          <a:p>
            <a:pPr>
              <a:lnSpc>
                <a:spcPct val="100000"/>
              </a:lnSpc>
            </a:pPr>
            <a:r>
              <a:rPr lang="en-US" sz="3200">
                <a:solidFill>
                  <a:srgbClr val="464653"/>
                </a:solidFill>
                <a:latin typeface="Bookman Old Style"/>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Data Type</a:t>
            </a:r>
            <a:endParaRPr dirty="0"/>
          </a:p>
        </p:txBody>
      </p:sp>
      <p:sp>
        <p:nvSpPr>
          <p:cNvPr id="2" name="TextBox 1">
            <a:extLst>
              <a:ext uri="{FF2B5EF4-FFF2-40B4-BE49-F238E27FC236}">
                <a16:creationId xmlns:a16="http://schemas.microsoft.com/office/drawing/2014/main" id="{8DDA796B-387A-F147-83AA-AEAB73451BA3}"/>
              </a:ext>
            </a:extLst>
          </p:cNvPr>
          <p:cNvSpPr txBox="1"/>
          <p:nvPr/>
        </p:nvSpPr>
        <p:spPr>
          <a:xfrm>
            <a:off x="457200" y="1432844"/>
            <a:ext cx="7962719" cy="2585323"/>
          </a:xfrm>
          <a:prstGeom prst="rect">
            <a:avLst/>
          </a:prstGeom>
          <a:noFill/>
        </p:spPr>
        <p:txBody>
          <a:bodyPr wrap="square" rtlCol="0">
            <a:spAutoFit/>
          </a:bodyPr>
          <a:lstStyle/>
          <a:p>
            <a:r>
              <a:rPr lang="en-AU" sz="2400" dirty="0"/>
              <a:t>Types of data </a:t>
            </a:r>
          </a:p>
          <a:p>
            <a:pPr marL="342900" indent="-342900">
              <a:buFont typeface="Arial" panose="020B0604020202020204" pitchFamily="34" charset="0"/>
              <a:buChar char="•"/>
            </a:pPr>
            <a:r>
              <a:rPr lang="en-AU" sz="2400" dirty="0"/>
              <a:t>Continuous</a:t>
            </a:r>
          </a:p>
          <a:p>
            <a:pPr marL="800100" lvl="1" indent="-342900">
              <a:buFont typeface="Arial" panose="020B0604020202020204" pitchFamily="34" charset="0"/>
              <a:buChar char="•"/>
            </a:pPr>
            <a:r>
              <a:rPr lang="en-AU" sz="2400" dirty="0"/>
              <a:t>Math operations can be performed </a:t>
            </a:r>
          </a:p>
          <a:p>
            <a:pPr marL="342900" indent="-342900">
              <a:buFont typeface="Arial" panose="020B0604020202020204" pitchFamily="34" charset="0"/>
              <a:buChar char="•"/>
            </a:pPr>
            <a:r>
              <a:rPr lang="en-AU" sz="2400" dirty="0"/>
              <a:t>Discrete</a:t>
            </a:r>
          </a:p>
          <a:p>
            <a:pPr marL="800100" lvl="1" indent="-342900">
              <a:buFont typeface="Arial" panose="020B0604020202020204" pitchFamily="34" charset="0"/>
              <a:buChar char="•"/>
            </a:pPr>
            <a:r>
              <a:rPr lang="en-AU" sz="2400" dirty="0"/>
              <a:t>Categorical (no ordering)</a:t>
            </a:r>
          </a:p>
          <a:p>
            <a:pPr marL="800100" lvl="1" indent="-342900">
              <a:buFont typeface="Arial" panose="020B0604020202020204" pitchFamily="34" charset="0"/>
              <a:buChar char="•"/>
            </a:pPr>
            <a:r>
              <a:rPr lang="en-AU" sz="2400" dirty="0"/>
              <a:t>Ordinal (order is explicitly imposed) </a:t>
            </a:r>
          </a:p>
          <a:p>
            <a:endParaRPr lang="en-AU" dirty="0"/>
          </a:p>
        </p:txBody>
      </p:sp>
    </p:spTree>
    <p:extLst>
      <p:ext uri="{BB962C8B-B14F-4D97-AF65-F5344CB8AC3E}">
        <p14:creationId xmlns:p14="http://schemas.microsoft.com/office/powerpoint/2010/main" val="53402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Simple descriptive statistics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7086600" cy="3046988"/>
          </a:xfrm>
          <a:prstGeom prst="rect">
            <a:avLst/>
          </a:prstGeom>
          <a:noFill/>
        </p:spPr>
        <p:txBody>
          <a:bodyPr wrap="square" rtlCol="0">
            <a:spAutoFit/>
          </a:bodyPr>
          <a:lstStyle/>
          <a:p>
            <a:pPr marL="342900" indent="-342900">
              <a:buFont typeface="Arial" panose="020B0604020202020204" pitchFamily="34" charset="0"/>
              <a:buChar char="•"/>
            </a:pPr>
            <a:r>
              <a:rPr lang="en-AU" sz="2400" dirty="0"/>
              <a:t>Count (N) </a:t>
            </a:r>
          </a:p>
          <a:p>
            <a:pPr marL="342900" indent="-342900">
              <a:buFont typeface="Arial" panose="020B0604020202020204" pitchFamily="34" charset="0"/>
              <a:buChar char="•"/>
            </a:pPr>
            <a:r>
              <a:rPr lang="en-AU" sz="2400" dirty="0"/>
              <a:t>Sum</a:t>
            </a:r>
          </a:p>
          <a:p>
            <a:pPr marL="342900" indent="-342900">
              <a:buFont typeface="Arial" panose="020B0604020202020204" pitchFamily="34" charset="0"/>
              <a:buChar char="•"/>
            </a:pPr>
            <a:r>
              <a:rPr lang="en-AU" sz="2400" dirty="0"/>
              <a:t>Min</a:t>
            </a:r>
          </a:p>
          <a:p>
            <a:pPr marL="342900" indent="-342900">
              <a:buFont typeface="Arial" panose="020B0604020202020204" pitchFamily="34" charset="0"/>
              <a:buChar char="•"/>
            </a:pPr>
            <a:r>
              <a:rPr lang="en-AU" sz="2400" dirty="0"/>
              <a:t>Max </a:t>
            </a:r>
          </a:p>
          <a:p>
            <a:pPr marL="342900" indent="-342900">
              <a:buFont typeface="Arial" panose="020B0604020202020204" pitchFamily="34" charset="0"/>
              <a:buChar char="•"/>
            </a:pPr>
            <a:r>
              <a:rPr lang="en-AU" sz="2400" dirty="0"/>
              <a:t>Average</a:t>
            </a:r>
          </a:p>
          <a:p>
            <a:pPr marL="342900" indent="-342900">
              <a:buFont typeface="Arial" panose="020B0604020202020204" pitchFamily="34" charset="0"/>
              <a:buChar char="•"/>
            </a:pPr>
            <a:r>
              <a:rPr lang="en-AU" sz="2400" dirty="0"/>
              <a:t>Frequency</a:t>
            </a:r>
          </a:p>
          <a:p>
            <a:pPr marL="342900" indent="-342900">
              <a:buFont typeface="Arial" panose="020B0604020202020204" pitchFamily="34" charset="0"/>
              <a:buChar char="•"/>
            </a:pPr>
            <a:r>
              <a:rPr lang="en-AU" sz="2400" dirty="0"/>
              <a:t>Variance, Standard deviation </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61895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Central tendency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7086600" cy="2677656"/>
          </a:xfrm>
          <a:prstGeom prst="rect">
            <a:avLst/>
          </a:prstGeom>
          <a:noFill/>
        </p:spPr>
        <p:txBody>
          <a:bodyPr wrap="square" rtlCol="0">
            <a:spAutoFit/>
          </a:bodyPr>
          <a:lstStyle/>
          <a:p>
            <a:r>
              <a:rPr lang="en-AU" sz="2400" dirty="0"/>
              <a:t>Data has a distribution</a:t>
            </a:r>
            <a:br>
              <a:rPr lang="en-AU" sz="2400" dirty="0"/>
            </a:br>
            <a:r>
              <a:rPr lang="en-AU" sz="2400" dirty="0"/>
              <a:t>Typical value, centre, or location of the distribution</a:t>
            </a:r>
          </a:p>
          <a:p>
            <a:r>
              <a:rPr lang="en-AU" sz="2400" dirty="0"/>
              <a:t> </a:t>
            </a:r>
          </a:p>
          <a:p>
            <a:pPr marL="342900" indent="-342900">
              <a:buFont typeface="Arial" panose="020B0604020202020204" pitchFamily="34" charset="0"/>
              <a:buChar char="•"/>
            </a:pPr>
            <a:r>
              <a:rPr lang="en-AU" sz="2400" dirty="0"/>
              <a:t>Mean</a:t>
            </a:r>
          </a:p>
          <a:p>
            <a:pPr marL="342900" indent="-342900">
              <a:buFont typeface="Arial" panose="020B0604020202020204" pitchFamily="34" charset="0"/>
              <a:buChar char="•"/>
            </a:pPr>
            <a:r>
              <a:rPr lang="en-AU" sz="2400" dirty="0"/>
              <a:t>Median </a:t>
            </a:r>
          </a:p>
          <a:p>
            <a:pPr marL="342900" indent="-342900">
              <a:buFont typeface="Arial" panose="020B0604020202020204" pitchFamily="34" charset="0"/>
              <a:buChar char="•"/>
            </a:pPr>
            <a:r>
              <a:rPr lang="en-AU" sz="2400" dirty="0"/>
              <a:t>Mode </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49410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Dispersion (variability)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686800" cy="2677656"/>
          </a:xfrm>
          <a:prstGeom prst="rect">
            <a:avLst/>
          </a:prstGeom>
          <a:noFill/>
        </p:spPr>
        <p:txBody>
          <a:bodyPr wrap="square" rtlCol="0">
            <a:spAutoFit/>
          </a:bodyPr>
          <a:lstStyle/>
          <a:p>
            <a:r>
              <a:rPr lang="en-AU" sz="2400" dirty="0"/>
              <a:t>The extent to which a distribution is stretched </a:t>
            </a:r>
          </a:p>
          <a:p>
            <a:r>
              <a:rPr lang="en-AU" sz="2400" dirty="0"/>
              <a:t> </a:t>
            </a:r>
          </a:p>
          <a:p>
            <a:pPr marL="342900" indent="-342900">
              <a:buFont typeface="Arial" panose="020B0604020202020204" pitchFamily="34" charset="0"/>
              <a:buChar char="•"/>
            </a:pPr>
            <a:r>
              <a:rPr lang="en-AU" sz="2400" dirty="0"/>
              <a:t>Range</a:t>
            </a:r>
          </a:p>
          <a:p>
            <a:pPr marL="342900" indent="-342900">
              <a:buFont typeface="Arial" panose="020B0604020202020204" pitchFamily="34" charset="0"/>
              <a:buChar char="•"/>
            </a:pPr>
            <a:r>
              <a:rPr lang="en-AU" sz="2400" dirty="0"/>
              <a:t>Variance </a:t>
            </a:r>
          </a:p>
          <a:p>
            <a:pPr marL="342900" indent="-342900">
              <a:buFont typeface="Arial" panose="020B0604020202020204" pitchFamily="34" charset="0"/>
              <a:buChar char="•"/>
            </a:pPr>
            <a:r>
              <a:rPr lang="en-AU" sz="2400" dirty="0"/>
              <a:t>Standard deviation</a:t>
            </a:r>
          </a:p>
          <a:p>
            <a:pPr marL="342900" indent="-342900">
              <a:buFont typeface="Arial" panose="020B0604020202020204" pitchFamily="34" charset="0"/>
              <a:buChar char="•"/>
            </a:pPr>
            <a:r>
              <a:rPr lang="en-AU" sz="2400" dirty="0"/>
              <a:t>Quartiles and percentiles </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27022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Dispersion (variability)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229240" cy="4154984"/>
          </a:xfrm>
          <a:prstGeom prst="rect">
            <a:avLst/>
          </a:prstGeom>
          <a:noFill/>
        </p:spPr>
        <p:txBody>
          <a:bodyPr wrap="square" rtlCol="0">
            <a:spAutoFit/>
          </a:bodyPr>
          <a:lstStyle/>
          <a:p>
            <a:r>
              <a:rPr lang="en-AU" sz="2400" dirty="0"/>
              <a:t>Variance </a:t>
            </a:r>
          </a:p>
          <a:p>
            <a:endParaRPr lang="en-AU" sz="2400" dirty="0"/>
          </a:p>
          <a:p>
            <a:pPr marL="342900" indent="-342900">
              <a:buFont typeface="Arial" panose="020B0604020202020204" pitchFamily="34" charset="0"/>
              <a:buChar char="•"/>
            </a:pPr>
            <a:r>
              <a:rPr lang="en-AU" sz="2400" dirty="0"/>
              <a:t>The calculation of variance uses squares because </a:t>
            </a:r>
          </a:p>
          <a:p>
            <a:pPr marL="800100" lvl="1" indent="-342900">
              <a:buFont typeface="Arial" panose="020B0604020202020204" pitchFamily="34" charset="0"/>
              <a:buChar char="•"/>
            </a:pPr>
            <a:r>
              <a:rPr lang="en-AU" sz="2400" dirty="0"/>
              <a:t>It weights outliers more heavily than data very near the mean. </a:t>
            </a:r>
          </a:p>
          <a:p>
            <a:pPr marL="800100" lvl="1" indent="-342900">
              <a:buFont typeface="Arial" panose="020B0604020202020204" pitchFamily="34" charset="0"/>
              <a:buChar char="•"/>
            </a:pPr>
            <a:r>
              <a:rPr lang="en-AU" sz="2400" dirty="0"/>
              <a:t>And prevents differences above the mean from </a:t>
            </a:r>
            <a:r>
              <a:rPr lang="en-AU" sz="2400" dirty="0" err="1"/>
              <a:t>canceling</a:t>
            </a:r>
            <a:r>
              <a:rPr lang="en-AU" sz="2400" dirty="0"/>
              <a:t> out those below, which can sometimes result in a variance of zero.</a:t>
            </a:r>
          </a:p>
          <a:p>
            <a:pPr marL="800100" lvl="1" indent="-342900">
              <a:buFont typeface="Arial" panose="020B0604020202020204" pitchFamily="34" charset="0"/>
              <a:buChar char="•"/>
            </a:pPr>
            <a:endParaRPr lang="en-AU" sz="2400" dirty="0"/>
          </a:p>
          <a:p>
            <a:pPr marL="800100" lvl="1" indent="-342900">
              <a:buFont typeface="Arial" panose="020B0604020202020204" pitchFamily="34" charset="0"/>
              <a:buChar char="•"/>
            </a:pPr>
            <a:endParaRPr lang="en-AU" sz="2400" dirty="0"/>
          </a:p>
          <a:p>
            <a:pPr marL="800100" lvl="1" indent="-342900">
              <a:buFont typeface="Arial" panose="020B0604020202020204" pitchFamily="34" charset="0"/>
              <a:buChar char="•"/>
            </a:pPr>
            <a:endParaRPr lang="en-AU" sz="2400" dirty="0"/>
          </a:p>
        </p:txBody>
      </p:sp>
      <p:pic>
        <p:nvPicPr>
          <p:cNvPr id="3" name="Picture 2">
            <a:extLst>
              <a:ext uri="{FF2B5EF4-FFF2-40B4-BE49-F238E27FC236}">
                <a16:creationId xmlns:a16="http://schemas.microsoft.com/office/drawing/2014/main" id="{CA7B7CB6-27CE-B640-A147-6CD21051B4BB}"/>
              </a:ext>
            </a:extLst>
          </p:cNvPr>
          <p:cNvPicPr>
            <a:picLocks noChangeAspect="1"/>
          </p:cNvPicPr>
          <p:nvPr/>
        </p:nvPicPr>
        <p:blipFill>
          <a:blip r:embed="rId3"/>
          <a:stretch>
            <a:fillRect/>
          </a:stretch>
        </p:blipFill>
        <p:spPr>
          <a:xfrm>
            <a:off x="685620" y="4803910"/>
            <a:ext cx="3886200" cy="1104034"/>
          </a:xfrm>
          <a:prstGeom prst="rect">
            <a:avLst/>
          </a:prstGeom>
        </p:spPr>
      </p:pic>
    </p:spTree>
    <p:extLst>
      <p:ext uri="{BB962C8B-B14F-4D97-AF65-F5344CB8AC3E}">
        <p14:creationId xmlns:p14="http://schemas.microsoft.com/office/powerpoint/2010/main" val="202305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pPr>
              <a:lnSpc>
                <a:spcPct val="100000"/>
              </a:lnSpc>
            </a:pPr>
            <a:r>
              <a:rPr lang="en-US" sz="3700" dirty="0">
                <a:solidFill>
                  <a:srgbClr val="464653"/>
                </a:solidFill>
                <a:latin typeface="Bookman Old Style"/>
              </a:rPr>
              <a:t>Dispersion (variability)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229240" cy="4154984"/>
          </a:xfrm>
          <a:prstGeom prst="rect">
            <a:avLst/>
          </a:prstGeom>
          <a:noFill/>
        </p:spPr>
        <p:txBody>
          <a:bodyPr wrap="square" rtlCol="0">
            <a:spAutoFit/>
          </a:bodyPr>
          <a:lstStyle/>
          <a:p>
            <a:r>
              <a:rPr lang="en-AU" sz="2400" dirty="0"/>
              <a:t>Standard deviation</a:t>
            </a:r>
          </a:p>
          <a:p>
            <a:endParaRPr lang="en-AU" sz="2400" dirty="0"/>
          </a:p>
          <a:p>
            <a:pPr marL="342900" indent="-342900">
              <a:buFont typeface="Arial" panose="020B0604020202020204" pitchFamily="34" charset="0"/>
              <a:buChar char="•"/>
            </a:pPr>
            <a:r>
              <a:rPr lang="en-AU" sz="2400" dirty="0"/>
              <a:t>A statistic that looks at how far from the mean a group of numbers is, by using the square root of the variance.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If the points are further from the mean, there is a higher deviation within the date; if they are closer to the mean, there is a lower deviation. So the more spread out the group of numbers, the higher the standard deviation.</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pic>
        <p:nvPicPr>
          <p:cNvPr id="3" name="Picture 2">
            <a:extLst>
              <a:ext uri="{FF2B5EF4-FFF2-40B4-BE49-F238E27FC236}">
                <a16:creationId xmlns:a16="http://schemas.microsoft.com/office/drawing/2014/main" id="{A867A502-49A3-8848-B2E5-52E980BC1964}"/>
              </a:ext>
            </a:extLst>
          </p:cNvPr>
          <p:cNvPicPr>
            <a:picLocks noChangeAspect="1"/>
          </p:cNvPicPr>
          <p:nvPr/>
        </p:nvPicPr>
        <p:blipFill>
          <a:blip r:embed="rId3"/>
          <a:stretch>
            <a:fillRect/>
          </a:stretch>
        </p:blipFill>
        <p:spPr>
          <a:xfrm>
            <a:off x="838200" y="4972493"/>
            <a:ext cx="2895600" cy="875414"/>
          </a:xfrm>
          <a:prstGeom prst="rect">
            <a:avLst/>
          </a:prstGeom>
        </p:spPr>
      </p:pic>
    </p:spTree>
    <p:extLst>
      <p:ext uri="{BB962C8B-B14F-4D97-AF65-F5344CB8AC3E}">
        <p14:creationId xmlns:p14="http://schemas.microsoft.com/office/powerpoint/2010/main" val="12733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152280"/>
            <a:ext cx="8229240" cy="990360"/>
          </a:xfrm>
          <a:prstGeom prst="rect">
            <a:avLst/>
          </a:prstGeom>
        </p:spPr>
        <p:txBody>
          <a:bodyPr lIns="90000" tIns="45000" rIns="90000" bIns="45000" anchor="b"/>
          <a:lstStyle/>
          <a:p>
            <a:r>
              <a:rPr lang="en-US" sz="3700" dirty="0">
                <a:solidFill>
                  <a:srgbClr val="464653"/>
                </a:solidFill>
                <a:latin typeface="Bookman Old Style"/>
              </a:rPr>
              <a:t>Standard deviation vs variance </a:t>
            </a:r>
          </a:p>
        </p:txBody>
      </p:sp>
      <p:sp>
        <p:nvSpPr>
          <p:cNvPr id="2" name="TextBox 1">
            <a:extLst>
              <a:ext uri="{FF2B5EF4-FFF2-40B4-BE49-F238E27FC236}">
                <a16:creationId xmlns:a16="http://schemas.microsoft.com/office/drawing/2014/main" id="{7593C9FF-62D7-DE46-BC5B-6E156A4DF12A}"/>
              </a:ext>
            </a:extLst>
          </p:cNvPr>
          <p:cNvSpPr txBox="1"/>
          <p:nvPr/>
        </p:nvSpPr>
        <p:spPr>
          <a:xfrm>
            <a:off x="457200" y="1447800"/>
            <a:ext cx="8686800" cy="5632311"/>
          </a:xfrm>
          <a:prstGeom prst="rect">
            <a:avLst/>
          </a:prstGeom>
          <a:noFill/>
        </p:spPr>
        <p:txBody>
          <a:bodyPr wrap="square" rtlCol="0">
            <a:spAutoFit/>
          </a:bodyPr>
          <a:lstStyle/>
          <a:p>
            <a:pPr marL="342900" indent="-342900">
              <a:buFont typeface="Arial" panose="020B0604020202020204" pitchFamily="34" charset="0"/>
              <a:buChar char="•"/>
            </a:pPr>
            <a:r>
              <a:rPr lang="en-AU" sz="2400" dirty="0"/>
              <a:t>Standard deviation </a:t>
            </a:r>
          </a:p>
          <a:p>
            <a:pPr marL="800100" lvl="1" indent="-342900">
              <a:buFont typeface="Arial" panose="020B0604020202020204" pitchFamily="34" charset="0"/>
              <a:buChar char="•"/>
            </a:pPr>
            <a:r>
              <a:rPr lang="en-AU" sz="2400" dirty="0"/>
              <a:t>looks at how spread out a group of numbers is from the mean, by looking at the square root of the variance.</a:t>
            </a:r>
          </a:p>
          <a:p>
            <a:pPr marL="342900" indent="-342900">
              <a:buFont typeface="Arial" panose="020B0604020202020204" pitchFamily="34" charset="0"/>
              <a:buChar char="•"/>
            </a:pPr>
            <a:r>
              <a:rPr lang="en-AU" sz="2400" dirty="0"/>
              <a:t>The variance </a:t>
            </a:r>
          </a:p>
          <a:p>
            <a:pPr marL="800100" lvl="1" indent="-342900">
              <a:buFont typeface="Arial" panose="020B0604020202020204" pitchFamily="34" charset="0"/>
              <a:buChar char="•"/>
            </a:pPr>
            <a:r>
              <a:rPr lang="en-AU" sz="2400" dirty="0"/>
              <a:t>measures the average degree to which each point differs from the mean—the average of all data points.</a:t>
            </a:r>
          </a:p>
          <a:p>
            <a:pPr marL="342900" indent="-342900">
              <a:buFont typeface="Arial" panose="020B0604020202020204" pitchFamily="34" charset="0"/>
              <a:buChar char="•"/>
            </a:pPr>
            <a:r>
              <a:rPr lang="en-AU" sz="2400" dirty="0"/>
              <a:t>The standard deviation (</a:t>
            </a:r>
            <a:r>
              <a:rPr lang="el-GR" sz="2400" dirty="0"/>
              <a:t>σ) </a:t>
            </a:r>
            <a:r>
              <a:rPr lang="en-AU" sz="2400" dirty="0"/>
              <a:t>is simply the (positive) square root of the variance.</a:t>
            </a:r>
          </a:p>
          <a:p>
            <a:pPr marL="800100" lvl="1" indent="-342900">
              <a:buFont typeface="Arial" panose="020B0604020202020204" pitchFamily="34" charset="0"/>
              <a:buChar char="•"/>
            </a:pPr>
            <a:r>
              <a:rPr lang="en-AU" sz="2400" dirty="0"/>
              <a:t>Because of the squaring, the variance is no longer in the same unit of measurement as the original data. </a:t>
            </a:r>
          </a:p>
          <a:p>
            <a:pPr marL="800100" lvl="1" indent="-342900">
              <a:buFont typeface="Arial" panose="020B0604020202020204" pitchFamily="34" charset="0"/>
              <a:buChar char="•"/>
            </a:pPr>
            <a:r>
              <a:rPr lang="en-AU" sz="2400" dirty="0"/>
              <a:t>Taking the root of the variance means the standard deviation is restored to the original unit of measure and therefore much easier to measure.</a:t>
            </a:r>
          </a:p>
          <a:p>
            <a:pPr marL="800100" lvl="1"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277018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FE3EC350085E4BB8899D99E89F8BBB" ma:contentTypeVersion="6" ma:contentTypeDescription="Create a new document." ma:contentTypeScope="" ma:versionID="c0c87bc1026bf3ccdaef16166e63338d">
  <xsd:schema xmlns:xsd="http://www.w3.org/2001/XMLSchema" xmlns:xs="http://www.w3.org/2001/XMLSchema" xmlns:p="http://schemas.microsoft.com/office/2006/metadata/properties" xmlns:ns2="5c5e6707-6993-4ea1-ae96-be586d633051" targetNamespace="http://schemas.microsoft.com/office/2006/metadata/properties" ma:root="true" ma:fieldsID="4bee4f0b98cda66e3716c703268d51c7" ns2:_="">
    <xsd:import namespace="5c5e6707-6993-4ea1-ae96-be586d6330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6707-6993-4ea1-ae96-be586d633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37874B-ABE3-42C1-9153-F53426BB092D}">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5c5e6707-6993-4ea1-ae96-be586d633051"/>
    <ds:schemaRef ds:uri="http://www.w3.org/XML/1998/namespace"/>
  </ds:schemaRefs>
</ds:datastoreItem>
</file>

<file path=customXml/itemProps2.xml><?xml version="1.0" encoding="utf-8"?>
<ds:datastoreItem xmlns:ds="http://schemas.openxmlformats.org/officeDocument/2006/customXml" ds:itemID="{10E7B050-2F22-4B3A-BC51-72A81C755E4D}">
  <ds:schemaRefs>
    <ds:schemaRef ds:uri="http://schemas.microsoft.com/sharepoint/v3/contenttype/forms"/>
  </ds:schemaRefs>
</ds:datastoreItem>
</file>

<file path=customXml/itemProps3.xml><?xml version="1.0" encoding="utf-8"?>
<ds:datastoreItem xmlns:ds="http://schemas.openxmlformats.org/officeDocument/2006/customXml" ds:itemID="{8FAD6A72-1E74-4820-9E19-66331064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e6707-6993-4ea1-ae96-be586d6330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12890</TotalTime>
  <Words>959</Words>
  <Application>Microsoft Macintosh PowerPoint</Application>
  <PresentationFormat>On-screen Show (4:3)</PresentationFormat>
  <Paragraphs>141</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StarSymbol</vt:lpstr>
      <vt:lpstr>Arial</vt:lpstr>
      <vt:lpstr>Bookman Old Style</vt:lpstr>
      <vt:lpstr>Gill Sans MT</vt:lpstr>
      <vt:lpstr>PT Sans</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Sobia Amjad</dc:creator>
  <cp:lastModifiedBy>Hangfan Li</cp:lastModifiedBy>
  <cp:revision>142</cp:revision>
  <dcterms:modified xsi:type="dcterms:W3CDTF">2020-03-09T01:01:31Z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0x010100A4FE3EC350085E4BB8899D99E89F8BBB</vt:lpwstr>
  </property>
</Properties>
</file>