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67C3A-793A-4494-B9F1-3D46330316BD}" v="204" dt="2023-04-27T15:40:19.239"/>
    <p1510:client id="{2E2E234D-5EA4-6720-F8E1-EB2AF2929CE7}" v="18" dt="2023-05-02T03:43:20.534"/>
    <p1510:client id="{749C33C8-049F-8C7D-6929-445B661FF865}" v="2766" dt="2023-05-02T16:49:05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Wine Quality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770007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Wine Quality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149838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Wine Quality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7456899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Wine Quality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6266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Wine Quality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342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Wine Quality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13407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Wine Quality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9862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Wine Quality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4022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Wine Quality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895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Wine Quality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4099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Wine Quality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3362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5/2/2023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Wine Quality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348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10" r:id="rId6"/>
    <p:sldLayoutId id="2147483705" r:id="rId7"/>
    <p:sldLayoutId id="2147483706" r:id="rId8"/>
    <p:sldLayoutId id="2147483707" r:id="rId9"/>
    <p:sldLayoutId id="2147483709" r:id="rId10"/>
    <p:sldLayoutId id="2147483708" r:id="rId11"/>
  </p:sldLayoutIdLst>
  <p:hf hd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Grapes on a tree">
            <a:extLst>
              <a:ext uri="{FF2B5EF4-FFF2-40B4-BE49-F238E27FC236}">
                <a16:creationId xmlns:a16="http://schemas.microsoft.com/office/drawing/2014/main" id="{567C8A3C-D75C-C1F0-5953-ED75868549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4041" r="-2" b="11562"/>
          <a:stretch/>
        </p:blipFill>
        <p:spPr>
          <a:xfrm>
            <a:off x="1" y="10"/>
            <a:ext cx="12191999" cy="685799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1" y="1417983"/>
            <a:ext cx="6223552" cy="2902225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Wine Quality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1" y="4681728"/>
            <a:ext cx="4679674" cy="145237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Leighann Robinson</a:t>
            </a:r>
          </a:p>
          <a:p>
            <a:r>
              <a:rPr lang="en-US">
                <a:solidFill>
                  <a:srgbClr val="FFFFFF"/>
                </a:solidFill>
              </a:rPr>
              <a:t>DS 160 SP 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6E67-3F5C-AF15-5ECC-C051DC11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51192C-1793-1784-72DF-D213E1CB4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best iteration of the data that I had based solely on the classification reports was the 85-15 split using random state 20.</a:t>
            </a:r>
          </a:p>
          <a:p>
            <a:pPr lvl="1">
              <a:buFont typeface="Avenir Next LT Pro Light" panose="020B0604020202020204" pitchFamily="34" charset="0"/>
            </a:pPr>
            <a:r>
              <a:rPr lang="en-US" dirty="0"/>
              <a:t>This iteration had the best overall precision, recall, and accuracy values of the four iterations I conducted.</a:t>
            </a:r>
          </a:p>
          <a:p>
            <a:pPr lvl="1">
              <a:buFont typeface="Avenir Next LT Pro Light" panose="020B0604020202020204" pitchFamily="34" charset="0"/>
            </a:pPr>
            <a:r>
              <a:rPr lang="en-US" dirty="0"/>
              <a:t>However, this iteration also had the fewest number of support values from the data which could possibly cause the findings to be skewed. </a:t>
            </a:r>
          </a:p>
          <a:p>
            <a:pPr>
              <a:buFont typeface="Arial" panose="020B0304020202020204" pitchFamily="34" charset="0"/>
              <a:buChar char="•"/>
            </a:pPr>
            <a:r>
              <a:rPr lang="en-US" dirty="0"/>
              <a:t>Because of this difference, I believe that the original 80-20 split is most accurate.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7C038-D546-AD5F-C36E-C21C4120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Wine Quality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8749E-EC89-ED1E-D777-452101E66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4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E2D72-3C9F-F4CA-7300-C32DC5D67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1985" y="1828800"/>
            <a:ext cx="7108031" cy="193595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Questions?</a:t>
            </a:r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D9251A-EEDC-48EB-B42C-62D377B0E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A7F001F-4B56-46A1-B539-DCA45D31F9D9}" type="datetime1">
              <a:rPr lang="en-US" smtClean="0"/>
              <a:pPr>
                <a:spcAft>
                  <a:spcPts val="600"/>
                </a:spcAft>
              </a:pPr>
              <a:t>5/2/2023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2C00E-399C-C6AC-ABE5-F68E7C9E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</a:rPr>
              <a:t>Wine Quality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2F8FB-496B-C6D1-4EA5-998B20B1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F18EF7-BE1E-4ECB-84D4-67C2B4D8F095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7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3AFFB939-65A7-46E6-A036-D4C13FA1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699591"/>
            <a:ext cx="7638168" cy="1470404"/>
          </a:xfrm>
        </p:spPr>
        <p:txBody>
          <a:bodyPr anchor="b">
            <a:normAutofit/>
          </a:bodyPr>
          <a:lstStyle/>
          <a:p>
            <a:pPr marL="182880"/>
            <a:r>
              <a:rPr lang="en-US"/>
              <a:t>Why I Choose this topic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E5E0D8C-C8B5-471F-927E-A0B2ED1C9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476499"/>
            <a:ext cx="7638168" cy="36148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 chose the topic of wine quality for my final project because the distillation process and alcohol industry have always been topics that are interesting to me. </a:t>
            </a:r>
          </a:p>
          <a:p>
            <a:r>
              <a:rPr lang="en-US" dirty="0"/>
              <a:t>Although I'm not the biggest fan of wine, I find it interesting how different years and the different  types can cause differences in taste and overall quality for consumers.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CC43F803-E753-48DA-98D5-E5B3A41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4EB8BE9-6B41-486B-B105-2774B518B7E7}" type="datetime1">
              <a:rPr lang="en-US" smtClean="0"/>
              <a:pPr>
                <a:spcAft>
                  <a:spcPts val="600"/>
                </a:spcAft>
              </a:pPr>
              <a:t>5/2/2023</a:t>
            </a:fld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5ED77D8-0AE2-4D49-BCC3-DD485DA0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Wine Quality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534F209E-BC8C-4259-8732-A7BB5758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3EC9-7F0E-F4B4-595F-C8B1BAF2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517" y="773723"/>
            <a:ext cx="5874874" cy="1397004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500" dirty="0"/>
              <a:t>Importing the libraries &amp; </a:t>
            </a:r>
            <a:r>
              <a:rPr lang="en-US" sz="2500" dirty="0">
                <a:ea typeface="+mj-lt"/>
                <a:cs typeface="+mj-lt"/>
              </a:rPr>
              <a:t>LOADING THE DATASET </a:t>
            </a:r>
            <a:endParaRPr lang="en-US" sz="2500" dirty="0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9F0BB0BF-E3E3-BBD5-9A59-B389415C9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515" y="1347982"/>
            <a:ext cx="3777195" cy="4736295"/>
          </a:xfrm>
          <a:noFill/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145B2B-0F17-4B7A-AAAA-4450A93D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515" y="2411060"/>
            <a:ext cx="5874875" cy="37566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Started by importing the necessary libraries for working with regression </a:t>
            </a:r>
          </a:p>
          <a:p>
            <a:r>
              <a:rPr lang="en-US" dirty="0"/>
              <a:t>Imported the dataset and saved it to the name "dataset"</a:t>
            </a:r>
          </a:p>
          <a:p>
            <a:r>
              <a:rPr lang="en-US" dirty="0"/>
              <a:t>Checked the info and head of the data to better see the layout of the columns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id="{DF765F4A-2DF9-42BC-89D8-E61753D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14E19C7-4F01-4EEE-BA0F-C2F216EF088D}" type="datetime1">
              <a:rPr lang="en-US" smtClean="0"/>
              <a:pPr>
                <a:spcAft>
                  <a:spcPts val="600"/>
                </a:spcAft>
              </a:pPr>
              <a:t>5/2/2023</a:t>
            </a:fld>
            <a:endParaRPr lang="en-US"/>
          </a:p>
        </p:txBody>
      </p:sp>
      <p:sp>
        <p:nvSpPr>
          <p:cNvPr id="13" name="Footer Placeholder 11">
            <a:extLst>
              <a:ext uri="{FF2B5EF4-FFF2-40B4-BE49-F238E27FC236}">
                <a16:creationId xmlns:a16="http://schemas.microsoft.com/office/drawing/2014/main" id="{716E55FE-7292-474F-B63E-7EF4C8DD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Wine Quality</a:t>
            </a:r>
          </a:p>
        </p:txBody>
      </p:sp>
      <p:sp>
        <p:nvSpPr>
          <p:cNvPr id="15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4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2E8B-A050-17A6-FEA8-5994A35FB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478" y="665389"/>
            <a:ext cx="5383433" cy="1507193"/>
          </a:xfrm>
        </p:spPr>
        <p:txBody>
          <a:bodyPr anchor="b">
            <a:normAutofit/>
          </a:bodyPr>
          <a:lstStyle/>
          <a:p>
            <a:r>
              <a:rPr lang="en-US" dirty="0"/>
              <a:t>Data Preprocessing</a:t>
            </a:r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34E7E7C-0E23-AD81-8BF2-FF50B82937F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075621" y="1264731"/>
            <a:ext cx="3845257" cy="4332684"/>
          </a:xfr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A04F-44BE-C184-E19E-6208C4696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479" y="2400301"/>
            <a:ext cx="5383433" cy="3733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dataset that I used contained null values that needed to be imputed </a:t>
            </a:r>
          </a:p>
          <a:p>
            <a:r>
              <a:rPr lang="en-US" dirty="0"/>
              <a:t>Each column that had missing values were plotted using a histogram, and were imputed using either the mean or median 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DF765F4A-2DF9-42BC-89D8-E61753D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14E19C7-4F01-4EEE-BA0F-C2F216EF088D}" type="datetime1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5/2/2023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Footer Placeholder 11">
            <a:extLst>
              <a:ext uri="{FF2B5EF4-FFF2-40B4-BE49-F238E27FC236}">
                <a16:creationId xmlns:a16="http://schemas.microsoft.com/office/drawing/2014/main" id="{716E55FE-7292-474F-B63E-7EF4C8DD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Wine Quality</a:t>
            </a:r>
          </a:p>
        </p:txBody>
      </p:sp>
      <p:sp>
        <p:nvSpPr>
          <p:cNvPr id="23" name="Slide Number Placeholder 17">
            <a:extLst>
              <a:ext uri="{FF2B5EF4-FFF2-40B4-BE49-F238E27FC236}">
                <a16:creationId xmlns:a16="http://schemas.microsoft.com/office/drawing/2014/main" id="{32E95C4D-CC3C-4C9D-B8E6-271568CB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1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8F30-A380-910C-FF4E-88DBCD64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the Data &amp; 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0CE01-54C9-E9D2-D0CF-575C114EA6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F4D2B-BC52-4D71-8A06-4AA45D047C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The</a:t>
            </a:r>
            <a:r>
              <a:rPr lang="en-US" b="0" dirty="0"/>
              <a:t> dependent variable for my testing was type of wine. </a:t>
            </a:r>
          </a:p>
          <a:p>
            <a:r>
              <a:rPr lang="en-US" b="0" dirty="0">
                <a:ea typeface="+mn-lt"/>
                <a:cs typeface="+mn-lt"/>
              </a:rPr>
              <a:t>The train test split for the dataset is part of what I manipulated to see different results for the accuracy of the model.</a:t>
            </a:r>
          </a:p>
          <a:p>
            <a:pPr lvl="1"/>
            <a:r>
              <a:rPr lang="en-US" dirty="0"/>
              <a:t>80-20 split, random state 20</a:t>
            </a:r>
          </a:p>
          <a:p>
            <a:pPr lvl="1"/>
            <a:r>
              <a:rPr lang="en-US" dirty="0"/>
              <a:t>85-15 split, random state 20</a:t>
            </a:r>
          </a:p>
          <a:p>
            <a:pPr lvl="1"/>
            <a:r>
              <a:rPr lang="en-US" dirty="0"/>
              <a:t>70-30 split, random state 20</a:t>
            </a:r>
          </a:p>
          <a:p>
            <a:pPr lvl="1"/>
            <a:r>
              <a:rPr lang="en-US" dirty="0"/>
              <a:t>80-20 split, random state 1</a:t>
            </a:r>
          </a:p>
        </p:txBody>
      </p:sp>
      <p:pic>
        <p:nvPicPr>
          <p:cNvPr id="5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5B6D136-2A7E-85AC-A094-8ACF8F825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08" y="2023969"/>
            <a:ext cx="5427784" cy="26693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9EFB51-2A27-AE54-C619-BC066A459C2B}"/>
              </a:ext>
            </a:extLst>
          </p:cNvPr>
          <p:cNvSpPr txBox="1"/>
          <p:nvPr/>
        </p:nvSpPr>
        <p:spPr>
          <a:xfrm>
            <a:off x="849923" y="5172808"/>
            <a:ext cx="53340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Passing </a:t>
            </a:r>
            <a:r>
              <a:rPr lang="en-US" dirty="0" err="1"/>
              <a:t>max_iter</a:t>
            </a:r>
            <a:r>
              <a:rPr lang="en-US" dirty="0"/>
              <a:t>=1000 in the model was to set a maximum number of times for the entire passing of the training data through the algorithm.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48C759-DBA3-E349-BCED-C587EA37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E1C043-564F-3504-55D3-CA129647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Wine Quality</a:t>
            </a:r>
          </a:p>
        </p:txBody>
      </p:sp>
    </p:spTree>
    <p:extLst>
      <p:ext uri="{BB962C8B-B14F-4D97-AF65-F5344CB8AC3E}">
        <p14:creationId xmlns:p14="http://schemas.microsoft.com/office/powerpoint/2010/main" val="88129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190-D160-1209-0643-9C7483E31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05" y="791851"/>
            <a:ext cx="4091233" cy="1960775"/>
          </a:xfrm>
        </p:spPr>
        <p:txBody>
          <a:bodyPr>
            <a:normAutofit/>
          </a:bodyPr>
          <a:lstStyle/>
          <a:p>
            <a:r>
              <a:rPr lang="en-US" dirty="0"/>
              <a:t>Testing the Model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6003C74-82B5-477A-A94C-1C0E7E4E5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06" y="3091543"/>
            <a:ext cx="4091232" cy="30425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900" dirty="0"/>
              <a:t>Using the </a:t>
            </a:r>
            <a:r>
              <a:rPr lang="en-US" sz="1900" dirty="0" err="1"/>
              <a:t>classifier.predict</a:t>
            </a:r>
            <a:r>
              <a:rPr lang="en-US" sz="1900" dirty="0"/>
              <a:t>() function, I used the model to predict the type of wine for an entry with the measurements listed above "ACTUAL"</a:t>
            </a:r>
          </a:p>
          <a:p>
            <a:pPr marL="0" indent="0">
              <a:buNone/>
            </a:pPr>
            <a:r>
              <a:rPr lang="en-US" sz="1900"/>
              <a:t>The model selected the correct type of wine for the measurements</a:t>
            </a:r>
          </a:p>
        </p:txBody>
      </p:sp>
      <p:pic>
        <p:nvPicPr>
          <p:cNvPr id="4" name="Picture 4" descr="Table&#10;&#10;Description automatically generated">
            <a:extLst>
              <a:ext uri="{FF2B5EF4-FFF2-40B4-BE49-F238E27FC236}">
                <a16:creationId xmlns:a16="http://schemas.microsoft.com/office/drawing/2014/main" id="{AE15640C-B22F-708A-C09A-4F2267E21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2445" b="1"/>
          <a:stretch/>
        </p:blipFill>
        <p:spPr>
          <a:xfrm>
            <a:off x="5642313" y="791852"/>
            <a:ext cx="5746238" cy="5279009"/>
          </a:xfrm>
          <a:noFill/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FA8FDBA-EB48-42B6-9E70-A23B7F23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8A7C12-D3DE-4C6C-8DE1-E106A9291375}" type="datetime1">
              <a:rPr lang="en-US" smtClean="0"/>
              <a:pPr>
                <a:spcAft>
                  <a:spcPts val="600"/>
                </a:spcAft>
              </a:pPr>
              <a:t>5/2/2023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788F688-E30C-42FA-A62B-75B61004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</a:rPr>
              <a:t>Wine Quality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935317D-5CC6-40E6-B64A-28C85817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B0A0659-E443-491A-A36E-EC2EE49C5850}" type="slidenum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3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DD02-5F7B-1FB7-A976-64B64E214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0478" y="665389"/>
            <a:ext cx="5295900" cy="1507193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700"/>
              <a:t>80-20 split Cm &amp; Classification Report</a:t>
            </a:r>
          </a:p>
        </p:txBody>
      </p:sp>
      <p:pic>
        <p:nvPicPr>
          <p:cNvPr id="9" name="Picture 9" descr="Chart, treemap chart&#10;&#10;Description automatically generated">
            <a:extLst>
              <a:ext uri="{FF2B5EF4-FFF2-40B4-BE49-F238E27FC236}">
                <a16:creationId xmlns:a16="http://schemas.microsoft.com/office/drawing/2014/main" id="{C16E5390-8F24-C407-04A8-35441BB95B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8412" y="241248"/>
            <a:ext cx="4633459" cy="3694276"/>
          </a:xfrm>
          <a:noFill/>
        </p:spPr>
      </p:pic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79613204-9E29-9C76-BD67-D521E4BF28DD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1169406" y="4197571"/>
            <a:ext cx="3845257" cy="2015890"/>
          </a:xfrm>
          <a:noFill/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145B2B-0F17-4B7A-AAAA-4450A93D7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479" y="2400301"/>
            <a:ext cx="5295900" cy="36956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Confusion Matrix: </a:t>
            </a:r>
          </a:p>
          <a:p>
            <a:pPr lvl="1"/>
            <a:r>
              <a:rPr lang="en-US" dirty="0"/>
              <a:t>302 Red wines predicted Red (TN)</a:t>
            </a:r>
          </a:p>
          <a:p>
            <a:pPr lvl="1"/>
            <a:r>
              <a:rPr lang="en-US" dirty="0"/>
              <a:t>12 Red wines predicted White (FP)</a:t>
            </a:r>
          </a:p>
          <a:p>
            <a:pPr lvl="1"/>
            <a:r>
              <a:rPr lang="en-US" dirty="0"/>
              <a:t>6 White wines predicted Red (FN)</a:t>
            </a:r>
          </a:p>
          <a:p>
            <a:pPr lvl="1"/>
            <a:r>
              <a:rPr lang="en-US" dirty="0"/>
              <a:t>980 White wines predicted White (TP)</a:t>
            </a:r>
          </a:p>
          <a:p>
            <a:pPr>
              <a:buFont typeface="Arial" panose="020B0304020202020204" pitchFamily="34" charset="0"/>
              <a:buChar char="•"/>
            </a:pPr>
            <a:r>
              <a:rPr lang="en-US" dirty="0"/>
              <a:t>Classification Report: </a:t>
            </a:r>
          </a:p>
          <a:p>
            <a:pPr lvl="1"/>
            <a:r>
              <a:rPr lang="en-US" dirty="0"/>
              <a:t>0.99 Accuracy</a:t>
            </a:r>
          </a:p>
          <a:p>
            <a:pPr lvl="1"/>
            <a:r>
              <a:rPr lang="en-US" dirty="0"/>
              <a:t>Precision of 0.98 (Red) &amp; 0.99 (White)</a:t>
            </a:r>
          </a:p>
        </p:txBody>
      </p:sp>
      <p:sp>
        <p:nvSpPr>
          <p:cNvPr id="17" name="Date Placeholder 6">
            <a:extLst>
              <a:ext uri="{FF2B5EF4-FFF2-40B4-BE49-F238E27FC236}">
                <a16:creationId xmlns:a16="http://schemas.microsoft.com/office/drawing/2014/main" id="{DF765F4A-2DF9-42BC-89D8-E61753DA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5014" y="634204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80AC60B-92B8-421D-A36F-457DDFFE23B3}" type="datetime1">
              <a:rPr lang="en-US" smtClean="0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5/2/2023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9B945-DA7A-9E69-43CC-A2BA0541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42042"/>
            <a:ext cx="34701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Wine Quality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7A982-2317-899E-1DC3-B9EDB357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42042"/>
            <a:ext cx="52622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F18EF7-BE1E-4ECB-84D4-67C2B4D8F09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79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541F-1EA9-D83A-F7D7-35E92768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438" y="198323"/>
            <a:ext cx="10094770" cy="1180574"/>
          </a:xfr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Comparison of Confusion Matrices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5CA95-80D8-00BA-B725-385C24DA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Wine Quality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656D5-93AD-D072-8F31-9A361406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9B7AC71E-B52C-B1B0-001A-5E2573A2E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1385566"/>
            <a:ext cx="3669323" cy="3207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DC9316-7FE1-7AE0-9539-7ADE38C7165B}"/>
              </a:ext>
            </a:extLst>
          </p:cNvPr>
          <p:cNvSpPr txBox="1"/>
          <p:nvPr/>
        </p:nvSpPr>
        <p:spPr>
          <a:xfrm>
            <a:off x="644769" y="4982308"/>
            <a:ext cx="354623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85-15 split</a:t>
            </a:r>
          </a:p>
          <a:p>
            <a:r>
              <a:rPr lang="en-US" dirty="0"/>
              <a:t>233 True negatives</a:t>
            </a:r>
          </a:p>
          <a:p>
            <a:r>
              <a:rPr lang="en-US" dirty="0"/>
              <a:t>8 False positives</a:t>
            </a:r>
          </a:p>
          <a:p>
            <a:r>
              <a:rPr lang="en-US" dirty="0"/>
              <a:t>4 False negatives</a:t>
            </a:r>
          </a:p>
          <a:p>
            <a:r>
              <a:rPr lang="en-US" dirty="0"/>
              <a:t>730 True positives</a:t>
            </a:r>
          </a:p>
        </p:txBody>
      </p:sp>
      <p:pic>
        <p:nvPicPr>
          <p:cNvPr id="8" name="Picture 8" descr="Chart, treemap chart&#10;&#10;Description automatically generated">
            <a:extLst>
              <a:ext uri="{FF2B5EF4-FFF2-40B4-BE49-F238E27FC236}">
                <a16:creationId xmlns:a16="http://schemas.microsoft.com/office/drawing/2014/main" id="{4FB2B558-8087-B375-C83B-7A2746563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430" y="3544917"/>
            <a:ext cx="3669322" cy="30389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1F3BAD-C6AF-B20D-1930-AD715BE5B17F}"/>
              </a:ext>
            </a:extLst>
          </p:cNvPr>
          <p:cNvSpPr txBox="1"/>
          <p:nvPr/>
        </p:nvSpPr>
        <p:spPr>
          <a:xfrm>
            <a:off x="4545622" y="1374531"/>
            <a:ext cx="330883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70-30 split</a:t>
            </a:r>
          </a:p>
          <a:p>
            <a:r>
              <a:rPr lang="en-US" dirty="0"/>
              <a:t>463 True negatives</a:t>
            </a:r>
          </a:p>
          <a:p>
            <a:r>
              <a:rPr lang="en-US" dirty="0"/>
              <a:t>21 False positives</a:t>
            </a:r>
          </a:p>
          <a:p>
            <a:r>
              <a:rPr lang="en-US" dirty="0"/>
              <a:t>13 False negatives</a:t>
            </a:r>
          </a:p>
          <a:p>
            <a:r>
              <a:rPr lang="en-US" dirty="0"/>
              <a:t>1447 True positives</a:t>
            </a:r>
          </a:p>
        </p:txBody>
      </p:sp>
      <p:pic>
        <p:nvPicPr>
          <p:cNvPr id="10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64E5AC57-9E4F-ECBE-5E0C-6F6D01A23C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1369169"/>
            <a:ext cx="3669322" cy="32755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F1377F-FAFE-4A78-686B-FD7F6E85DF18}"/>
              </a:ext>
            </a:extLst>
          </p:cNvPr>
          <p:cNvSpPr txBox="1"/>
          <p:nvPr/>
        </p:nvSpPr>
        <p:spPr>
          <a:xfrm>
            <a:off x="8367346" y="4821115"/>
            <a:ext cx="356088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80-20 split, random state = 1</a:t>
            </a:r>
          </a:p>
          <a:p>
            <a:r>
              <a:rPr lang="en-US" dirty="0"/>
              <a:t>294 True negatives </a:t>
            </a:r>
          </a:p>
          <a:p>
            <a:r>
              <a:rPr lang="en-US" dirty="0"/>
              <a:t>18 False positives</a:t>
            </a:r>
          </a:p>
          <a:p>
            <a:r>
              <a:rPr lang="en-US" dirty="0"/>
              <a:t>5 False negatives</a:t>
            </a:r>
          </a:p>
          <a:p>
            <a:r>
              <a:rPr lang="en-US" dirty="0"/>
              <a:t>983 True positives</a:t>
            </a:r>
          </a:p>
        </p:txBody>
      </p:sp>
    </p:spTree>
    <p:extLst>
      <p:ext uri="{BB962C8B-B14F-4D97-AF65-F5344CB8AC3E}">
        <p14:creationId xmlns:p14="http://schemas.microsoft.com/office/powerpoint/2010/main" val="165639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541F-1EA9-D83A-F7D7-35E92768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438" y="198323"/>
            <a:ext cx="10094770" cy="1180574"/>
          </a:xfr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Comparison of Classification Reports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5CA95-80D8-00BA-B725-385C24DA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Wine Quality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656D5-93AD-D072-8F31-9A361406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11" descr="Table&#10;&#10;Description automatically generated">
            <a:extLst>
              <a:ext uri="{FF2B5EF4-FFF2-40B4-BE49-F238E27FC236}">
                <a16:creationId xmlns:a16="http://schemas.microsoft.com/office/drawing/2014/main" id="{B9DE2244-B7E5-69A4-7668-363095476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1" y="1117994"/>
            <a:ext cx="3634153" cy="1902258"/>
          </a:xfrm>
          <a:prstGeom prst="rect">
            <a:avLst/>
          </a:prstGeom>
        </p:spPr>
      </p:pic>
      <p:pic>
        <p:nvPicPr>
          <p:cNvPr id="12" name="Picture 12" descr="Table&#10;&#10;Description automatically generated">
            <a:extLst>
              <a:ext uri="{FF2B5EF4-FFF2-40B4-BE49-F238E27FC236}">
                <a16:creationId xmlns:a16="http://schemas.microsoft.com/office/drawing/2014/main" id="{8AA933AB-C678-A017-EF0E-34A8D7D44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4" y="3674305"/>
            <a:ext cx="3681046" cy="19008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A2F7C8-2455-FC07-2604-1FC4A7ECF0B5}"/>
              </a:ext>
            </a:extLst>
          </p:cNvPr>
          <p:cNvSpPr txBox="1"/>
          <p:nvPr/>
        </p:nvSpPr>
        <p:spPr>
          <a:xfrm>
            <a:off x="1011115" y="3121269"/>
            <a:ext cx="28281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85, 15 split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406F9-2F0E-0484-7192-29034BD41814}"/>
              </a:ext>
            </a:extLst>
          </p:cNvPr>
          <p:cNvSpPr txBox="1"/>
          <p:nvPr/>
        </p:nvSpPr>
        <p:spPr>
          <a:xfrm>
            <a:off x="1016977" y="5776546"/>
            <a:ext cx="20955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70, 30 split</a:t>
            </a:r>
          </a:p>
        </p:txBody>
      </p:sp>
      <p:pic>
        <p:nvPicPr>
          <p:cNvPr id="15" name="Picture 15" descr="Table&#10;&#10;Description automatically generated">
            <a:extLst>
              <a:ext uri="{FF2B5EF4-FFF2-40B4-BE49-F238E27FC236}">
                <a16:creationId xmlns:a16="http://schemas.microsoft.com/office/drawing/2014/main" id="{77E9C04F-263D-A73B-A974-42717D1B3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785" y="1115955"/>
            <a:ext cx="3786553" cy="19063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76E9E9-BB8B-476A-B4AB-CB0825C788AE}"/>
              </a:ext>
            </a:extLst>
          </p:cNvPr>
          <p:cNvSpPr txBox="1"/>
          <p:nvPr/>
        </p:nvSpPr>
        <p:spPr>
          <a:xfrm>
            <a:off x="4824046" y="3074377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80, 20 split</a:t>
            </a:r>
          </a:p>
          <a:p>
            <a:r>
              <a:rPr lang="en-US" sz="1400" dirty="0"/>
              <a:t>Random state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094839-2FC0-0C78-A79C-8200F6A32999}"/>
              </a:ext>
            </a:extLst>
          </p:cNvPr>
          <p:cNvSpPr txBox="1"/>
          <p:nvPr/>
        </p:nvSpPr>
        <p:spPr>
          <a:xfrm>
            <a:off x="5756029" y="3672255"/>
            <a:ext cx="5067299" cy="2585323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dirty="0"/>
              <a:t>70-30 and 80-20 with random state 1 all have a lower accuracy than that of the original 80-20 split with random state 20. </a:t>
            </a:r>
          </a:p>
          <a:p>
            <a:endParaRPr lang="en-US" dirty="0"/>
          </a:p>
          <a:p>
            <a:r>
              <a:rPr lang="en-US" dirty="0"/>
              <a:t>85-15 split has an accuracy of 0.99 like the original but has greater precision and recall values.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80925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AnalogousFromLightSeedLeftStep">
      <a:dk1>
        <a:srgbClr val="000000"/>
      </a:dk1>
      <a:lt1>
        <a:srgbClr val="FFFFFF"/>
      </a:lt1>
      <a:dk2>
        <a:srgbClr val="322441"/>
      </a:dk2>
      <a:lt2>
        <a:srgbClr val="E2E8E6"/>
      </a:lt2>
      <a:accent1>
        <a:srgbClr val="C696A3"/>
      </a:accent1>
      <a:accent2>
        <a:srgbClr val="BA7FA7"/>
      </a:accent2>
      <a:accent3>
        <a:srgbClr val="C093C5"/>
      </a:accent3>
      <a:accent4>
        <a:srgbClr val="9C7FBA"/>
      </a:accent4>
      <a:accent5>
        <a:srgbClr val="9A96C6"/>
      </a:accent5>
      <a:accent6>
        <a:srgbClr val="7F93BA"/>
      </a:accent6>
      <a:hlink>
        <a:srgbClr val="568F80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VeniceBeachVTI</vt:lpstr>
      <vt:lpstr>Wine Quality</vt:lpstr>
      <vt:lpstr>Why I Choose this topic</vt:lpstr>
      <vt:lpstr>Importing the libraries &amp; LOADING THE DATASET </vt:lpstr>
      <vt:lpstr>Data Preprocessing</vt:lpstr>
      <vt:lpstr>Splitting the Data &amp; Training the model</vt:lpstr>
      <vt:lpstr>Testing the Model</vt:lpstr>
      <vt:lpstr>80-20 split Cm &amp; Classification Report</vt:lpstr>
      <vt:lpstr>Comparison of Confusion Matrices</vt:lpstr>
      <vt:lpstr>Comparison of Classification Reports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389</cp:revision>
  <dcterms:created xsi:type="dcterms:W3CDTF">2023-04-27T15:31:05Z</dcterms:created>
  <dcterms:modified xsi:type="dcterms:W3CDTF">2023-05-02T16:50:53Z</dcterms:modified>
</cp:coreProperties>
</file>