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70" r:id="rId7"/>
    <p:sldId id="268" r:id="rId8"/>
    <p:sldId id="269" r:id="rId9"/>
    <p:sldId id="271" r:id="rId10"/>
    <p:sldId id="262" r:id="rId11"/>
    <p:sldId id="264" r:id="rId12"/>
    <p:sldId id="265" r:id="rId13"/>
    <p:sldId id="266" r:id="rId14"/>
    <p:sldId id="272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3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71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970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063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6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315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27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49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883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876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049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BA3905-F6A5-4DFB-B106-1C42737043CD}" type="datetimeFigureOut">
              <a:rPr lang="en-IE" smtClean="0"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94D7E8-F7D9-4592-A694-52058F3F1361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guild.com/selenium-ide-guide/" TargetMode="External"/><Relationship Id="rId7" Type="http://schemas.openxmlformats.org/officeDocument/2006/relationships/hyperlink" Target="https://www.w3schools.com/cssref/css_selectors.asp" TargetMode="External"/><Relationship Id="rId2" Type="http://schemas.openxmlformats.org/officeDocument/2006/relationships/hyperlink" Target="https://www.guru99.com/introduction-to-seleniu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ucelabs.com/resources/articles/selenium-tips-css-selectors" TargetMode="External"/><Relationship Id="rId5" Type="http://schemas.openxmlformats.org/officeDocument/2006/relationships/hyperlink" Target="https://www.lambdatest.com/blog/complete-guide-to-access-forms-in-selenium-with-java/" TargetMode="External"/><Relationship Id="rId4" Type="http://schemas.openxmlformats.org/officeDocument/2006/relationships/hyperlink" Target="https://www.lambdatest.com/blog/locators-in-selenium-webdriver-with-examp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Automated Functional Testing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Using Selenium IDE to create functional tests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554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a Selenium Test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600" dirty="0" smtClean="0"/>
              <a:t>Before starting to record a selenium test you should know:</a:t>
            </a:r>
          </a:p>
          <a:p>
            <a:pPr lvl="2"/>
            <a:r>
              <a:rPr lang="en-IE" sz="3200" dirty="0" smtClean="0"/>
              <a:t>The URL of the page you wish to test (don’t forget to include </a:t>
            </a:r>
            <a:r>
              <a:rPr lang="en-IE" sz="3200" dirty="0" smtClean="0">
                <a:hlinkClick r:id="rId2" invalidUrl="http:///"/>
              </a:rPr>
              <a:t>http://</a:t>
            </a:r>
            <a:r>
              <a:rPr lang="en-IE" sz="3200" dirty="0" smtClean="0"/>
              <a:t>)</a:t>
            </a:r>
          </a:p>
          <a:p>
            <a:pPr lvl="3"/>
            <a:r>
              <a:rPr lang="en-IE" sz="2800" dirty="0" smtClean="0"/>
              <a:t>Note: This can be a local page, it does not need to be hosted remotely to work</a:t>
            </a:r>
            <a:endParaRPr lang="en-IE" sz="3200" dirty="0"/>
          </a:p>
          <a:p>
            <a:pPr lvl="2"/>
            <a:r>
              <a:rPr lang="en-IE" sz="3200" dirty="0" smtClean="0"/>
              <a:t>The </a:t>
            </a:r>
            <a:r>
              <a:rPr lang="en-IE" sz="3200" dirty="0"/>
              <a:t>steps required for the </a:t>
            </a:r>
            <a:r>
              <a:rPr lang="en-IE" sz="3200" dirty="0" smtClean="0"/>
              <a:t>test logic to be carried out</a:t>
            </a:r>
            <a:endParaRPr lang="en-IE" sz="3200" dirty="0"/>
          </a:p>
          <a:p>
            <a:pPr lvl="2"/>
            <a:r>
              <a:rPr lang="en-IE" sz="3200" dirty="0" smtClean="0"/>
              <a:t>The appropriate inputs and corresponding expected outputs</a:t>
            </a:r>
          </a:p>
          <a:p>
            <a:pPr lvl="2"/>
            <a:endParaRPr lang="en-IE" sz="3200" dirty="0"/>
          </a:p>
          <a:p>
            <a:pPr lvl="1"/>
            <a:r>
              <a:rPr lang="en-IE" sz="3600" dirty="0" smtClean="0"/>
              <a:t>Good practice: </a:t>
            </a:r>
          </a:p>
          <a:p>
            <a:pPr lvl="2"/>
            <a:r>
              <a:rPr lang="en-IE" sz="3200" dirty="0" smtClean="0"/>
              <a:t>Script the tests in advance</a:t>
            </a:r>
          </a:p>
          <a:p>
            <a:pPr lvl="2"/>
            <a:r>
              <a:rPr lang="en-IE" sz="3200" dirty="0" smtClean="0"/>
              <a:t>Don’t start recording before you have your test plan created with all scripts for a particular feature</a:t>
            </a:r>
          </a:p>
          <a:p>
            <a:pPr lvl="3"/>
            <a:r>
              <a:rPr lang="en-IE" sz="2800" dirty="0" smtClean="0"/>
              <a:t>I.e. write your Gherkin feature files!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8037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Scripting a Test – The Basics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44118" lvl="1" indent="-742950">
              <a:buFont typeface="+mj-lt"/>
              <a:buAutoNum type="arabicPeriod"/>
            </a:pPr>
            <a:r>
              <a:rPr lang="en-IE" sz="3600" dirty="0" smtClean="0"/>
              <a:t>Fill in the “base URL”, i.e. on what page the test should begin</a:t>
            </a:r>
          </a:p>
          <a:p>
            <a:pPr marL="944118" lvl="1" indent="-742950">
              <a:buFont typeface="+mj-lt"/>
              <a:buAutoNum type="arabicPeriod"/>
            </a:pPr>
            <a:r>
              <a:rPr lang="en-IE" sz="3600" dirty="0" smtClean="0"/>
              <a:t>Click “Start Recording” (the “Rec” symbol in the top right)</a:t>
            </a:r>
          </a:p>
          <a:p>
            <a:pPr lvl="6"/>
            <a:r>
              <a:rPr lang="en-IE" sz="3000" i="1" dirty="0" smtClean="0"/>
              <a:t>Selenium should open a new browser window showing the base </a:t>
            </a:r>
            <a:r>
              <a:rPr lang="en-IE" sz="3000" i="1" dirty="0" err="1" smtClean="0"/>
              <a:t>url</a:t>
            </a:r>
            <a:r>
              <a:rPr lang="en-IE" sz="3000" i="1" dirty="0" smtClean="0"/>
              <a:t> you specified at the start</a:t>
            </a:r>
          </a:p>
          <a:p>
            <a:pPr lvl="6"/>
            <a:r>
              <a:rPr lang="en-IE" sz="3000" i="1" dirty="0" smtClean="0"/>
              <a:t>A graphic saying “Selenium IDE is recording…” should appear in red, along with a pulsing red dot</a:t>
            </a:r>
          </a:p>
          <a:p>
            <a:pPr marL="944118" lvl="1" indent="-742950">
              <a:buFont typeface="+mj-lt"/>
              <a:buAutoNum type="arabicPeriod"/>
            </a:pPr>
            <a:r>
              <a:rPr lang="en-IE" sz="3600" dirty="0" smtClean="0"/>
              <a:t>Interact with the page as normal to carry out the logic of your test case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348674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Scripting a Test – Making Assertions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2522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600" dirty="0" smtClean="0"/>
              <a:t>To make an assertion:</a:t>
            </a:r>
          </a:p>
          <a:p>
            <a:pPr lvl="2"/>
            <a:r>
              <a:rPr lang="en-IE" sz="3200" dirty="0" smtClean="0"/>
              <a:t>In the IDE, choose the appropriate assertion type from the drop down list of commands</a:t>
            </a:r>
          </a:p>
          <a:p>
            <a:pPr lvl="2"/>
            <a:r>
              <a:rPr lang="en-IE" sz="3200" dirty="0" smtClean="0"/>
              <a:t>In the target field, enter the </a:t>
            </a:r>
            <a:r>
              <a:rPr lang="en-IE" sz="3200" dirty="0" smtClean="0">
                <a:solidFill>
                  <a:srgbClr val="FF0000"/>
                </a:solidFill>
              </a:rPr>
              <a:t>locator</a:t>
            </a:r>
            <a:r>
              <a:rPr lang="en-IE" sz="3200" dirty="0" smtClean="0"/>
              <a:t> of the element you’re making the assertion about</a:t>
            </a:r>
          </a:p>
          <a:p>
            <a:pPr lvl="3"/>
            <a:r>
              <a:rPr lang="en-IE" sz="2800" dirty="0" smtClean="0"/>
              <a:t>Remember, the best choice for a locator is its </a:t>
            </a:r>
            <a:r>
              <a:rPr lang="en-IE" sz="2800" dirty="0" smtClean="0">
                <a:solidFill>
                  <a:srgbClr val="FF0000"/>
                </a:solidFill>
              </a:rPr>
              <a:t>id</a:t>
            </a:r>
          </a:p>
          <a:p>
            <a:pPr lvl="2"/>
            <a:r>
              <a:rPr lang="en-IE" sz="3200" dirty="0" smtClean="0"/>
              <a:t>If you need your target to have a specific value as part of your assertion (i.e. if there’s specific text as the expected result), enter it in the value field</a:t>
            </a:r>
          </a:p>
          <a:p>
            <a:pPr lvl="2"/>
            <a:r>
              <a:rPr lang="en-IE" sz="3200" dirty="0" smtClean="0"/>
              <a:t>Fill in a description of what the assertion is checking (this is just a comment for the tester)</a:t>
            </a:r>
          </a:p>
        </p:txBody>
      </p:sp>
    </p:spTree>
    <p:extLst>
      <p:ext uri="{BB962C8B-B14F-4D97-AF65-F5344CB8AC3E}">
        <p14:creationId xmlns:p14="http://schemas.microsoft.com/office/powerpoint/2010/main" val="235794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Making an Assertion – An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2810412" cy="4023360"/>
          </a:xfrm>
        </p:spPr>
        <p:txBody>
          <a:bodyPr>
            <a:normAutofit/>
          </a:bodyPr>
          <a:lstStyle/>
          <a:p>
            <a:pPr lvl="1"/>
            <a:r>
              <a:rPr lang="en-IE" sz="3200" dirty="0" smtClean="0"/>
              <a:t>Assertion: Confirm the title of the page is set correctly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 smtClean="0"/>
              <a:t>How could this be useful?</a:t>
            </a:r>
            <a:endParaRPr lang="en-IE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69" y="1936914"/>
            <a:ext cx="7076692" cy="41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6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of Making a More </a:t>
            </a:r>
            <a:br>
              <a:rPr lang="en-IE" dirty="0" smtClean="0"/>
            </a:br>
            <a:r>
              <a:rPr lang="en-IE" dirty="0" smtClean="0"/>
              <a:t>Complex Assertion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130843" cy="4023360"/>
          </a:xfrm>
        </p:spPr>
        <p:txBody>
          <a:bodyPr>
            <a:normAutofit/>
          </a:bodyPr>
          <a:lstStyle/>
          <a:p>
            <a:pPr lvl="1"/>
            <a:r>
              <a:rPr lang="en-IE" sz="2000" dirty="0" smtClean="0"/>
              <a:t>A more complicated assertion is that a field is required</a:t>
            </a:r>
          </a:p>
          <a:p>
            <a:pPr lvl="1"/>
            <a:endParaRPr lang="en-IE" sz="2000" dirty="0"/>
          </a:p>
          <a:p>
            <a:pPr lvl="1"/>
            <a:r>
              <a:rPr lang="en-IE" sz="2000" dirty="0" smtClean="0"/>
              <a:t>To achieve this: </a:t>
            </a:r>
          </a:p>
          <a:p>
            <a:pPr lvl="2"/>
            <a:r>
              <a:rPr lang="en-IE" sz="1600" dirty="0" smtClean="0"/>
              <a:t>Store the required attribute of the field that should be required</a:t>
            </a:r>
          </a:p>
          <a:p>
            <a:pPr lvl="2"/>
            <a:r>
              <a:rPr lang="en-IE" sz="1600" dirty="0" smtClean="0"/>
              <a:t>Assert that the stored value is blank</a:t>
            </a:r>
          </a:p>
          <a:p>
            <a:pPr lvl="2"/>
            <a:r>
              <a:rPr lang="en-IE" sz="1600" dirty="0" smtClean="0"/>
              <a:t>If it doesn’t exist, i.e. the field is not required, this assertion will fail</a:t>
            </a:r>
            <a:endParaRPr lang="en-I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983" y="2016834"/>
            <a:ext cx="5720864" cy="1714544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 flipV="1">
            <a:off x="4228123" y="2874106"/>
            <a:ext cx="1148860" cy="98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983" y="4248673"/>
            <a:ext cx="5659230" cy="170638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4087446" y="4511360"/>
            <a:ext cx="1289537" cy="5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4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Resources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IE" sz="3600" dirty="0" smtClean="0">
                <a:solidFill>
                  <a:srgbClr val="FF0000"/>
                </a:solidFill>
              </a:rPr>
              <a:t>Guru99</a:t>
            </a:r>
            <a:r>
              <a:rPr lang="en-IE" sz="3600" dirty="0" smtClean="0"/>
              <a:t> contains many tutorials and articles on Selenium in its various </a:t>
            </a:r>
            <a:r>
              <a:rPr lang="en-IE" sz="3600" dirty="0" smtClean="0"/>
              <a:t>forms:</a:t>
            </a:r>
            <a:endParaRPr lang="en-IE" sz="3600" dirty="0" smtClean="0"/>
          </a:p>
          <a:p>
            <a:pPr lvl="2"/>
            <a:r>
              <a:rPr lang="en-IE" sz="3200" dirty="0">
                <a:hlinkClick r:id="rId2"/>
              </a:rPr>
              <a:t>https://</a:t>
            </a:r>
            <a:r>
              <a:rPr lang="en-IE" sz="3200" dirty="0" smtClean="0">
                <a:hlinkClick r:id="rId2"/>
              </a:rPr>
              <a:t>www.guru99.com/introduction-to-selenium.html</a:t>
            </a:r>
            <a:endParaRPr lang="en-IE" sz="3200" dirty="0" smtClean="0"/>
          </a:p>
          <a:p>
            <a:pPr lvl="1"/>
            <a:r>
              <a:rPr lang="en-IE" sz="3600" dirty="0" smtClean="0"/>
              <a:t>Walkthrough tutorial on getting started with Seleniu</a:t>
            </a:r>
            <a:r>
              <a:rPr lang="en-IE" sz="3600" dirty="0" smtClean="0"/>
              <a:t>m:</a:t>
            </a:r>
          </a:p>
          <a:p>
            <a:pPr lvl="2"/>
            <a:r>
              <a:rPr lang="en-IE" sz="3200" dirty="0">
                <a:hlinkClick r:id="rId3"/>
              </a:rPr>
              <a:t>https://testguild.com/selenium-ide-guide/</a:t>
            </a:r>
            <a:endParaRPr lang="en-IE" sz="3200" dirty="0" smtClean="0"/>
          </a:p>
          <a:p>
            <a:pPr lvl="1"/>
            <a:r>
              <a:rPr lang="en-IE" sz="3600" dirty="0" smtClean="0"/>
              <a:t>Run-through of locators in Selenium:</a:t>
            </a:r>
          </a:p>
          <a:p>
            <a:pPr lvl="2"/>
            <a:r>
              <a:rPr lang="en-IE" sz="3200" dirty="0">
                <a:hlinkClick r:id="rId4"/>
              </a:rPr>
              <a:t>https://www.lambdatest.com/blog/locators-in-selenium-webdriver-with-examples</a:t>
            </a:r>
            <a:endParaRPr lang="en-IE" sz="3200" dirty="0" smtClean="0"/>
          </a:p>
          <a:p>
            <a:pPr lvl="1"/>
            <a:r>
              <a:rPr lang="en-IE" sz="3600" dirty="0" smtClean="0"/>
              <a:t>Useful </a:t>
            </a:r>
            <a:r>
              <a:rPr lang="en-IE" sz="3600" dirty="0" smtClean="0"/>
              <a:t>link on interacting with forms in Selenium (includes information on various types of selector</a:t>
            </a:r>
            <a:r>
              <a:rPr lang="en-IE" sz="3600" dirty="0" smtClean="0"/>
              <a:t>):</a:t>
            </a:r>
            <a:endParaRPr lang="en-IE" sz="3600" dirty="0" smtClean="0"/>
          </a:p>
          <a:p>
            <a:pPr lvl="2"/>
            <a:r>
              <a:rPr lang="en-IE" sz="3200" dirty="0">
                <a:hlinkClick r:id="rId5"/>
              </a:rPr>
              <a:t>https://www.lambdatest.com/blog/complete-guide-to-access-forms-in-selenium-with-java/</a:t>
            </a:r>
            <a:endParaRPr lang="en-IE" sz="3200" dirty="0" smtClean="0"/>
          </a:p>
          <a:p>
            <a:pPr lvl="1"/>
            <a:r>
              <a:rPr lang="en-IE" sz="3600" dirty="0" smtClean="0"/>
              <a:t>Useful links on CSS selectors:</a:t>
            </a:r>
          </a:p>
          <a:p>
            <a:pPr lvl="2"/>
            <a:r>
              <a:rPr lang="en-IE" sz="3200" dirty="0">
                <a:hlinkClick r:id="rId6"/>
              </a:rPr>
              <a:t>https://</a:t>
            </a:r>
            <a:r>
              <a:rPr lang="en-IE" sz="3200" dirty="0" smtClean="0">
                <a:hlinkClick r:id="rId6"/>
              </a:rPr>
              <a:t>saucelabs.com/resources/articles/selenium-tips-css-selectors</a:t>
            </a:r>
            <a:endParaRPr lang="en-IE" sz="3200" dirty="0" smtClean="0"/>
          </a:p>
          <a:p>
            <a:pPr lvl="2"/>
            <a:r>
              <a:rPr lang="en-IE" sz="3200" dirty="0">
                <a:hlinkClick r:id="rId7"/>
              </a:rPr>
              <a:t>https://www.w3schools.com/cssref/css_selectors.asp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66195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Selenium?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600" i="1" dirty="0"/>
              <a:t>“Selenium is a popular open-source web-based automation </a:t>
            </a:r>
            <a:r>
              <a:rPr lang="en-IE" sz="3600" i="1" dirty="0" smtClean="0"/>
              <a:t>tool”</a:t>
            </a:r>
          </a:p>
          <a:p>
            <a:pPr lvl="1"/>
            <a:endParaRPr lang="en-IE" sz="3600" dirty="0" smtClean="0"/>
          </a:p>
          <a:p>
            <a:pPr lvl="1"/>
            <a:r>
              <a:rPr lang="en-IE" sz="3600" dirty="0" smtClean="0"/>
              <a:t>Translation: Selenium is:</a:t>
            </a:r>
          </a:p>
          <a:p>
            <a:pPr marL="898398" lvl="2" indent="-514350">
              <a:buFont typeface="+mj-lt"/>
              <a:buAutoNum type="alphaLcParenR"/>
            </a:pPr>
            <a:r>
              <a:rPr lang="en-IE" sz="3200" dirty="0" smtClean="0"/>
              <a:t>For creating automated tests by simulating user interactions with the application under test</a:t>
            </a:r>
          </a:p>
          <a:p>
            <a:pPr marL="898398" lvl="2" indent="-514350">
              <a:buFont typeface="+mj-lt"/>
              <a:buAutoNum type="alphaLcParenR"/>
            </a:pPr>
            <a:r>
              <a:rPr lang="en-IE" sz="3200" dirty="0" smtClean="0"/>
              <a:t>Free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946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Selenium? (2)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33182" cy="402336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600" dirty="0" smtClean="0"/>
              <a:t>Selenium comes in multiple forms</a:t>
            </a:r>
          </a:p>
          <a:p>
            <a:pPr lvl="2"/>
            <a:r>
              <a:rPr lang="en-IE" sz="3200" dirty="0" smtClean="0"/>
              <a:t>Selenium IDE</a:t>
            </a:r>
            <a:endParaRPr lang="en-IE" sz="3200" dirty="0"/>
          </a:p>
          <a:p>
            <a:pPr lvl="2"/>
            <a:r>
              <a:rPr lang="en-IE" sz="3200" dirty="0"/>
              <a:t>Selenium </a:t>
            </a:r>
            <a:r>
              <a:rPr lang="en-IE" sz="3200" dirty="0" smtClean="0"/>
              <a:t>WebDriver</a:t>
            </a:r>
          </a:p>
          <a:p>
            <a:pPr lvl="2"/>
            <a:r>
              <a:rPr lang="en-IE" sz="3200" dirty="0" smtClean="0"/>
              <a:t>Selenium Grid</a:t>
            </a:r>
          </a:p>
          <a:p>
            <a:pPr lvl="2"/>
            <a:endParaRPr lang="en-IE" sz="3200" dirty="0"/>
          </a:p>
          <a:p>
            <a:pPr lvl="1"/>
            <a:r>
              <a:rPr lang="en-IE" sz="3600" dirty="0" smtClean="0"/>
              <a:t>IDE: record tests graphically</a:t>
            </a:r>
          </a:p>
          <a:p>
            <a:pPr lvl="1"/>
            <a:r>
              <a:rPr lang="en-IE" sz="3600" dirty="0" smtClean="0"/>
              <a:t>WebDriver: write test scripts in Java* </a:t>
            </a:r>
          </a:p>
          <a:p>
            <a:pPr lvl="1"/>
            <a:r>
              <a:rPr lang="en-IE" sz="3600" dirty="0" smtClean="0"/>
              <a:t>Grid: run tests in parallel</a:t>
            </a:r>
            <a:endParaRPr lang="en-IE" sz="3600" dirty="0"/>
          </a:p>
        </p:txBody>
      </p:sp>
      <p:pic>
        <p:nvPicPr>
          <p:cNvPr id="1026" name="Picture 2" descr="https://www.guru99.com/images/SeleniumSu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34" y="1996659"/>
            <a:ext cx="5001846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79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Introducing Selenium IDE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600" dirty="0" smtClean="0"/>
              <a:t>Selenium IDE is a Chrome plugin for </a:t>
            </a:r>
            <a:r>
              <a:rPr lang="en-IE" sz="3600" i="1" dirty="0" smtClean="0">
                <a:solidFill>
                  <a:srgbClr val="FF0000"/>
                </a:solidFill>
              </a:rPr>
              <a:t>linear scripting</a:t>
            </a:r>
          </a:p>
          <a:p>
            <a:pPr lvl="2"/>
            <a:r>
              <a:rPr lang="en-IE" sz="3200" dirty="0" smtClean="0"/>
              <a:t>Recall: linear scripting has test case data hard-coded into the test scripts</a:t>
            </a:r>
          </a:p>
          <a:p>
            <a:pPr lvl="2"/>
            <a:endParaRPr lang="en-IE" sz="3200" dirty="0"/>
          </a:p>
          <a:p>
            <a:pPr lvl="1"/>
            <a:r>
              <a:rPr lang="en-IE" sz="3600" dirty="0" smtClean="0"/>
              <a:t>It allows you to record test scripts through:</a:t>
            </a:r>
          </a:p>
          <a:p>
            <a:pPr lvl="2"/>
            <a:r>
              <a:rPr lang="en-IE" sz="3200" dirty="0" smtClean="0"/>
              <a:t>Recording interactions with a browser tab </a:t>
            </a:r>
          </a:p>
          <a:p>
            <a:pPr lvl="2"/>
            <a:r>
              <a:rPr lang="en-IE" sz="3200" dirty="0" smtClean="0"/>
              <a:t>Adding verifications/assertions to confirm expected outputs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16870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Selenium IDE GUI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38" y="1817626"/>
            <a:ext cx="6743264" cy="41971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74585" y="2945059"/>
            <a:ext cx="2109052" cy="584775"/>
            <a:chOff x="502508" y="2883243"/>
            <a:chExt cx="2175284" cy="834165"/>
          </a:xfrm>
        </p:grpSpPr>
        <p:cxnSp>
          <p:nvCxnSpPr>
            <p:cNvPr id="7" name="Straight Arrow Connector 6"/>
            <p:cNvCxnSpPr>
              <a:stCxn id="10" idx="3"/>
            </p:cNvCxnSpPr>
            <p:nvPr/>
          </p:nvCxnSpPr>
          <p:spPr>
            <a:xfrm flipV="1">
              <a:off x="2248929" y="3295439"/>
              <a:ext cx="428863" cy="4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508" y="2883243"/>
              <a:ext cx="1746421" cy="83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 smtClean="0"/>
                <a:t>List of tests in the current project</a:t>
              </a:r>
              <a:endParaRPr lang="en-IE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4585" y="5117182"/>
            <a:ext cx="2323070" cy="830997"/>
            <a:chOff x="502508" y="2708250"/>
            <a:chExt cx="2323070" cy="830997"/>
          </a:xfrm>
        </p:grpSpPr>
        <p:cxnSp>
          <p:nvCxnSpPr>
            <p:cNvPr id="14" name="Straight Arrow Connector 13"/>
            <p:cNvCxnSpPr>
              <a:stCxn id="15" idx="3"/>
            </p:cNvCxnSpPr>
            <p:nvPr/>
          </p:nvCxnSpPr>
          <p:spPr>
            <a:xfrm>
              <a:off x="2248929" y="3123749"/>
              <a:ext cx="576649" cy="383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2508" y="2708250"/>
              <a:ext cx="17464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 smtClean="0"/>
                <a:t>Log of events occurring during the test run</a:t>
              </a:r>
              <a:endParaRPr lang="en-IE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4585" y="3756031"/>
            <a:ext cx="3682314" cy="1166831"/>
            <a:chOff x="622495" y="2812813"/>
            <a:chExt cx="3682314" cy="116683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657240" y="2812813"/>
              <a:ext cx="1647569" cy="38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2495" y="2902426"/>
              <a:ext cx="2229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 smtClean="0"/>
                <a:t>Sequence of actions (and their component information) making up the test</a:t>
              </a:r>
              <a:endParaRPr lang="en-IE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326903" y="1873761"/>
            <a:ext cx="2642673" cy="830997"/>
            <a:chOff x="-39517" y="2922901"/>
            <a:chExt cx="2642673" cy="830997"/>
          </a:xfrm>
        </p:grpSpPr>
        <p:cxnSp>
          <p:nvCxnSpPr>
            <p:cNvPr id="21" name="Straight Arrow Connector 20"/>
            <p:cNvCxnSpPr>
              <a:stCxn id="22" idx="1"/>
            </p:cNvCxnSpPr>
            <p:nvPr/>
          </p:nvCxnSpPr>
          <p:spPr>
            <a:xfrm flipH="1">
              <a:off x="-39517" y="3338400"/>
              <a:ext cx="179562" cy="246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0045" y="2922901"/>
              <a:ext cx="2463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 smtClean="0"/>
                <a:t>Start recording a test (this changes to a stop button when a test is recording)</a:t>
              </a:r>
              <a:endParaRPr lang="en-IE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732108" y="2573638"/>
            <a:ext cx="3237468" cy="888463"/>
            <a:chOff x="-645848" y="1903117"/>
            <a:chExt cx="3237468" cy="888463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-645848" y="1903117"/>
              <a:ext cx="774357" cy="596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8509" y="2206805"/>
              <a:ext cx="24631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 smtClean="0"/>
                <a:t>Toggle test breakpoints on/off</a:t>
              </a:r>
              <a:endParaRPr lang="en-IE" sz="1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208109" y="3845644"/>
            <a:ext cx="4876797" cy="892982"/>
            <a:chOff x="-2158311" y="2546559"/>
            <a:chExt cx="4876797" cy="892982"/>
          </a:xfrm>
        </p:grpSpPr>
        <p:cxnSp>
          <p:nvCxnSpPr>
            <p:cNvPr id="35" name="Straight Arrow Connector 34"/>
            <p:cNvCxnSpPr>
              <a:stCxn id="36" idx="1"/>
            </p:cNvCxnSpPr>
            <p:nvPr/>
          </p:nvCxnSpPr>
          <p:spPr>
            <a:xfrm flipH="1">
              <a:off x="-2158311" y="2838947"/>
              <a:ext cx="2298356" cy="600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40045" y="2546559"/>
              <a:ext cx="2578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 smtClean="0"/>
                <a:t>Command/action to be added (dropdown)</a:t>
              </a:r>
              <a:endParaRPr lang="en-IE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0973" y="4527040"/>
            <a:ext cx="5123933" cy="830997"/>
            <a:chOff x="-2386466" y="2522267"/>
            <a:chExt cx="5054639" cy="830997"/>
          </a:xfrm>
        </p:grpSpPr>
        <p:cxnSp>
          <p:nvCxnSpPr>
            <p:cNvPr id="39" name="Straight Arrow Connector 38"/>
            <p:cNvCxnSpPr>
              <a:stCxn id="40" idx="1"/>
            </p:cNvCxnSpPr>
            <p:nvPr/>
          </p:nvCxnSpPr>
          <p:spPr>
            <a:xfrm flipH="1">
              <a:off x="-2386466" y="2937766"/>
              <a:ext cx="2511068" cy="10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4602" y="2522267"/>
              <a:ext cx="25435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 smtClean="0"/>
                <a:t>What part of the page the action should be done to (the </a:t>
              </a:r>
              <a:r>
                <a:rPr lang="en-IE" sz="1600" dirty="0" smtClean="0">
                  <a:solidFill>
                    <a:srgbClr val="FF0000"/>
                  </a:solidFill>
                </a:rPr>
                <a:t>locator</a:t>
              </a:r>
              <a:r>
                <a:rPr lang="en-IE" sz="1600" dirty="0" smtClean="0"/>
                <a:t>)</a:t>
              </a:r>
              <a:endParaRPr lang="en-IE" sz="16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60973" y="5231840"/>
            <a:ext cx="5054457" cy="806352"/>
            <a:chOff x="-2442849" y="2211579"/>
            <a:chExt cx="5046005" cy="899717"/>
          </a:xfrm>
        </p:grpSpPr>
        <p:cxnSp>
          <p:nvCxnSpPr>
            <p:cNvPr id="43" name="Straight Arrow Connector 42"/>
            <p:cNvCxnSpPr>
              <a:stCxn id="44" idx="1"/>
            </p:cNvCxnSpPr>
            <p:nvPr/>
          </p:nvCxnSpPr>
          <p:spPr>
            <a:xfrm flipH="1" flipV="1">
              <a:off x="-2442849" y="2211579"/>
              <a:ext cx="2541235" cy="57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8387" y="2458812"/>
              <a:ext cx="2504769" cy="652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 smtClean="0"/>
                <a:t>What information should be used for the action</a:t>
              </a:r>
              <a:endParaRPr lang="en-IE" sz="16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4585" y="2090972"/>
            <a:ext cx="3802299" cy="361644"/>
            <a:chOff x="502508" y="2883243"/>
            <a:chExt cx="3921706" cy="515875"/>
          </a:xfrm>
        </p:grpSpPr>
        <p:cxnSp>
          <p:nvCxnSpPr>
            <p:cNvPr id="82" name="Straight Arrow Connector 81"/>
            <p:cNvCxnSpPr>
              <a:stCxn id="83" idx="3"/>
            </p:cNvCxnSpPr>
            <p:nvPr/>
          </p:nvCxnSpPr>
          <p:spPr>
            <a:xfrm>
              <a:off x="2248929" y="3124712"/>
              <a:ext cx="2175285" cy="274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02508" y="2883243"/>
              <a:ext cx="1746421" cy="48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 smtClean="0"/>
                <a:t>Run this test</a:t>
              </a:r>
              <a:endParaRPr lang="en-I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3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Commands – You Want to Do What?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600" dirty="0" smtClean="0"/>
              <a:t>Selenium comes with a drop-down of actions you can carry out (i.e. </a:t>
            </a:r>
            <a:r>
              <a:rPr lang="en-IE" sz="3600" i="1" dirty="0" smtClean="0">
                <a:solidFill>
                  <a:srgbClr val="FF0000"/>
                </a:solidFill>
              </a:rPr>
              <a:t>Commands</a:t>
            </a:r>
            <a:r>
              <a:rPr lang="en-IE" sz="3600" dirty="0" smtClean="0"/>
              <a:t>)</a:t>
            </a:r>
          </a:p>
          <a:p>
            <a:pPr lvl="1"/>
            <a:r>
              <a:rPr lang="en-IE" sz="3600" dirty="0" smtClean="0"/>
              <a:t>Each action represents one of the following:</a:t>
            </a:r>
          </a:p>
          <a:p>
            <a:pPr lvl="2"/>
            <a:r>
              <a:rPr lang="en-IE" sz="3200" dirty="0" smtClean="0"/>
              <a:t>A step in your test script</a:t>
            </a:r>
          </a:p>
          <a:p>
            <a:pPr lvl="2"/>
            <a:r>
              <a:rPr lang="en-IE" sz="3200" dirty="0" smtClean="0"/>
              <a:t>A value being stored to be checked</a:t>
            </a:r>
          </a:p>
          <a:p>
            <a:pPr lvl="2"/>
            <a:r>
              <a:rPr lang="en-IE" sz="3200" dirty="0" smtClean="0"/>
              <a:t>An assertion on a value</a:t>
            </a:r>
          </a:p>
          <a:p>
            <a:pPr lvl="1"/>
            <a:r>
              <a:rPr lang="en-IE" sz="3600" dirty="0" smtClean="0"/>
              <a:t>These actions are carried out on </a:t>
            </a:r>
            <a:r>
              <a:rPr lang="en-IE" sz="3600" dirty="0" smtClean="0">
                <a:solidFill>
                  <a:srgbClr val="FF0000"/>
                </a:solidFill>
              </a:rPr>
              <a:t>specific</a:t>
            </a:r>
            <a:r>
              <a:rPr lang="en-IE" sz="3600" dirty="0" smtClean="0"/>
              <a:t> elements in the page being tested</a:t>
            </a:r>
          </a:p>
          <a:p>
            <a:pPr lvl="2"/>
            <a:r>
              <a:rPr lang="en-IE" sz="3200" dirty="0" smtClean="0"/>
              <a:t>Need to be able to specify which elements we mean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49575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Targets: You Want to Do What to Which?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IE" sz="3600" dirty="0" smtClean="0"/>
              <a:t>Selenium tests are based on:</a:t>
            </a:r>
          </a:p>
          <a:p>
            <a:pPr marL="898398" lvl="2" indent="-514350">
              <a:buFont typeface="+mj-lt"/>
              <a:buAutoNum type="alphaLcParenR"/>
            </a:pPr>
            <a:r>
              <a:rPr lang="en-IE" sz="3200" dirty="0" smtClean="0"/>
              <a:t>Interacting with websites to provide input</a:t>
            </a:r>
          </a:p>
          <a:p>
            <a:pPr marL="898398" lvl="2" indent="-514350">
              <a:buFont typeface="+mj-lt"/>
              <a:buAutoNum type="alphaLcParenR"/>
            </a:pPr>
            <a:r>
              <a:rPr lang="en-IE" sz="3200" dirty="0" smtClean="0"/>
              <a:t>Asserting that this input produces expected results</a:t>
            </a:r>
          </a:p>
          <a:p>
            <a:pPr marL="898398" lvl="2" indent="-514350">
              <a:buFont typeface="+mj-lt"/>
              <a:buAutoNum type="alphaLcParenR"/>
            </a:pPr>
            <a:endParaRPr lang="en-IE" sz="3200" dirty="0"/>
          </a:p>
          <a:p>
            <a:pPr lvl="1"/>
            <a:r>
              <a:rPr lang="en-IE" sz="3600" dirty="0" smtClean="0"/>
              <a:t>We need to be able to identify specific components (elements) of a webpage in order to:</a:t>
            </a:r>
          </a:p>
          <a:p>
            <a:pPr lvl="2"/>
            <a:r>
              <a:rPr lang="en-IE" sz="3200" dirty="0" smtClean="0"/>
              <a:t>Provide them with appropriate inputs</a:t>
            </a:r>
          </a:p>
          <a:p>
            <a:pPr lvl="2"/>
            <a:r>
              <a:rPr lang="en-IE" sz="3200" dirty="0" smtClean="0"/>
              <a:t>Assert that they contain our expected results</a:t>
            </a:r>
          </a:p>
          <a:p>
            <a:pPr lvl="2"/>
            <a:endParaRPr lang="en-IE" sz="3200" dirty="0" smtClean="0"/>
          </a:p>
          <a:p>
            <a:pPr lvl="1"/>
            <a:r>
              <a:rPr lang="en-IE" sz="3600" dirty="0" smtClean="0"/>
              <a:t>This is achieved through the use of </a:t>
            </a:r>
            <a:r>
              <a:rPr lang="en-IE" sz="3600" i="1" dirty="0" smtClean="0">
                <a:solidFill>
                  <a:srgbClr val="FF0000"/>
                </a:solidFill>
              </a:rPr>
              <a:t>locators </a:t>
            </a:r>
            <a:r>
              <a:rPr lang="en-IE" sz="3600" i="1" dirty="0" smtClean="0"/>
              <a:t>(entered in the </a:t>
            </a:r>
            <a:r>
              <a:rPr lang="en-IE" sz="3600" i="1" dirty="0" smtClean="0">
                <a:solidFill>
                  <a:srgbClr val="FF0000"/>
                </a:solidFill>
              </a:rPr>
              <a:t>target</a:t>
            </a:r>
            <a:r>
              <a:rPr lang="en-IE" sz="3600" i="1" dirty="0" smtClean="0"/>
              <a:t> field)</a:t>
            </a:r>
            <a:endParaRPr lang="en-IE" sz="3600" i="1" dirty="0"/>
          </a:p>
          <a:p>
            <a:pPr lvl="1"/>
            <a:endParaRPr lang="en-IE" sz="3600" dirty="0" smtClean="0"/>
          </a:p>
          <a:p>
            <a:pPr lvl="1"/>
            <a:r>
              <a:rPr lang="en-IE" sz="3600" dirty="0" smtClean="0"/>
              <a:t>This need emphasises why we should label the contents of our webpages when developing them!</a:t>
            </a:r>
          </a:p>
        </p:txBody>
      </p:sp>
    </p:spTree>
    <p:extLst>
      <p:ext uri="{BB962C8B-B14F-4D97-AF65-F5344CB8AC3E}">
        <p14:creationId xmlns:p14="http://schemas.microsoft.com/office/powerpoint/2010/main" val="414986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Locators: Uniquely Identifying </a:t>
            </a:r>
            <a:br>
              <a:rPr lang="en-IE" dirty="0" smtClean="0"/>
            </a:br>
            <a:r>
              <a:rPr lang="en-IE" dirty="0" smtClean="0"/>
              <a:t>Page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600" dirty="0" smtClean="0"/>
              <a:t>Locator</a:t>
            </a:r>
            <a:r>
              <a:rPr lang="en-IE" sz="3600" dirty="0"/>
              <a:t>: a way Selenium can </a:t>
            </a:r>
            <a:r>
              <a:rPr lang="en-IE" sz="3600" b="1" dirty="0">
                <a:solidFill>
                  <a:srgbClr val="FF0000"/>
                </a:solidFill>
              </a:rPr>
              <a:t>uniquely</a:t>
            </a:r>
            <a:r>
              <a:rPr lang="en-IE" sz="3600" dirty="0"/>
              <a:t> identify an element on a web page</a:t>
            </a:r>
          </a:p>
          <a:p>
            <a:pPr lvl="1"/>
            <a:r>
              <a:rPr lang="en-IE" sz="3600" dirty="0"/>
              <a:t>Some common types of locator: </a:t>
            </a:r>
            <a:endParaRPr lang="en-IE" sz="3600" dirty="0" smtClean="0"/>
          </a:p>
          <a:p>
            <a:pPr lvl="2"/>
            <a:r>
              <a:rPr lang="en-IE" sz="3200" dirty="0" smtClean="0"/>
              <a:t>ID</a:t>
            </a:r>
            <a:r>
              <a:rPr lang="en-IE" sz="3200" dirty="0"/>
              <a:t>, Name, </a:t>
            </a:r>
            <a:r>
              <a:rPr lang="en-IE" sz="3200" dirty="0" err="1"/>
              <a:t>Linktext</a:t>
            </a:r>
            <a:r>
              <a:rPr lang="en-IE" sz="3200" dirty="0"/>
              <a:t>, Tag Name, Class Name, DOM locator, CSS selector</a:t>
            </a:r>
          </a:p>
          <a:p>
            <a:pPr lvl="1"/>
            <a:r>
              <a:rPr lang="en-IE" sz="3600" dirty="0" smtClean="0"/>
              <a:t>Locator syntax depends on the type of locator used</a:t>
            </a:r>
          </a:p>
          <a:p>
            <a:pPr lvl="2"/>
            <a:r>
              <a:rPr lang="en-IE" sz="3200" dirty="0" smtClean="0"/>
              <a:t>Generally, syntax is </a:t>
            </a:r>
            <a:r>
              <a:rPr lang="en-IE" sz="3200" dirty="0" err="1" smtClean="0"/>
              <a:t>locatorType</a:t>
            </a:r>
            <a:r>
              <a:rPr lang="en-IE" sz="3200" dirty="0" smtClean="0"/>
              <a:t>=text</a:t>
            </a:r>
          </a:p>
          <a:p>
            <a:pPr lvl="2"/>
            <a:r>
              <a:rPr lang="en-IE" sz="3200" dirty="0" smtClean="0"/>
              <a:t>Best locator type is id as it’s unique</a:t>
            </a:r>
          </a:p>
          <a:p>
            <a:pPr lvl="1"/>
            <a:r>
              <a:rPr lang="en-IE" sz="3600" dirty="0" smtClean="0"/>
              <a:t>Use </a:t>
            </a:r>
            <a:r>
              <a:rPr lang="en-IE" sz="3600" dirty="0"/>
              <a:t>@ to identify an attribute of an element </a:t>
            </a:r>
            <a:endParaRPr lang="en-IE" sz="3600" dirty="0" smtClean="0"/>
          </a:p>
          <a:p>
            <a:pPr lvl="2"/>
            <a:r>
              <a:rPr lang="en-IE" sz="3200" dirty="0" smtClean="0"/>
              <a:t>E.g. id=</a:t>
            </a:r>
            <a:r>
              <a:rPr lang="en-IE" sz="3200" dirty="0" err="1" smtClean="0"/>
              <a:t>firstNameField@size</a:t>
            </a:r>
            <a:r>
              <a:rPr lang="en-IE" sz="3200" dirty="0" smtClean="0"/>
              <a:t> would be used to locate the size of the </a:t>
            </a:r>
            <a:r>
              <a:rPr lang="en-IE" sz="3200" dirty="0" err="1" smtClean="0"/>
              <a:t>firstNameField</a:t>
            </a:r>
            <a:r>
              <a:rPr lang="en-IE" sz="3200" dirty="0" smtClean="0"/>
              <a:t> text box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413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Values: It Should Be What?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E" sz="3600" dirty="0" smtClean="0"/>
              <a:t>When we deal with inputs and expected outputs, we have specific information we need to use</a:t>
            </a:r>
          </a:p>
          <a:p>
            <a:pPr lvl="2"/>
            <a:r>
              <a:rPr lang="en-IE" sz="3200" dirty="0" smtClean="0"/>
              <a:t>This comprises the contents of the </a:t>
            </a:r>
            <a:r>
              <a:rPr lang="en-IE" sz="3200" dirty="0" smtClean="0">
                <a:solidFill>
                  <a:srgbClr val="FF0000"/>
                </a:solidFill>
              </a:rPr>
              <a:t>Value</a:t>
            </a:r>
            <a:r>
              <a:rPr lang="en-IE" sz="3200" dirty="0" smtClean="0"/>
              <a:t> field</a:t>
            </a:r>
          </a:p>
          <a:p>
            <a:pPr lvl="2"/>
            <a:endParaRPr lang="en-IE" sz="3200" dirty="0"/>
          </a:p>
          <a:p>
            <a:pPr lvl="1"/>
            <a:r>
              <a:rPr lang="en-IE" sz="3600" dirty="0" smtClean="0"/>
              <a:t>When entering input, the data being entered is placed in the Value field</a:t>
            </a:r>
          </a:p>
          <a:p>
            <a:pPr lvl="1"/>
            <a:r>
              <a:rPr lang="en-IE" sz="3600" dirty="0" smtClean="0"/>
              <a:t>When asserting a specific expected result is present, the expected result data is placed in the Value field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39480777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189</TotalTime>
  <Words>973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Default Theme</vt:lpstr>
      <vt:lpstr>Automated Functional Testing</vt:lpstr>
      <vt:lpstr>What is Selenium?</vt:lpstr>
      <vt:lpstr>What is Selenium? (2)</vt:lpstr>
      <vt:lpstr>Introducing Selenium IDE</vt:lpstr>
      <vt:lpstr>The Selenium IDE GUI</vt:lpstr>
      <vt:lpstr>Commands – You Want to Do What?</vt:lpstr>
      <vt:lpstr>Targets: You Want to Do What to Which?</vt:lpstr>
      <vt:lpstr>Locators: Uniquely Identifying  Page Elements</vt:lpstr>
      <vt:lpstr>Values: It Should Be What?</vt:lpstr>
      <vt:lpstr>Creating a Selenium Test</vt:lpstr>
      <vt:lpstr>Scripting a Test – The Basics</vt:lpstr>
      <vt:lpstr>Scripting a Test – Making Assertions</vt:lpstr>
      <vt:lpstr>Making an Assertion – An Example</vt:lpstr>
      <vt:lpstr>Example of Making a More  Complex Assertion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Functional Testing</dc:title>
  <dc:creator>michelle</dc:creator>
  <cp:lastModifiedBy>michelle</cp:lastModifiedBy>
  <cp:revision>18</cp:revision>
  <dcterms:created xsi:type="dcterms:W3CDTF">2020-02-17T21:06:58Z</dcterms:created>
  <dcterms:modified xsi:type="dcterms:W3CDTF">2020-02-18T00:25:02Z</dcterms:modified>
</cp:coreProperties>
</file>