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59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CF97-27A1-48E4-808C-03B95B77AB8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A514-2B81-4460-A0B1-7CEFCAC58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1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02757" y="6435436"/>
            <a:ext cx="13163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© Peter Gosling DkIT 2021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ga-IE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800"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82" y="6403979"/>
            <a:ext cx="1953527" cy="265089"/>
          </a:xfr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DC334BB-0FCF-594B-A471-8349A0DF0D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kit.callandale.eu/pwit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for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Automation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EFBBE9-3910-4F1B-8AE6-71961D0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2925"/>
            <a:ext cx="7313613" cy="1331338"/>
          </a:xfrm>
        </p:spPr>
        <p:txBody>
          <a:bodyPr/>
          <a:lstStyle/>
          <a:p>
            <a:r>
              <a:rPr lang="en-GB" sz="4000" b="1" dirty="0"/>
              <a:t>Keyword-Driven or Table-Driven Testing Framework.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727B40-B93F-405B-ACC9-2DB70F8F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Keyword-Driven or Table-Driven framework requires the development of </a:t>
            </a:r>
            <a:r>
              <a:rPr lang="en-GB" b="1" dirty="0">
                <a:solidFill>
                  <a:srgbClr val="FF0000"/>
                </a:solidFill>
              </a:rPr>
              <a:t>data tables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keywords</a:t>
            </a:r>
            <a:r>
              <a:rPr lang="en-GB" dirty="0"/>
              <a:t>, independent of the test automation tool</a:t>
            </a:r>
            <a:r>
              <a:rPr lang="en-GB" b="1" dirty="0"/>
              <a:t> </a:t>
            </a:r>
            <a:r>
              <a:rPr lang="en-GB" dirty="0"/>
              <a:t>used to execute them . </a:t>
            </a:r>
          </a:p>
          <a:p>
            <a:r>
              <a:rPr lang="en-GB" dirty="0"/>
              <a:t>Tests can be designed with or without the Application. </a:t>
            </a:r>
          </a:p>
          <a:p>
            <a:r>
              <a:rPr lang="en-GB" dirty="0"/>
              <a:t>In a keyword-driven test, the functionality of the application-under-test is documented in a table as well as in step-by-step instructions for each test.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7A13-3EAE-4A5B-A8C3-34F074C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DAE2-C5F2-444E-8027-C5CE2B34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0FF-C525-46FA-93D5-DCE15E3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1DBC-993F-4BDB-8AAD-93A11CA6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3 basis components of a Keyword Driven Framework</a:t>
            </a:r>
          </a:p>
          <a:p>
            <a:pPr lvl="1"/>
            <a:r>
              <a:rPr lang="en-GB" dirty="0"/>
              <a:t> Keyword =&gt; Action that can be performed on a GUI Component</a:t>
            </a:r>
          </a:p>
          <a:p>
            <a:pPr lvl="1"/>
            <a:r>
              <a:rPr lang="en-GB" dirty="0"/>
              <a:t>Application Map =&gt; Named References for GUI Components</a:t>
            </a:r>
          </a:p>
          <a:p>
            <a:pPr lvl="1"/>
            <a:r>
              <a:rPr lang="en-GB" dirty="0"/>
              <a:t>Component Function =&gt;  functions that actively manipulate a GUI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69259-C1AE-4D2F-B316-D1BFF833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171FD-9220-4BE9-8302-36DBAE3A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5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F1A3-3567-45E6-950E-3F7AE183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5B20F6-6049-4E0C-A0A2-9C3D325B8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338367"/>
              </p:ext>
            </p:extLst>
          </p:nvPr>
        </p:nvGraphicFramePr>
        <p:xfrm>
          <a:off x="915193" y="2174068"/>
          <a:ext cx="7313613" cy="2127160"/>
        </p:xfrm>
        <a:graphic>
          <a:graphicData uri="http://schemas.openxmlformats.org/drawingml/2006/table">
            <a:tbl>
              <a:tblPr/>
              <a:tblGrid>
                <a:gridCol w="2437871">
                  <a:extLst>
                    <a:ext uri="{9D8B030D-6E8A-4147-A177-3AD203B41FA5}">
                      <a16:colId xmlns:a16="http://schemas.microsoft.com/office/drawing/2014/main" val="2447529139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3172029043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899887391"/>
                    </a:ext>
                  </a:extLst>
                </a:gridCol>
              </a:tblGrid>
              <a:tr h="61099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Object</a:t>
                      </a:r>
                    </a:p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(Application MAP)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Action</a:t>
                      </a:r>
                    </a:p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(KEYWORDS)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Argument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63894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UserName</a:t>
                      </a:r>
                      <a:r>
                        <a:rPr lang="en-GB" sz="1600" dirty="0">
                          <a:effectLst/>
                        </a:rPr>
                        <a:t> (input)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Set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Guru99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3268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Password (input)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Set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Mercury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4219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Login (button)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Click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600" dirty="0">
                        <a:effectLst/>
                      </a:endParaRP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45292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Landing Page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Verify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OK</a:t>
                      </a:r>
                    </a:p>
                  </a:txBody>
                  <a:tcPr marL="66412" marR="66412" marT="66412" marB="66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76CCC-025A-4E9B-9218-4C8BDD0E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63C31-E21F-45A4-B6D9-89C035F9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B0B66-61E3-475D-A934-E9A5B13373FD}"/>
              </a:ext>
            </a:extLst>
          </p:cNvPr>
          <p:cNvSpPr txBox="1"/>
          <p:nvPr/>
        </p:nvSpPr>
        <p:spPr>
          <a:xfrm>
            <a:off x="1961147" y="1588168"/>
            <a:ext cx="556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for a login to a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BD7BB-E629-4161-870B-9AFE1AF47690}"/>
              </a:ext>
            </a:extLst>
          </p:cNvPr>
          <p:cNvSpPr/>
          <p:nvPr/>
        </p:nvSpPr>
        <p:spPr>
          <a:xfrm>
            <a:off x="915193" y="4517795"/>
            <a:ext cx="7121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43434"/>
                </a:solidFill>
                <a:latin typeface="Arial" panose="020B0604020202020204" pitchFamily="34" charset="0"/>
              </a:rPr>
              <a:t>Then write a programme / set of scripts that reads in each step, executes the step based on the keyword contained the Action field, performs error checking, and logs any relevant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4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4B7677-18DE-43F7-903F-F80F23FD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Pro’s and Con’s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F05817-285E-4B4D-AB80-934560AF8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Pro’s</a:t>
            </a:r>
            <a:endParaRPr lang="en-GB" dirty="0"/>
          </a:p>
          <a:p>
            <a:r>
              <a:rPr lang="en-GB" dirty="0"/>
              <a:t>Provides high code re-usability</a:t>
            </a:r>
          </a:p>
          <a:p>
            <a:r>
              <a:rPr lang="en-GB" dirty="0"/>
              <a:t>Test Tool Independent</a:t>
            </a:r>
          </a:p>
          <a:p>
            <a:r>
              <a:rPr lang="en-GB" dirty="0"/>
              <a:t>Independent of Application Under Test, same script works for AUT (with some limitations)</a:t>
            </a:r>
          </a:p>
          <a:p>
            <a:r>
              <a:rPr lang="en-GB" dirty="0"/>
              <a:t>Tests can be designed with or without AUT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8C8ED4-226A-49CB-AE57-90703E89D2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Con’s</a:t>
            </a:r>
            <a:endParaRPr lang="en-GB" dirty="0"/>
          </a:p>
          <a:p>
            <a:r>
              <a:rPr lang="en-GB" dirty="0"/>
              <a:t>Initial investment being pretty high, the benefits of this can only be realized if the application is considerably big and the test scripts are to be maintained for quite a few years.</a:t>
            </a:r>
          </a:p>
          <a:p>
            <a:r>
              <a:rPr lang="en-GB" dirty="0"/>
              <a:t>High Automation expertise is required to create the Keyword Driven Framework.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2D9A6-196F-4F64-A246-38CA7728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25BC0-DF00-42C9-AB6A-6F67562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B1094E-C84D-4883-A74C-CCF1F220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418961-6DE5-4550-A0C9-F6E501BB9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4618-EBB2-4399-95EA-A6F098B4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A90D-D620-44D7-B71B-5405993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7676F5-BFF3-4DCB-B357-88DFBEEC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Pwitter</a:t>
            </a:r>
            <a:r>
              <a:rPr lang="en-GB" dirty="0"/>
              <a:t> Login / new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F301D0-501F-42BD-8A92-0D552E42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Social media application is under development – </a:t>
            </a:r>
            <a:r>
              <a:rPr lang="en-GB" dirty="0" err="1"/>
              <a:t>pwitter</a:t>
            </a:r>
            <a:r>
              <a:rPr lang="en-GB" dirty="0"/>
              <a:t> at </a:t>
            </a:r>
          </a:p>
          <a:p>
            <a:r>
              <a:rPr lang="en-GB" dirty="0">
                <a:hlinkClick r:id="rId2"/>
              </a:rPr>
              <a:t>http://www.Dkit.callandale.eu/pwitter</a:t>
            </a:r>
            <a:r>
              <a:rPr lang="en-GB" dirty="0"/>
              <a:t> </a:t>
            </a:r>
          </a:p>
          <a:p>
            <a:r>
              <a:rPr lang="en-GB" dirty="0"/>
              <a:t>It is currently just completed the first Sprint which is outlined on the next few pages.</a:t>
            </a:r>
          </a:p>
          <a:p>
            <a:r>
              <a:rPr lang="en-GB" dirty="0"/>
              <a:t>Your task is to develop the test plan for the login, new user, forgotten password and forgotten username features.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1FDA6-92A3-492B-A01B-F17DDAD4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63933-BFF9-49DE-B3AA-848F6E0E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92B1-70CC-41D0-A80F-5583EDB1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5971-4DD8-4F71-9E3E-4805149F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member completes the registration form, the details of which are available once logged in under profile view.</a:t>
            </a:r>
          </a:p>
          <a:p>
            <a:r>
              <a:rPr lang="en-GB" dirty="0"/>
              <a:t>A new member cannot re-use an existing username or email, each should be notified to the client that they are in use.</a:t>
            </a:r>
          </a:p>
          <a:p>
            <a:r>
              <a:rPr lang="en-GB" dirty="0"/>
              <a:t>Password and email must be confirmed by the form and indicate if not equal, must also prevent the form from being submitted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61D47-4C6F-4F2C-82E7-3FB22BFD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4220B-FB04-4706-A4ED-F5D940C9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D5CB-B9CB-49E5-834E-338DF31D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7C6A-A8E4-49F0-BFD1-F4FD0F20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Login using username and password</a:t>
            </a:r>
          </a:p>
          <a:p>
            <a:r>
              <a:rPr lang="en-GB" dirty="0"/>
              <a:t>Once logged in the landing page should display the profile picture of the user.</a:t>
            </a:r>
          </a:p>
          <a:p>
            <a:r>
              <a:rPr lang="en-GB" dirty="0"/>
              <a:t>Profile details should match the data entered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D5089-EC37-463C-8B8B-E97BE1FC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CEB89-B6FA-4980-8D18-FE735388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1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8FF5-8B55-4481-ABE3-7579ACB2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8A94-3312-46F2-9EA3-8022D73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your project group develop a test plan for this sprint </a:t>
            </a:r>
          </a:p>
          <a:p>
            <a:r>
              <a:rPr lang="en-GB" dirty="0"/>
              <a:t>Research and use Selenium or </a:t>
            </a:r>
            <a:r>
              <a:rPr lang="en-GB" dirty="0" err="1"/>
              <a:t>Katalon</a:t>
            </a:r>
            <a:r>
              <a:rPr lang="en-GB" dirty="0"/>
              <a:t> or </a:t>
            </a:r>
            <a:r>
              <a:rPr lang="en-GB" dirty="0" err="1"/>
              <a:t>Ranorex</a:t>
            </a:r>
            <a:r>
              <a:rPr lang="en-GB" dirty="0"/>
              <a:t> or </a:t>
            </a:r>
            <a:r>
              <a:rPr lang="en-GB" dirty="0" err="1"/>
              <a:t>Testrail</a:t>
            </a:r>
            <a:r>
              <a:rPr lang="en-GB" dirty="0"/>
              <a:t> to develop the plans</a:t>
            </a:r>
          </a:p>
          <a:p>
            <a:r>
              <a:rPr lang="en-GB" dirty="0"/>
              <a:t>We will have a ‘stand-up meeting’ at the 2:30PM to discuss each groups results.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8236-00DF-4429-813D-E64A7CC1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for Web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F9B9-C9DF-411E-A055-4A94ACD3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3370-907E-4D2D-BD48-87CBDE26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8802-2CD7-4851-9B99-8951E5F3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 </a:t>
            </a:r>
            <a:r>
              <a:rPr lang="en-GB" b="1" dirty="0">
                <a:solidFill>
                  <a:srgbClr val="FF0000"/>
                </a:solidFill>
              </a:rPr>
              <a:t>Framework </a:t>
            </a:r>
            <a:r>
              <a:rPr lang="en-GB" dirty="0"/>
              <a:t>can be defined as a set of guidelines which when followed produce beneficial results.</a:t>
            </a:r>
          </a:p>
          <a:p>
            <a:r>
              <a:rPr lang="en-GB" dirty="0"/>
              <a:t>So what is a </a:t>
            </a:r>
            <a:r>
              <a:rPr lang="en-GB" b="1" dirty="0">
                <a:solidFill>
                  <a:srgbClr val="FF0000"/>
                </a:solidFill>
              </a:rPr>
              <a:t>TEST Automation Framework </a:t>
            </a:r>
            <a:r>
              <a:rPr lang="en-GB" b="1" dirty="0"/>
              <a:t>?</a:t>
            </a:r>
            <a:endParaRPr lang="en-GB" dirty="0"/>
          </a:p>
          <a:p>
            <a:r>
              <a:rPr lang="en-GB" dirty="0"/>
              <a:t>A set of guidelines which produce beneficial results e.g. increase code re-use, more portable scripts, less maintenance of scripts, to the testing process</a:t>
            </a:r>
          </a:p>
          <a:p>
            <a:r>
              <a:rPr lang="en-GB" dirty="0"/>
              <a:t>They are just guidelines and not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C6D47-5440-4BE5-A9B3-FC483349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4F359-CADD-4877-8D6D-1D57C06D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4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C8B0-9C4F-4948-A7A5-FBD9EC95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Types of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C7F7-92A7-4300-B614-8C66957B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Scripting</a:t>
            </a:r>
          </a:p>
          <a:p>
            <a:r>
              <a:rPr lang="en-GB" dirty="0"/>
              <a:t>The Test Library Architecture Framework.</a:t>
            </a:r>
          </a:p>
          <a:p>
            <a:r>
              <a:rPr lang="en-GB" dirty="0"/>
              <a:t>The Data-Driven Testing Framework.</a:t>
            </a:r>
          </a:p>
          <a:p>
            <a:r>
              <a:rPr lang="en-GB" dirty="0"/>
              <a:t>The Keyword-Driven or Table-Driven Testing Framework.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78D27-7DFD-457F-A27B-BF6DC85A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4FD82-44C8-49BB-9E3F-8D913F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2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7A0-57B6-4292-A94B-3D5118FD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Scripting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6406-ADA5-496F-84F0-3BCA5322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AKA Record &amp; Playback</a:t>
            </a:r>
          </a:p>
          <a:p>
            <a:r>
              <a:rPr lang="en-GB" dirty="0"/>
              <a:t>Tester manually records each step ( clicks and User Inputs), </a:t>
            </a:r>
          </a:p>
          <a:p>
            <a:r>
              <a:rPr lang="en-GB" dirty="0"/>
              <a:t>Insert Checkpoints ( Validation Steps) in the first round . </a:t>
            </a:r>
          </a:p>
          <a:p>
            <a:r>
              <a:rPr lang="en-GB" dirty="0"/>
              <a:t>Recorded script can then be played-back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0BD78-E971-4079-BC31-3F14042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0BD8D-4055-4D87-9CEB-7D66A690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A6A2BC-A1A5-4BD4-A7EB-3EC56A1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Pro’s and Con’s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0297D0-F125-4417-B384-A2D6D5A48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Pro’s</a:t>
            </a:r>
            <a:endParaRPr lang="en-GB" dirty="0"/>
          </a:p>
          <a:p>
            <a:r>
              <a:rPr lang="en-GB" dirty="0"/>
              <a:t>Fastest way to generate script</a:t>
            </a:r>
          </a:p>
          <a:p>
            <a:r>
              <a:rPr lang="en-GB" dirty="0"/>
              <a:t>Automation expertise not required</a:t>
            </a:r>
          </a:p>
          <a:p>
            <a:r>
              <a:rPr lang="en-GB" dirty="0"/>
              <a:t>Easiest way to learn the features of the Testing Tool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DA9EA5-492E-4A75-A024-3A54A5DFA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Con’s</a:t>
            </a:r>
            <a:endParaRPr lang="en-GB" dirty="0"/>
          </a:p>
          <a:p>
            <a:r>
              <a:rPr lang="en-GB" dirty="0"/>
              <a:t>Little reuse of scripts</a:t>
            </a:r>
          </a:p>
          <a:p>
            <a:r>
              <a:rPr lang="en-GB" dirty="0"/>
              <a:t>Test data is hard coded into the script</a:t>
            </a:r>
          </a:p>
          <a:p>
            <a:r>
              <a:rPr lang="en-GB" dirty="0"/>
              <a:t>Maintenance Nightmare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D075C-110C-4A50-9221-18C6803B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FAEEA-F705-47B6-A516-840B44FC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940FB-2BF2-4600-A6D4-A162126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Test Library Architecture Framework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2115EB-6F40-4B95-8F55-1F929C84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A.K.A. "Structured Scripting" or "Functional Decomposition“</a:t>
            </a:r>
          </a:p>
          <a:p>
            <a:r>
              <a:rPr lang="en-GB" dirty="0"/>
              <a:t>Test scripts are initially recorded by "Record &amp; Playback" method. </a:t>
            </a:r>
          </a:p>
          <a:p>
            <a:r>
              <a:rPr lang="en-GB" dirty="0"/>
              <a:t>Later, common tasks inside the scripts are identified and grouped into </a:t>
            </a:r>
            <a:r>
              <a:rPr lang="en-GB" b="1" dirty="0">
                <a:solidFill>
                  <a:srgbClr val="FF0000"/>
                </a:solidFill>
              </a:rPr>
              <a:t>Functions.</a:t>
            </a:r>
            <a:r>
              <a:rPr lang="en-GB" dirty="0"/>
              <a:t> </a:t>
            </a:r>
          </a:p>
          <a:p>
            <a:r>
              <a:rPr lang="en-GB" dirty="0"/>
              <a:t>These Functions are called by main test script called </a:t>
            </a:r>
            <a:r>
              <a:rPr lang="en-GB" b="1" dirty="0">
                <a:solidFill>
                  <a:srgbClr val="FF0000"/>
                </a:solidFill>
              </a:rPr>
              <a:t>Driver</a:t>
            </a:r>
            <a:r>
              <a:rPr lang="en-GB" dirty="0"/>
              <a:t> in different ways to create test cases.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648A-231E-4097-85C4-6B6EA0C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D56E-37E1-4FEC-B7CA-D14BCF9A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8D0636-DC5E-4E4E-9EB9-00DDFF48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Pro’s and Con’s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F8CBB-0E30-4634-B4FC-62EED0A7D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Pro’s</a:t>
            </a:r>
            <a:endParaRPr lang="en-GB" dirty="0"/>
          </a:p>
          <a:p>
            <a:r>
              <a:rPr lang="en-GB" dirty="0"/>
              <a:t>Higher level of code reuse is achieved as compared to "Record &amp; Playback"</a:t>
            </a:r>
          </a:p>
          <a:p>
            <a:r>
              <a:rPr lang="en-GB" dirty="0"/>
              <a:t>The automation scripts are less costly to develop due to higher code re-use</a:t>
            </a:r>
          </a:p>
          <a:p>
            <a:r>
              <a:rPr lang="en-GB" dirty="0"/>
              <a:t>Easier Script Maintenance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59140E-B4F9-4CB7-82ED-404C96FE7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Con’s</a:t>
            </a:r>
            <a:endParaRPr lang="en-GB" dirty="0"/>
          </a:p>
          <a:p>
            <a:r>
              <a:rPr lang="en-GB" dirty="0"/>
              <a:t>Technical expertise is necessary to write Scripts using Test Library Framework.</a:t>
            </a:r>
          </a:p>
          <a:p>
            <a:r>
              <a:rPr lang="en-GB" dirty="0"/>
              <a:t>More time is needed to plan and prepare test scripts.</a:t>
            </a:r>
          </a:p>
          <a:p>
            <a:r>
              <a:rPr lang="en-GB" dirty="0"/>
              <a:t>Test Data is hard coded within the scripts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F3740-9426-4165-9BF5-8B04AE35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1AEB-803E-43AD-B493-66445E83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346855-AAFC-40FE-9B5E-507A3A32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Data-Driven Testing Framework.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41646A-5552-4F9E-9B79-68730E53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this Framework , while Test Case logic resides in Test Scripts, the </a:t>
            </a:r>
            <a:r>
              <a:rPr lang="en-GB" b="1" dirty="0">
                <a:solidFill>
                  <a:srgbClr val="FF0000"/>
                </a:solidFill>
              </a:rPr>
              <a:t>Test Data </a:t>
            </a:r>
            <a:r>
              <a:rPr lang="en-GB" dirty="0"/>
              <a:t>is separated and kept outside the Test Scripts.</a:t>
            </a:r>
          </a:p>
          <a:p>
            <a:r>
              <a:rPr lang="en-GB" dirty="0"/>
              <a:t>Test Data is read from the external files (Excel Files, Text Files, CSV Files, ODBC Sources, DAO Objects, ADO Objects) and are loaded into the variables inside the Test Script. </a:t>
            </a:r>
          </a:p>
          <a:p>
            <a:r>
              <a:rPr lang="en-GB" dirty="0"/>
              <a:t>Variables are used both for Input values and for Verification values. Test Scripts themselves are prepared either using Linear Scripting or Test Library Framework.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4B7E-244F-4C00-A6DC-D650841B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271-1C37-47B2-84DE-6C1D7FCB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38DF66-016B-4B77-BAEC-15EF6668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Pro’s and Con’s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602E1-BF74-4CDC-A35C-772D4CF580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Pro’s</a:t>
            </a:r>
          </a:p>
          <a:p>
            <a:r>
              <a:rPr lang="en-GB" dirty="0"/>
              <a:t>Changes to the Test Scripts do not affect the Test Data</a:t>
            </a:r>
          </a:p>
          <a:p>
            <a:r>
              <a:rPr lang="en-GB" dirty="0"/>
              <a:t>Test Cases can be executed with multiple Sets of Data</a:t>
            </a:r>
          </a:p>
          <a:p>
            <a:r>
              <a:rPr lang="en-GB" dirty="0"/>
              <a:t>A Variety of Test Scenarios can be executed by just varying the Test Data in the External Data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C4774C-30A5-4D96-8C64-FA8984E39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Con’s</a:t>
            </a:r>
          </a:p>
          <a:p>
            <a:r>
              <a:rPr lang="en-GB" dirty="0"/>
              <a:t>More time is needed to plan and prepare both Test Scripts and Test Data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E732-3ED9-4C91-BA68-AAEB2DC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for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D762B-EE46-4EAA-86B7-05740A44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4BB-0FCF-594B-A471-8349A0DF0D9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5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53880</TotalTime>
  <Words>1008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Goudy Old Style</vt:lpstr>
      <vt:lpstr>Impact</vt:lpstr>
      <vt:lpstr>Rockwell</vt:lpstr>
      <vt:lpstr>Inkwell</vt:lpstr>
      <vt:lpstr>Testing for Web Development</vt:lpstr>
      <vt:lpstr>What is a Framework</vt:lpstr>
      <vt:lpstr>Main Types of Frameworks</vt:lpstr>
      <vt:lpstr>Linear Scripting</vt:lpstr>
      <vt:lpstr>Pro’s and Con’s</vt:lpstr>
      <vt:lpstr>Test Library Architecture Framework</vt:lpstr>
      <vt:lpstr>Pro’s and Con’s</vt:lpstr>
      <vt:lpstr>Data-Driven Testing Framework.</vt:lpstr>
      <vt:lpstr>Pro’s and Con’s</vt:lpstr>
      <vt:lpstr>Keyword-Driven or Table-Driven Testing Framework.</vt:lpstr>
      <vt:lpstr>Basic Concepts</vt:lpstr>
      <vt:lpstr>Sample </vt:lpstr>
      <vt:lpstr>Pro’s and Con’s</vt:lpstr>
      <vt:lpstr>Exercise</vt:lpstr>
      <vt:lpstr>Pwitter Login / new user</vt:lpstr>
      <vt:lpstr>New User</vt:lpstr>
      <vt:lpstr>login</vt:lpstr>
      <vt:lpstr>Task</vt:lpstr>
    </vt:vector>
  </TitlesOfParts>
  <Company>Dundalk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Gosling</dc:creator>
  <cp:lastModifiedBy>Peter Gosling</cp:lastModifiedBy>
  <cp:revision>49</cp:revision>
  <dcterms:created xsi:type="dcterms:W3CDTF">2016-06-02T12:24:28Z</dcterms:created>
  <dcterms:modified xsi:type="dcterms:W3CDTF">2021-03-01T08:55:40Z</dcterms:modified>
</cp:coreProperties>
</file>