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9" r:id="rId4"/>
    <p:sldId id="271" r:id="rId5"/>
    <p:sldId id="272" r:id="rId6"/>
    <p:sldId id="273" r:id="rId7"/>
    <p:sldId id="274" r:id="rId8"/>
    <p:sldId id="275" r:id="rId9"/>
    <p:sldId id="260" r:id="rId10"/>
    <p:sldId id="257" r:id="rId11"/>
    <p:sldId id="261" r:id="rId12"/>
    <p:sldId id="263" r:id="rId13"/>
    <p:sldId id="25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DBFC-73ED-47F1-8075-BDC55ADEA33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E4FB85-E023-4114-98D5-E301E726051E}">
      <dgm:prSet phldrT="[Text]"/>
      <dgm:spPr/>
      <dgm:t>
        <a:bodyPr/>
        <a:lstStyle/>
        <a:p>
          <a:r>
            <a:rPr lang="en-US" dirty="0" smtClean="0"/>
            <a:t>Ultra HFT</a:t>
          </a:r>
          <a:endParaRPr lang="en-US" dirty="0"/>
        </a:p>
      </dgm:t>
    </dgm:pt>
    <dgm:pt modelId="{1C389EA3-96A7-48F4-A1CF-91928B2CE28C}" type="parTrans" cxnId="{DEC880E2-9E6F-4E50-BDAB-A200D3A1F063}">
      <dgm:prSet/>
      <dgm:spPr/>
      <dgm:t>
        <a:bodyPr/>
        <a:lstStyle/>
        <a:p>
          <a:endParaRPr lang="en-US"/>
        </a:p>
      </dgm:t>
    </dgm:pt>
    <dgm:pt modelId="{08D1336E-B33A-4C7C-AA6C-2E9FB503662D}" type="sibTrans" cxnId="{DEC880E2-9E6F-4E50-BDAB-A200D3A1F063}">
      <dgm:prSet/>
      <dgm:spPr/>
      <dgm:t>
        <a:bodyPr/>
        <a:lstStyle/>
        <a:p>
          <a:endParaRPr lang="en-US"/>
        </a:p>
      </dgm:t>
    </dgm:pt>
    <dgm:pt modelId="{F5B98C69-D9CD-4F5A-A586-306970F7D8EC}">
      <dgm:prSet phldrT="[Text]"/>
      <dgm:spPr/>
      <dgm:t>
        <a:bodyPr/>
        <a:lstStyle/>
        <a:p>
          <a:r>
            <a:rPr lang="en-US" dirty="0" smtClean="0"/>
            <a:t>HFT</a:t>
          </a:r>
          <a:endParaRPr lang="en-US" dirty="0"/>
        </a:p>
      </dgm:t>
    </dgm:pt>
    <dgm:pt modelId="{20A23338-9CDC-47B3-B99E-70C70A8E0740}" type="parTrans" cxnId="{F1D457A8-FC15-464B-AD96-25BEC49E3067}">
      <dgm:prSet/>
      <dgm:spPr/>
      <dgm:t>
        <a:bodyPr/>
        <a:lstStyle/>
        <a:p>
          <a:endParaRPr lang="en-US"/>
        </a:p>
      </dgm:t>
    </dgm:pt>
    <dgm:pt modelId="{4DF33D48-7591-4CD6-8C1E-F7A4702963DF}" type="sibTrans" cxnId="{F1D457A8-FC15-464B-AD96-25BEC49E3067}">
      <dgm:prSet/>
      <dgm:spPr/>
      <dgm:t>
        <a:bodyPr/>
        <a:lstStyle/>
        <a:p>
          <a:endParaRPr lang="en-US"/>
        </a:p>
      </dgm:t>
    </dgm:pt>
    <dgm:pt modelId="{81829FBF-8E6D-40A6-B39B-6E8DCF77779A}">
      <dgm:prSet phldrT="[Text]"/>
      <dgm:spPr/>
      <dgm:t>
        <a:bodyPr/>
        <a:lstStyle/>
        <a:p>
          <a:r>
            <a:rPr lang="en-US" dirty="0" smtClean="0"/>
            <a:t>Stat Arb</a:t>
          </a:r>
          <a:endParaRPr lang="en-US" dirty="0"/>
        </a:p>
      </dgm:t>
    </dgm:pt>
    <dgm:pt modelId="{9A297EB6-162A-4C95-AFAE-601A1189DCDC}" type="parTrans" cxnId="{07DFE9A9-3F19-4CD5-BE44-978E37523E30}">
      <dgm:prSet/>
      <dgm:spPr/>
      <dgm:t>
        <a:bodyPr/>
        <a:lstStyle/>
        <a:p>
          <a:endParaRPr lang="en-US"/>
        </a:p>
      </dgm:t>
    </dgm:pt>
    <dgm:pt modelId="{4BD02F06-0472-4383-89D8-0E6BD315B70D}" type="sibTrans" cxnId="{07DFE9A9-3F19-4CD5-BE44-978E37523E30}">
      <dgm:prSet/>
      <dgm:spPr/>
      <dgm:t>
        <a:bodyPr/>
        <a:lstStyle/>
        <a:p>
          <a:endParaRPr lang="en-US"/>
        </a:p>
      </dgm:t>
    </dgm:pt>
    <dgm:pt modelId="{B39B5F78-57F4-4461-8E0F-66FFF9EC016A}">
      <dgm:prSet phldrT="[Text]"/>
      <dgm:spPr/>
      <dgm:t>
        <a:bodyPr/>
        <a:lstStyle/>
        <a:p>
          <a:r>
            <a:rPr lang="en-US" dirty="0" smtClean="0"/>
            <a:t>CTA</a:t>
          </a:r>
          <a:endParaRPr lang="en-US" dirty="0"/>
        </a:p>
      </dgm:t>
    </dgm:pt>
    <dgm:pt modelId="{463EFF64-6B47-4954-8EB8-43DEF1483738}" type="parTrans" cxnId="{E8EE23A4-A573-4D20-9FDC-16C6CBA7EC28}">
      <dgm:prSet/>
      <dgm:spPr/>
      <dgm:t>
        <a:bodyPr/>
        <a:lstStyle/>
        <a:p>
          <a:endParaRPr lang="en-US"/>
        </a:p>
      </dgm:t>
    </dgm:pt>
    <dgm:pt modelId="{A514CD52-CE3E-4060-934A-97ACB775BC2A}" type="sibTrans" cxnId="{E8EE23A4-A573-4D20-9FDC-16C6CBA7EC28}">
      <dgm:prSet/>
      <dgm:spPr/>
      <dgm:t>
        <a:bodyPr/>
        <a:lstStyle/>
        <a:p>
          <a:endParaRPr lang="en-US"/>
        </a:p>
      </dgm:t>
    </dgm:pt>
    <dgm:pt modelId="{A33CBD0F-AC52-4D7A-B854-2EACDBB483E4}">
      <dgm:prSet phldrT="[Text]"/>
      <dgm:spPr/>
      <dgm:t>
        <a:bodyPr/>
        <a:lstStyle/>
        <a:p>
          <a:r>
            <a:rPr lang="en-US" dirty="0" smtClean="0"/>
            <a:t>Quant Equity</a:t>
          </a:r>
          <a:endParaRPr lang="en-US" dirty="0"/>
        </a:p>
      </dgm:t>
    </dgm:pt>
    <dgm:pt modelId="{28551E9A-8B0F-4D98-A226-9EA362B01F9E}" type="parTrans" cxnId="{F051F7FA-1B7D-4DBD-98F1-D13EC887C579}">
      <dgm:prSet/>
      <dgm:spPr/>
      <dgm:t>
        <a:bodyPr/>
        <a:lstStyle/>
        <a:p>
          <a:endParaRPr lang="en-US"/>
        </a:p>
      </dgm:t>
    </dgm:pt>
    <dgm:pt modelId="{338E2453-B1AE-475F-9926-B4807BA04D8F}" type="sibTrans" cxnId="{F051F7FA-1B7D-4DBD-98F1-D13EC887C579}">
      <dgm:prSet/>
      <dgm:spPr/>
      <dgm:t>
        <a:bodyPr/>
        <a:lstStyle/>
        <a:p>
          <a:endParaRPr lang="en-US"/>
        </a:p>
      </dgm:t>
    </dgm:pt>
    <dgm:pt modelId="{BC4F9A0F-B078-44D4-A7B4-1F579511B7EF}" type="pres">
      <dgm:prSet presAssocID="{9735DBFC-73ED-47F1-8075-BDC55ADEA3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8BB90-ECA4-4B03-A2CF-8F641CBFD37E}" type="pres">
      <dgm:prSet presAssocID="{9735DBFC-73ED-47F1-8075-BDC55ADEA33F}" presName="arrow" presStyleLbl="bgShp" presStyleIdx="0" presStyleCnt="1"/>
      <dgm:spPr/>
    </dgm:pt>
    <dgm:pt modelId="{2661C289-E775-4AE9-9034-8FF1513F8147}" type="pres">
      <dgm:prSet presAssocID="{9735DBFC-73ED-47F1-8075-BDC55ADEA33F}" presName="points" presStyleCnt="0"/>
      <dgm:spPr/>
    </dgm:pt>
    <dgm:pt modelId="{AFFBE80E-EF5F-4344-A04A-44506C8728CE}" type="pres">
      <dgm:prSet presAssocID="{2DE4FB85-E023-4114-98D5-E301E726051E}" presName="compositeA" presStyleCnt="0"/>
      <dgm:spPr/>
    </dgm:pt>
    <dgm:pt modelId="{901CE676-EA24-4D0B-B71E-2CB8692A4664}" type="pres">
      <dgm:prSet presAssocID="{2DE4FB85-E023-4114-98D5-E301E726051E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F548F-7CA0-46A9-9152-88DFB09FEFC6}" type="pres">
      <dgm:prSet presAssocID="{2DE4FB85-E023-4114-98D5-E301E726051E}" presName="circleA" presStyleLbl="node1" presStyleIdx="0" presStyleCnt="5"/>
      <dgm:spPr/>
    </dgm:pt>
    <dgm:pt modelId="{131EF67B-BC6A-4042-9573-A38D24551CEC}" type="pres">
      <dgm:prSet presAssocID="{2DE4FB85-E023-4114-98D5-E301E726051E}" presName="spaceA" presStyleCnt="0"/>
      <dgm:spPr/>
    </dgm:pt>
    <dgm:pt modelId="{026F75C3-624E-49C5-BC69-842C50E860CD}" type="pres">
      <dgm:prSet presAssocID="{08D1336E-B33A-4C7C-AA6C-2E9FB503662D}" presName="space" presStyleCnt="0"/>
      <dgm:spPr/>
    </dgm:pt>
    <dgm:pt modelId="{407BA03B-4848-4232-AEA1-F7F4CF95B384}" type="pres">
      <dgm:prSet presAssocID="{F5B98C69-D9CD-4F5A-A586-306970F7D8EC}" presName="compositeB" presStyleCnt="0"/>
      <dgm:spPr/>
    </dgm:pt>
    <dgm:pt modelId="{7F0512CE-044B-4136-96F5-02FBAD16CB8A}" type="pres">
      <dgm:prSet presAssocID="{F5B98C69-D9CD-4F5A-A586-306970F7D8EC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BB61A-6C72-4BE8-B17D-4C33303DD911}" type="pres">
      <dgm:prSet presAssocID="{F5B98C69-D9CD-4F5A-A586-306970F7D8EC}" presName="circleB" presStyleLbl="node1" presStyleIdx="1" presStyleCnt="5"/>
      <dgm:spPr/>
    </dgm:pt>
    <dgm:pt modelId="{E3113F4E-0CC6-45CD-82EC-6B0946307854}" type="pres">
      <dgm:prSet presAssocID="{F5B98C69-D9CD-4F5A-A586-306970F7D8EC}" presName="spaceB" presStyleCnt="0"/>
      <dgm:spPr/>
    </dgm:pt>
    <dgm:pt modelId="{8D90C72B-4EFE-4195-99B7-95862D852020}" type="pres">
      <dgm:prSet presAssocID="{4DF33D48-7591-4CD6-8C1E-F7A4702963DF}" presName="space" presStyleCnt="0"/>
      <dgm:spPr/>
    </dgm:pt>
    <dgm:pt modelId="{443E3F52-ED4B-454F-A2B1-18319112C4BC}" type="pres">
      <dgm:prSet presAssocID="{81829FBF-8E6D-40A6-B39B-6E8DCF77779A}" presName="compositeA" presStyleCnt="0"/>
      <dgm:spPr/>
    </dgm:pt>
    <dgm:pt modelId="{F0085EC4-35EA-4614-A414-6236407E5F93}" type="pres">
      <dgm:prSet presAssocID="{81829FBF-8E6D-40A6-B39B-6E8DCF77779A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DAF58-C148-4897-9DE4-18A116BA62AD}" type="pres">
      <dgm:prSet presAssocID="{81829FBF-8E6D-40A6-B39B-6E8DCF77779A}" presName="circleA" presStyleLbl="node1" presStyleIdx="2" presStyleCnt="5"/>
      <dgm:spPr/>
    </dgm:pt>
    <dgm:pt modelId="{255891DE-0151-4B35-8742-C7483258BD3C}" type="pres">
      <dgm:prSet presAssocID="{81829FBF-8E6D-40A6-B39B-6E8DCF77779A}" presName="spaceA" presStyleCnt="0"/>
      <dgm:spPr/>
    </dgm:pt>
    <dgm:pt modelId="{7E717CBE-90A0-48EF-8BD4-E2634719C24B}" type="pres">
      <dgm:prSet presAssocID="{4BD02F06-0472-4383-89D8-0E6BD315B70D}" presName="space" presStyleCnt="0"/>
      <dgm:spPr/>
    </dgm:pt>
    <dgm:pt modelId="{94950195-DF15-4083-BFD8-742F5DC36066}" type="pres">
      <dgm:prSet presAssocID="{A33CBD0F-AC52-4D7A-B854-2EACDBB483E4}" presName="compositeB" presStyleCnt="0"/>
      <dgm:spPr/>
    </dgm:pt>
    <dgm:pt modelId="{3200985E-0B6C-40C8-9695-E575740435E5}" type="pres">
      <dgm:prSet presAssocID="{A33CBD0F-AC52-4D7A-B854-2EACDBB483E4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6E98F-D647-44B8-AD7E-605878EA141F}" type="pres">
      <dgm:prSet presAssocID="{A33CBD0F-AC52-4D7A-B854-2EACDBB483E4}" presName="circleB" presStyleLbl="node1" presStyleIdx="3" presStyleCnt="5"/>
      <dgm:spPr/>
    </dgm:pt>
    <dgm:pt modelId="{AD4A92EE-11A1-4870-81B7-730F0E656B1D}" type="pres">
      <dgm:prSet presAssocID="{A33CBD0F-AC52-4D7A-B854-2EACDBB483E4}" presName="spaceB" presStyleCnt="0"/>
      <dgm:spPr/>
    </dgm:pt>
    <dgm:pt modelId="{7FCB7E69-E070-403E-AC61-E29BE143E41A}" type="pres">
      <dgm:prSet presAssocID="{338E2453-B1AE-475F-9926-B4807BA04D8F}" presName="space" presStyleCnt="0"/>
      <dgm:spPr/>
    </dgm:pt>
    <dgm:pt modelId="{FD796B41-93F7-412C-B15E-5BB3032A06AE}" type="pres">
      <dgm:prSet presAssocID="{B39B5F78-57F4-4461-8E0F-66FFF9EC016A}" presName="compositeA" presStyleCnt="0"/>
      <dgm:spPr/>
    </dgm:pt>
    <dgm:pt modelId="{CE0F9683-9759-4FF9-8350-98CC2BB78D36}" type="pres">
      <dgm:prSet presAssocID="{B39B5F78-57F4-4461-8E0F-66FFF9EC016A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6BE73-C025-4659-B979-19953A7FAA72}" type="pres">
      <dgm:prSet presAssocID="{B39B5F78-57F4-4461-8E0F-66FFF9EC016A}" presName="circleA" presStyleLbl="node1" presStyleIdx="4" presStyleCnt="5"/>
      <dgm:spPr/>
    </dgm:pt>
    <dgm:pt modelId="{CEA6ECF0-6219-43AB-908F-0D22F685DDE1}" type="pres">
      <dgm:prSet presAssocID="{B39B5F78-57F4-4461-8E0F-66FFF9EC016A}" presName="spaceA" presStyleCnt="0"/>
      <dgm:spPr/>
    </dgm:pt>
  </dgm:ptLst>
  <dgm:cxnLst>
    <dgm:cxn modelId="{DEC098C5-E536-4A14-A317-97CA0139BFAB}" type="presOf" srcId="{81829FBF-8E6D-40A6-B39B-6E8DCF77779A}" destId="{F0085EC4-35EA-4614-A414-6236407E5F93}" srcOrd="0" destOrd="0" presId="urn:microsoft.com/office/officeart/2005/8/layout/hProcess11"/>
    <dgm:cxn modelId="{E8EE23A4-A573-4D20-9FDC-16C6CBA7EC28}" srcId="{9735DBFC-73ED-47F1-8075-BDC55ADEA33F}" destId="{B39B5F78-57F4-4461-8E0F-66FFF9EC016A}" srcOrd="4" destOrd="0" parTransId="{463EFF64-6B47-4954-8EB8-43DEF1483738}" sibTransId="{A514CD52-CE3E-4060-934A-97ACB775BC2A}"/>
    <dgm:cxn modelId="{F051F7FA-1B7D-4DBD-98F1-D13EC887C579}" srcId="{9735DBFC-73ED-47F1-8075-BDC55ADEA33F}" destId="{A33CBD0F-AC52-4D7A-B854-2EACDBB483E4}" srcOrd="3" destOrd="0" parTransId="{28551E9A-8B0F-4D98-A226-9EA362B01F9E}" sibTransId="{338E2453-B1AE-475F-9926-B4807BA04D8F}"/>
    <dgm:cxn modelId="{3273F70E-3BF2-44DB-8DDE-95268505C12B}" type="presOf" srcId="{9735DBFC-73ED-47F1-8075-BDC55ADEA33F}" destId="{BC4F9A0F-B078-44D4-A7B4-1F579511B7EF}" srcOrd="0" destOrd="0" presId="urn:microsoft.com/office/officeart/2005/8/layout/hProcess11"/>
    <dgm:cxn modelId="{816CF84B-E42F-47E9-8555-BA0FC06199AA}" type="presOf" srcId="{F5B98C69-D9CD-4F5A-A586-306970F7D8EC}" destId="{7F0512CE-044B-4136-96F5-02FBAD16CB8A}" srcOrd="0" destOrd="0" presId="urn:microsoft.com/office/officeart/2005/8/layout/hProcess11"/>
    <dgm:cxn modelId="{22D9AA3C-49F3-4B44-A66E-64A31905048F}" type="presOf" srcId="{A33CBD0F-AC52-4D7A-B854-2EACDBB483E4}" destId="{3200985E-0B6C-40C8-9695-E575740435E5}" srcOrd="0" destOrd="0" presId="urn:microsoft.com/office/officeart/2005/8/layout/hProcess11"/>
    <dgm:cxn modelId="{703F5BCA-E47F-40CC-8031-377B84E64C63}" type="presOf" srcId="{B39B5F78-57F4-4461-8E0F-66FFF9EC016A}" destId="{CE0F9683-9759-4FF9-8350-98CC2BB78D36}" srcOrd="0" destOrd="0" presId="urn:microsoft.com/office/officeart/2005/8/layout/hProcess11"/>
    <dgm:cxn modelId="{07DFE9A9-3F19-4CD5-BE44-978E37523E30}" srcId="{9735DBFC-73ED-47F1-8075-BDC55ADEA33F}" destId="{81829FBF-8E6D-40A6-B39B-6E8DCF77779A}" srcOrd="2" destOrd="0" parTransId="{9A297EB6-162A-4C95-AFAE-601A1189DCDC}" sibTransId="{4BD02F06-0472-4383-89D8-0E6BD315B70D}"/>
    <dgm:cxn modelId="{DEC880E2-9E6F-4E50-BDAB-A200D3A1F063}" srcId="{9735DBFC-73ED-47F1-8075-BDC55ADEA33F}" destId="{2DE4FB85-E023-4114-98D5-E301E726051E}" srcOrd="0" destOrd="0" parTransId="{1C389EA3-96A7-48F4-A1CF-91928B2CE28C}" sibTransId="{08D1336E-B33A-4C7C-AA6C-2E9FB503662D}"/>
    <dgm:cxn modelId="{64597B20-2C0E-41EA-BA20-1DB3162D5E59}" type="presOf" srcId="{2DE4FB85-E023-4114-98D5-E301E726051E}" destId="{901CE676-EA24-4D0B-B71E-2CB8692A4664}" srcOrd="0" destOrd="0" presId="urn:microsoft.com/office/officeart/2005/8/layout/hProcess11"/>
    <dgm:cxn modelId="{F1D457A8-FC15-464B-AD96-25BEC49E3067}" srcId="{9735DBFC-73ED-47F1-8075-BDC55ADEA33F}" destId="{F5B98C69-D9CD-4F5A-A586-306970F7D8EC}" srcOrd="1" destOrd="0" parTransId="{20A23338-9CDC-47B3-B99E-70C70A8E0740}" sibTransId="{4DF33D48-7591-4CD6-8C1E-F7A4702963DF}"/>
    <dgm:cxn modelId="{BDCEB437-0A97-4641-9595-991B93EF51A1}" type="presParOf" srcId="{BC4F9A0F-B078-44D4-A7B4-1F579511B7EF}" destId="{E2D8BB90-ECA4-4B03-A2CF-8F641CBFD37E}" srcOrd="0" destOrd="0" presId="urn:microsoft.com/office/officeart/2005/8/layout/hProcess11"/>
    <dgm:cxn modelId="{B4699B70-8FFA-48BE-894D-F1D89F3889D2}" type="presParOf" srcId="{BC4F9A0F-B078-44D4-A7B4-1F579511B7EF}" destId="{2661C289-E775-4AE9-9034-8FF1513F8147}" srcOrd="1" destOrd="0" presId="urn:microsoft.com/office/officeart/2005/8/layout/hProcess11"/>
    <dgm:cxn modelId="{74C9053E-F716-4D85-AAC3-052259BE64D0}" type="presParOf" srcId="{2661C289-E775-4AE9-9034-8FF1513F8147}" destId="{AFFBE80E-EF5F-4344-A04A-44506C8728CE}" srcOrd="0" destOrd="0" presId="urn:microsoft.com/office/officeart/2005/8/layout/hProcess11"/>
    <dgm:cxn modelId="{C49FECDB-2FE7-48FB-96C5-6F0A6F70D301}" type="presParOf" srcId="{AFFBE80E-EF5F-4344-A04A-44506C8728CE}" destId="{901CE676-EA24-4D0B-B71E-2CB8692A4664}" srcOrd="0" destOrd="0" presId="urn:microsoft.com/office/officeart/2005/8/layout/hProcess11"/>
    <dgm:cxn modelId="{49E5D119-9BF9-442D-A967-556470D2C7F8}" type="presParOf" srcId="{AFFBE80E-EF5F-4344-A04A-44506C8728CE}" destId="{C05F548F-7CA0-46A9-9152-88DFB09FEFC6}" srcOrd="1" destOrd="0" presId="urn:microsoft.com/office/officeart/2005/8/layout/hProcess11"/>
    <dgm:cxn modelId="{89FCF40A-3A10-46BE-80DB-D8480EA16A51}" type="presParOf" srcId="{AFFBE80E-EF5F-4344-A04A-44506C8728CE}" destId="{131EF67B-BC6A-4042-9573-A38D24551CEC}" srcOrd="2" destOrd="0" presId="urn:microsoft.com/office/officeart/2005/8/layout/hProcess11"/>
    <dgm:cxn modelId="{037DCED2-9312-4119-936D-08D864B2186E}" type="presParOf" srcId="{2661C289-E775-4AE9-9034-8FF1513F8147}" destId="{026F75C3-624E-49C5-BC69-842C50E860CD}" srcOrd="1" destOrd="0" presId="urn:microsoft.com/office/officeart/2005/8/layout/hProcess11"/>
    <dgm:cxn modelId="{2059A283-E2ED-433C-A8DD-AB49201AABB6}" type="presParOf" srcId="{2661C289-E775-4AE9-9034-8FF1513F8147}" destId="{407BA03B-4848-4232-AEA1-F7F4CF95B384}" srcOrd="2" destOrd="0" presId="urn:microsoft.com/office/officeart/2005/8/layout/hProcess11"/>
    <dgm:cxn modelId="{DF3DF1B8-A5E9-441C-9C5E-CF90EC4652E0}" type="presParOf" srcId="{407BA03B-4848-4232-AEA1-F7F4CF95B384}" destId="{7F0512CE-044B-4136-96F5-02FBAD16CB8A}" srcOrd="0" destOrd="0" presId="urn:microsoft.com/office/officeart/2005/8/layout/hProcess11"/>
    <dgm:cxn modelId="{C3202EE1-9252-4B84-9267-C2FBC68430F0}" type="presParOf" srcId="{407BA03B-4848-4232-AEA1-F7F4CF95B384}" destId="{178BB61A-6C72-4BE8-B17D-4C33303DD911}" srcOrd="1" destOrd="0" presId="urn:microsoft.com/office/officeart/2005/8/layout/hProcess11"/>
    <dgm:cxn modelId="{3B61177E-2734-4F9D-AE14-AEB4420DC798}" type="presParOf" srcId="{407BA03B-4848-4232-AEA1-F7F4CF95B384}" destId="{E3113F4E-0CC6-45CD-82EC-6B0946307854}" srcOrd="2" destOrd="0" presId="urn:microsoft.com/office/officeart/2005/8/layout/hProcess11"/>
    <dgm:cxn modelId="{F3F996AB-C16C-43E9-8A2C-FB8AA852CD2F}" type="presParOf" srcId="{2661C289-E775-4AE9-9034-8FF1513F8147}" destId="{8D90C72B-4EFE-4195-99B7-95862D852020}" srcOrd="3" destOrd="0" presId="urn:microsoft.com/office/officeart/2005/8/layout/hProcess11"/>
    <dgm:cxn modelId="{CBA368EC-5588-47CA-8630-886313C8C5A6}" type="presParOf" srcId="{2661C289-E775-4AE9-9034-8FF1513F8147}" destId="{443E3F52-ED4B-454F-A2B1-18319112C4BC}" srcOrd="4" destOrd="0" presId="urn:microsoft.com/office/officeart/2005/8/layout/hProcess11"/>
    <dgm:cxn modelId="{1BD0021E-FEDF-4324-AEA5-4AC5DC9245C0}" type="presParOf" srcId="{443E3F52-ED4B-454F-A2B1-18319112C4BC}" destId="{F0085EC4-35EA-4614-A414-6236407E5F93}" srcOrd="0" destOrd="0" presId="urn:microsoft.com/office/officeart/2005/8/layout/hProcess11"/>
    <dgm:cxn modelId="{9EA85D91-2867-48B1-B135-384C60439C20}" type="presParOf" srcId="{443E3F52-ED4B-454F-A2B1-18319112C4BC}" destId="{ABADAF58-C148-4897-9DE4-18A116BA62AD}" srcOrd="1" destOrd="0" presId="urn:microsoft.com/office/officeart/2005/8/layout/hProcess11"/>
    <dgm:cxn modelId="{A20CD3EB-644A-400F-A50D-2DE20E290162}" type="presParOf" srcId="{443E3F52-ED4B-454F-A2B1-18319112C4BC}" destId="{255891DE-0151-4B35-8742-C7483258BD3C}" srcOrd="2" destOrd="0" presId="urn:microsoft.com/office/officeart/2005/8/layout/hProcess11"/>
    <dgm:cxn modelId="{1CC9ACFD-0D3F-4D35-844D-209565385354}" type="presParOf" srcId="{2661C289-E775-4AE9-9034-8FF1513F8147}" destId="{7E717CBE-90A0-48EF-8BD4-E2634719C24B}" srcOrd="5" destOrd="0" presId="urn:microsoft.com/office/officeart/2005/8/layout/hProcess11"/>
    <dgm:cxn modelId="{F2DE94B3-2985-446D-BDF2-5144DBD38014}" type="presParOf" srcId="{2661C289-E775-4AE9-9034-8FF1513F8147}" destId="{94950195-DF15-4083-BFD8-742F5DC36066}" srcOrd="6" destOrd="0" presId="urn:microsoft.com/office/officeart/2005/8/layout/hProcess11"/>
    <dgm:cxn modelId="{554FD431-4224-45DB-8385-86815F766E91}" type="presParOf" srcId="{94950195-DF15-4083-BFD8-742F5DC36066}" destId="{3200985E-0B6C-40C8-9695-E575740435E5}" srcOrd="0" destOrd="0" presId="urn:microsoft.com/office/officeart/2005/8/layout/hProcess11"/>
    <dgm:cxn modelId="{D6FF2799-E324-421A-9ACD-650AA616E75A}" type="presParOf" srcId="{94950195-DF15-4083-BFD8-742F5DC36066}" destId="{FE66E98F-D647-44B8-AD7E-605878EA141F}" srcOrd="1" destOrd="0" presId="urn:microsoft.com/office/officeart/2005/8/layout/hProcess11"/>
    <dgm:cxn modelId="{CAC90D47-BFFD-4966-952D-EA9AE02A3AC0}" type="presParOf" srcId="{94950195-DF15-4083-BFD8-742F5DC36066}" destId="{AD4A92EE-11A1-4870-81B7-730F0E656B1D}" srcOrd="2" destOrd="0" presId="urn:microsoft.com/office/officeart/2005/8/layout/hProcess11"/>
    <dgm:cxn modelId="{9D7C3408-75E3-45BA-85B7-8E1EB8469053}" type="presParOf" srcId="{2661C289-E775-4AE9-9034-8FF1513F8147}" destId="{7FCB7E69-E070-403E-AC61-E29BE143E41A}" srcOrd="7" destOrd="0" presId="urn:microsoft.com/office/officeart/2005/8/layout/hProcess11"/>
    <dgm:cxn modelId="{2B36FD73-F554-4130-B384-E35D12429517}" type="presParOf" srcId="{2661C289-E775-4AE9-9034-8FF1513F8147}" destId="{FD796B41-93F7-412C-B15E-5BB3032A06AE}" srcOrd="8" destOrd="0" presId="urn:microsoft.com/office/officeart/2005/8/layout/hProcess11"/>
    <dgm:cxn modelId="{ADEC69DD-723A-40A0-AC63-54E9756BED6D}" type="presParOf" srcId="{FD796B41-93F7-412C-B15E-5BB3032A06AE}" destId="{CE0F9683-9759-4FF9-8350-98CC2BB78D36}" srcOrd="0" destOrd="0" presId="urn:microsoft.com/office/officeart/2005/8/layout/hProcess11"/>
    <dgm:cxn modelId="{8F7EBB7A-F482-4A3C-B135-98A9643DBF46}" type="presParOf" srcId="{FD796B41-93F7-412C-B15E-5BB3032A06AE}" destId="{8D76BE73-C025-4659-B979-19953A7FAA72}" srcOrd="1" destOrd="0" presId="urn:microsoft.com/office/officeart/2005/8/layout/hProcess11"/>
    <dgm:cxn modelId="{8F1A8D44-08FA-4D99-905C-4B2E1B7D0E48}" type="presParOf" srcId="{FD796B41-93F7-412C-B15E-5BB3032A06AE}" destId="{CEA6ECF0-6219-43AB-908F-0D22F685DDE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cnbc.com/gallery/?video=300049501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ighlommen/QuantTra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Quantitative </a:t>
            </a:r>
            <a:r>
              <a:rPr lang="en-US" dirty="0" err="1" smtClean="0"/>
              <a:t>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survey of trading horizons, data, and strategies</a:t>
            </a:r>
          </a:p>
          <a:p>
            <a:r>
              <a:rPr lang="en-US" sz="1800" i="1" dirty="0" smtClean="0"/>
              <a:t>BY Leigh </a:t>
            </a:r>
            <a:r>
              <a:rPr lang="en-US" sz="1800" i="1" dirty="0" err="1" smtClean="0"/>
              <a:t>Lommen</a:t>
            </a:r>
            <a:r>
              <a:rPr lang="en-US" sz="1800" i="1" dirty="0" smtClean="0"/>
              <a:t> </a:t>
            </a:r>
          </a:p>
          <a:p>
            <a:r>
              <a:rPr lang="en-US" sz="1800" i="1" dirty="0" smtClean="0"/>
              <a:t>6/27/17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592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81491" cy="1097548"/>
          </a:xfrm>
        </p:spPr>
        <p:txBody>
          <a:bodyPr/>
          <a:lstStyle/>
          <a:p>
            <a:r>
              <a:rPr lang="en-US" dirty="0"/>
              <a:t>High Frequency Trading: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6066"/>
            <a:ext cx="10395058" cy="4797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Exploits market microstructure for profits</a:t>
            </a:r>
          </a:p>
          <a:p>
            <a:r>
              <a:rPr lang="en-US" sz="3600" dirty="0" smtClean="0"/>
              <a:t>Data used:  TAQ (Time and Quote) and NBBO (National Best                      Bid and Best Offer)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Pros:  Tons of Data (Terabytes and Terabytes);  A “Cash Cow” when done properly (e.g., </a:t>
            </a:r>
            <a:r>
              <a:rPr lang="en-US" sz="3600" i="1" dirty="0"/>
              <a:t>Tradeworx</a:t>
            </a:r>
            <a:r>
              <a:rPr lang="en-US" sz="3600" dirty="0"/>
              <a:t> has had only a few unprofitable days in its </a:t>
            </a:r>
            <a:r>
              <a:rPr lang="en-US" sz="3600" dirty="0" smtClean="0"/>
              <a:t>multi-year </a:t>
            </a:r>
            <a:r>
              <a:rPr lang="en-US" sz="3600" dirty="0"/>
              <a:t>history) ; Leverage can exceed </a:t>
            </a:r>
            <a:r>
              <a:rPr lang="en-US" sz="3600" dirty="0" smtClean="0"/>
              <a:t>10x; Sharpe Ratios can exceed 10</a:t>
            </a:r>
            <a:endParaRPr lang="en-US" sz="3600" dirty="0"/>
          </a:p>
          <a:p>
            <a:r>
              <a:rPr lang="en-US" sz="3600" dirty="0"/>
              <a:t>Cons: Competitive and success </a:t>
            </a:r>
            <a:r>
              <a:rPr lang="en-US" sz="3600" dirty="0" smtClean="0"/>
              <a:t>is </a:t>
            </a:r>
            <a:r>
              <a:rPr lang="en-US" sz="3600" dirty="0"/>
              <a:t>often a function of Hardware (Field Gate Process Arrays and Microwave Technology)</a:t>
            </a:r>
          </a:p>
          <a:p>
            <a:r>
              <a:rPr lang="en-US" sz="3600" dirty="0" smtClean="0"/>
              <a:t>Examples:  </a:t>
            </a:r>
            <a:r>
              <a:rPr lang="en-US" sz="3600" dirty="0" err="1" smtClean="0"/>
              <a:t>Tradeworx</a:t>
            </a:r>
            <a:r>
              <a:rPr lang="en-US" sz="3600" dirty="0"/>
              <a:t>, Virtu Financial, Headlands Technologies</a:t>
            </a:r>
            <a:r>
              <a:rPr lang="en-US" sz="3600" dirty="0" smtClean="0"/>
              <a:t>, Renaissance Tech, ATD, Knight </a:t>
            </a:r>
            <a:r>
              <a:rPr lang="en-US" sz="3600" dirty="0"/>
              <a:t>Trading (Post Mortem</a:t>
            </a:r>
            <a:r>
              <a:rPr lang="en-US" sz="3600" dirty="0" smtClean="0"/>
              <a:t>)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825" y="0"/>
            <a:ext cx="9905998" cy="1478570"/>
          </a:xfrm>
        </p:spPr>
        <p:txBody>
          <a:bodyPr/>
          <a:lstStyle/>
          <a:p>
            <a:r>
              <a:rPr lang="en-US" dirty="0" smtClean="0"/>
              <a:t>Examples of hft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25" y="1145415"/>
            <a:ext cx="9661526" cy="13406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Bid-Ask Bounce (Buy at Bid/Sell at Offer)-May or may not include rebates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3" y="2109634"/>
            <a:ext cx="8013702" cy="46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stuffing:  illegal?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40394"/>
            <a:ext cx="8942745" cy="4417501"/>
          </a:xfrm>
        </p:spPr>
      </p:pic>
    </p:spTree>
    <p:extLst>
      <p:ext uri="{BB962C8B-B14F-4D97-AF65-F5344CB8AC3E}">
        <p14:creationId xmlns:p14="http://schemas.microsoft.com/office/powerpoint/2010/main" val="4045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81075" cy="984814"/>
          </a:xfrm>
        </p:spPr>
        <p:txBody>
          <a:bodyPr/>
          <a:lstStyle/>
          <a:p>
            <a:r>
              <a:rPr lang="en-US" dirty="0" smtClean="0"/>
              <a:t>Statistical arbitrage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506828"/>
                <a:ext cx="10395058" cy="50067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Uses anything from tick to daily data.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Exploits inefficiencies in prices, liquidity, fundamentals, and other attributes.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Sample Strategy 1: Mean Reversion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Really just:  Buy worst performing stocks relative to market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Short best performing stocks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Market-Neutral  portfolio (Longs = Shorts)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THIS STILL WORKS (THOUGH NOT AS WELL)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506828"/>
                <a:ext cx="10395058" cy="5006706"/>
              </a:xfrm>
              <a:blipFill rotWithShape="0">
                <a:blip r:embed="rId2"/>
                <a:stretch>
                  <a:fillRect l="-880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36378"/>
            <a:ext cx="9905998" cy="1145888"/>
          </a:xfrm>
        </p:spPr>
        <p:txBody>
          <a:bodyPr/>
          <a:lstStyle/>
          <a:p>
            <a:r>
              <a:rPr lang="en-US" dirty="0" smtClean="0"/>
              <a:t>Side note: concept of alpha decay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1614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 Reversion over 1 Day Historical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703164"/>
            <a:ext cx="6854781" cy="49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05531"/>
            <a:ext cx="9905998" cy="1478570"/>
          </a:xfrm>
        </p:spPr>
        <p:txBody>
          <a:bodyPr/>
          <a:lstStyle/>
          <a:p>
            <a:r>
              <a:rPr lang="en-US" dirty="0" smtClean="0"/>
              <a:t>Quant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4100"/>
            <a:ext cx="10217754" cy="50485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Uses Fundamental Data from financial statements (B/S, I/S, and CF </a:t>
            </a:r>
            <a:r>
              <a:rPr lang="en-US" dirty="0" err="1" smtClean="0"/>
              <a:t>stmt</a:t>
            </a:r>
            <a:r>
              <a:rPr lang="en-US" dirty="0" smtClean="0"/>
              <a:t>) </a:t>
            </a:r>
            <a:r>
              <a:rPr lang="en-US" dirty="0"/>
              <a:t>Utilizing multivariate regression or ranking systems, coupled with historical financial ratios to determine what “has </a:t>
            </a:r>
            <a:r>
              <a:rPr lang="en-US" dirty="0" smtClean="0"/>
              <a:t>worked” historically.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4076000"/>
            <a:ext cx="6212253" cy="120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2" y="3887331"/>
            <a:ext cx="3685303" cy="15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4879"/>
            <a:ext cx="9905998" cy="1478570"/>
          </a:xfrm>
        </p:spPr>
        <p:txBody>
          <a:bodyPr/>
          <a:lstStyle/>
          <a:p>
            <a:r>
              <a:rPr lang="en-US" dirty="0" smtClean="0"/>
              <a:t>Quant equity models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0909" y="1378986"/>
            <a:ext cx="7910065" cy="5330905"/>
          </a:xfrm>
        </p:spPr>
      </p:pic>
    </p:spTree>
    <p:extLst>
      <p:ext uri="{BB962C8B-B14F-4D97-AF65-F5344CB8AC3E}">
        <p14:creationId xmlns:p14="http://schemas.microsoft.com/office/powerpoint/2010/main" val="8694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6394"/>
            <a:ext cx="9905998" cy="1478570"/>
          </a:xfrm>
        </p:spPr>
        <p:txBody>
          <a:bodyPr/>
          <a:lstStyle/>
          <a:p>
            <a:r>
              <a:rPr lang="en-US" dirty="0" smtClean="0"/>
              <a:t>Proliferation of smart beta 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8344"/>
            <a:ext cx="10088965" cy="42328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Market Indices used to construct “Smart Beta” models are not based on price (e.g., DJIA) or market-cap (e.g., S&amp;P 500), but based on fundamental rankings.</a:t>
            </a:r>
          </a:p>
          <a:p>
            <a:pPr marL="0" indent="0">
              <a:buNone/>
            </a:pPr>
            <a:r>
              <a:rPr lang="en-US" dirty="0" smtClean="0"/>
              <a:t>Portfolios are frequently rebalanced (from quarterly to daily).</a:t>
            </a:r>
          </a:p>
        </p:txBody>
      </p:sp>
    </p:spTree>
    <p:extLst>
      <p:ext uri="{BB962C8B-B14F-4D97-AF65-F5344CB8AC3E}">
        <p14:creationId xmlns:p14="http://schemas.microsoft.com/office/powerpoint/2010/main" val="34615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54016"/>
            <a:ext cx="9905998" cy="1478570"/>
          </a:xfrm>
        </p:spPr>
        <p:txBody>
          <a:bodyPr/>
          <a:lstStyle/>
          <a:p>
            <a:r>
              <a:rPr lang="en-US" dirty="0" err="1" smtClean="0"/>
              <a:t>Cta</a:t>
            </a:r>
            <a:r>
              <a:rPr lang="en-US" dirty="0" smtClean="0"/>
              <a:t> (commodity trading advisor)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32586"/>
            <a:ext cx="9905999" cy="4258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Trades can very in duration from seconds to months.  Data can be sparse (Trend-Following with daily OHLC) or abundant (tick data) that utilizes stat arb.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http://video.cnbc.com/gallery/?video=3000495019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824" y="3925456"/>
            <a:ext cx="944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my also me fundamental (Commitment of traders, Grain yields, etc. or Alternative (satellite pics of oil fields, farm lands,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6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9273"/>
            <a:ext cx="9905998" cy="1478570"/>
          </a:xfrm>
        </p:spPr>
        <p:txBody>
          <a:bodyPr/>
          <a:lstStyle/>
          <a:p>
            <a:r>
              <a:rPr lang="en-US" dirty="0" smtClean="0"/>
              <a:t>The rise of alternative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63875"/>
            <a:ext cx="10282149" cy="462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Price and volume data, as well as fundamental data is OLD HAT!</a:t>
            </a:r>
          </a:p>
          <a:p>
            <a:pPr marL="0" indent="0">
              <a:buNone/>
            </a:pPr>
            <a:r>
              <a:rPr lang="en-US" dirty="0" smtClean="0"/>
              <a:t>New horizons: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Email receipts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Satellite Images (of parking lots, oil fields, etc.)</a:t>
            </a:r>
          </a:p>
          <a:p>
            <a:pPr marL="0" indent="0">
              <a:buNone/>
            </a:pPr>
            <a:r>
              <a:rPr lang="en-US" dirty="0" smtClean="0"/>
              <a:t>  GPS phone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Social media scraping (sentiment analysis)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95" y="4946090"/>
            <a:ext cx="693783" cy="6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44398"/>
            <a:ext cx="9905998" cy="1478570"/>
          </a:xfrm>
        </p:spPr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23607"/>
            <a:ext cx="10021169" cy="378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Options and futures trader in Chicago	</a:t>
            </a:r>
          </a:p>
          <a:p>
            <a:pPr marL="0" indent="0">
              <a:buNone/>
            </a:pPr>
            <a:r>
              <a:rPr lang="en-US" dirty="0"/>
              <a:t>Masters in Financial </a:t>
            </a:r>
            <a:r>
              <a:rPr lang="en-US" dirty="0" smtClean="0"/>
              <a:t>Mathematics</a:t>
            </a:r>
          </a:p>
          <a:p>
            <a:pPr marL="0" indent="0">
              <a:buNone/>
            </a:pPr>
            <a:r>
              <a:rPr lang="en-US" dirty="0" smtClean="0"/>
              <a:t>Quantitative Researcher for Trading Education Platform, HF Subadvisor and Research provider funded by </a:t>
            </a:r>
            <a:r>
              <a:rPr lang="en-US" dirty="0" err="1" smtClean="0"/>
              <a:t>Skybridge</a:t>
            </a:r>
            <a:r>
              <a:rPr lang="en-US" dirty="0" smtClean="0"/>
              <a:t> Capital Partner (host of </a:t>
            </a:r>
            <a:r>
              <a:rPr lang="en-US" i="1" dirty="0" smtClean="0"/>
              <a:t>Wall Street Week</a:t>
            </a:r>
            <a:r>
              <a:rPr lang="en-US" dirty="0" smtClean="0"/>
              <a:t>’s Partner)</a:t>
            </a:r>
          </a:p>
          <a:p>
            <a:pPr marL="0" indent="0">
              <a:buNone/>
            </a:pPr>
            <a:r>
              <a:rPr lang="en-US" dirty="0" smtClean="0"/>
              <a:t>Never had sustained “directional trading” success with out use of computers (or hedging – use of math to hedge)</a:t>
            </a:r>
          </a:p>
        </p:txBody>
      </p:sp>
    </p:spTree>
    <p:extLst>
      <p:ext uri="{BB962C8B-B14F-4D97-AF65-F5344CB8AC3E}">
        <p14:creationId xmlns:p14="http://schemas.microsoft.com/office/powerpoint/2010/main" val="9006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data providers and startups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09" y="2081582"/>
            <a:ext cx="1536508" cy="12698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1" y="2497428"/>
            <a:ext cx="15144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1" y="3429000"/>
            <a:ext cx="3033906" cy="680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1" y="2056525"/>
            <a:ext cx="3516210" cy="1758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91" y="4685683"/>
            <a:ext cx="4572000" cy="1082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1" y="4209123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1478570"/>
          </a:xfrm>
        </p:spPr>
        <p:txBody>
          <a:bodyPr/>
          <a:lstStyle/>
          <a:p>
            <a:r>
              <a:rPr lang="en-US" dirty="0" smtClean="0"/>
              <a:t>Where to get started if you are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0675"/>
            <a:ext cx="9905999" cy="4200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Books:  Anything by Ernest Chan, Robert Pardo; Finding Alphas by </a:t>
            </a:r>
            <a:r>
              <a:rPr lang="en-US" dirty="0"/>
              <a:t>Igor </a:t>
            </a:r>
            <a:r>
              <a:rPr lang="en-US" dirty="0" err="1" smtClean="0"/>
              <a:t>Tulchinsky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Papers:  SSRN (Cliff </a:t>
            </a:r>
            <a:r>
              <a:rPr lang="en-US" dirty="0" err="1" smtClean="0"/>
              <a:t>Asness</a:t>
            </a:r>
            <a:r>
              <a:rPr lang="en-US" dirty="0" smtClean="0"/>
              <a:t>, Andrew Lo, Marco Avellaneda)</a:t>
            </a:r>
          </a:p>
          <a:p>
            <a:pPr marL="0" indent="0">
              <a:buNone/>
            </a:pPr>
            <a:r>
              <a:rPr lang="en-US" dirty="0" smtClean="0"/>
              <a:t>Websites: </a:t>
            </a:r>
            <a:r>
              <a:rPr lang="en-US" dirty="0" err="1" smtClean="0"/>
              <a:t>Quantopian</a:t>
            </a:r>
            <a:r>
              <a:rPr lang="en-US" dirty="0" smtClean="0"/>
              <a:t>, </a:t>
            </a:r>
            <a:r>
              <a:rPr lang="en-US" dirty="0" err="1" smtClean="0"/>
              <a:t>Quantiacs</a:t>
            </a:r>
            <a:r>
              <a:rPr lang="en-US" dirty="0" smtClean="0"/>
              <a:t>, </a:t>
            </a:r>
            <a:r>
              <a:rPr lang="en-US" dirty="0" err="1" smtClean="0"/>
              <a:t>Numerai</a:t>
            </a:r>
            <a:r>
              <a:rPr lang="en-US" dirty="0" smtClean="0"/>
              <a:t>, </a:t>
            </a:r>
            <a:r>
              <a:rPr lang="en-US" dirty="0" err="1" smtClean="0"/>
              <a:t>CloudQuant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Blogs:  </a:t>
            </a:r>
            <a:r>
              <a:rPr lang="en-US" dirty="0" err="1" smtClean="0"/>
              <a:t>JonathanKinlay</a:t>
            </a:r>
            <a:r>
              <a:rPr lang="en-US" dirty="0" smtClean="0"/>
              <a:t>, EP Chan, Trading with Python, Quant at Risk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2921"/>
            <a:ext cx="9905998" cy="3988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Stat Arb and slower:</a:t>
            </a:r>
          </a:p>
          <a:p>
            <a:pPr marL="457200" indent="-457200">
              <a:buAutoNum type="arabicPeriod"/>
            </a:pPr>
            <a:r>
              <a:rPr lang="en-US" dirty="0" smtClean="0"/>
              <a:t>Think or Swim (TD Ameritrade)</a:t>
            </a:r>
          </a:p>
          <a:p>
            <a:pPr marL="457200" indent="-457200">
              <a:buAutoNum type="arabicPeriod"/>
            </a:pPr>
            <a:r>
              <a:rPr lang="en-US" dirty="0" smtClean="0"/>
              <a:t>Interactive Brokers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 Arb to HFT:</a:t>
            </a:r>
          </a:p>
          <a:p>
            <a:pPr marL="457200" indent="-457200">
              <a:buAutoNum type="arabicPeriod"/>
            </a:pPr>
            <a:r>
              <a:rPr lang="en-US" dirty="0" smtClean="0"/>
              <a:t>Lime (</a:t>
            </a:r>
            <a:r>
              <a:rPr lang="en-US" dirty="0" err="1" smtClean="0"/>
              <a:t>Wedbush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Lightspeed</a:t>
            </a:r>
            <a:r>
              <a:rPr lang="en-US" dirty="0" smtClean="0"/>
              <a:t> Trading</a:t>
            </a:r>
          </a:p>
          <a:p>
            <a:pPr marL="457200" indent="-457200">
              <a:buAutoNum type="arabicPeriod"/>
            </a:pPr>
            <a:r>
              <a:rPr lang="en-US" dirty="0" smtClean="0"/>
              <a:t>New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github.com/leighlommen/QuantTrading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Email:  Leigh.Lommen@pqam.net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different trading </a:t>
            </a:r>
            <a:r>
              <a:rPr lang="en-US" dirty="0" err="1" smtClean="0"/>
              <a:t>strats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their respective time horizons (&amp; Data: The Life blood of a quant)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72573"/>
              </p:ext>
            </p:extLst>
          </p:nvPr>
        </p:nvGraphicFramePr>
        <p:xfrm>
          <a:off x="1141413" y="1957052"/>
          <a:ext cx="10114722" cy="3898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665" y="4530109"/>
                <a:ext cx="22024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5" y="4530109"/>
                <a:ext cx="2202462" cy="553998"/>
              </a:xfrm>
              <a:prstGeom prst="rect">
                <a:avLst/>
              </a:prstGeom>
              <a:blipFill rotWithShape="0">
                <a:blip r:embed="rId7"/>
                <a:stretch>
                  <a:fillRect l="-1934" t="-1099" r="-11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78187" y="2653341"/>
                <a:ext cx="22697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(1×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87" y="2653341"/>
                <a:ext cx="2269789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2151" t="-1099" r="-107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49539" y="4521483"/>
                <a:ext cx="1803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39" y="4521483"/>
                <a:ext cx="180325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73" t="-8889" r="-406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0374" y="2791840"/>
                <a:ext cx="2124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74" y="2791840"/>
                <a:ext cx="212462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24" t="-6667" r="-86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65811" y="4798482"/>
                <a:ext cx="1474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811" y="4798482"/>
                <a:ext cx="147412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479" r="-124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96978" y="53663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5964" y="53848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0523" y="5366328"/>
            <a:ext cx="170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&amp; daily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12424" y="5550994"/>
            <a:ext cx="23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9828"/>
            <a:ext cx="9785206" cy="1201045"/>
          </a:xfrm>
        </p:spPr>
        <p:txBody>
          <a:bodyPr/>
          <a:lstStyle/>
          <a:p>
            <a:r>
              <a:rPr lang="en-US" dirty="0" smtClean="0"/>
              <a:t>Building trading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9964"/>
            <a:ext cx="9905999" cy="4581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Methodologies:  Observation, Academic research, fundamental ratios, technical indicators, statistical research, time series analysis, stochastic modeling, pattern recognition, machine learning, AI, etc.,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1354"/>
            <a:ext cx="9905998" cy="1478570"/>
          </a:xfrm>
        </p:spPr>
        <p:txBody>
          <a:bodyPr/>
          <a:lstStyle/>
          <a:p>
            <a:r>
              <a:rPr lang="en-US" dirty="0" smtClean="0"/>
              <a:t>Protocol-Scientific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3164"/>
            <a:ext cx="9905999" cy="43780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Hypothesize</a:t>
            </a:r>
          </a:p>
          <a:p>
            <a:pPr marL="457200" indent="-457200">
              <a:buAutoNum type="arabicPeriod"/>
            </a:pPr>
            <a:r>
              <a:rPr lang="en-US" dirty="0" smtClean="0"/>
              <a:t>Split data into two samples (train and test-</a:t>
            </a:r>
            <a:r>
              <a:rPr lang="en-US" b="1" dirty="0" smtClean="0"/>
              <a:t>NLP you better know this!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(control and experimental)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Optimize parameters on Training set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Use strategy on test set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Paper trade going forward to see if results are still profitable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Implement with real money using risk control (max </a:t>
            </a:r>
            <a:r>
              <a:rPr lang="en-US" dirty="0" err="1" smtClean="0"/>
              <a:t>DrawDown</a:t>
            </a:r>
            <a:r>
              <a:rPr lang="en-US" dirty="0" smtClean="0"/>
              <a:t>, # of unprofitable trades, etc.)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0608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1:  time series is non-stationary and non-normal (returns have fat tails)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91" y="1767325"/>
            <a:ext cx="7306419" cy="4922328"/>
          </a:xfrm>
        </p:spPr>
      </p:pic>
    </p:spTree>
    <p:extLst>
      <p:ext uri="{BB962C8B-B14F-4D97-AF65-F5344CB8AC3E}">
        <p14:creationId xmlns:p14="http://schemas.microsoft.com/office/powerpoint/2010/main" val="37011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49" y="0"/>
            <a:ext cx="9905998" cy="1478570"/>
          </a:xfrm>
        </p:spPr>
        <p:txBody>
          <a:bodyPr/>
          <a:lstStyle/>
          <a:p>
            <a:r>
              <a:rPr lang="en-US" dirty="0" smtClean="0"/>
              <a:t>Problem 2: curve fitting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73" y="1029545"/>
            <a:ext cx="6907254" cy="5669704"/>
          </a:xfrm>
        </p:spPr>
      </p:pic>
    </p:spTree>
    <p:extLst>
      <p:ext uri="{BB962C8B-B14F-4D97-AF65-F5344CB8AC3E}">
        <p14:creationId xmlns:p14="http://schemas.microsoft.com/office/powerpoint/2010/main" val="28269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2" y="1864895"/>
            <a:ext cx="10048790" cy="392630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Optimize to stable parameters (not local maxima/minima)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 out of sample and paper trade</a:t>
            </a:r>
          </a:p>
          <a:p>
            <a:pPr marL="457200" indent="-457200">
              <a:buAutoNum type="arabicPeriod"/>
            </a:pPr>
            <a:r>
              <a:rPr lang="en-US" dirty="0" smtClean="0"/>
              <a:t>Proper position sizing and risk control </a:t>
            </a:r>
          </a:p>
          <a:p>
            <a:pPr marL="457200" indent="-457200">
              <a:buAutoNum type="arabicPeriod"/>
            </a:pPr>
            <a:r>
              <a:rPr lang="en-US" dirty="0" smtClean="0"/>
              <a:t>Monte Carlo Simulation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Statistical process control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quick 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674254"/>
                <a:ext cx="10398057" cy="48810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Market making – using the bid/ask spread as a competitive advantage and revenue source.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Stat arb – using stats in data to exploit inefficiencies in one or more financial instruments.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Portfolio optimization: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3657600" lvl="8" indent="0">
                  <a:buNone/>
                </a:pPr>
                <a:r>
                  <a:rPr lang="en-US" sz="1600" dirty="0" smtClean="0"/>
                  <a:t>   </a:t>
                </a:r>
                <a:r>
                  <a:rPr lang="en-US" sz="1600" dirty="0" err="1" smtClean="0"/>
                  <a:t>S.t.</a:t>
                </a:r>
                <a:r>
                  <a:rPr lang="en-US" sz="1600" dirty="0" smtClean="0"/>
                  <a:t>     W’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 (directionless portfolio over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1600" dirty="0" smtClean="0"/>
                  <a:t>t)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Sharpe Ratio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Drawdown:  Peak to trough of an equity curve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674254"/>
                <a:ext cx="10398057" cy="4881092"/>
              </a:xfrm>
              <a:blipFill rotWithShape="0">
                <a:blip r:embed="rId2"/>
                <a:stretch>
                  <a:fillRect l="-879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13112</TotalTime>
  <Words>754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Tw Cen MT</vt:lpstr>
      <vt:lpstr>Circuit</vt:lpstr>
      <vt:lpstr>Quantitative tRADING</vt:lpstr>
      <vt:lpstr>Background </vt:lpstr>
      <vt:lpstr>Taxonomy of different trading strats and their respective time horizons (&amp; Data: The Life blood of a quant) </vt:lpstr>
      <vt:lpstr>Building trading strategies</vt:lpstr>
      <vt:lpstr>Protocol-Scientific method</vt:lpstr>
      <vt:lpstr>Problem 1:  time series is non-stationary and non-normal (returns have fat tails)</vt:lpstr>
      <vt:lpstr>Problem 2: curve fitting </vt:lpstr>
      <vt:lpstr>Solutions </vt:lpstr>
      <vt:lpstr>Some quick terminology</vt:lpstr>
      <vt:lpstr>High Frequency Trading:  </vt:lpstr>
      <vt:lpstr>Examples of hft strategies</vt:lpstr>
      <vt:lpstr>Quote stuffing:  illegal?</vt:lpstr>
      <vt:lpstr>Statistical arbitrage </vt:lpstr>
      <vt:lpstr>Side note: concept of alpha decay</vt:lpstr>
      <vt:lpstr>Quant equity</vt:lpstr>
      <vt:lpstr>Quant equity models </vt:lpstr>
      <vt:lpstr>Proliferation of smart beta models </vt:lpstr>
      <vt:lpstr>Cta (commodity trading advisor)</vt:lpstr>
      <vt:lpstr>The rise of alternative data</vt:lpstr>
      <vt:lpstr>Alternative data providers and startups</vt:lpstr>
      <vt:lpstr>Where to get started if you are interested</vt:lpstr>
      <vt:lpstr>Platforms  </vt:lpstr>
      <vt:lpstr>Link to these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Hedge funds</dc:title>
  <dc:creator>Leigh Lommen</dc:creator>
  <cp:lastModifiedBy>retriever</cp:lastModifiedBy>
  <cp:revision>55</cp:revision>
  <dcterms:created xsi:type="dcterms:W3CDTF">2017-01-29T16:55:24Z</dcterms:created>
  <dcterms:modified xsi:type="dcterms:W3CDTF">2017-06-27T15:00:20Z</dcterms:modified>
</cp:coreProperties>
</file>