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5"/>
  </p:notesMasterIdLst>
  <p:handoutMasterIdLst>
    <p:handoutMasterId r:id="rId16"/>
  </p:handoutMasterIdLst>
  <p:sldIdLst>
    <p:sldId id="287" r:id="rId2"/>
    <p:sldId id="323" r:id="rId3"/>
    <p:sldId id="368" r:id="rId4"/>
    <p:sldId id="349" r:id="rId5"/>
    <p:sldId id="375" r:id="rId6"/>
    <p:sldId id="376" r:id="rId7"/>
    <p:sldId id="378" r:id="rId8"/>
    <p:sldId id="379" r:id="rId9"/>
    <p:sldId id="377" r:id="rId10"/>
    <p:sldId id="373" r:id="rId11"/>
    <p:sldId id="369" r:id="rId12"/>
    <p:sldId id="317" r:id="rId13"/>
    <p:sldId id="357" r:id="rId14"/>
  </p:sldIdLst>
  <p:sldSz cx="9144000" cy="6858000" type="screen4x3"/>
  <p:notesSz cx="6735763" cy="9799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4ACB"/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0" autoAdjust="0"/>
    <p:restoredTop sz="82792" autoAdjust="0"/>
  </p:normalViewPr>
  <p:slideViewPr>
    <p:cSldViewPr snapToGrid="0">
      <p:cViewPr varScale="1">
        <p:scale>
          <a:sx n="92" d="100"/>
          <a:sy n="92" d="100"/>
        </p:scale>
        <p:origin x="1380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2340" y="-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5373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25550"/>
            <a:ext cx="4408487" cy="3306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77" y="4716076"/>
            <a:ext cx="5388610" cy="38586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373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Previously,</a:t>
            </a:r>
            <a:r>
              <a:rPr lang="en-US" altLang="zh-CN" baseline="0" dirty="0" smtClean="0"/>
              <a:t> I show you that updating rules make different states of two layers. </a:t>
            </a:r>
          </a:p>
          <a:p>
            <a:endParaRPr lang="en-US" altLang="zh-CN" baseline="0" dirty="0" smtClean="0"/>
          </a:p>
          <a:p>
            <a:pPr fontAlgn="t"/>
            <a:r>
              <a:rPr lang="en-US" altLang="zh-CN" baseline="0" dirty="0" smtClean="0"/>
              <a:t>Today, I would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 a supplementary explanation about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updating rules and consider what the dynamics order and updating rules means in real world.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And,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now I am trying to find key nodes and edges. I will show you my progress. But my progress is very slow. 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76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 provide new</a:t>
            </a:r>
            <a:r>
              <a:rPr lang="en-US" altLang="zh-CN" baseline="0" dirty="0" smtClean="0"/>
              <a:t> index for measuring consensus.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This</a:t>
            </a:r>
            <a:r>
              <a:rPr lang="en-US" altLang="zh-CN" baseline="0" dirty="0" smtClean="0"/>
              <a:t> is the consensus index.  KA means the number of nodes in layer A. K plus A represents the number of nodes with positive state in layer A.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With CI, it could be measured how close the network state is to consensus.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If Ci is close to 1, it means separated coexistence like  layer A has all positive states, but layer B has all negative states.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If CI is close to 0, it means positive or negative consensus.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And, if CI is close to 0.5, it means mixed coexistence. 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787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There are three branch points. In the first branch point, the results are divided according to whether order of nodes in layer B is sequential or simultaneous. </a:t>
            </a:r>
          </a:p>
          <a:p>
            <a:r>
              <a:rPr lang="en-US" altLang="zh-CN" dirty="0" smtClean="0"/>
              <a:t>In the second and third branch point, the results are divided according to whether order of edges in layer A is sequential or simultaneous. </a:t>
            </a:r>
          </a:p>
          <a:p>
            <a:r>
              <a:rPr lang="en-US" altLang="zh-CN" dirty="0" smtClean="0"/>
              <a:t>As the results, there are 4 categories such as fast positive consensus, slow positive consensus, coexistence and slow negative consensus. 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760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As</a:t>
            </a:r>
            <a:r>
              <a:rPr lang="en-US" altLang="zh-CN" baseline="0" dirty="0" smtClean="0"/>
              <a:t> future research.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Next, I try to find key edges.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find important edges on two-layer networks, it is investigated which edges have more influence on changing the average states of network by removing edges. All edges are ranked according to edge properties, such as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jaccard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index, degree product, edge-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betweenness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node centrality-based properties. And the ratio of removed edges is increased according to ranked order. And various simulations are implemented by removing internal edges, external edges, or mixed edges. 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And, I try to develop better algorithm for finding key nodes and edges. After analyzing the simulation results, better algorithms are provided for finding key nodes and edges. </a:t>
            </a:r>
          </a:p>
          <a:p>
            <a:endParaRPr lang="en-US" altLang="zh-CN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59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Thank you. </a:t>
            </a:r>
          </a:p>
          <a:p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114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find important nodes on two-layer networks, it is investigated which nodes have more influence on changing average states of network by unchanging the nodes states.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like this way.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nodes are ranked by node centralities, and the ratio of unchanged nodes are increased according to ranked order, until the average states of network have different states.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ratio of unchanged nodes according to node centrality is the least, that centrality is the most influential property for interconnected network.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initial condition for finding key node in layer A, each layer is made of BA network with 2048 nodes and 1 external edge. Parameter values are like p=0.3, v=0.3.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496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With CI, simulation</a:t>
            </a:r>
            <a:r>
              <a:rPr lang="en-US" altLang="zh-CN" baseline="0" dirty="0" smtClean="0"/>
              <a:t> results are researched like this figure. </a:t>
            </a:r>
          </a:p>
          <a:p>
            <a:r>
              <a:rPr lang="en-US" altLang="zh-CN" baseline="0" dirty="0" smtClean="0"/>
              <a:t>We can find out 3 branch points. The results are very clear to analyze.  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490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Analyzing updating rules</a:t>
            </a:r>
          </a:p>
          <a:p>
            <a:pPr marL="0" lvl="0" indent="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between layers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no difference between orders of layers, though there exists tiny consensus time gap. Regardless of  which layer works previously, simulation results are almost same.</a:t>
            </a:r>
          </a:p>
          <a:p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between nodes</a:t>
            </a:r>
            <a:endParaRPr lang="en-US" altLang="zh-CN" baseline="0" dirty="0" smtClean="0"/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of nodes can be analyzed as communication methods or decision-making methods.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sequential order, nodes have enough time to observe how other nodes change and to affect their states. It seems to have discussion and conversation.  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spc="-5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simultaneous order, nodes don’t have enough time to observe how other nodes change and to affect their states. It seems to have a vote or election. </a:t>
            </a:r>
          </a:p>
          <a:p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between edges of each node in layer A</a:t>
            </a:r>
            <a:endParaRPr lang="en-US" altLang="zh-CN" baseline="0" dirty="0" smtClean="0"/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of edges can be analyzed as characteristics of nodes. In sequential order, nodes change their states whenever their edges are activated. We can call them rash nodes.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But, in simultaneous order, after nodes consider all edges, they change their states. We can call them considerate nodes.  </a:t>
            </a:r>
            <a:endParaRPr lang="en-US" altLang="zh-CN" baseline="0" dirty="0" smtClean="0"/>
          </a:p>
          <a:p>
            <a:endParaRPr lang="en-US" altLang="zh-CN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285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find important nodes on two-layer networks, it is investigated which nodes have more influence on changing average states of network by unchanging the nodes states.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like this way.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nodes are ranked by node centralities, and the ratio of unchanged nodes are increased according to ranked order, until the average states of network have different states.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ratio of unchanged nodes according to node centrality is the least, that centrality is the most influential property for interconnected network.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initial condition for finding key node in layer A, each layer is made of BA network with 2048 nodes and 1 external edge. Parameter values are like p=0.3, v=0.3.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274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With CI, simulation</a:t>
            </a:r>
            <a:r>
              <a:rPr lang="en-US" altLang="zh-CN" baseline="0" dirty="0" smtClean="0"/>
              <a:t> results are researched like this figure. </a:t>
            </a:r>
          </a:p>
          <a:p>
            <a:r>
              <a:rPr lang="en-US" altLang="zh-CN" baseline="0" dirty="0" smtClean="0"/>
              <a:t>We can find out 3 branch points. The results are very clear to analyze.  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612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With CI, simulation</a:t>
            </a:r>
            <a:r>
              <a:rPr lang="en-US" altLang="zh-CN" baseline="0" dirty="0" smtClean="0"/>
              <a:t> results are researched like this figure. </a:t>
            </a:r>
          </a:p>
          <a:p>
            <a:r>
              <a:rPr lang="en-US" altLang="zh-CN" baseline="0" dirty="0" smtClean="0"/>
              <a:t>We can find out 3 branch points. The results are very clear to analyze.  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325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With CI, simulation</a:t>
            </a:r>
            <a:r>
              <a:rPr lang="en-US" altLang="zh-CN" baseline="0" dirty="0" smtClean="0"/>
              <a:t> results are researched like this figure. </a:t>
            </a:r>
          </a:p>
          <a:p>
            <a:r>
              <a:rPr lang="en-US" altLang="zh-CN" baseline="0" dirty="0" smtClean="0"/>
              <a:t>We can find out 3 branch points. The results are very clear to analyze.  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486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With CI, simulation</a:t>
            </a:r>
            <a:r>
              <a:rPr lang="en-US" altLang="zh-CN" baseline="0" dirty="0" smtClean="0"/>
              <a:t> results are researched like this figure. </a:t>
            </a:r>
          </a:p>
          <a:p>
            <a:r>
              <a:rPr lang="en-US" altLang="zh-CN" baseline="0" dirty="0" smtClean="0"/>
              <a:t>We can find out 3 branch points. The results are very clear to analyze.  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84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313468"/>
            <a:ext cx="9144000" cy="899510"/>
          </a:xfrm>
        </p:spPr>
        <p:txBody>
          <a:bodyPr/>
          <a:lstStyle/>
          <a:p>
            <a:r>
              <a:rPr lang="en-US" altLang="zh-CN" sz="2800" dirty="0" smtClean="0"/>
              <a:t>Competition of Social Opinions on Two Layer Networks</a:t>
            </a:r>
            <a:br>
              <a:rPr lang="en-US" altLang="zh-CN" sz="2800" dirty="0" smtClean="0"/>
            </a:br>
            <a:r>
              <a:rPr lang="en-US" altLang="zh-CN" sz="2800" dirty="0" smtClean="0"/>
              <a:t>(Finding key nodes)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51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116114" y="879934"/>
            <a:ext cx="8372163" cy="57418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 smtClean="0"/>
              <a:t>Consensus Index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734881" y="1813294"/>
                <a:ext cx="5134628" cy="8331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881" y="1813294"/>
                <a:ext cx="5134628" cy="833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215134" y="3670569"/>
                <a:ext cx="8273143" cy="709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altLang="zh-CN" sz="2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means the number of nodes in layer A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represents the number of nodes with positive state in layer A.</a:t>
                </a: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34" y="3670569"/>
                <a:ext cx="8273143" cy="709553"/>
              </a:xfrm>
              <a:prstGeom prst="rect">
                <a:avLst/>
              </a:prstGeom>
              <a:blipFill>
                <a:blip r:embed="rId4"/>
                <a:stretch>
                  <a:fillRect t="-3419" b="-14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165623" y="4779449"/>
            <a:ext cx="89262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CI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could be measured how close the network state is to consensus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CI ≈ 1 :  separated coexistence(layer A : all positive, layer B : all negative)</a:t>
            </a:r>
          </a:p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CI ≈ 0 : positive or negative consensus</a:t>
            </a:r>
          </a:p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CI ≈ 0.5 : mixed coexistence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20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322642"/>
              </p:ext>
            </p:extLst>
          </p:nvPr>
        </p:nvGraphicFramePr>
        <p:xfrm>
          <a:off x="694417" y="1573350"/>
          <a:ext cx="7804786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626">
                  <a:extLst>
                    <a:ext uri="{9D8B030D-6E8A-4147-A177-3AD203B41FA5}">
                      <a16:colId xmlns:a16="http://schemas.microsoft.com/office/drawing/2014/main" val="2849222080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1511988233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51432592"/>
                    </a:ext>
                  </a:extLst>
                </a:gridCol>
                <a:gridCol w="1826260">
                  <a:extLst>
                    <a:ext uri="{9D8B030D-6E8A-4147-A177-3AD203B41FA5}">
                      <a16:colId xmlns:a16="http://schemas.microsoft.com/office/drawing/2014/main" val="3371689362"/>
                    </a:ext>
                  </a:extLst>
                </a:gridCol>
              </a:tblGrid>
              <a:tr h="2480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Div.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States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Orders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214123"/>
                  </a:ext>
                </a:extLst>
              </a:tr>
              <a:tr h="1405676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① Branch 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② </a:t>
                      </a:r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Branch</a:t>
                      </a:r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point :</a:t>
                      </a:r>
                    </a:p>
                    <a:p>
                      <a:pPr algn="ctr"/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Sequential order of node in layer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 positive consensus :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Sequential</a:t>
                      </a:r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order of edge 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O(r,   r)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← D(o)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O(r,   r)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→ D(o)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O(o, o) ← D(o)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O(o, o) ⇔ D(o)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O(o, o) → D(o)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O(r,   r)  ⇔ D(r)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O(s, o)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← D(o)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O(s, o)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→ D(o)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377367"/>
                  </a:ext>
                </a:extLst>
              </a:tr>
              <a:tr h="9095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Coexistence :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Simultaneous</a:t>
                      </a:r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order of edge</a:t>
                      </a:r>
                      <a:endParaRPr lang="en-US" altLang="zh-CN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O(s, s)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← D(o)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O(o, s)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← D(o)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O(s, s)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→ D(o)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O(o, s) ⇔ D(o)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O(o, s)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→ D(o)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093194"/>
                  </a:ext>
                </a:extLst>
              </a:tr>
              <a:tr h="12403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③ </a:t>
                      </a:r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Branch point :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Simultaneous</a:t>
                      </a:r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order of node in layer B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Slow positive consensus :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Sequential order of edge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O(r,   r)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D(s)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O(r,   r)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←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D(s)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O(o, o)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→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D(s)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O(o, o)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←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D(s)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O(s, o) ← D(s)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O(s, o) →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D(s)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O(s, o) ↔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D(s)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007075"/>
                  </a:ext>
                </a:extLst>
              </a:tr>
              <a:tr h="9095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Slow</a:t>
                      </a:r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negative consensus :</a:t>
                      </a:r>
                    </a:p>
                    <a:p>
                      <a:pPr algn="ctr"/>
                      <a:r>
                        <a:rPr lang="en-US" altLang="zh-C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Simultaneous order of edge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O(s, s)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← D(s)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O(o, s)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← D(s)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O(o, s)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→ D(s)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O(s, s)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→ D(s)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O(s, s)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↔ D(s)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781437"/>
                  </a:ext>
                </a:extLst>
              </a:tr>
            </a:tbl>
          </a:graphicData>
        </a:graphic>
      </p:graphicFrame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49524" y="923477"/>
            <a:ext cx="8372163" cy="57418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 smtClean="0"/>
              <a:t>Analyzing updating rules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02731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986977"/>
            <a:ext cx="8372163" cy="574183"/>
          </a:xfrm>
        </p:spPr>
        <p:txBody>
          <a:bodyPr/>
          <a:lstStyle/>
          <a:p>
            <a:r>
              <a:rPr lang="en-US" altLang="zh-CN" dirty="0" smtClean="0"/>
              <a:t>Future Research</a:t>
            </a:r>
            <a:endParaRPr lang="zh-CN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796976"/>
            <a:ext cx="9144000" cy="4796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spcBef>
                <a:spcPts val="10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key </a:t>
            </a:r>
            <a:r>
              <a:rPr lang="en-US" altLang="zh-CN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with different conditions</a:t>
            </a:r>
            <a:endParaRPr lang="en-US" altLang="zh-CN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r>
              <a:rPr lang="en-US" altLang="zh-CN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finding key nodes on two-layer network with different edges</a:t>
            </a: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r>
              <a:rPr lang="en-US" altLang="zh-CN" sz="1600" dirty="0">
                <a:solidFill>
                  <a:srgbClr val="338D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rgbClr val="338D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* ex) BA(4,092)-BA(8,176) or BA(8,176)-BA(4,092)</a:t>
            </a: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finding key nodes on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hierarchical models</a:t>
            </a: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r>
              <a:rPr lang="en-US" altLang="zh-CN" sz="16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* HM(16) with BA networks</a:t>
            </a: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Considering other methods for </a:t>
            </a:r>
            <a:r>
              <a:rPr lang="en-US" altLang="zh-CN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keynodes</a:t>
            </a: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r>
              <a:rPr lang="en-US" altLang="zh-CN" sz="16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* </a:t>
            </a:r>
            <a:r>
              <a:rPr lang="en-US" altLang="zh-CN" sz="1600" dirty="0" err="1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betweenness</a:t>
            </a:r>
            <a:r>
              <a:rPr lang="en-US" altLang="zh-CN" sz="16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closeness</a:t>
            </a: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10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Developing better algorithm for finding key nodes and edges. </a:t>
            </a: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After analyzing the simulation results, better algorithms are provided for </a:t>
            </a: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finding key nodes and edges. </a:t>
            </a:r>
            <a:endParaRPr lang="en-US" altLang="zh-CN" sz="20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1000"/>
              </a:spcBef>
              <a:buClr>
                <a:srgbClr val="004098"/>
              </a:buClr>
              <a:buSzPct val="100000"/>
            </a:pPr>
            <a:endParaRPr lang="en-US" altLang="zh-CN" sz="1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52509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BA226-9CD6-4DEC-94C2-56BEBEB9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70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9524" y="923477"/>
            <a:ext cx="8372163" cy="57418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 smtClean="0"/>
              <a:t>Research Processing </a:t>
            </a:r>
            <a:endParaRPr lang="zh-CN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-3567" y="1610421"/>
            <a:ext cx="10265167" cy="10710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Interconnected Competing </a:t>
            </a: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Modeling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Basic Model(RR-RR network) Analysis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Providing index for measuring consensus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sz="16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* AS, </a:t>
            </a:r>
            <a:r>
              <a:rPr lang="en-US" altLang="zh-CN" sz="1600" dirty="0" err="1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AS_total</a:t>
            </a:r>
            <a:r>
              <a:rPr lang="en-US" altLang="zh-CN" sz="16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PCR, NCR, CR, CI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sz="16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with different structural networks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lang="en-US" altLang="zh-CN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Changing the number of external edges : Hierarchical Model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Changing the number of internal edges </a:t>
            </a:r>
            <a:endParaRPr lang="en-US" altLang="zh-CN" sz="16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Changing the structure on each layer : BA or RR</a:t>
            </a:r>
            <a:endParaRPr lang="en-US" altLang="zh-CN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endParaRPr lang="en-US" altLang="zh-CN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with different updating rules(dynamics order)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Simultaneous updating rule vs Sequential updating rule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Simulating 25 updating rules on two-layers </a:t>
            </a:r>
            <a:endParaRPr lang="en-US" altLang="zh-CN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key nodes on two-layer networks</a:t>
            </a: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endParaRPr lang="en-US" altLang="zh-CN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endParaRPr lang="en-US" altLang="zh-CN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endParaRPr lang="en-US" altLang="zh-CN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Condition for finding key node in each layer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Two layers are made of BA networks with 2048 nodes and 1 external edge. 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Parameters :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Layer A : p = 0.3(0.2), v = 0.3(0.4)(negative consensus)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Layer B : p = 0.5, v = 0.5(positive consensus)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altLang="zh-CN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07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1" t="10994" r="9365" b="4972"/>
          <a:stretch/>
        </p:blipFill>
        <p:spPr>
          <a:xfrm>
            <a:off x="616902" y="1774661"/>
            <a:ext cx="7804785" cy="45376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88503" y="2072633"/>
            <a:ext cx="105727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① Branch point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화살표 연결선 6"/>
          <p:cNvCxnSpPr>
            <a:stCxn id="4" idx="1"/>
          </p:cNvCxnSpPr>
          <p:nvPr/>
        </p:nvCxnSpPr>
        <p:spPr>
          <a:xfrm flipH="1">
            <a:off x="1455103" y="2195744"/>
            <a:ext cx="533400" cy="30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45727" y="3025133"/>
            <a:ext cx="107632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③ Branch point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직선 화살표 연결선 11"/>
          <p:cNvCxnSpPr>
            <a:stCxn id="11" idx="1"/>
          </p:cNvCxnSpPr>
          <p:nvPr/>
        </p:nvCxnSpPr>
        <p:spPr>
          <a:xfrm flipH="1">
            <a:off x="2112329" y="3148244"/>
            <a:ext cx="533398" cy="30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4052" y="4347682"/>
            <a:ext cx="110490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②  Branch point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직선 화살표 연결선 13"/>
          <p:cNvCxnSpPr>
            <a:stCxn id="13" idx="0"/>
          </p:cNvCxnSpPr>
          <p:nvPr/>
        </p:nvCxnSpPr>
        <p:spPr>
          <a:xfrm flipV="1">
            <a:off x="1226503" y="3866376"/>
            <a:ext cx="495300" cy="48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49524" y="923477"/>
            <a:ext cx="8372163" cy="57418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 smtClean="0"/>
              <a:t>Analyzing updating rules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86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9524" y="923477"/>
            <a:ext cx="8372163" cy="57418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 smtClean="0"/>
              <a:t>Analyzing updating rules</a:t>
            </a:r>
            <a:endParaRPr lang="zh-CN" altLang="en-US" sz="2800" dirty="0"/>
          </a:p>
        </p:txBody>
      </p:sp>
      <p:sp>
        <p:nvSpPr>
          <p:cNvPr id="9" name="직사각형 8"/>
          <p:cNvSpPr/>
          <p:nvPr/>
        </p:nvSpPr>
        <p:spPr>
          <a:xfrm>
            <a:off x="-3567" y="1631203"/>
            <a:ext cx="10265167" cy="497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between layers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is no difference between orders of layers, though there exists tiny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consensus time gap. Regardless of  which layer works previously,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simulation results are almost same.</a:t>
            </a: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between nodes</a:t>
            </a: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 layer A dynamics, when two nodes are connected, probability p and q are applied.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Orders of nodes can be analyzed as </a:t>
            </a: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or decision-making methods.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Sequential : discussion, conversation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Simultaneous : vote, election</a:t>
            </a: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between edges of each node in layer A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As future work, the key nodes and edges are investigated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of edges can be analyzed as </a:t>
            </a: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characteristics of nodes.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Sequential :  rash nodes(changing states whenever edges are activated)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Simultaneous : considerate nodes(changing states after considering all cases)</a:t>
            </a:r>
          </a:p>
        </p:txBody>
      </p:sp>
    </p:spTree>
    <p:extLst>
      <p:ext uri="{BB962C8B-B14F-4D97-AF65-F5344CB8AC3E}">
        <p14:creationId xmlns:p14="http://schemas.microsoft.com/office/powerpoint/2010/main" val="6384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9524" y="923477"/>
            <a:ext cx="8372163" cy="57418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 smtClean="0"/>
              <a:t>Finding key nodes in each layer</a:t>
            </a:r>
            <a:endParaRPr lang="zh-CN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-3567" y="1631203"/>
            <a:ext cx="10265167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: unchanging the states of nodes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endParaRPr lang="en-US" altLang="zh-CN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endParaRPr lang="en-US" altLang="zh-CN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buClr>
                <a:srgbClr val="004098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Condition for finding key node in each layer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Two layers are made of BA networks with 2048 nodes and 1 external edge. 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Parameters : 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Layer A : p = 0.3(0.2), v = 0.3(0.4)(negative consensus)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Layer B : p = 0.5, v = 0.5(positive consensus)</a:t>
            </a: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buClr>
                <a:srgbClr val="004098"/>
              </a:buClr>
              <a:buSzPct val="100000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altLang="zh-CN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31470" y="2057400"/>
            <a:ext cx="8652510" cy="23088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initial conditions,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is selected to find key nodes and parameters are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also selected that simulation result is opposite state with layer. </a:t>
            </a:r>
          </a:p>
          <a:p>
            <a:pPr algn="just">
              <a:lnSpc>
                <a:spcPct val="150000"/>
              </a:lnSpc>
            </a:pPr>
            <a:r>
              <a:rPr lang="zh-CN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②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centralities of all nodes are calculated and ranked as orders.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③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ratio of unchanged nodes are increased according to ranked order 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until the average state of network have different states. </a:t>
            </a:r>
          </a:p>
        </p:txBody>
      </p:sp>
    </p:spTree>
    <p:extLst>
      <p:ext uri="{BB962C8B-B14F-4D97-AF65-F5344CB8AC3E}">
        <p14:creationId xmlns:p14="http://schemas.microsoft.com/office/powerpoint/2010/main" val="42358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49524" y="923477"/>
            <a:ext cx="8372163" cy="57418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 smtClean="0"/>
              <a:t>Finding key nodes in layer A</a:t>
            </a:r>
            <a:endParaRPr lang="zh-CN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7" t="10454" r="8522" b="5121"/>
          <a:stretch/>
        </p:blipFill>
        <p:spPr>
          <a:xfrm>
            <a:off x="451859" y="1600200"/>
            <a:ext cx="8104909" cy="461103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235605" y="1839361"/>
            <a:ext cx="35070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BA(4,092)-BA(4,092) network, p=0.2, v= 0.4 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857427" y="6313776"/>
            <a:ext cx="70192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Pagerank</a:t>
            </a:r>
            <a:r>
              <a:rPr lang="en-US" altLang="zh-C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&gt; degree &gt; eigenvector &gt; random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50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5" t="10361" r="9065" b="5014"/>
          <a:stretch/>
        </p:blipFill>
        <p:spPr>
          <a:xfrm>
            <a:off x="426028" y="1839361"/>
            <a:ext cx="7995659" cy="4578246"/>
          </a:xfrm>
          <a:prstGeom prst="rect">
            <a:avLst/>
          </a:prstGeom>
        </p:spPr>
      </p:pic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49524" y="923477"/>
            <a:ext cx="8372163" cy="57418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 smtClean="0"/>
              <a:t>Finding key nodes in layer A</a:t>
            </a:r>
            <a:endParaRPr lang="zh-CN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354850" y="1870704"/>
            <a:ext cx="35070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BA(6,135)-BA(6,135) network, p=0.2, v= 0.4 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857427" y="6313776"/>
            <a:ext cx="70192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Pagerank</a:t>
            </a:r>
            <a:r>
              <a:rPr lang="en-US" altLang="zh-C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degree &gt; eigenvector &gt; random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36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3" t="10695" r="8750" b="4880"/>
          <a:stretch/>
        </p:blipFill>
        <p:spPr>
          <a:xfrm>
            <a:off x="155864" y="1684640"/>
            <a:ext cx="8395854" cy="4783024"/>
          </a:xfrm>
          <a:prstGeom prst="rect">
            <a:avLst/>
          </a:prstGeom>
        </p:spPr>
      </p:pic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49524" y="923477"/>
            <a:ext cx="8372163" cy="57418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 smtClean="0"/>
              <a:t>Finding key nodes in layer A</a:t>
            </a:r>
            <a:endParaRPr lang="zh-CN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600268" y="1566922"/>
            <a:ext cx="35070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BA(8,176)-BA(8,176) network, p=0.2, v= 0.4 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857427" y="6313776"/>
            <a:ext cx="70192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Pagerank</a:t>
            </a:r>
            <a:r>
              <a:rPr lang="en-US" altLang="zh-C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degree = eigenvector &gt; random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04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1" t="10994" r="9365" b="4972"/>
          <a:stretch/>
        </p:blipFill>
        <p:spPr>
          <a:xfrm>
            <a:off x="616902" y="1774661"/>
            <a:ext cx="7804785" cy="45376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88503" y="2072633"/>
            <a:ext cx="105727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① Branch point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화살표 연결선 6"/>
          <p:cNvCxnSpPr>
            <a:stCxn id="4" idx="1"/>
          </p:cNvCxnSpPr>
          <p:nvPr/>
        </p:nvCxnSpPr>
        <p:spPr>
          <a:xfrm flipH="1">
            <a:off x="1455103" y="2195744"/>
            <a:ext cx="533400" cy="30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45727" y="3025133"/>
            <a:ext cx="107632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③ Branch point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직선 화살표 연결선 11"/>
          <p:cNvCxnSpPr>
            <a:stCxn id="11" idx="1"/>
          </p:cNvCxnSpPr>
          <p:nvPr/>
        </p:nvCxnSpPr>
        <p:spPr>
          <a:xfrm flipH="1">
            <a:off x="2112329" y="3148244"/>
            <a:ext cx="533398" cy="30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4052" y="4347682"/>
            <a:ext cx="110490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②  Branch point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직선 화살표 연결선 13"/>
          <p:cNvCxnSpPr>
            <a:stCxn id="13" idx="0"/>
          </p:cNvCxnSpPr>
          <p:nvPr/>
        </p:nvCxnSpPr>
        <p:spPr>
          <a:xfrm flipV="1">
            <a:off x="1226503" y="3866376"/>
            <a:ext cx="495300" cy="48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49524" y="923477"/>
            <a:ext cx="8372163" cy="574183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 smtClean="0"/>
              <a:t>Analyzing updating rules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94040009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49068</TotalTime>
  <Words>2041</Words>
  <Application>Microsoft Office PowerPoint</Application>
  <PresentationFormat>화면 슬라이드 쇼(4:3)</PresentationFormat>
  <Paragraphs>221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微软雅黑</vt:lpstr>
      <vt:lpstr>맑은 고딕</vt:lpstr>
      <vt:lpstr>Arial</vt:lpstr>
      <vt:lpstr>Calibri</vt:lpstr>
      <vt:lpstr>Cambria Math</vt:lpstr>
      <vt:lpstr>2016-VI主题-蓝</vt:lpstr>
      <vt:lpstr>Competition of Social Opinions on Two Layer Networks (Finding key nodes)</vt:lpstr>
      <vt:lpstr>Research Processing </vt:lpstr>
      <vt:lpstr>Analyzing updating rules</vt:lpstr>
      <vt:lpstr>Analyzing updating rules</vt:lpstr>
      <vt:lpstr>Finding key nodes in each layer</vt:lpstr>
      <vt:lpstr>Finding key nodes in layer A</vt:lpstr>
      <vt:lpstr>Finding key nodes in layer A</vt:lpstr>
      <vt:lpstr>Finding key nodes in layer A</vt:lpstr>
      <vt:lpstr>Analyzing updating rules</vt:lpstr>
      <vt:lpstr>Consensus Index</vt:lpstr>
      <vt:lpstr>Analyzing updating rules</vt:lpstr>
      <vt:lpstr>Future Research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Purple</cp:lastModifiedBy>
  <cp:revision>442</cp:revision>
  <cp:lastPrinted>2019-07-04T12:23:29Z</cp:lastPrinted>
  <dcterms:created xsi:type="dcterms:W3CDTF">2016-04-20T02:59:17Z</dcterms:created>
  <dcterms:modified xsi:type="dcterms:W3CDTF">2019-09-14T09:22:55Z</dcterms:modified>
</cp:coreProperties>
</file>