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8"/>
  </p:notesMasterIdLst>
  <p:handoutMasterIdLst>
    <p:handoutMasterId r:id="rId19"/>
  </p:handoutMasterIdLst>
  <p:sldIdLst>
    <p:sldId id="287" r:id="rId2"/>
    <p:sldId id="323" r:id="rId3"/>
    <p:sldId id="368" r:id="rId4"/>
    <p:sldId id="388" r:id="rId5"/>
    <p:sldId id="349" r:id="rId6"/>
    <p:sldId id="375" r:id="rId7"/>
    <p:sldId id="376" r:id="rId8"/>
    <p:sldId id="378" r:id="rId9"/>
    <p:sldId id="379" r:id="rId10"/>
    <p:sldId id="385" r:id="rId11"/>
    <p:sldId id="386" r:id="rId12"/>
    <p:sldId id="387" r:id="rId13"/>
    <p:sldId id="380" r:id="rId14"/>
    <p:sldId id="381" r:id="rId15"/>
    <p:sldId id="317" r:id="rId16"/>
    <p:sldId id="357" r:id="rId17"/>
  </p:sldIdLst>
  <p:sldSz cx="9144000" cy="6858000" type="screen4x3"/>
  <p:notesSz cx="6735763" cy="9799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4ACB"/>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밝은 스타일 2 - 강조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0" autoAdjust="0"/>
    <p:restoredTop sz="82792" autoAdjust="0"/>
  </p:normalViewPr>
  <p:slideViewPr>
    <p:cSldViewPr snapToGrid="0">
      <p:cViewPr varScale="1">
        <p:scale>
          <a:sx n="92" d="100"/>
          <a:sy n="92" d="100"/>
        </p:scale>
        <p:origin x="1380" y="66"/>
      </p:cViewPr>
      <p:guideLst/>
    </p:cSldViewPr>
  </p:slideViewPr>
  <p:notesTextViewPr>
    <p:cViewPr>
      <p:scale>
        <a:sx n="100" d="100"/>
        <a:sy n="100" d="100"/>
      </p:scale>
      <p:origin x="0" y="-144"/>
    </p:cViewPr>
  </p:notesTextViewPr>
  <p:notesViewPr>
    <p:cSldViewPr snapToGrid="0">
      <p:cViewPr>
        <p:scale>
          <a:sx n="125" d="100"/>
          <a:sy n="125" d="100"/>
        </p:scale>
        <p:origin x="23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5373" y="0"/>
            <a:ext cx="2918831" cy="491684"/>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2019/9/25</a:t>
            </a:fld>
            <a:endParaRPr lang="zh-CN" altLang="en-US"/>
          </a:p>
        </p:txBody>
      </p:sp>
      <p:sp>
        <p:nvSpPr>
          <p:cNvPr id="4" name="页脚占位符 3"/>
          <p:cNvSpPr>
            <a:spLocks noGrp="1"/>
          </p:cNvSpPr>
          <p:nvPr>
            <p:ph type="ftr" sz="quarter" idx="2"/>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5373" y="9307956"/>
            <a:ext cx="2918831" cy="491683"/>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1684"/>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2019/9/25</a:t>
            </a:fld>
            <a:endParaRPr lang="zh-CN" altLang="en-US"/>
          </a:p>
        </p:txBody>
      </p:sp>
      <p:sp>
        <p:nvSpPr>
          <p:cNvPr id="4" name="幻灯片图像占位符 3"/>
          <p:cNvSpPr>
            <a:spLocks noGrp="1" noRot="1" noChangeAspect="1"/>
          </p:cNvSpPr>
          <p:nvPr>
            <p:ph type="sldImg" idx="2"/>
          </p:nvPr>
        </p:nvSpPr>
        <p:spPr>
          <a:xfrm>
            <a:off x="1163638" y="1225550"/>
            <a:ext cx="4408487" cy="33067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16076"/>
            <a:ext cx="5388610" cy="385860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07956"/>
            <a:ext cx="2918831" cy="491683"/>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t"/>
            <a:r>
              <a:rPr lang="en-US" altLang="zh-CN" baseline="0" dirty="0" smtClean="0"/>
              <a:t>Today, I would </a:t>
            </a:r>
            <a:r>
              <a:rPr lang="en-US" altLang="ko-KR" sz="1200" b="0" i="0" kern="1200" dirty="0" smtClean="0">
                <a:solidFill>
                  <a:schemeClr val="tx1"/>
                </a:solidFill>
                <a:effectLst/>
                <a:latin typeface="+mn-lt"/>
                <a:ea typeface="+mn-ea"/>
                <a:cs typeface="+mn-cs"/>
              </a:rPr>
              <a:t>give a explanation about</a:t>
            </a:r>
            <a:r>
              <a:rPr lang="en-US" altLang="ko-KR" sz="1200" b="0" i="0" kern="1200" baseline="0" dirty="0" smtClean="0">
                <a:solidFill>
                  <a:schemeClr val="tx1"/>
                </a:solidFill>
                <a:effectLst/>
                <a:latin typeface="+mn-lt"/>
                <a:ea typeface="+mn-ea"/>
                <a:cs typeface="+mn-cs"/>
              </a:rPr>
              <a:t> my total research progress and talk about finding key nodes on two layers</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88076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B</a:t>
            </a:r>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188903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6,135, the efficient method is ranked as </a:t>
            </a:r>
            <a:r>
              <a:rPr lang="en-US" altLang="zh-CN" baseline="0" dirty="0" err="1" smtClean="0"/>
              <a:t>pagerank</a:t>
            </a:r>
            <a:r>
              <a:rPr lang="en-US" altLang="zh-CN" baseline="0" dirty="0" smtClean="0"/>
              <a:t>, degree, eigenvector, random. </a:t>
            </a:r>
          </a:p>
          <a:p>
            <a:endParaRPr lang="en-US" altLang="zh-CN" baseline="0" dirty="0" smtClean="0"/>
          </a:p>
          <a:p>
            <a:r>
              <a:rPr lang="en-US" altLang="zh-CN" baseline="0" dirty="0" smtClean="0"/>
              <a:t>This chart is more curved than previous one. </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11</a:t>
            </a:fld>
            <a:endParaRPr lang="zh-CN" altLang="en-US"/>
          </a:p>
        </p:txBody>
      </p:sp>
    </p:spTree>
    <p:extLst>
      <p:ext uri="{BB962C8B-B14F-4D97-AF65-F5344CB8AC3E}">
        <p14:creationId xmlns:p14="http://schemas.microsoft.com/office/powerpoint/2010/main" val="3571905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8,176, the efficient method is ranked as </a:t>
            </a:r>
            <a:r>
              <a:rPr lang="en-US" altLang="zh-CN" baseline="0" dirty="0" err="1" smtClean="0"/>
              <a:t>pagerank</a:t>
            </a:r>
            <a:r>
              <a:rPr lang="en-US" altLang="zh-CN" baseline="0" dirty="0" smtClean="0"/>
              <a:t>, degree, eigenvector, random. </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This chart is much more curved than previous one. </a:t>
            </a:r>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12</a:t>
            </a:fld>
            <a:endParaRPr lang="zh-CN" altLang="en-US"/>
          </a:p>
        </p:txBody>
      </p:sp>
    </p:spTree>
    <p:extLst>
      <p:ext uri="{BB962C8B-B14F-4D97-AF65-F5344CB8AC3E}">
        <p14:creationId xmlns:p14="http://schemas.microsoft.com/office/powerpoint/2010/main" val="295041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Analysis for finding key nodes.</a:t>
            </a:r>
          </a:p>
          <a:p>
            <a:endParaRPr lang="en-US" altLang="zh-CN" baseline="0" dirty="0" smtClean="0"/>
          </a:p>
          <a:p>
            <a:r>
              <a:rPr lang="en-US" altLang="zh-CN" baseline="0" dirty="0" smtClean="0"/>
              <a:t>Analyzing the relation between key nodes and the number of edges, as the number of edges on layers increases, the orientation of layer is easy to change though the ratio of unchanged node is small. </a:t>
            </a:r>
          </a:p>
          <a:p>
            <a:endParaRPr lang="en-US" altLang="zh-CN" baseline="0" dirty="0" smtClean="0"/>
          </a:p>
          <a:p>
            <a:r>
              <a:rPr lang="en-US" altLang="zh-CN" baseline="0" dirty="0" smtClean="0"/>
              <a:t>And, as efficient method for finding key nodes, the rank is like this, </a:t>
            </a:r>
            <a:r>
              <a:rPr lang="en-US" altLang="zh-CN" baseline="0" dirty="0" err="1" smtClean="0"/>
              <a:t>pagerank</a:t>
            </a:r>
            <a:r>
              <a:rPr lang="en-US" altLang="zh-CN" baseline="0" dirty="0" smtClean="0"/>
              <a:t>, degree, eigenvector, and random. </a:t>
            </a:r>
          </a:p>
          <a:p>
            <a:endParaRPr lang="en-US" altLang="zh-CN" baseline="0" dirty="0" smtClean="0"/>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13</a:t>
            </a:fld>
            <a:endParaRPr lang="zh-CN" altLang="en-US"/>
          </a:p>
        </p:txBody>
      </p:sp>
    </p:spTree>
    <p:extLst>
      <p:ext uri="{BB962C8B-B14F-4D97-AF65-F5344CB8AC3E}">
        <p14:creationId xmlns:p14="http://schemas.microsoft.com/office/powerpoint/2010/main" val="1731324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Next, Comparing between layer A and layer B for finding key nodes,</a:t>
            </a:r>
          </a:p>
          <a:p>
            <a:endParaRPr lang="en-US" altLang="zh-CN" baseline="0" dirty="0" smtClean="0"/>
          </a:p>
          <a:p>
            <a:r>
              <a:rPr lang="en-US" altLang="zh-CN" baseline="0" dirty="0" smtClean="0"/>
              <a:t>For layer A, layer orientation are changed very fast. When the ratio of unchanged node is more than certain rate, it is very fast to change the orientation. </a:t>
            </a:r>
          </a:p>
          <a:p>
            <a:endParaRPr lang="en-US" altLang="zh-CN" baseline="0" dirty="0" smtClean="0"/>
          </a:p>
          <a:p>
            <a:r>
              <a:rPr lang="en-US" altLang="zh-CN" baseline="0" dirty="0" smtClean="0"/>
              <a:t>So to speak, if it has group for unchanged state, total orientation is easy to change. </a:t>
            </a:r>
          </a:p>
          <a:p>
            <a:endParaRPr lang="en-US" altLang="zh-CN" baseline="0" dirty="0" smtClean="0"/>
          </a:p>
          <a:p>
            <a:r>
              <a:rPr lang="en-US" altLang="zh-CN" baseline="0" dirty="0" smtClean="0"/>
              <a:t>For layer B, layer orientation are changed very slow, When the ratio of unchanged node is more than certain rate, it is very slow to change the orientation. </a:t>
            </a:r>
          </a:p>
          <a:p>
            <a:endParaRPr lang="en-US" altLang="zh-CN" baseline="0" dirty="0" smtClean="0"/>
          </a:p>
          <a:p>
            <a:r>
              <a:rPr lang="en-US" altLang="zh-CN" baseline="0" dirty="0" smtClean="0"/>
              <a:t>So to speak, though it has group for unchanged state, total orientation is not easy to change.  </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14</a:t>
            </a:fld>
            <a:endParaRPr lang="zh-CN" altLang="en-US"/>
          </a:p>
        </p:txBody>
      </p:sp>
    </p:spTree>
    <p:extLst>
      <p:ext uri="{BB962C8B-B14F-4D97-AF65-F5344CB8AC3E}">
        <p14:creationId xmlns:p14="http://schemas.microsoft.com/office/powerpoint/2010/main" val="2444185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As</a:t>
            </a:r>
            <a:r>
              <a:rPr lang="en-US" altLang="zh-CN" baseline="0" dirty="0" smtClean="0"/>
              <a:t> future research.</a:t>
            </a:r>
          </a:p>
          <a:p>
            <a:endParaRPr lang="en-US" altLang="zh-CN" baseline="0" dirty="0" smtClean="0"/>
          </a:p>
          <a:p>
            <a:r>
              <a:rPr lang="en-US" altLang="zh-CN" baseline="0" dirty="0" smtClean="0"/>
              <a:t>Next, I try to find key node with different conditions such as two-layer network with different edges, hierarchical models, and consider other methods like </a:t>
            </a:r>
            <a:r>
              <a:rPr lang="en-US" altLang="zh-CN" baseline="0" dirty="0" err="1" smtClean="0"/>
              <a:t>betweenness</a:t>
            </a:r>
            <a:r>
              <a:rPr lang="en-US" altLang="zh-CN" baseline="0" dirty="0" smtClean="0"/>
              <a:t>, closeness. </a:t>
            </a:r>
          </a:p>
          <a:p>
            <a:endParaRPr lang="en-US" altLang="zh-CN" baseline="0" dirty="0" smtClean="0"/>
          </a:p>
          <a:p>
            <a:r>
              <a:rPr lang="en-US" altLang="zh-CN" baseline="0" dirty="0" smtClean="0"/>
              <a:t>Next, If I find better algorithms, I will provide more efficient method for finding key nodes. </a:t>
            </a:r>
          </a:p>
          <a:p>
            <a:endParaRPr lang="en-US" altLang="zh-CN" baseline="0"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15</a:t>
            </a:fld>
            <a:endParaRPr lang="zh-CN" altLang="en-US"/>
          </a:p>
        </p:txBody>
      </p:sp>
    </p:spTree>
    <p:extLst>
      <p:ext uri="{BB962C8B-B14F-4D97-AF65-F5344CB8AC3E}">
        <p14:creationId xmlns:p14="http://schemas.microsoft.com/office/powerpoint/2010/main" val="192959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Thank you. </a:t>
            </a:r>
          </a:p>
          <a:p>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16</a:t>
            </a:fld>
            <a:endParaRPr lang="zh-CN" altLang="en-US"/>
          </a:p>
        </p:txBody>
      </p:sp>
    </p:spTree>
    <p:extLst>
      <p:ext uri="{BB962C8B-B14F-4D97-AF65-F5344CB8AC3E}">
        <p14:creationId xmlns:p14="http://schemas.microsoft.com/office/powerpoint/2010/main" val="278311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This</a:t>
            </a:r>
            <a:r>
              <a:rPr lang="en-US" altLang="zh-CN" sz="1200" kern="1200" baseline="0" dirty="0" smtClean="0">
                <a:solidFill>
                  <a:schemeClr val="tx1"/>
                </a:solidFill>
                <a:effectLst/>
                <a:latin typeface="+mn-lt"/>
                <a:ea typeface="+mn-ea"/>
                <a:cs typeface="+mn-cs"/>
              </a:rPr>
              <a:t> is my research processing. </a:t>
            </a:r>
          </a:p>
          <a:p>
            <a:r>
              <a:rPr lang="en-US" altLang="zh-CN" sz="1200" kern="1200" baseline="0" dirty="0" smtClean="0">
                <a:solidFill>
                  <a:schemeClr val="tx1"/>
                </a:solidFill>
                <a:effectLst/>
                <a:latin typeface="+mn-lt"/>
                <a:ea typeface="+mn-ea"/>
                <a:cs typeface="+mn-cs"/>
              </a:rPr>
              <a:t>My research is divided by 4 topics.</a:t>
            </a:r>
          </a:p>
          <a:p>
            <a:r>
              <a:rPr lang="en-US" altLang="zh-CN" sz="1200" kern="1200" baseline="0" dirty="0" smtClean="0">
                <a:solidFill>
                  <a:schemeClr val="tx1"/>
                </a:solidFill>
                <a:effectLst/>
                <a:latin typeface="+mn-lt"/>
                <a:ea typeface="+mn-ea"/>
                <a:cs typeface="+mn-cs"/>
              </a:rPr>
              <a:t>3 topics are already finished, Now I am researching about finding key nodes on two-layer networks.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First, I provided interconnected competing network modeling and index for measuring consensus.</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Second, The basic model was compared with different structural networks by changing the number of external edges, the number of internal edges,</a:t>
            </a:r>
          </a:p>
          <a:p>
            <a:r>
              <a:rPr lang="en-US" altLang="zh-CN" sz="1200" kern="1200" baseline="0" dirty="0" smtClean="0">
                <a:solidFill>
                  <a:schemeClr val="tx1"/>
                </a:solidFill>
                <a:effectLst/>
                <a:latin typeface="+mn-lt"/>
                <a:ea typeface="+mn-ea"/>
                <a:cs typeface="+mn-cs"/>
              </a:rPr>
              <a:t>And the structure such as </a:t>
            </a:r>
            <a:r>
              <a:rPr lang="en-US" altLang="zh-CN" sz="1200" kern="1200" baseline="0" dirty="0" err="1" smtClean="0">
                <a:solidFill>
                  <a:schemeClr val="tx1"/>
                </a:solidFill>
                <a:effectLst/>
                <a:latin typeface="+mn-lt"/>
                <a:ea typeface="+mn-ea"/>
                <a:cs typeface="+mn-cs"/>
              </a:rPr>
              <a:t>Barabasi</a:t>
            </a:r>
            <a:r>
              <a:rPr lang="en-US" altLang="zh-CN" sz="1200" kern="1200" baseline="0" dirty="0" smtClean="0">
                <a:solidFill>
                  <a:schemeClr val="tx1"/>
                </a:solidFill>
                <a:effectLst/>
                <a:latin typeface="+mn-lt"/>
                <a:ea typeface="+mn-ea"/>
                <a:cs typeface="+mn-cs"/>
              </a:rPr>
              <a:t> Albert, random regular network.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Third, the models were compared with different updating rules such as simultaneous updating rule, or sequential updating rule.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Today, Previously, I will give you short explanation about updating rules, and then talk about finding key nodes on two-layer networks. </a:t>
            </a:r>
          </a:p>
          <a:p>
            <a:endParaRPr lang="en-US" altLang="zh-CN" sz="1200" kern="1200" baseline="0" dirty="0" smtClean="0">
              <a:solidFill>
                <a:schemeClr val="tx1"/>
              </a:solidFill>
              <a:effectLst/>
              <a:latin typeface="+mn-lt"/>
              <a:ea typeface="+mn-ea"/>
              <a:cs typeface="+mn-cs"/>
            </a:endParaRPr>
          </a:p>
          <a:p>
            <a:r>
              <a:rPr lang="en-US" altLang="zh-CN" sz="1200" kern="1200" baseline="0" dirty="0" smtClean="0">
                <a:solidFill>
                  <a:schemeClr val="tx1"/>
                </a:solidFill>
                <a:effectLst/>
                <a:latin typeface="+mn-lt"/>
                <a:ea typeface="+mn-ea"/>
                <a:cs typeface="+mn-cs"/>
              </a:rPr>
              <a:t> </a:t>
            </a:r>
          </a:p>
          <a:p>
            <a:endParaRPr lang="en-US" altLang="zh-CN" sz="1200" kern="1200" baseline="0" dirty="0" smtClean="0">
              <a:solidFill>
                <a:schemeClr val="tx1"/>
              </a:solidFill>
              <a:effectLst/>
              <a:latin typeface="+mn-lt"/>
              <a:ea typeface="+mn-ea"/>
              <a:cs typeface="+mn-cs"/>
            </a:endParaRPr>
          </a:p>
          <a:p>
            <a:endParaRPr lang="en-US" altLang="zh-CN" sz="1200" kern="1200" baseline="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2</a:t>
            </a:fld>
            <a:endParaRPr lang="zh-CN" altLang="en-US"/>
          </a:p>
        </p:txBody>
      </p:sp>
    </p:spTree>
    <p:extLst>
      <p:ext uri="{BB962C8B-B14F-4D97-AF65-F5344CB8AC3E}">
        <p14:creationId xmlns:p14="http://schemas.microsoft.com/office/powerpoint/2010/main" val="844496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With different updating rules, simulation</a:t>
            </a:r>
            <a:r>
              <a:rPr lang="en-US" altLang="zh-CN" baseline="0" dirty="0" smtClean="0"/>
              <a:t> results are researched like this figure. </a:t>
            </a:r>
          </a:p>
          <a:p>
            <a:r>
              <a:rPr lang="en-US" altLang="zh-CN" baseline="0" dirty="0" smtClean="0"/>
              <a:t>We can find out 3 branch points. The results are very clear to analyze.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3</a:t>
            </a:fld>
            <a:endParaRPr lang="zh-CN" altLang="en-US"/>
          </a:p>
        </p:txBody>
      </p:sp>
    </p:spTree>
    <p:extLst>
      <p:ext uri="{BB962C8B-B14F-4D97-AF65-F5344CB8AC3E}">
        <p14:creationId xmlns:p14="http://schemas.microsoft.com/office/powerpoint/2010/main" val="215349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There are three branch points. In the first branch point, the results are divided according to whether order of nodes in layer B is sequential or simultaneous. </a:t>
            </a:r>
          </a:p>
          <a:p>
            <a:r>
              <a:rPr lang="en-US" altLang="zh-CN" dirty="0" smtClean="0"/>
              <a:t>In the second and third branch point, the results are divided according to whether order of edges in layer A is sequential or simultaneous. </a:t>
            </a:r>
          </a:p>
          <a:p>
            <a:r>
              <a:rPr lang="en-US" altLang="zh-CN" dirty="0" smtClean="0"/>
              <a:t>As the results, there are 4 categories such as fast positive consensus, slow positive consensus, coexistence and slow negative consensus.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2529324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Analyzing updating rules</a:t>
            </a:r>
          </a:p>
          <a:p>
            <a:pPr marL="0" lvl="0" indent="0">
              <a:spcBef>
                <a:spcPts val="600"/>
              </a:spcBef>
              <a:buClr>
                <a:srgbClr val="004098"/>
              </a:buClr>
              <a:buSzPct val="100000"/>
              <a:buFont typeface="Calibri" panose="020F0502020204030204" pitchFamily="34" charset="0"/>
              <a:buNone/>
            </a:pPr>
            <a:r>
              <a:rPr lang="en-US" altLang="zh-CN" b="1" dirty="0" smtClean="0">
                <a:solidFill>
                  <a:srgbClr val="000000"/>
                </a:solidFill>
                <a:latin typeface="Arial" panose="020B0604020202020204" pitchFamily="34" charset="0"/>
                <a:cs typeface="Arial" panose="020B0604020202020204" pitchFamily="34" charset="0"/>
              </a:rPr>
              <a:t>Orders between layers</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There is no difference between orders of layers, though there exists tiny consensus time gap. Regardless of  which layer works previously, simulation results are almost same.</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000000"/>
                </a:solidFill>
                <a:latin typeface="Arial" panose="020B0604020202020204" pitchFamily="34" charset="0"/>
                <a:cs typeface="Arial" panose="020B0604020202020204" pitchFamily="34" charset="0"/>
              </a:rPr>
              <a:t>Orders between nodes</a:t>
            </a:r>
            <a:endParaRPr lang="en-US" altLang="zh-CN" baseline="0" dirty="0" smtClean="0"/>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Orders of nodes can be analyzed as communication methods or decision-making methods.</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In sequential order, nodes have enough time to observe how other nodes change and to affect their states. It seems to have discussion and conversation.   </a:t>
            </a:r>
          </a:p>
          <a:p>
            <a:pPr lvl="0">
              <a:spcBef>
                <a:spcPts val="600"/>
              </a:spcBef>
              <a:buClr>
                <a:srgbClr val="004098"/>
              </a:buClr>
              <a:buSzPct val="100000"/>
            </a:pPr>
            <a:r>
              <a:rPr lang="en-US" altLang="zh-CN" spc="-50" dirty="0" smtClean="0">
                <a:solidFill>
                  <a:srgbClr val="000000"/>
                </a:solidFill>
                <a:latin typeface="Arial" panose="020B0604020202020204" pitchFamily="34" charset="0"/>
                <a:cs typeface="Arial" panose="020B0604020202020204" pitchFamily="34" charset="0"/>
              </a:rPr>
              <a:t>In simultaneous order, nodes don’t have enough time to observe how other nodes change and to affect their states. It seems to have a vote or election. </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rgbClr val="000000"/>
                </a:solidFill>
                <a:latin typeface="Arial" panose="020B0604020202020204" pitchFamily="34" charset="0"/>
                <a:cs typeface="Arial" panose="020B0604020202020204" pitchFamily="34" charset="0"/>
              </a:rPr>
              <a:t>Orders between edges of each node in layer A</a:t>
            </a:r>
            <a:endParaRPr lang="en-US" altLang="zh-CN" baseline="0" dirty="0" smtClean="0"/>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Orders of edges can be analyzed as characteristics of nodes. In sequential order, nodes change their states whenever their edges are activated. We can call them rash nodes. </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But, in simultaneous order, after nodes consider all edges, they change their states. We can call them considerate nodes.  </a:t>
            </a:r>
            <a:endParaRPr lang="en-US" altLang="zh-CN" baseline="0" dirty="0" smtClean="0"/>
          </a:p>
          <a:p>
            <a:endParaRPr lang="en-US" altLang="zh-CN" dirty="0" smtClean="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90528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a:t>
            </a:r>
            <a:r>
              <a:rPr lang="en-US" altLang="zh-CN" sz="1200" kern="1200" baseline="0" dirty="0" smtClean="0">
                <a:solidFill>
                  <a:schemeClr val="tx1"/>
                </a:solidFill>
                <a:effectLst/>
                <a:latin typeface="+mn-lt"/>
                <a:ea typeface="+mn-ea"/>
                <a:cs typeface="+mn-cs"/>
              </a:rPr>
              <a:t> topic, finding key nodes in each layer. </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 find important nodes on two-layer networks, it is investigated which nodes have more influence on changing average states of network by unchanging the nodes states. </a:t>
            </a:r>
          </a:p>
          <a:p>
            <a:r>
              <a:rPr lang="en-US" altLang="zh-CN" sz="1200" kern="1200" dirty="0" smtClean="0">
                <a:solidFill>
                  <a:schemeClr val="tx1"/>
                </a:solidFill>
                <a:effectLst/>
                <a:latin typeface="+mn-lt"/>
                <a:ea typeface="+mn-ea"/>
                <a:cs typeface="+mn-cs"/>
              </a:rPr>
              <a:t>Method</a:t>
            </a:r>
            <a:r>
              <a:rPr lang="en-US" altLang="zh-CN" sz="1200" kern="1200" baseline="0" dirty="0" smtClean="0">
                <a:solidFill>
                  <a:schemeClr val="tx1"/>
                </a:solidFill>
                <a:effectLst/>
                <a:latin typeface="+mn-lt"/>
                <a:ea typeface="+mn-ea"/>
                <a:cs typeface="+mn-cs"/>
              </a:rPr>
              <a:t> is like this way. </a:t>
            </a:r>
          </a:p>
          <a:p>
            <a:r>
              <a:rPr lang="en-US" altLang="zh-CN" sz="1200" kern="1200" dirty="0" smtClean="0">
                <a:solidFill>
                  <a:schemeClr val="tx1"/>
                </a:solidFill>
                <a:effectLst/>
                <a:latin typeface="+mn-lt"/>
                <a:ea typeface="+mn-ea"/>
                <a:cs typeface="+mn-cs"/>
              </a:rPr>
              <a:t>all nodes are ranked by node centralities, and the ratio of unchanged nodes are increased according to ranked order, until the average states of network have different states. </a:t>
            </a:r>
          </a:p>
          <a:p>
            <a:r>
              <a:rPr lang="en-US" altLang="zh-CN" sz="1200" kern="1200" dirty="0" smtClean="0">
                <a:solidFill>
                  <a:schemeClr val="tx1"/>
                </a:solidFill>
                <a:effectLst/>
                <a:latin typeface="+mn-lt"/>
                <a:ea typeface="+mn-ea"/>
                <a:cs typeface="+mn-cs"/>
              </a:rPr>
              <a:t>When the ratio of unchanged nodes according to node centrality is the least, that centrality is the most influential property for interconnected network.</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initial condition for finding key nodes, each layer is made of BA network with 2048 nodes and 1 external edge. </a:t>
            </a:r>
          </a:p>
          <a:p>
            <a:r>
              <a:rPr lang="en-US" altLang="zh-CN" sz="1200" kern="1200" dirty="0" smtClean="0">
                <a:solidFill>
                  <a:schemeClr val="tx1"/>
                </a:solidFill>
                <a:effectLst/>
                <a:latin typeface="+mn-lt"/>
                <a:ea typeface="+mn-ea"/>
                <a:cs typeface="+mn-cs"/>
              </a:rPr>
              <a:t>For</a:t>
            </a:r>
            <a:r>
              <a:rPr lang="en-US" altLang="zh-CN" sz="1200" kern="1200" baseline="0" dirty="0" smtClean="0">
                <a:solidFill>
                  <a:schemeClr val="tx1"/>
                </a:solidFill>
                <a:effectLst/>
                <a:latin typeface="+mn-lt"/>
                <a:ea typeface="+mn-ea"/>
                <a:cs typeface="+mn-cs"/>
              </a:rPr>
              <a:t> finding key nodes on layer A, p</a:t>
            </a:r>
            <a:r>
              <a:rPr lang="en-US" altLang="zh-CN" sz="1200" kern="1200" dirty="0" smtClean="0">
                <a:solidFill>
                  <a:schemeClr val="tx1"/>
                </a:solidFill>
                <a:effectLst/>
                <a:latin typeface="+mn-lt"/>
                <a:ea typeface="+mn-ea"/>
                <a:cs typeface="+mn-cs"/>
              </a:rPr>
              <a:t>arameter values are like p=0.2, v=0.4. </a:t>
            </a:r>
          </a:p>
          <a:p>
            <a:r>
              <a:rPr lang="en-US" altLang="zh-CN" sz="1200" kern="1200" dirty="0" smtClean="0">
                <a:solidFill>
                  <a:schemeClr val="tx1"/>
                </a:solidFill>
                <a:effectLst/>
                <a:latin typeface="+mn-lt"/>
                <a:ea typeface="+mn-ea"/>
                <a:cs typeface="+mn-cs"/>
              </a:rPr>
              <a:t>For finding key nodes on layer B, parameter values are like p=0.5, v=0.5.</a:t>
            </a:r>
          </a:p>
          <a:p>
            <a:endParaRPr lang="en-US" altLang="zh-CN"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6</a:t>
            </a:fld>
            <a:endParaRPr lang="zh-CN" altLang="en-US"/>
          </a:p>
        </p:txBody>
      </p:sp>
    </p:spTree>
    <p:extLst>
      <p:ext uri="{BB962C8B-B14F-4D97-AF65-F5344CB8AC3E}">
        <p14:creationId xmlns:p14="http://schemas.microsoft.com/office/powerpoint/2010/main" val="94427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dirty="0" smtClean="0"/>
              <a:t>This is the result</a:t>
            </a:r>
            <a:r>
              <a:rPr lang="en-US" altLang="zh-CN" baseline="0" dirty="0" smtClean="0"/>
              <a:t> for finding key nodes in layer A</a:t>
            </a:r>
          </a:p>
          <a:p>
            <a:endParaRPr lang="en-US" altLang="zh-CN" baseline="0" dirty="0" smtClean="0"/>
          </a:p>
          <a:p>
            <a:r>
              <a:rPr lang="en-US" altLang="zh-CN" baseline="0" dirty="0" smtClean="0"/>
              <a:t>When the number of total edges is 4,092, the efficient method is ranked as </a:t>
            </a:r>
            <a:r>
              <a:rPr lang="en-US" altLang="zh-CN" baseline="0" dirty="0" err="1" smtClean="0"/>
              <a:t>pagerank</a:t>
            </a:r>
            <a:r>
              <a:rPr lang="en-US" altLang="zh-CN" baseline="0" dirty="0" smtClean="0"/>
              <a:t>, degree, eigenvector, random. </a:t>
            </a:r>
          </a:p>
          <a:p>
            <a:r>
              <a:rPr lang="en-US" altLang="zh-CN" baseline="0" dirty="0" smtClean="0"/>
              <a:t>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7</a:t>
            </a:fld>
            <a:endParaRPr lang="zh-CN" altLang="en-US"/>
          </a:p>
        </p:txBody>
      </p:sp>
    </p:spTree>
    <p:extLst>
      <p:ext uri="{BB962C8B-B14F-4D97-AF65-F5344CB8AC3E}">
        <p14:creationId xmlns:p14="http://schemas.microsoft.com/office/powerpoint/2010/main" val="1770612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6,135, </a:t>
            </a:r>
            <a:r>
              <a:rPr lang="en-US" altLang="zh-CN" baseline="0" dirty="0" err="1" smtClean="0"/>
              <a:t>pagerank</a:t>
            </a:r>
            <a:r>
              <a:rPr lang="en-US" altLang="zh-CN" baseline="0" dirty="0" smtClean="0"/>
              <a:t> and degree method is almost same. And total orientation is easier to change than previous one.</a:t>
            </a:r>
          </a:p>
          <a:p>
            <a:r>
              <a:rPr lang="en-US" altLang="zh-CN" baseline="0" dirty="0" smtClean="0"/>
              <a:t> </a:t>
            </a:r>
            <a:endParaRPr lang="zh-CN" altLang="en-US" dirty="0"/>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8</a:t>
            </a:fld>
            <a:endParaRPr lang="zh-CN" altLang="en-US"/>
          </a:p>
        </p:txBody>
      </p:sp>
    </p:spTree>
    <p:extLst>
      <p:ext uri="{BB962C8B-B14F-4D97-AF65-F5344CB8AC3E}">
        <p14:creationId xmlns:p14="http://schemas.microsoft.com/office/powerpoint/2010/main" val="2989325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zh-CN" baseline="0" dirty="0" smtClean="0"/>
              <a:t>When the number of total edges is 8,176, </a:t>
            </a:r>
            <a:r>
              <a:rPr lang="en-US" altLang="zh-CN" baseline="0" dirty="0" err="1" smtClean="0"/>
              <a:t>pagerank</a:t>
            </a:r>
            <a:r>
              <a:rPr lang="en-US" altLang="zh-CN" baseline="0" dirty="0" smtClean="0"/>
              <a:t>, degree, and eigenvector method is almost same. And total orientation is much easier to change than previous one.</a:t>
            </a:r>
          </a:p>
        </p:txBody>
      </p:sp>
      <p:sp>
        <p:nvSpPr>
          <p:cNvPr id="4" name="슬라이드 번호 개체 틀 3"/>
          <p:cNvSpPr>
            <a:spLocks noGrp="1"/>
          </p:cNvSpPr>
          <p:nvPr>
            <p:ph type="sldNum" sz="quarter" idx="10"/>
          </p:nvPr>
        </p:nvSpPr>
        <p:spPr/>
        <p:txBody>
          <a:bodyPr/>
          <a:lstStyle/>
          <a:p>
            <a:fld id="{E3CFC841-E2E1-4802-8701-94EA307E94B0}" type="slidenum">
              <a:rPr lang="zh-CN" altLang="en-US" smtClean="0"/>
              <a:t>9</a:t>
            </a:fld>
            <a:endParaRPr lang="zh-CN" altLang="en-US"/>
          </a:p>
        </p:txBody>
      </p:sp>
    </p:spTree>
    <p:extLst>
      <p:ext uri="{BB962C8B-B14F-4D97-AF65-F5344CB8AC3E}">
        <p14:creationId xmlns:p14="http://schemas.microsoft.com/office/powerpoint/2010/main" val="653486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1059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4313468"/>
            <a:ext cx="9144000" cy="899510"/>
          </a:xfrm>
        </p:spPr>
        <p:txBody>
          <a:bodyPr/>
          <a:lstStyle/>
          <a:p>
            <a:r>
              <a:rPr lang="en-US" altLang="zh-CN" sz="2800" dirty="0" smtClean="0"/>
              <a:t>Competition of Social Opinions on Two Layer Networks</a:t>
            </a:r>
            <a:br>
              <a:rPr lang="en-US" altLang="zh-CN" sz="2800" dirty="0" smtClean="0"/>
            </a:br>
            <a:r>
              <a:rPr lang="en-US" altLang="zh-CN" sz="2800" dirty="0" smtClean="0"/>
              <a:t>(Finding key nodes)</a:t>
            </a:r>
            <a:endParaRPr lang="zh-CN" altLang="en-US" dirty="0"/>
          </a:p>
        </p:txBody>
      </p:sp>
    </p:spTree>
    <p:extLst>
      <p:ext uri="{BB962C8B-B14F-4D97-AF65-F5344CB8AC3E}">
        <p14:creationId xmlns:p14="http://schemas.microsoft.com/office/powerpoint/2010/main" val="451513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8181" t="10294" r="8409" b="5281"/>
          <a:stretch/>
        </p:blipFill>
        <p:spPr>
          <a:xfrm>
            <a:off x="422140" y="1718431"/>
            <a:ext cx="8191924" cy="4698637"/>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4235605" y="1839361"/>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BA(4,092)-BA(4,092)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068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rotWithShape="1">
          <a:blip r:embed="rId3">
            <a:extLst>
              <a:ext uri="{28A0092B-C50C-407E-A947-70E740481C1C}">
                <a14:useLocalDpi xmlns:a14="http://schemas.microsoft.com/office/drawing/2010/main" val="0"/>
              </a:ext>
            </a:extLst>
          </a:blip>
          <a:srcRect l="8068" t="10293" r="9091" b="5082"/>
          <a:stretch/>
        </p:blipFill>
        <p:spPr>
          <a:xfrm>
            <a:off x="372841" y="1672965"/>
            <a:ext cx="8282787" cy="4794699"/>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2354850" y="1870704"/>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BA(6,135)-BA(6,135)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65731"/>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791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8181" t="10495" r="8637" b="5080"/>
          <a:stretch/>
        </p:blipFill>
        <p:spPr>
          <a:xfrm>
            <a:off x="353289" y="1705420"/>
            <a:ext cx="8291947" cy="4769003"/>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B</a:t>
            </a:r>
            <a:endParaRPr lang="zh-CN" altLang="en-US" sz="2800" dirty="0"/>
          </a:p>
        </p:txBody>
      </p:sp>
      <p:sp>
        <p:nvSpPr>
          <p:cNvPr id="15" name="TextBox 14"/>
          <p:cNvSpPr txBox="1"/>
          <p:nvPr/>
        </p:nvSpPr>
        <p:spPr>
          <a:xfrm>
            <a:off x="2600268" y="1566922"/>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BA(8,176)-BA(8,176) network, p=0.5, v= 0.5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820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Analysis for finding key nodes</a:t>
            </a:r>
            <a:endParaRPr lang="zh-CN" altLang="en-US" dirty="0"/>
          </a:p>
        </p:txBody>
      </p:sp>
      <p:sp>
        <p:nvSpPr>
          <p:cNvPr id="4" name="직사각형 3"/>
          <p:cNvSpPr/>
          <p:nvPr/>
        </p:nvSpPr>
        <p:spPr>
          <a:xfrm>
            <a:off x="0" y="1796976"/>
            <a:ext cx="9144000" cy="4796185"/>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Relation between key nodes and the number of edges</a:t>
            </a:r>
          </a:p>
          <a:p>
            <a:pPr lvl="0">
              <a:spcBef>
                <a:spcPts val="1000"/>
              </a:spcBef>
              <a:buClr>
                <a:srgbClr val="004098"/>
              </a:buClr>
              <a:buSzPct val="100000"/>
            </a:pPr>
            <a:r>
              <a:rPr lang="en-US" altLang="zh-CN" sz="2000"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As the number of edges on layers increases, the orientation of layer is easy to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change though the ratio of unchanged node is small. </a:t>
            </a:r>
          </a:p>
          <a:p>
            <a:pPr lvl="0">
              <a:spcBef>
                <a:spcPts val="1000"/>
              </a:spcBef>
              <a:buClr>
                <a:srgbClr val="004098"/>
              </a:buClr>
              <a:buSzPct val="100000"/>
            </a:pPr>
            <a:r>
              <a:rPr lang="en-US" altLang="zh-CN" sz="1600" dirty="0" smtClean="0">
                <a:solidFill>
                  <a:srgbClr val="338D27"/>
                </a:solidFill>
                <a:latin typeface="Arial" panose="020B0604020202020204" pitchFamily="34" charset="0"/>
                <a:cs typeface="Arial" panose="020B0604020202020204" pitchFamily="34" charset="0"/>
              </a:rPr>
              <a:t>      * the number of edges : 8,176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 the ratio of unchanged node = 0.01, orientation changed</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a:t>
            </a:r>
            <a:r>
              <a:rPr lang="en-US" altLang="zh-CN" sz="1600" dirty="0">
                <a:solidFill>
                  <a:srgbClr val="338D27"/>
                </a:solidFill>
                <a:latin typeface="Arial" panose="020B0604020202020204" pitchFamily="34" charset="0"/>
                <a:cs typeface="Arial" panose="020B0604020202020204" pitchFamily="34" charset="0"/>
              </a:rPr>
              <a:t>the number of edges : </a:t>
            </a:r>
            <a:r>
              <a:rPr lang="en-US" altLang="zh-CN" sz="1600" dirty="0" smtClean="0">
                <a:solidFill>
                  <a:srgbClr val="338D27"/>
                </a:solidFill>
                <a:latin typeface="Arial" panose="020B0604020202020204" pitchFamily="34" charset="0"/>
                <a:cs typeface="Arial" panose="020B0604020202020204" pitchFamily="34" charset="0"/>
              </a:rPr>
              <a:t>6,136 </a:t>
            </a:r>
            <a:r>
              <a:rPr lang="en-US" altLang="zh-CN" sz="1600" dirty="0">
                <a:solidFill>
                  <a:srgbClr val="338D27"/>
                </a:solidFill>
                <a:latin typeface="맑은 고딕" panose="020B0503020000020004" pitchFamily="50" charset="-127"/>
                <a:ea typeface="맑은 고딕" panose="020B0503020000020004" pitchFamily="50" charset="-127"/>
                <a:cs typeface="Arial" panose="020B0604020202020204" pitchFamily="34" charset="0"/>
              </a:rPr>
              <a:t>→ the ratio of unchanged node =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0.07, </a:t>
            </a:r>
            <a:r>
              <a:rPr lang="en-US" altLang="zh-CN" sz="1600" dirty="0">
                <a:solidFill>
                  <a:srgbClr val="338D27"/>
                </a:solidFill>
                <a:latin typeface="맑은 고딕" panose="020B0503020000020004" pitchFamily="50" charset="-127"/>
                <a:ea typeface="맑은 고딕" panose="020B0503020000020004" pitchFamily="50" charset="-127"/>
                <a:cs typeface="Arial" panose="020B0604020202020204" pitchFamily="34" charset="0"/>
              </a:rPr>
              <a:t>orientation </a:t>
            </a:r>
            <a:r>
              <a:rPr lang="en-US" altLang="zh-CN" sz="1600" dirty="0" smtClean="0">
                <a:solidFill>
                  <a:srgbClr val="338D27"/>
                </a:solidFill>
                <a:latin typeface="맑은 고딕" panose="020B0503020000020004" pitchFamily="50" charset="-127"/>
                <a:ea typeface="맑은 고딕" panose="020B0503020000020004" pitchFamily="50" charset="-127"/>
                <a:cs typeface="Arial" panose="020B0604020202020204" pitchFamily="34" charset="0"/>
              </a:rPr>
              <a:t>changed</a:t>
            </a:r>
          </a:p>
          <a:p>
            <a:pPr lvl="0">
              <a:spcBef>
                <a:spcPts val="10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Efficient Method for finding key nodes</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t>
            </a:r>
            <a:r>
              <a:rPr lang="en-US" altLang="zh-CN" dirty="0" err="1" smtClean="0">
                <a:solidFill>
                  <a:srgbClr val="000000"/>
                </a:solidFill>
                <a:latin typeface="Arial" panose="020B0604020202020204" pitchFamily="34" charset="0"/>
                <a:cs typeface="Arial" panose="020B0604020202020204" pitchFamily="34" charset="0"/>
              </a:rPr>
              <a:t>Pagerank</a:t>
            </a:r>
            <a:r>
              <a:rPr lang="en-US" altLang="zh-CN" dirty="0" smtClean="0">
                <a:solidFill>
                  <a:srgbClr val="000000"/>
                </a:solidFill>
                <a:latin typeface="Arial" panose="020B0604020202020204" pitchFamily="34" charset="0"/>
                <a:cs typeface="Arial" panose="020B0604020202020204" pitchFamily="34" charset="0"/>
              </a:rPr>
              <a:t> &gt; degree &gt; eigenvector &gt; random</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when the number of edges is very large, all methods have the same influence.</a:t>
            </a:r>
          </a:p>
          <a:p>
            <a:pPr lvl="0">
              <a:spcBef>
                <a:spcPts val="1000"/>
              </a:spcBef>
              <a:buClr>
                <a:srgbClr val="004098"/>
              </a:buClr>
              <a:buSzPct val="100000"/>
            </a:pPr>
            <a:r>
              <a:rPr lang="en-US" altLang="zh-CN" sz="1600" dirty="0" smtClean="0">
                <a:solidFill>
                  <a:srgbClr val="338D27"/>
                </a:solidFill>
                <a:latin typeface="Arial" panose="020B0604020202020204" pitchFamily="34" charset="0"/>
                <a:cs typeface="Arial" panose="020B0604020202020204" pitchFamily="34" charset="0"/>
              </a:rPr>
              <a:t>        (except </a:t>
            </a:r>
            <a:r>
              <a:rPr lang="en-US" altLang="zh-CN" sz="1600" dirty="0">
                <a:solidFill>
                  <a:srgbClr val="338D27"/>
                </a:solidFill>
                <a:latin typeface="Arial" panose="020B0604020202020204" pitchFamily="34" charset="0"/>
                <a:cs typeface="Arial" panose="020B0604020202020204" pitchFamily="34" charset="0"/>
              </a:rPr>
              <a:t>random </a:t>
            </a:r>
            <a:r>
              <a:rPr lang="en-US" altLang="zh-CN" sz="1600" dirty="0" smtClean="0">
                <a:solidFill>
                  <a:srgbClr val="338D27"/>
                </a:solidFill>
                <a:latin typeface="Arial" panose="020B0604020202020204" pitchFamily="34" charset="0"/>
                <a:cs typeface="Arial" panose="020B0604020202020204" pitchFamily="34" charset="0"/>
              </a:rPr>
              <a:t>method) </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2000" b="1"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160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110291"/>
      </p:ext>
    </p:extLst>
  </p:cSld>
  <p:clrMapOvr>
    <a:masterClrMapping/>
  </p:clrMapOvr>
  <p:transition spd="med">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Analysis for finding key nodes</a:t>
            </a:r>
            <a:endParaRPr lang="zh-CN" altLang="en-US" dirty="0"/>
          </a:p>
        </p:txBody>
      </p:sp>
      <p:sp>
        <p:nvSpPr>
          <p:cNvPr id="4" name="직사각형 3"/>
          <p:cNvSpPr/>
          <p:nvPr/>
        </p:nvSpPr>
        <p:spPr>
          <a:xfrm>
            <a:off x="0" y="1796976"/>
            <a:ext cx="9144000" cy="400110"/>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Comparison between layer A and layer B</a:t>
            </a:r>
          </a:p>
        </p:txBody>
      </p:sp>
      <p:graphicFrame>
        <p:nvGraphicFramePr>
          <p:cNvPr id="2" name="표 1"/>
          <p:cNvGraphicFramePr>
            <a:graphicFrameLocks noGrp="1"/>
          </p:cNvGraphicFramePr>
          <p:nvPr>
            <p:extLst>
              <p:ext uri="{D42A27DB-BD31-4B8C-83A1-F6EECF244321}">
                <p14:modId xmlns:p14="http://schemas.microsoft.com/office/powerpoint/2010/main" val="273513315"/>
              </p:ext>
            </p:extLst>
          </p:nvPr>
        </p:nvGraphicFramePr>
        <p:xfrm>
          <a:off x="370605" y="2197085"/>
          <a:ext cx="8503230" cy="4493275"/>
        </p:xfrm>
        <a:graphic>
          <a:graphicData uri="http://schemas.openxmlformats.org/drawingml/2006/table">
            <a:tbl>
              <a:tblPr firstRow="1" bandRow="1">
                <a:tableStyleId>{5C22544A-7EE6-4342-B048-85BDC9FD1C3A}</a:tableStyleId>
              </a:tblPr>
              <a:tblGrid>
                <a:gridCol w="4251615">
                  <a:extLst>
                    <a:ext uri="{9D8B030D-6E8A-4147-A177-3AD203B41FA5}">
                      <a16:colId xmlns:a16="http://schemas.microsoft.com/office/drawing/2014/main" val="2670836122"/>
                    </a:ext>
                  </a:extLst>
                </a:gridCol>
                <a:gridCol w="4251615">
                  <a:extLst>
                    <a:ext uri="{9D8B030D-6E8A-4147-A177-3AD203B41FA5}">
                      <a16:colId xmlns:a16="http://schemas.microsoft.com/office/drawing/2014/main" val="1216609270"/>
                    </a:ext>
                  </a:extLst>
                </a:gridCol>
              </a:tblGrid>
              <a:tr h="402305">
                <a:tc>
                  <a:txBody>
                    <a:bodyPr/>
                    <a:lstStyle/>
                    <a:p>
                      <a:pPr algn="ctr"/>
                      <a:r>
                        <a:rPr lang="en-US" altLang="zh-CN" dirty="0" smtClean="0"/>
                        <a:t>Layer</a:t>
                      </a:r>
                      <a:r>
                        <a:rPr lang="en-US" altLang="zh-CN" baseline="0" dirty="0" smtClean="0"/>
                        <a:t> A</a:t>
                      </a:r>
                      <a:endParaRPr lang="zh-CN" altLang="en-US" dirty="0"/>
                    </a:p>
                  </a:txBody>
                  <a:tcPr/>
                </a:tc>
                <a:tc>
                  <a:txBody>
                    <a:bodyPr/>
                    <a:lstStyle/>
                    <a:p>
                      <a:pPr algn="ctr"/>
                      <a:r>
                        <a:rPr lang="en-US" altLang="zh-CN" dirty="0" smtClean="0"/>
                        <a:t>Layer B</a:t>
                      </a:r>
                      <a:endParaRPr lang="zh-CN" altLang="en-US" dirty="0"/>
                    </a:p>
                  </a:txBody>
                  <a:tcPr/>
                </a:tc>
                <a:extLst>
                  <a:ext uri="{0D108BD9-81ED-4DB2-BD59-A6C34878D82A}">
                    <a16:rowId xmlns:a16="http://schemas.microsoft.com/office/drawing/2014/main" val="4089913868"/>
                  </a:ext>
                </a:extLst>
              </a:tr>
              <a:tr h="235361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1017492"/>
                  </a:ext>
                </a:extLst>
              </a:tr>
              <a:tr h="1727200">
                <a:tc>
                  <a:txBody>
                    <a:bodyPr/>
                    <a:lstStyle/>
                    <a:p>
                      <a:r>
                        <a:rPr lang="en-US" altLang="zh-CN" dirty="0" smtClean="0"/>
                        <a:t>Very</a:t>
                      </a:r>
                      <a:r>
                        <a:rPr lang="en-US" altLang="zh-CN" baseline="0" dirty="0" smtClean="0"/>
                        <a:t> fast for changing the orientation</a:t>
                      </a:r>
                      <a:endParaRPr lang="en-US" altLang="zh-CN" dirty="0" smtClean="0"/>
                    </a:p>
                    <a:p>
                      <a:endParaRPr lang="en-US" altLang="zh-CN" dirty="0" smtClean="0"/>
                    </a:p>
                    <a:p>
                      <a:r>
                        <a:rPr lang="en-US" altLang="zh-CN" dirty="0" smtClean="0"/>
                        <a:t>When the ratio of</a:t>
                      </a:r>
                      <a:r>
                        <a:rPr lang="en-US" altLang="zh-CN" baseline="0" dirty="0" smtClean="0"/>
                        <a:t> unchanged node is more than certain rate, it is very fast to change the orientation.</a:t>
                      </a:r>
                    </a:p>
                    <a:p>
                      <a:r>
                        <a:rPr lang="en-US" altLang="zh-CN" baseline="0" dirty="0" smtClean="0"/>
                        <a:t>(Group has more efficient)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Very</a:t>
                      </a:r>
                      <a:r>
                        <a:rPr lang="en-US" altLang="zh-CN" baseline="0" dirty="0" smtClean="0"/>
                        <a:t> slow for changing the orientation</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When the ratio of</a:t>
                      </a:r>
                      <a:r>
                        <a:rPr lang="en-US" altLang="zh-CN" baseline="0" dirty="0" smtClean="0"/>
                        <a:t> unchanged node is more than certain rate, it is very slow to change the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(Individual has more efficient)</a:t>
                      </a:r>
                      <a:endParaRPr lang="zh-CN" altLang="en-US" dirty="0" smtClean="0"/>
                    </a:p>
                  </a:txBody>
                  <a:tcPr/>
                </a:tc>
                <a:extLst>
                  <a:ext uri="{0D108BD9-81ED-4DB2-BD59-A6C34878D82A}">
                    <a16:rowId xmlns:a16="http://schemas.microsoft.com/office/drawing/2014/main" val="2371901201"/>
                  </a:ext>
                </a:extLst>
              </a:tr>
            </a:tbl>
          </a:graphicData>
        </a:graphic>
      </p:graphicFrame>
      <p:grpSp>
        <p:nvGrpSpPr>
          <p:cNvPr id="10" name="그룹 9"/>
          <p:cNvGrpSpPr/>
          <p:nvPr/>
        </p:nvGrpSpPr>
        <p:grpSpPr>
          <a:xfrm>
            <a:off x="706581" y="2722417"/>
            <a:ext cx="3740728" cy="2119746"/>
            <a:chOff x="6722917" y="-72896"/>
            <a:chExt cx="3740728" cy="2119746"/>
          </a:xfrm>
        </p:grpSpPr>
        <p:sp>
          <p:nvSpPr>
            <p:cNvPr id="9" name="직사각형 8"/>
            <p:cNvSpPr/>
            <p:nvPr/>
          </p:nvSpPr>
          <p:spPr>
            <a:xfrm>
              <a:off x="6722917" y="-72896"/>
              <a:ext cx="3740728" cy="21197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자유형 6"/>
            <p:cNvSpPr/>
            <p:nvPr/>
          </p:nvSpPr>
          <p:spPr>
            <a:xfrm>
              <a:off x="6972300" y="125686"/>
              <a:ext cx="2961409" cy="1849582"/>
            </a:xfrm>
            <a:custGeom>
              <a:avLst/>
              <a:gdLst>
                <a:gd name="connsiteX0" fmla="*/ 75481 w 3088845"/>
                <a:gd name="connsiteY0" fmla="*/ 1901536 h 1901536"/>
                <a:gd name="connsiteX1" fmla="*/ 127436 w 3088845"/>
                <a:gd name="connsiteY1" fmla="*/ 1849582 h 1901536"/>
                <a:gd name="connsiteX2" fmla="*/ 1260045 w 3088845"/>
                <a:gd name="connsiteY2" fmla="*/ 1589809 h 1901536"/>
                <a:gd name="connsiteX3" fmla="*/ 1945845 w 3088845"/>
                <a:gd name="connsiteY3" fmla="*/ 322118 h 1901536"/>
                <a:gd name="connsiteX4" fmla="*/ 3088845 w 3088845"/>
                <a:gd name="connsiteY4" fmla="*/ 0 h 1901536"/>
                <a:gd name="connsiteX0" fmla="*/ 0 w 2961409"/>
                <a:gd name="connsiteY0" fmla="*/ 1849582 h 1849582"/>
                <a:gd name="connsiteX1" fmla="*/ 1132609 w 2961409"/>
                <a:gd name="connsiteY1" fmla="*/ 1589809 h 1849582"/>
                <a:gd name="connsiteX2" fmla="*/ 1818409 w 2961409"/>
                <a:gd name="connsiteY2" fmla="*/ 322118 h 1849582"/>
                <a:gd name="connsiteX3" fmla="*/ 2961409 w 2961409"/>
                <a:gd name="connsiteY3" fmla="*/ 0 h 1849582"/>
              </a:gdLst>
              <a:ahLst/>
              <a:cxnLst>
                <a:cxn ang="0">
                  <a:pos x="connsiteX0" y="connsiteY0"/>
                </a:cxn>
                <a:cxn ang="0">
                  <a:pos x="connsiteX1" y="connsiteY1"/>
                </a:cxn>
                <a:cxn ang="0">
                  <a:pos x="connsiteX2" y="connsiteY2"/>
                </a:cxn>
                <a:cxn ang="0">
                  <a:pos x="connsiteX3" y="connsiteY3"/>
                </a:cxn>
              </a:cxnLst>
              <a:rect l="l" t="t" r="r" b="b"/>
              <a:pathLst>
                <a:path w="2961409" h="1849582">
                  <a:moveTo>
                    <a:pt x="0" y="1849582"/>
                  </a:moveTo>
                  <a:cubicBezTo>
                    <a:pt x="197427" y="1797627"/>
                    <a:pt x="829541" y="1844386"/>
                    <a:pt x="1132609" y="1589809"/>
                  </a:cubicBezTo>
                  <a:cubicBezTo>
                    <a:pt x="1435677" y="1335232"/>
                    <a:pt x="1513609" y="587086"/>
                    <a:pt x="1818409" y="322118"/>
                  </a:cubicBezTo>
                  <a:cubicBezTo>
                    <a:pt x="2123209" y="57150"/>
                    <a:pt x="2542309" y="28575"/>
                    <a:pt x="2961409"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그룹 11"/>
          <p:cNvGrpSpPr/>
          <p:nvPr/>
        </p:nvGrpSpPr>
        <p:grpSpPr>
          <a:xfrm>
            <a:off x="4929908" y="2722417"/>
            <a:ext cx="3740728" cy="2119746"/>
            <a:chOff x="7800108" y="-269662"/>
            <a:chExt cx="3740728" cy="2119746"/>
          </a:xfrm>
        </p:grpSpPr>
        <p:sp>
          <p:nvSpPr>
            <p:cNvPr id="11" name="직사각형 10"/>
            <p:cNvSpPr/>
            <p:nvPr/>
          </p:nvSpPr>
          <p:spPr>
            <a:xfrm>
              <a:off x="7800108" y="-269662"/>
              <a:ext cx="3740728" cy="21197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자유형 7"/>
            <p:cNvSpPr/>
            <p:nvPr/>
          </p:nvSpPr>
          <p:spPr>
            <a:xfrm>
              <a:off x="8247473" y="-66605"/>
              <a:ext cx="3044536" cy="1745673"/>
            </a:xfrm>
            <a:custGeom>
              <a:avLst/>
              <a:gdLst>
                <a:gd name="connsiteX0" fmla="*/ 0 w 3044536"/>
                <a:gd name="connsiteY0" fmla="*/ 0 h 1745673"/>
                <a:gd name="connsiteX1" fmla="*/ 405245 w 3044536"/>
                <a:gd name="connsiteY1" fmla="*/ 955964 h 1745673"/>
                <a:gd name="connsiteX2" fmla="*/ 1049482 w 3044536"/>
                <a:gd name="connsiteY2" fmla="*/ 1475509 h 1745673"/>
                <a:gd name="connsiteX3" fmla="*/ 3044536 w 3044536"/>
                <a:gd name="connsiteY3" fmla="*/ 1745673 h 1745673"/>
              </a:gdLst>
              <a:ahLst/>
              <a:cxnLst>
                <a:cxn ang="0">
                  <a:pos x="connsiteX0" y="connsiteY0"/>
                </a:cxn>
                <a:cxn ang="0">
                  <a:pos x="connsiteX1" y="connsiteY1"/>
                </a:cxn>
                <a:cxn ang="0">
                  <a:pos x="connsiteX2" y="connsiteY2"/>
                </a:cxn>
                <a:cxn ang="0">
                  <a:pos x="connsiteX3" y="connsiteY3"/>
                </a:cxn>
              </a:cxnLst>
              <a:rect l="l" t="t" r="r" b="b"/>
              <a:pathLst>
                <a:path w="3044536" h="1745673">
                  <a:moveTo>
                    <a:pt x="0" y="0"/>
                  </a:moveTo>
                  <a:cubicBezTo>
                    <a:pt x="115165" y="355023"/>
                    <a:pt x="230331" y="710046"/>
                    <a:pt x="405245" y="955964"/>
                  </a:cubicBezTo>
                  <a:cubicBezTo>
                    <a:pt x="580159" y="1201882"/>
                    <a:pt x="609600" y="1343891"/>
                    <a:pt x="1049482" y="1475509"/>
                  </a:cubicBezTo>
                  <a:cubicBezTo>
                    <a:pt x="1489364" y="1607127"/>
                    <a:pt x="2266950" y="1676400"/>
                    <a:pt x="3044536" y="1745673"/>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6179561"/>
      </p:ext>
    </p:extLst>
  </p:cSld>
  <p:clrMapOvr>
    <a:masterClrMapping/>
  </p:clrMapOvr>
  <p:transition spd="med">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0" y="986977"/>
            <a:ext cx="8372163" cy="574183"/>
          </a:xfrm>
        </p:spPr>
        <p:txBody>
          <a:bodyPr/>
          <a:lstStyle/>
          <a:p>
            <a:r>
              <a:rPr lang="en-US" altLang="zh-CN" dirty="0" smtClean="0"/>
              <a:t>Future Research</a:t>
            </a:r>
            <a:endParaRPr lang="zh-CN" altLang="en-US" dirty="0"/>
          </a:p>
        </p:txBody>
      </p:sp>
      <p:sp>
        <p:nvSpPr>
          <p:cNvPr id="4" name="직사각형 3"/>
          <p:cNvSpPr/>
          <p:nvPr/>
        </p:nvSpPr>
        <p:spPr>
          <a:xfrm>
            <a:off x="0" y="1796976"/>
            <a:ext cx="9144000" cy="4796185"/>
          </a:xfrm>
          <a:prstGeom prst="rect">
            <a:avLst/>
          </a:prstGeom>
        </p:spPr>
        <p:txBody>
          <a:bodyPr wrap="square">
            <a:spAutoFit/>
          </a:bodyPr>
          <a:lstStyle/>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Finding key node with different conditions</a:t>
            </a:r>
          </a:p>
          <a:p>
            <a:pPr lvl="0">
              <a:spcBef>
                <a:spcPts val="1000"/>
              </a:spcBef>
              <a:buClr>
                <a:srgbClr val="004098"/>
              </a:buClr>
              <a:buSzPct val="100000"/>
            </a:pPr>
            <a:r>
              <a:rPr lang="en-US" altLang="zh-CN" sz="2000"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finding key nodes on two-layer network with different edges</a:t>
            </a:r>
          </a:p>
          <a:p>
            <a:pPr lvl="0">
              <a:spcBef>
                <a:spcPts val="1000"/>
              </a:spcBef>
              <a:buClr>
                <a:srgbClr val="004098"/>
              </a:buClr>
              <a:buSzPct val="100000"/>
            </a:pPr>
            <a:r>
              <a:rPr lang="en-US" altLang="zh-CN" sz="1600" dirty="0">
                <a:solidFill>
                  <a:srgbClr val="338D27"/>
                </a:solidFill>
                <a:latin typeface="Arial" panose="020B0604020202020204" pitchFamily="34" charset="0"/>
                <a:cs typeface="Arial" panose="020B0604020202020204" pitchFamily="34" charset="0"/>
              </a:rPr>
              <a:t> </a:t>
            </a:r>
            <a:r>
              <a:rPr lang="en-US" altLang="zh-CN" sz="1600" dirty="0" smtClean="0">
                <a:solidFill>
                  <a:srgbClr val="338D27"/>
                </a:solidFill>
                <a:latin typeface="Arial" panose="020B0604020202020204" pitchFamily="34" charset="0"/>
                <a:cs typeface="Arial" panose="020B0604020202020204" pitchFamily="34" charset="0"/>
              </a:rPr>
              <a:t>     * ex) BA(4,092)-BA(8,176) or BA(8,176)-BA(4,092)</a:t>
            </a:r>
          </a:p>
          <a:p>
            <a:pPr lvl="0">
              <a:spcBef>
                <a:spcPts val="10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finding key nodes on hierarchical models</a:t>
            </a:r>
          </a:p>
          <a:p>
            <a:pPr lvl="0">
              <a:spcBef>
                <a:spcPts val="1000"/>
              </a:spcBef>
              <a:buClr>
                <a:srgbClr val="004098"/>
              </a:buClr>
              <a:buSzPct val="100000"/>
            </a:pPr>
            <a:r>
              <a:rPr lang="en-US" altLang="zh-CN" sz="1600" dirty="0" smtClean="0">
                <a:solidFill>
                  <a:schemeClr val="accent3"/>
                </a:solidFill>
                <a:latin typeface="Arial" panose="020B0604020202020204" pitchFamily="34" charset="0"/>
                <a:cs typeface="Arial" panose="020B0604020202020204" pitchFamily="34" charset="0"/>
              </a:rPr>
              <a:t>      * HM(16) with BA networks</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Considering other methods for </a:t>
            </a:r>
            <a:r>
              <a:rPr lang="en-US" altLang="zh-CN" dirty="0" err="1" smtClean="0">
                <a:solidFill>
                  <a:srgbClr val="000000"/>
                </a:solidFill>
                <a:latin typeface="Arial" panose="020B0604020202020204" pitchFamily="34" charset="0"/>
                <a:cs typeface="Arial" panose="020B0604020202020204" pitchFamily="34" charset="0"/>
              </a:rPr>
              <a:t>keynodes</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r>
              <a:rPr lang="en-US" altLang="zh-CN" sz="1600" dirty="0" smtClean="0">
                <a:solidFill>
                  <a:schemeClr val="accent3"/>
                </a:solidFill>
                <a:latin typeface="Arial" panose="020B0604020202020204" pitchFamily="34" charset="0"/>
                <a:cs typeface="Arial" panose="020B0604020202020204" pitchFamily="34" charset="0"/>
              </a:rPr>
              <a:t>      * </a:t>
            </a:r>
            <a:r>
              <a:rPr lang="en-US" altLang="zh-CN" sz="1600" dirty="0" err="1" smtClean="0">
                <a:solidFill>
                  <a:schemeClr val="accent3"/>
                </a:solidFill>
                <a:latin typeface="Arial" panose="020B0604020202020204" pitchFamily="34" charset="0"/>
                <a:cs typeface="Arial" panose="020B0604020202020204" pitchFamily="34" charset="0"/>
              </a:rPr>
              <a:t>betweenness</a:t>
            </a:r>
            <a:r>
              <a:rPr lang="en-US" altLang="zh-CN" sz="1600" dirty="0" smtClean="0">
                <a:solidFill>
                  <a:schemeClr val="accent3"/>
                </a:solidFill>
                <a:latin typeface="Arial" panose="020B0604020202020204" pitchFamily="34" charset="0"/>
                <a:cs typeface="Arial" panose="020B0604020202020204" pitchFamily="34" charset="0"/>
              </a:rPr>
              <a:t>, closeness</a:t>
            </a:r>
            <a:endParaRPr lang="en-US" altLang="zh-CN"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1000"/>
              </a:spcBef>
              <a:buClr>
                <a:srgbClr val="004098"/>
              </a:buClr>
              <a:buSzPct val="100000"/>
              <a:buFont typeface="Calibri" panose="020F0502020204030204" pitchFamily="34" charset="0"/>
              <a:buChar char="▪"/>
            </a:pPr>
            <a:r>
              <a:rPr lang="en-US" altLang="zh-CN" sz="2000" dirty="0" smtClean="0">
                <a:solidFill>
                  <a:srgbClr val="000000"/>
                </a:solidFill>
                <a:latin typeface="Arial" panose="020B0604020202020204" pitchFamily="34" charset="0"/>
                <a:cs typeface="Arial" panose="020B0604020202020204" pitchFamily="34" charset="0"/>
              </a:rPr>
              <a:t>Developing better algorithm for finding key nodes and edges.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After analyzing the simulation results, better algorithms are provided for </a:t>
            </a:r>
          </a:p>
          <a:p>
            <a:pPr lvl="0">
              <a:spcBef>
                <a:spcPts val="10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finding key nodes and edges. </a:t>
            </a:r>
            <a:endParaRPr lang="en-US" altLang="zh-CN" sz="2000" b="1" dirty="0" smtClean="0">
              <a:solidFill>
                <a:srgbClr val="000000"/>
              </a:solidFill>
              <a:latin typeface="Arial" panose="020B0604020202020204" pitchFamily="34" charset="0"/>
              <a:cs typeface="Arial" panose="020B0604020202020204" pitchFamily="34" charset="0"/>
            </a:endParaRPr>
          </a:p>
          <a:p>
            <a:pPr lvl="0">
              <a:spcBef>
                <a:spcPts val="1000"/>
              </a:spcBef>
              <a:buClr>
                <a:srgbClr val="004098"/>
              </a:buClr>
              <a:buSzPct val="100000"/>
            </a:pPr>
            <a:endParaRPr lang="en-US" altLang="zh-CN" sz="1600" dirty="0">
              <a:solidFill>
                <a:schemeClr val="accent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8352509"/>
      </p:ext>
    </p:extLst>
  </p:cSld>
  <p:clrMapOvr>
    <a:masterClrMapping/>
  </p:clrMapOvr>
  <p:transition spd="med">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BA226-9CD6-4DEC-94C2-56BEBEB9235D}"/>
              </a:ext>
            </a:extLst>
          </p:cNvPr>
          <p:cNvSpPr>
            <a:spLocks noGrp="1"/>
          </p:cNvSpPr>
          <p:nvPr>
            <p:ph type="title"/>
          </p:nvPr>
        </p:nvSpPr>
        <p:spPr/>
        <p:txBody>
          <a:bodyPr/>
          <a:lstStyle/>
          <a:p>
            <a:r>
              <a:rPr lang="en-US" altLang="zh-CN" dirty="0" smtClean="0"/>
              <a:t>Thank you</a:t>
            </a:r>
            <a:endParaRPr lang="zh-CN" altLang="en-US" dirty="0"/>
          </a:p>
        </p:txBody>
      </p:sp>
    </p:spTree>
    <p:extLst>
      <p:ext uri="{BB962C8B-B14F-4D97-AF65-F5344CB8AC3E}">
        <p14:creationId xmlns:p14="http://schemas.microsoft.com/office/powerpoint/2010/main" val="2897706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Research Processing </a:t>
            </a:r>
            <a:endParaRPr lang="zh-CN" altLang="en-US" sz="2800" dirty="0"/>
          </a:p>
        </p:txBody>
      </p:sp>
      <p:sp>
        <p:nvSpPr>
          <p:cNvPr id="4" name="직사각형 3"/>
          <p:cNvSpPr/>
          <p:nvPr/>
        </p:nvSpPr>
        <p:spPr>
          <a:xfrm>
            <a:off x="-3567" y="1610421"/>
            <a:ext cx="10265167" cy="10710624"/>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a:solidFill>
                  <a:srgbClr val="000000"/>
                </a:solidFill>
                <a:latin typeface="Arial" panose="020B0604020202020204" pitchFamily="34" charset="0"/>
                <a:cs typeface="Arial" panose="020B0604020202020204" pitchFamily="34" charset="0"/>
              </a:rPr>
              <a:t>Interconnected Competing </a:t>
            </a:r>
            <a:r>
              <a:rPr lang="en-US" altLang="zh-CN" b="1" dirty="0" smtClean="0">
                <a:solidFill>
                  <a:srgbClr val="000000"/>
                </a:solidFill>
                <a:latin typeface="Arial" panose="020B0604020202020204" pitchFamily="34" charset="0"/>
                <a:cs typeface="Arial" panose="020B0604020202020204" pitchFamily="34" charset="0"/>
              </a:rPr>
              <a:t>network Modeling</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Basic Model(RR-RR network) Analysis</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Providing index for measuring consensus</a:t>
            </a:r>
          </a:p>
          <a:p>
            <a:pPr lvl="0">
              <a:spcBef>
                <a:spcPts val="600"/>
              </a:spcBef>
              <a:buClr>
                <a:srgbClr val="004098"/>
              </a:buClr>
              <a:buSzPct val="100000"/>
            </a:pPr>
            <a:r>
              <a:rPr lang="en-US" altLang="zh-CN" sz="1600" dirty="0">
                <a:solidFill>
                  <a:schemeClr val="accent3"/>
                </a:solidFill>
                <a:latin typeface="Arial" panose="020B0604020202020204" pitchFamily="34" charset="0"/>
                <a:cs typeface="Arial" panose="020B0604020202020204" pitchFamily="34" charset="0"/>
              </a:rPr>
              <a:t> </a:t>
            </a:r>
            <a:r>
              <a:rPr lang="en-US" altLang="zh-CN" sz="1600" dirty="0" smtClean="0">
                <a:solidFill>
                  <a:schemeClr val="accent3"/>
                </a:solidFill>
                <a:latin typeface="Arial" panose="020B0604020202020204" pitchFamily="34" charset="0"/>
                <a:cs typeface="Arial" panose="020B0604020202020204" pitchFamily="34" charset="0"/>
              </a:rPr>
              <a:t>     * AS, </a:t>
            </a:r>
            <a:r>
              <a:rPr lang="en-US" altLang="zh-CN" sz="1600" dirty="0" err="1" smtClean="0">
                <a:solidFill>
                  <a:schemeClr val="accent3"/>
                </a:solidFill>
                <a:latin typeface="Arial" panose="020B0604020202020204" pitchFamily="34" charset="0"/>
                <a:cs typeface="Arial" panose="020B0604020202020204" pitchFamily="34" charset="0"/>
              </a:rPr>
              <a:t>AS_total</a:t>
            </a:r>
            <a:r>
              <a:rPr lang="en-US" altLang="zh-CN" sz="1600" dirty="0" smtClean="0">
                <a:solidFill>
                  <a:schemeClr val="accent3"/>
                </a:solidFill>
                <a:latin typeface="Arial" panose="020B0604020202020204" pitchFamily="34" charset="0"/>
                <a:cs typeface="Arial" panose="020B0604020202020204" pitchFamily="34" charset="0"/>
              </a:rPr>
              <a:t>,  PCR, NCR, CR, CI</a:t>
            </a:r>
          </a:p>
          <a:p>
            <a:pPr lvl="0">
              <a:spcBef>
                <a:spcPts val="600"/>
              </a:spcBef>
              <a:buClr>
                <a:srgbClr val="004098"/>
              </a:buClr>
              <a:buSzPct val="100000"/>
            </a:pPr>
            <a:endParaRPr lang="en-US" altLang="zh-CN" sz="1600"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Comparing with different structural networks</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Changing the number of external edges : Hierarchical Model </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Changing the number of internal edges </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Changing the structure on each layer : BA or RR</a:t>
            </a: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Comparing with different updating rules(dynamics order)</a:t>
            </a:r>
          </a:p>
          <a:p>
            <a:pPr lvl="0">
              <a:spcBef>
                <a:spcPts val="600"/>
              </a:spcBef>
              <a:buClr>
                <a:srgbClr val="004098"/>
              </a:buClr>
              <a:buSzPct val="100000"/>
            </a:pPr>
            <a:r>
              <a:rPr lang="en-US" altLang="zh-CN" sz="1600" dirty="0">
                <a:solidFill>
                  <a:srgbClr val="000000"/>
                </a:solidFill>
                <a:latin typeface="Arial" panose="020B0604020202020204" pitchFamily="34" charset="0"/>
                <a:cs typeface="Arial" panose="020B0604020202020204" pitchFamily="34" charset="0"/>
              </a:rPr>
              <a:t> </a:t>
            </a:r>
            <a:r>
              <a:rPr lang="en-US" altLang="zh-CN" sz="1600" dirty="0" smtClean="0">
                <a:solidFill>
                  <a:srgbClr val="000000"/>
                </a:solidFill>
                <a:latin typeface="Arial" panose="020B0604020202020204" pitchFamily="34" charset="0"/>
                <a:cs typeface="Arial" panose="020B0604020202020204" pitchFamily="34" charset="0"/>
              </a:rPr>
              <a:t>   - Simultaneous updating rule vs Sequential updating rule</a:t>
            </a:r>
          </a:p>
          <a:p>
            <a:pPr lvl="0">
              <a:spcBef>
                <a:spcPts val="600"/>
              </a:spcBef>
              <a:buClr>
                <a:srgbClr val="004098"/>
              </a:buClr>
              <a:buSzPct val="100000"/>
            </a:pPr>
            <a:r>
              <a:rPr lang="en-US" altLang="zh-CN" sz="1600" dirty="0" smtClean="0">
                <a:solidFill>
                  <a:srgbClr val="000000"/>
                </a:solidFill>
                <a:latin typeface="Arial" panose="020B0604020202020204" pitchFamily="34" charset="0"/>
                <a:cs typeface="Arial" panose="020B0604020202020204" pitchFamily="34" charset="0"/>
              </a:rPr>
              <a:t>    - Simulating 25 updating rules on two-layers </a:t>
            </a: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chemeClr val="accent1"/>
                </a:solidFill>
                <a:latin typeface="Arial" panose="020B0604020202020204" pitchFamily="34" charset="0"/>
                <a:cs typeface="Arial" panose="020B0604020202020204" pitchFamily="34" charset="0"/>
              </a:rPr>
              <a:t>Finding key nodes on two-layer networks</a:t>
            </a: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Initial Condition for finding key node in each layer</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Two layers are made of BA networks with 2048 nodes and 1 external edge.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Parameters :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A : p = 0.3(0.2), v = 0.3(0.4)(negative consensus)</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B : p = 0.5, v = 0.5(positive consensus)</a:t>
            </a: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a:t>
            </a:r>
            <a:endParaRPr lang="en-US" altLang="zh-CN" dirty="0" smtClean="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9070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l="8731" t="10994" r="9365" b="4972"/>
          <a:stretch/>
        </p:blipFill>
        <p:spPr>
          <a:xfrm>
            <a:off x="616902" y="1774661"/>
            <a:ext cx="7804785" cy="4537665"/>
          </a:xfrm>
          <a:prstGeom prst="rect">
            <a:avLst/>
          </a:prstGeom>
        </p:spPr>
      </p:pic>
      <p:sp>
        <p:nvSpPr>
          <p:cNvPr id="4" name="TextBox 3"/>
          <p:cNvSpPr txBox="1"/>
          <p:nvPr/>
        </p:nvSpPr>
        <p:spPr>
          <a:xfrm>
            <a:off x="1988503" y="2072633"/>
            <a:ext cx="1057275"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① Branch point</a:t>
            </a:r>
            <a:endParaRPr lang="zh-CN" altLang="en-US" sz="1000" dirty="0">
              <a:latin typeface="Arial" panose="020B0604020202020204" pitchFamily="34" charset="0"/>
              <a:cs typeface="Arial" panose="020B0604020202020204" pitchFamily="34" charset="0"/>
            </a:endParaRPr>
          </a:p>
        </p:txBody>
      </p:sp>
      <p:cxnSp>
        <p:nvCxnSpPr>
          <p:cNvPr id="7" name="직선 화살표 연결선 6"/>
          <p:cNvCxnSpPr>
            <a:stCxn id="4" idx="1"/>
          </p:cNvCxnSpPr>
          <p:nvPr/>
        </p:nvCxnSpPr>
        <p:spPr>
          <a:xfrm flipH="1">
            <a:off x="1455103" y="2195744"/>
            <a:ext cx="533400" cy="30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45727" y="3025133"/>
            <a:ext cx="1076325"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③ Branch point</a:t>
            </a:r>
            <a:endParaRPr lang="zh-CN" altLang="en-US" sz="1000" dirty="0">
              <a:latin typeface="Arial" panose="020B0604020202020204" pitchFamily="34" charset="0"/>
              <a:cs typeface="Arial" panose="020B0604020202020204" pitchFamily="34" charset="0"/>
            </a:endParaRPr>
          </a:p>
        </p:txBody>
      </p:sp>
      <p:cxnSp>
        <p:nvCxnSpPr>
          <p:cNvPr id="12" name="직선 화살표 연결선 11"/>
          <p:cNvCxnSpPr>
            <a:stCxn id="11" idx="1"/>
          </p:cNvCxnSpPr>
          <p:nvPr/>
        </p:nvCxnSpPr>
        <p:spPr>
          <a:xfrm flipH="1">
            <a:off x="2112329" y="3148244"/>
            <a:ext cx="533398" cy="30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74052" y="4347682"/>
            <a:ext cx="1104901" cy="246221"/>
          </a:xfrm>
          <a:prstGeom prst="rect">
            <a:avLst/>
          </a:prstGeom>
          <a:noFill/>
        </p:spPr>
        <p:txBody>
          <a:bodyPr wrap="square" rtlCol="0" anchor="ctr">
            <a:spAutoFit/>
          </a:bodyPr>
          <a:lstStyle/>
          <a:p>
            <a:pPr algn="ctr"/>
            <a:r>
              <a:rPr lang="en-US" altLang="zh-CN" sz="1000" dirty="0" smtClean="0">
                <a:latin typeface="Arial" panose="020B0604020202020204" pitchFamily="34" charset="0"/>
                <a:cs typeface="Arial" panose="020B0604020202020204" pitchFamily="34" charset="0"/>
              </a:rPr>
              <a:t>②  Branch point</a:t>
            </a:r>
            <a:endParaRPr lang="zh-CN" altLang="en-US" sz="1000" dirty="0">
              <a:latin typeface="Arial" panose="020B0604020202020204" pitchFamily="34" charset="0"/>
              <a:cs typeface="Arial" panose="020B0604020202020204" pitchFamily="34" charset="0"/>
            </a:endParaRPr>
          </a:p>
        </p:txBody>
      </p:sp>
      <p:cxnSp>
        <p:nvCxnSpPr>
          <p:cNvPr id="14" name="직선 화살표 연결선 13"/>
          <p:cNvCxnSpPr>
            <a:stCxn id="13" idx="0"/>
          </p:cNvCxnSpPr>
          <p:nvPr/>
        </p:nvCxnSpPr>
        <p:spPr>
          <a:xfrm flipV="1">
            <a:off x="1226503" y="3866376"/>
            <a:ext cx="495300" cy="48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Tree>
    <p:extLst>
      <p:ext uri="{BB962C8B-B14F-4D97-AF65-F5344CB8AC3E}">
        <p14:creationId xmlns:p14="http://schemas.microsoft.com/office/powerpoint/2010/main" val="786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extLst/>
          </p:nvPr>
        </p:nvGraphicFramePr>
        <p:xfrm>
          <a:off x="694417" y="1573350"/>
          <a:ext cx="7804786" cy="5212080"/>
        </p:xfrm>
        <a:graphic>
          <a:graphicData uri="http://schemas.openxmlformats.org/drawingml/2006/table">
            <a:tbl>
              <a:tblPr firstRow="1" bandRow="1">
                <a:tableStyleId>{5C22544A-7EE6-4342-B048-85BDC9FD1C3A}</a:tableStyleId>
              </a:tblPr>
              <a:tblGrid>
                <a:gridCol w="1444626">
                  <a:extLst>
                    <a:ext uri="{9D8B030D-6E8A-4147-A177-3AD203B41FA5}">
                      <a16:colId xmlns:a16="http://schemas.microsoft.com/office/drawing/2014/main" val="2849222080"/>
                    </a:ext>
                  </a:extLst>
                </a:gridCol>
                <a:gridCol w="1765300">
                  <a:extLst>
                    <a:ext uri="{9D8B030D-6E8A-4147-A177-3AD203B41FA5}">
                      <a16:colId xmlns:a16="http://schemas.microsoft.com/office/drawing/2014/main" val="1511988233"/>
                    </a:ext>
                  </a:extLst>
                </a:gridCol>
                <a:gridCol w="2768600">
                  <a:extLst>
                    <a:ext uri="{9D8B030D-6E8A-4147-A177-3AD203B41FA5}">
                      <a16:colId xmlns:a16="http://schemas.microsoft.com/office/drawing/2014/main" val="51432592"/>
                    </a:ext>
                  </a:extLst>
                </a:gridCol>
                <a:gridCol w="1826260">
                  <a:extLst>
                    <a:ext uri="{9D8B030D-6E8A-4147-A177-3AD203B41FA5}">
                      <a16:colId xmlns:a16="http://schemas.microsoft.com/office/drawing/2014/main" val="3371689362"/>
                    </a:ext>
                  </a:extLst>
                </a:gridCol>
              </a:tblGrid>
              <a:tr h="248061">
                <a:tc gridSpan="2">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Div.</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States</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Orders</a:t>
                      </a:r>
                      <a:endParaRPr lang="zh-CN" altLang="en-US" sz="1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4214123"/>
                  </a:ext>
                </a:extLst>
              </a:tr>
              <a:tr h="1405676">
                <a:tc rowSpan="4">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① Branch point</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zh-CN" altLang="en-US" sz="1200" dirty="0" smtClean="0">
                          <a:latin typeface="Arial" panose="020B0604020202020204" pitchFamily="34" charset="0"/>
                          <a:cs typeface="Arial" panose="020B0604020202020204" pitchFamily="34" charset="0"/>
                        </a:rPr>
                        <a:t>② </a:t>
                      </a:r>
                      <a:r>
                        <a:rPr lang="en-US" altLang="zh-CN" sz="1200" dirty="0" smtClean="0">
                          <a:latin typeface="Arial" panose="020B0604020202020204" pitchFamily="34" charset="0"/>
                          <a:cs typeface="Arial" panose="020B0604020202020204" pitchFamily="34" charset="0"/>
                        </a:rPr>
                        <a:t>Branch</a:t>
                      </a:r>
                      <a:r>
                        <a:rPr lang="en-US" altLang="zh-CN" sz="1200" baseline="0" dirty="0" smtClean="0">
                          <a:latin typeface="Arial" panose="020B0604020202020204" pitchFamily="34" charset="0"/>
                          <a:cs typeface="Arial" panose="020B0604020202020204" pitchFamily="34" charset="0"/>
                        </a:rPr>
                        <a:t> point :</a:t>
                      </a:r>
                    </a:p>
                    <a:p>
                      <a:pPr algn="ctr"/>
                      <a:r>
                        <a:rPr lang="en-US" altLang="zh-CN" sz="1200" baseline="0" dirty="0" smtClean="0">
                          <a:latin typeface="Arial" panose="020B0604020202020204" pitchFamily="34" charset="0"/>
                          <a:cs typeface="Arial" panose="020B0604020202020204" pitchFamily="34" charset="0"/>
                        </a:rPr>
                        <a:t>Sequential order of node in layer B</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latin typeface="Arial" panose="020B0604020202020204" pitchFamily="34" charset="0"/>
                          <a:cs typeface="Arial" panose="020B0604020202020204" pitchFamily="34" charset="0"/>
                        </a:rPr>
                        <a:t>Fast positive consensus :</a:t>
                      </a:r>
                    </a:p>
                    <a:p>
                      <a:pPr algn="ctr"/>
                      <a:r>
                        <a:rPr lang="en-US" altLang="zh-CN" sz="1200" dirty="0" smtClean="0">
                          <a:latin typeface="Arial" panose="020B0604020202020204" pitchFamily="34" charset="0"/>
                          <a:cs typeface="Arial" panose="020B0604020202020204" pitchFamily="34" charset="0"/>
                        </a:rPr>
                        <a:t>Sequential</a:t>
                      </a:r>
                      <a:r>
                        <a:rPr lang="en-US" altLang="zh-CN" sz="1200" baseline="0" dirty="0" smtClean="0">
                          <a:latin typeface="Arial" panose="020B0604020202020204" pitchFamily="34" charset="0"/>
                          <a:cs typeface="Arial" panose="020B0604020202020204" pitchFamily="34" charset="0"/>
                        </a:rPr>
                        <a:t> order of edge </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O(r,   r)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O(r,   r)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  ⇔ D(r)</a:t>
                      </a:r>
                    </a:p>
                    <a:p>
                      <a:pPr algn="ctr"/>
                      <a:r>
                        <a:rPr lang="en-US" altLang="zh-CN" sz="1200" dirty="0" smtClean="0">
                          <a:solidFill>
                            <a:schemeClr val="tx1"/>
                          </a:solidFill>
                          <a:latin typeface="Arial" panose="020B0604020202020204" pitchFamily="34" charset="0"/>
                          <a:cs typeface="Arial" panose="020B0604020202020204" pitchFamily="34" charset="0"/>
                        </a:rPr>
                        <a:t>O(s,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O(s,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3377367"/>
                  </a:ext>
                </a:extLst>
              </a:tr>
              <a:tr h="909555">
                <a:tc vMerge="1">
                  <a:txBody>
                    <a:bodyPr/>
                    <a:lstStyle/>
                    <a:p>
                      <a:endParaRPr lang="zh-CN" altLang="en-US"/>
                    </a:p>
                  </a:txBody>
                  <a:tcPr/>
                </a:tc>
                <a:tc vMerge="1">
                  <a:txBody>
                    <a:bodyPr/>
                    <a:lstStyle/>
                    <a:p>
                      <a:endParaRPr lang="zh-CN" altLang="en-US"/>
                    </a:p>
                  </a:txBody>
                  <a:tcPr/>
                </a:tc>
                <a:tc>
                  <a:txBody>
                    <a:bodyPr/>
                    <a:lstStyle/>
                    <a:p>
                      <a:pPr algn="ctr"/>
                      <a:r>
                        <a:rPr lang="en-US" altLang="zh-CN" sz="1200" dirty="0" smtClean="0">
                          <a:latin typeface="Arial" panose="020B0604020202020204" pitchFamily="34" charset="0"/>
                          <a:cs typeface="Arial" panose="020B0604020202020204" pitchFamily="34" charset="0"/>
                        </a:rPr>
                        <a:t>Coexistence :</a:t>
                      </a:r>
                    </a:p>
                    <a:p>
                      <a:pPr algn="ctr"/>
                      <a:r>
                        <a:rPr lang="en-US" altLang="zh-CN" sz="1200" dirty="0" smtClean="0">
                          <a:latin typeface="Arial" panose="020B0604020202020204" pitchFamily="34" charset="0"/>
                          <a:cs typeface="Arial" panose="020B0604020202020204" pitchFamily="34" charset="0"/>
                        </a:rPr>
                        <a:t>Simultaneous</a:t>
                      </a:r>
                      <a:r>
                        <a:rPr lang="en-US" altLang="zh-CN" sz="1200" baseline="0" dirty="0" smtClean="0">
                          <a:latin typeface="Arial" panose="020B0604020202020204" pitchFamily="34" charset="0"/>
                          <a:cs typeface="Arial" panose="020B0604020202020204" pitchFamily="34" charset="0"/>
                        </a:rPr>
                        <a:t> order of edge</a:t>
                      </a:r>
                      <a:endParaRPr lang="en-US" altLang="zh-CN" sz="1200" dirty="0" smtClean="0">
                        <a:latin typeface="Arial" panose="020B0604020202020204" pitchFamily="34" charset="0"/>
                        <a:cs typeface="Arial" panose="020B0604020202020204" pitchFamily="34" charset="0"/>
                      </a:endParaRPr>
                    </a:p>
                    <a:p>
                      <a:pPr algn="ct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s) ⇔ D(o)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D(o)</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1093194"/>
                  </a:ext>
                </a:extLst>
              </a:tr>
              <a:tr h="1240303">
                <a:tc vMerge="1">
                  <a:txBody>
                    <a:bodyPr/>
                    <a:lstStyle/>
                    <a:p>
                      <a:endParaRPr lang="zh-CN" altLang="en-US"/>
                    </a:p>
                  </a:txBody>
                  <a:tcPr/>
                </a:tc>
                <a:tc rowSpan="2">
                  <a:txBody>
                    <a:bodyPr/>
                    <a:lstStyle/>
                    <a:p>
                      <a:pPr algn="ctr"/>
                      <a:r>
                        <a:rPr lang="zh-CN" altLang="en-US" sz="1200" dirty="0" smtClean="0">
                          <a:latin typeface="Arial" panose="020B0604020202020204" pitchFamily="34" charset="0"/>
                          <a:cs typeface="Arial" panose="020B0604020202020204" pitchFamily="34" charset="0"/>
                        </a:rPr>
                        <a:t>③ </a:t>
                      </a:r>
                      <a:r>
                        <a:rPr lang="en-US" altLang="zh-CN" sz="1200" dirty="0" smtClean="0">
                          <a:latin typeface="Arial" panose="020B0604020202020204" pitchFamily="34" charset="0"/>
                          <a:cs typeface="Arial" panose="020B0604020202020204" pitchFamily="34" charset="0"/>
                        </a:rPr>
                        <a:t>Branch point :</a:t>
                      </a:r>
                    </a:p>
                    <a:p>
                      <a:pPr algn="ctr"/>
                      <a:r>
                        <a:rPr lang="en-US" altLang="zh-CN" sz="1200" dirty="0" smtClean="0">
                          <a:latin typeface="Arial" panose="020B0604020202020204" pitchFamily="34" charset="0"/>
                          <a:cs typeface="Arial" panose="020B0604020202020204" pitchFamily="34" charset="0"/>
                        </a:rPr>
                        <a:t>Simultaneous</a:t>
                      </a:r>
                      <a:r>
                        <a:rPr lang="en-US" altLang="zh-CN" sz="1200" baseline="0" dirty="0" smtClean="0">
                          <a:latin typeface="Arial" panose="020B0604020202020204" pitchFamily="34" charset="0"/>
                          <a:cs typeface="Arial" panose="020B0604020202020204" pitchFamily="34" charset="0"/>
                        </a:rPr>
                        <a:t> order of node in layer B</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latin typeface="Arial" panose="020B0604020202020204" pitchFamily="34" charset="0"/>
                          <a:cs typeface="Arial" panose="020B0604020202020204" pitchFamily="34" charset="0"/>
                        </a:rPr>
                        <a:t>Slow positive consensus :</a:t>
                      </a:r>
                    </a:p>
                    <a:p>
                      <a:pPr algn="ctr"/>
                      <a:r>
                        <a:rPr lang="en-US" altLang="zh-CN" sz="1200" dirty="0" smtClean="0">
                          <a:latin typeface="Arial" panose="020B0604020202020204" pitchFamily="34" charset="0"/>
                          <a:cs typeface="Arial" panose="020B0604020202020204" pitchFamily="34" charset="0"/>
                        </a:rPr>
                        <a:t>Sequential order of edge</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O(r,   r)</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O(o, o)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D(s)</a:t>
                      </a:r>
                      <a:endPar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endParaRP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 D(s)</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algn="ct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O(s, o) ↔</a:t>
                      </a:r>
                      <a:r>
                        <a:rPr lang="en-US" altLang="zh-CN" sz="1200" baseline="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endPar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7007075"/>
                  </a:ext>
                </a:extLst>
              </a:tr>
              <a:tr h="909555">
                <a:tc vMerge="1">
                  <a:txBody>
                    <a:bodyPr/>
                    <a:lstStyle/>
                    <a:p>
                      <a:endParaRPr lang="zh-CN" altLang="en-US"/>
                    </a:p>
                  </a:txBody>
                  <a:tcPr/>
                </a:tc>
                <a:tc vMerge="1">
                  <a:txBody>
                    <a:bodyPr/>
                    <a:lstStyle/>
                    <a:p>
                      <a:endParaRPr lang="zh-CN" altLang="en-US"/>
                    </a:p>
                  </a:txBody>
                  <a:tcPr/>
                </a:tc>
                <a:tc>
                  <a:txBody>
                    <a:bodyPr/>
                    <a:lstStyle/>
                    <a:p>
                      <a:pPr algn="ctr"/>
                      <a:r>
                        <a:rPr lang="en-US" altLang="zh-CN" sz="1200" dirty="0" smtClean="0">
                          <a:latin typeface="Arial" panose="020B0604020202020204" pitchFamily="34" charset="0"/>
                          <a:cs typeface="Arial" panose="020B0604020202020204" pitchFamily="34" charset="0"/>
                        </a:rPr>
                        <a:t>Slow</a:t>
                      </a:r>
                      <a:r>
                        <a:rPr lang="en-US" altLang="zh-CN" sz="1200" baseline="0" dirty="0" smtClean="0">
                          <a:latin typeface="Arial" panose="020B0604020202020204" pitchFamily="34" charset="0"/>
                          <a:cs typeface="Arial" panose="020B0604020202020204" pitchFamily="34" charset="0"/>
                        </a:rPr>
                        <a:t> negative consensus :</a:t>
                      </a:r>
                    </a:p>
                    <a:p>
                      <a:pPr algn="ctr"/>
                      <a:r>
                        <a:rPr lang="en-US" altLang="zh-CN" sz="1200" baseline="0" dirty="0" smtClean="0">
                          <a:latin typeface="Arial" panose="020B0604020202020204" pitchFamily="34" charset="0"/>
                          <a:cs typeface="Arial" panose="020B0604020202020204" pitchFamily="34" charset="0"/>
                        </a:rPr>
                        <a:t>Simultaneous order of edge</a:t>
                      </a:r>
                      <a:endParaRPr lang="zh-CN" altLang="en-US" sz="1200" dirty="0">
                        <a:latin typeface="Arial" panose="020B0604020202020204" pitchFamily="34" charset="0"/>
                        <a:cs typeface="Arial" panose="020B0604020202020204"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algn="ct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O(o,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Arial" panose="020B0604020202020204" pitchFamily="34" charset="0"/>
                          <a:cs typeface="Arial" panose="020B0604020202020204" pitchFamily="34" charset="0"/>
                        </a:rPr>
                        <a:t>O(s, s) </a:t>
                      </a:r>
                      <a:r>
                        <a:rPr lang="en-US" altLang="zh-CN" sz="1200" dirty="0" smtClean="0">
                          <a:solidFill>
                            <a:schemeClr val="tx1"/>
                          </a:solidFill>
                          <a:latin typeface="Arial" panose="020B0604020202020204" pitchFamily="34" charset="0"/>
                          <a:ea typeface="맑은 고딕" panose="020B0503020000020004" pitchFamily="50" charset="-127"/>
                          <a:cs typeface="Arial" panose="020B0604020202020204" pitchFamily="34" charset="0"/>
                        </a:rPr>
                        <a:t>↔ D(s)</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0781437"/>
                  </a:ext>
                </a:extLst>
              </a:tr>
            </a:tbl>
          </a:graphicData>
        </a:graphic>
      </p:graphicFrame>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Tree>
    <p:extLst>
      <p:ext uri="{BB962C8B-B14F-4D97-AF65-F5344CB8AC3E}">
        <p14:creationId xmlns:p14="http://schemas.microsoft.com/office/powerpoint/2010/main" val="331548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Analyzing updating rules</a:t>
            </a:r>
            <a:endParaRPr lang="zh-CN" altLang="en-US" sz="2800" dirty="0"/>
          </a:p>
        </p:txBody>
      </p:sp>
      <p:sp>
        <p:nvSpPr>
          <p:cNvPr id="9" name="직사각형 8"/>
          <p:cNvSpPr/>
          <p:nvPr/>
        </p:nvSpPr>
        <p:spPr>
          <a:xfrm>
            <a:off x="-3567" y="1631203"/>
            <a:ext cx="10265167" cy="4970591"/>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layers</a:t>
            </a:r>
          </a:p>
          <a:p>
            <a:pPr lvl="0">
              <a:spcBef>
                <a:spcPts val="600"/>
              </a:spcBef>
              <a:buClr>
                <a:srgbClr val="004098"/>
              </a:buClr>
              <a:buSzPct val="100000"/>
            </a:pPr>
            <a:r>
              <a:rPr lang="en-US" altLang="zh-CN" b="1" dirty="0">
                <a:solidFill>
                  <a:srgbClr val="000000"/>
                </a:solidFill>
                <a:latin typeface="Arial" panose="020B0604020202020204" pitchFamily="34" charset="0"/>
                <a:cs typeface="Arial" panose="020B0604020202020204" pitchFamily="34" charset="0"/>
              </a:rPr>
              <a:t> </a:t>
            </a:r>
            <a:r>
              <a:rPr lang="en-US" altLang="zh-CN" b="1" dirty="0" smtClean="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There is no difference between orders of layers, though there exists tiny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consensus time gap. Regardless of  which layer works previously,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simulation results are almost same.</a:t>
            </a: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nodes</a:t>
            </a:r>
            <a:endParaRPr lang="en-US" altLang="zh-CN" b="1"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b="1" dirty="0">
                <a:solidFill>
                  <a:srgbClr val="000000"/>
                </a:solidFill>
                <a:latin typeface="Arial" panose="020B0604020202020204" pitchFamily="34" charset="0"/>
                <a:cs typeface="Arial" panose="020B0604020202020204" pitchFamily="34" charset="0"/>
              </a:rPr>
              <a:t>    </a:t>
            </a:r>
            <a:r>
              <a:rPr lang="en-US" altLang="zh-CN" dirty="0">
                <a:solidFill>
                  <a:srgbClr val="000000"/>
                </a:solidFill>
                <a:latin typeface="Arial" panose="020B0604020202020204" pitchFamily="34" charset="0"/>
                <a:cs typeface="Arial" panose="020B0604020202020204" pitchFamily="34" charset="0"/>
              </a:rPr>
              <a:t>- In layer A dynamics, when two nodes are connected, probability p and q are applied.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Orders of nodes can be analyzed as </a:t>
            </a:r>
            <a:r>
              <a:rPr lang="en-US" altLang="zh-CN" dirty="0" smtClean="0">
                <a:solidFill>
                  <a:schemeClr val="accent1"/>
                </a:solidFill>
                <a:latin typeface="Arial" panose="020B0604020202020204" pitchFamily="34" charset="0"/>
                <a:cs typeface="Arial" panose="020B0604020202020204" pitchFamily="34" charset="0"/>
              </a:rPr>
              <a:t>communication or decision-making methods.</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Sequential : discussion, conversation</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Simultaneous : vote, election</a:t>
            </a: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Orders between edges of each node in layer A</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a:t>
            </a:r>
            <a:r>
              <a:rPr lang="en-US" altLang="zh-CN" dirty="0">
                <a:solidFill>
                  <a:srgbClr val="000000"/>
                </a:solidFill>
                <a:latin typeface="Arial" panose="020B0604020202020204" pitchFamily="34" charset="0"/>
                <a:cs typeface="Arial" panose="020B0604020202020204" pitchFamily="34" charset="0"/>
              </a:rPr>
              <a:t>- As future work, the key nodes and edges are investigated</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 </a:t>
            </a:r>
            <a:r>
              <a:rPr lang="en-US" altLang="zh-CN" dirty="0" smtClean="0">
                <a:solidFill>
                  <a:srgbClr val="000000"/>
                </a:solidFill>
                <a:latin typeface="Arial" panose="020B0604020202020204" pitchFamily="34" charset="0"/>
                <a:cs typeface="Arial" panose="020B0604020202020204" pitchFamily="34" charset="0"/>
              </a:rPr>
              <a:t>Orders of edges can be analyzed as </a:t>
            </a:r>
            <a:r>
              <a:rPr lang="en-US" altLang="zh-CN" dirty="0" smtClean="0">
                <a:solidFill>
                  <a:schemeClr val="accent1"/>
                </a:solidFill>
                <a:latin typeface="Arial" panose="020B0604020202020204" pitchFamily="34" charset="0"/>
                <a:cs typeface="Arial" panose="020B0604020202020204" pitchFamily="34" charset="0"/>
              </a:rPr>
              <a:t>characteristics of nodes. </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Sequential :  rash nodes(changing states whenever edges are activated)</a:t>
            </a:r>
          </a:p>
          <a:p>
            <a:pPr lvl="0">
              <a:spcBef>
                <a:spcPts val="600"/>
              </a:spcBef>
              <a:buClr>
                <a:srgbClr val="004098"/>
              </a:buClr>
              <a:buSzPct val="100000"/>
            </a:pPr>
            <a:r>
              <a:rPr lang="en-US" altLang="zh-CN" dirty="0">
                <a:solidFill>
                  <a:schemeClr val="accent1"/>
                </a:solidFill>
                <a:latin typeface="Arial" panose="020B0604020202020204" pitchFamily="34" charset="0"/>
                <a:cs typeface="Arial" panose="020B0604020202020204" pitchFamily="34" charset="0"/>
              </a:rPr>
              <a:t> </a:t>
            </a:r>
            <a:r>
              <a:rPr lang="en-US" altLang="zh-CN" dirty="0" smtClean="0">
                <a:solidFill>
                  <a:schemeClr val="accent1"/>
                </a:solidFill>
                <a:latin typeface="Arial" panose="020B0604020202020204" pitchFamily="34" charset="0"/>
                <a:cs typeface="Arial" panose="020B0604020202020204" pitchFamily="34" charset="0"/>
              </a:rPr>
              <a:t>     Simultaneous : considerate nodes(changing states after considering all cases)</a:t>
            </a:r>
          </a:p>
        </p:txBody>
      </p:sp>
    </p:spTree>
    <p:extLst>
      <p:ext uri="{BB962C8B-B14F-4D97-AF65-F5344CB8AC3E}">
        <p14:creationId xmlns:p14="http://schemas.microsoft.com/office/powerpoint/2010/main" val="638437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each layer</a:t>
            </a:r>
            <a:endParaRPr lang="zh-CN" altLang="en-US" sz="2800" dirty="0"/>
          </a:p>
        </p:txBody>
      </p:sp>
      <p:sp>
        <p:nvSpPr>
          <p:cNvPr id="4" name="직사각형 3"/>
          <p:cNvSpPr/>
          <p:nvPr/>
        </p:nvSpPr>
        <p:spPr>
          <a:xfrm>
            <a:off x="-3567" y="1631203"/>
            <a:ext cx="10265167" cy="5678478"/>
          </a:xfrm>
          <a:prstGeom prst="rect">
            <a:avLst/>
          </a:prstGeom>
        </p:spPr>
        <p:txBody>
          <a:bodyPr wrap="square">
            <a:spAutoFit/>
          </a:bodyPr>
          <a:lstStyle/>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Method : unchanging the states of nodes</a:t>
            </a: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endParaRPr lang="en-US" altLang="zh-CN" b="1" dirty="0" smtClean="0">
              <a:solidFill>
                <a:srgbClr val="000000"/>
              </a:solidFill>
              <a:latin typeface="Arial" panose="020B0604020202020204" pitchFamily="34" charset="0"/>
              <a:cs typeface="Arial" panose="020B0604020202020204" pitchFamily="34" charset="0"/>
            </a:endParaRPr>
          </a:p>
          <a:p>
            <a:pPr marL="228600" lvl="0" indent="-228600">
              <a:spcBef>
                <a:spcPts val="600"/>
              </a:spcBef>
              <a:buClr>
                <a:srgbClr val="004098"/>
              </a:buClr>
              <a:buSzPct val="100000"/>
              <a:buFont typeface="Calibri" panose="020F0502020204030204" pitchFamily="34" charset="0"/>
              <a:buChar char="▪"/>
            </a:pPr>
            <a:r>
              <a:rPr lang="en-US" altLang="zh-CN" b="1" dirty="0" smtClean="0">
                <a:solidFill>
                  <a:srgbClr val="000000"/>
                </a:solidFill>
                <a:latin typeface="Arial" panose="020B0604020202020204" pitchFamily="34" charset="0"/>
                <a:cs typeface="Arial" panose="020B0604020202020204" pitchFamily="34" charset="0"/>
              </a:rPr>
              <a:t>Initial Condition for finding key node in each layer</a:t>
            </a:r>
          </a:p>
          <a:p>
            <a:pPr lvl="0">
              <a:spcBef>
                <a:spcPts val="600"/>
              </a:spcBef>
              <a:buClr>
                <a:srgbClr val="004098"/>
              </a:buClr>
              <a:buSzPct val="100000"/>
            </a:pPr>
            <a:r>
              <a:rPr lang="en-US" altLang="zh-CN" dirty="0" smtClean="0">
                <a:solidFill>
                  <a:srgbClr val="000000"/>
                </a:solidFill>
                <a:latin typeface="Arial" panose="020B0604020202020204" pitchFamily="34" charset="0"/>
                <a:cs typeface="Arial" panose="020B0604020202020204" pitchFamily="34" charset="0"/>
              </a:rPr>
              <a:t>    - Two layers are made of BA networks with 2048 nodes and 1 external edge.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 Parameters : </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A : p = 0.2, v = 0.4(originally, negative consensus)</a:t>
            </a: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Layer B : p = 0.5, v = 0.5(originally, positive consensus)</a:t>
            </a:r>
          </a:p>
          <a:p>
            <a:pPr lvl="0">
              <a:spcBef>
                <a:spcPts val="600"/>
              </a:spcBef>
              <a:buClr>
                <a:srgbClr val="004098"/>
              </a:buClr>
              <a:buSzPct val="100000"/>
            </a:pPr>
            <a:endParaRPr lang="en-US" altLang="zh-CN" dirty="0" smtClean="0">
              <a:solidFill>
                <a:srgbClr val="000000"/>
              </a:solidFill>
              <a:latin typeface="Arial" panose="020B0604020202020204" pitchFamily="34" charset="0"/>
              <a:cs typeface="Arial" panose="020B0604020202020204" pitchFamily="34" charset="0"/>
            </a:endParaRPr>
          </a:p>
          <a:p>
            <a:pPr lvl="0">
              <a:spcBef>
                <a:spcPts val="600"/>
              </a:spcBef>
              <a:buClr>
                <a:srgbClr val="004098"/>
              </a:buClr>
              <a:buSzPct val="100000"/>
            </a:pPr>
            <a:r>
              <a:rPr lang="en-US" altLang="zh-CN" dirty="0">
                <a:solidFill>
                  <a:srgbClr val="000000"/>
                </a:solidFill>
                <a:latin typeface="Arial" panose="020B0604020202020204" pitchFamily="34" charset="0"/>
                <a:cs typeface="Arial" panose="020B0604020202020204" pitchFamily="34" charset="0"/>
              </a:rPr>
              <a:t> </a:t>
            </a:r>
            <a:r>
              <a:rPr lang="en-US" altLang="zh-CN" dirty="0" smtClean="0">
                <a:solidFill>
                  <a:srgbClr val="000000"/>
                </a:solidFill>
                <a:latin typeface="Arial" panose="020B0604020202020204" pitchFamily="34" charset="0"/>
                <a:cs typeface="Arial" panose="020B0604020202020204" pitchFamily="34" charset="0"/>
              </a:rPr>
              <a:t>   </a:t>
            </a:r>
            <a:endParaRPr lang="en-US" altLang="zh-CN" dirty="0" smtClean="0">
              <a:solidFill>
                <a:schemeClr val="accent1"/>
              </a:solidFill>
              <a:latin typeface="Arial" panose="020B0604020202020204" pitchFamily="34" charset="0"/>
              <a:cs typeface="Arial" panose="020B0604020202020204" pitchFamily="34" charset="0"/>
            </a:endParaRPr>
          </a:p>
        </p:txBody>
      </p:sp>
      <p:sp>
        <p:nvSpPr>
          <p:cNvPr id="2" name="모서리가 둥근 직사각형 1"/>
          <p:cNvSpPr/>
          <p:nvPr/>
        </p:nvSpPr>
        <p:spPr>
          <a:xfrm>
            <a:off x="331470" y="2057400"/>
            <a:ext cx="8652510" cy="2308860"/>
          </a:xfrm>
          <a:prstGeom prst="round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dirty="0" smtClean="0">
                <a:solidFill>
                  <a:schemeClr val="tx1"/>
                </a:solidFill>
                <a:latin typeface="Arial" panose="020B0604020202020204" pitchFamily="34" charset="0"/>
                <a:cs typeface="Arial" panose="020B0604020202020204" pitchFamily="34" charset="0"/>
              </a:rPr>
              <a:t>①</a:t>
            </a:r>
            <a:r>
              <a:rPr lang="en-US" altLang="zh-CN" dirty="0">
                <a:solidFill>
                  <a:schemeClr val="tx1"/>
                </a:solidFill>
                <a:latin typeface="Arial" panose="020B0604020202020204" pitchFamily="34" charset="0"/>
                <a:cs typeface="Arial" panose="020B0604020202020204" pitchFamily="34" charset="0"/>
              </a:rPr>
              <a:t> As initial conditions, </a:t>
            </a:r>
            <a:r>
              <a:rPr lang="en-US" altLang="zh-CN" dirty="0" smtClean="0">
                <a:solidFill>
                  <a:schemeClr val="tx1"/>
                </a:solidFill>
                <a:latin typeface="Arial" panose="020B0604020202020204" pitchFamily="34" charset="0"/>
                <a:cs typeface="Arial" panose="020B0604020202020204" pitchFamily="34" charset="0"/>
              </a:rPr>
              <a:t>layer is selected to find key nodes and parameters are</a:t>
            </a:r>
          </a:p>
          <a:p>
            <a:pPr algn="just">
              <a:lnSpc>
                <a:spcPct val="150000"/>
              </a:lnSpc>
            </a:pPr>
            <a:r>
              <a:rPr lang="en-US" altLang="zh-CN" dirty="0">
                <a:solidFill>
                  <a:schemeClr val="tx1"/>
                </a:solidFill>
                <a:latin typeface="Arial" panose="020B0604020202020204" pitchFamily="34" charset="0"/>
                <a:cs typeface="Arial" panose="020B0604020202020204" pitchFamily="34" charset="0"/>
              </a:rPr>
              <a:t> </a:t>
            </a:r>
            <a:r>
              <a:rPr lang="en-US" altLang="zh-CN" dirty="0" smtClean="0">
                <a:solidFill>
                  <a:schemeClr val="tx1"/>
                </a:solidFill>
                <a:latin typeface="Arial" panose="020B0604020202020204" pitchFamily="34" charset="0"/>
                <a:cs typeface="Arial" panose="020B0604020202020204" pitchFamily="34" charset="0"/>
              </a:rPr>
              <a:t>   also selected that simulation result is opposite state with layer. </a:t>
            </a:r>
          </a:p>
          <a:p>
            <a:pPr algn="just">
              <a:lnSpc>
                <a:spcPct val="150000"/>
              </a:lnSpc>
            </a:pPr>
            <a:r>
              <a:rPr lang="zh-CN" altLang="zh-CN" dirty="0" smtClean="0">
                <a:solidFill>
                  <a:schemeClr val="tx1"/>
                </a:solidFill>
                <a:latin typeface="Arial" panose="020B0604020202020204" pitchFamily="34" charset="0"/>
                <a:cs typeface="Arial" panose="020B0604020202020204" pitchFamily="34" charset="0"/>
              </a:rPr>
              <a:t>②</a:t>
            </a:r>
            <a:r>
              <a:rPr lang="en-US" altLang="zh-CN" dirty="0" smtClean="0">
                <a:solidFill>
                  <a:schemeClr val="tx1"/>
                </a:solidFill>
                <a:latin typeface="Arial" panose="020B0604020202020204" pitchFamily="34" charset="0"/>
                <a:cs typeface="Arial" panose="020B0604020202020204" pitchFamily="34" charset="0"/>
              </a:rPr>
              <a:t> The </a:t>
            </a:r>
            <a:r>
              <a:rPr lang="en-US" altLang="zh-CN" dirty="0">
                <a:solidFill>
                  <a:schemeClr val="tx1"/>
                </a:solidFill>
                <a:latin typeface="Arial" panose="020B0604020202020204" pitchFamily="34" charset="0"/>
                <a:cs typeface="Arial" panose="020B0604020202020204" pitchFamily="34" charset="0"/>
              </a:rPr>
              <a:t>centralities of all nodes are calculated and ranked as orders.</a:t>
            </a:r>
            <a:r>
              <a:rPr lang="en-US" altLang="zh-CN" dirty="0" smtClean="0">
                <a:solidFill>
                  <a:schemeClr val="tx1"/>
                </a:solidFill>
                <a:latin typeface="Arial" panose="020B0604020202020204" pitchFamily="34" charset="0"/>
                <a:cs typeface="Arial" panose="020B0604020202020204" pitchFamily="34" charset="0"/>
              </a:rPr>
              <a:t> </a:t>
            </a:r>
          </a:p>
          <a:p>
            <a:pPr algn="just">
              <a:lnSpc>
                <a:spcPct val="150000"/>
              </a:lnSpc>
            </a:pPr>
            <a:r>
              <a:rPr lang="zh-CN" altLang="en-US" dirty="0" smtClean="0">
                <a:solidFill>
                  <a:schemeClr val="tx1"/>
                </a:solidFill>
                <a:latin typeface="Arial" panose="020B0604020202020204" pitchFamily="34" charset="0"/>
                <a:cs typeface="Arial" panose="020B0604020202020204" pitchFamily="34" charset="0"/>
              </a:rPr>
              <a:t>③ </a:t>
            </a:r>
            <a:r>
              <a:rPr lang="en-US" altLang="zh-CN" dirty="0" smtClean="0">
                <a:solidFill>
                  <a:schemeClr val="tx1"/>
                </a:solidFill>
                <a:latin typeface="Arial" panose="020B0604020202020204" pitchFamily="34" charset="0"/>
                <a:cs typeface="Arial" panose="020B0604020202020204" pitchFamily="34" charset="0"/>
              </a:rPr>
              <a:t>The ratio of unchanged nodes are increased according to ranked order </a:t>
            </a:r>
          </a:p>
          <a:p>
            <a:pPr algn="just">
              <a:lnSpc>
                <a:spcPct val="150000"/>
              </a:lnSpc>
            </a:pPr>
            <a:r>
              <a:rPr lang="en-US" altLang="zh-CN" dirty="0">
                <a:solidFill>
                  <a:schemeClr val="tx1"/>
                </a:solidFill>
                <a:latin typeface="Arial" panose="020B0604020202020204" pitchFamily="34" charset="0"/>
                <a:cs typeface="Arial" panose="020B0604020202020204" pitchFamily="34" charset="0"/>
              </a:rPr>
              <a:t> </a:t>
            </a:r>
            <a:r>
              <a:rPr lang="en-US" altLang="zh-CN" dirty="0" smtClean="0">
                <a:solidFill>
                  <a:schemeClr val="tx1"/>
                </a:solidFill>
                <a:latin typeface="Arial" panose="020B0604020202020204" pitchFamily="34" charset="0"/>
                <a:cs typeface="Arial" panose="020B0604020202020204" pitchFamily="34" charset="0"/>
              </a:rPr>
              <a:t>    until the average state of network have different states. </a:t>
            </a:r>
          </a:p>
        </p:txBody>
      </p:sp>
    </p:spTree>
    <p:extLst>
      <p:ext uri="{BB962C8B-B14F-4D97-AF65-F5344CB8AC3E}">
        <p14:creationId xmlns:p14="http://schemas.microsoft.com/office/powerpoint/2010/main" val="423589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387" t="10454" r="8522" b="5121"/>
          <a:stretch/>
        </p:blipFill>
        <p:spPr>
          <a:xfrm>
            <a:off x="451859" y="1600200"/>
            <a:ext cx="8104909" cy="4611036"/>
          </a:xfrm>
          <a:prstGeom prst="rect">
            <a:avLst/>
          </a:prstGeom>
        </p:spPr>
      </p:pic>
      <p:sp>
        <p:nvSpPr>
          <p:cNvPr id="15" name="TextBox 14"/>
          <p:cNvSpPr txBox="1"/>
          <p:nvPr/>
        </p:nvSpPr>
        <p:spPr>
          <a:xfrm>
            <a:off x="4235605" y="1839361"/>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BA(4,092)-BA(4,092)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&gt;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250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3">
            <a:extLst>
              <a:ext uri="{28A0092B-C50C-407E-A947-70E740481C1C}">
                <a14:useLocalDpi xmlns:a14="http://schemas.microsoft.com/office/drawing/2010/main" val="0"/>
              </a:ext>
            </a:extLst>
          </a:blip>
          <a:srcRect l="7185" t="10361" r="9065" b="5014"/>
          <a:stretch/>
        </p:blipFill>
        <p:spPr>
          <a:xfrm>
            <a:off x="426028" y="1839361"/>
            <a:ext cx="7995659" cy="4578246"/>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sp>
        <p:nvSpPr>
          <p:cNvPr id="15" name="TextBox 14"/>
          <p:cNvSpPr txBox="1"/>
          <p:nvPr/>
        </p:nvSpPr>
        <p:spPr>
          <a:xfrm>
            <a:off x="2354850" y="1870704"/>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BA(6,135)-BA(6,135)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&gt;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360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l="7273" t="10695" r="8750" b="4880"/>
          <a:stretch/>
        </p:blipFill>
        <p:spPr>
          <a:xfrm>
            <a:off x="155864" y="1684640"/>
            <a:ext cx="8395854" cy="4783024"/>
          </a:xfrm>
          <a:prstGeom prst="rect">
            <a:avLst/>
          </a:prstGeom>
        </p:spPr>
      </p:pic>
      <p:sp>
        <p:nvSpPr>
          <p:cNvPr id="10" name="제목 2"/>
          <p:cNvSpPr>
            <a:spLocks noGrp="1"/>
          </p:cNvSpPr>
          <p:nvPr>
            <p:ph type="title"/>
          </p:nvPr>
        </p:nvSpPr>
        <p:spPr>
          <a:xfrm>
            <a:off x="49524" y="923477"/>
            <a:ext cx="8372163" cy="574183"/>
          </a:xfrm>
        </p:spPr>
        <p:txBody>
          <a:bodyPr>
            <a:normAutofit/>
          </a:bodyPr>
          <a:lstStyle/>
          <a:p>
            <a:pPr lvl="0"/>
            <a:r>
              <a:rPr lang="en-US" altLang="zh-CN" sz="2400" dirty="0" smtClean="0"/>
              <a:t>Finding key nodes in layer A</a:t>
            </a:r>
            <a:endParaRPr lang="zh-CN" altLang="en-US" sz="2800" dirty="0"/>
          </a:p>
        </p:txBody>
      </p:sp>
      <p:sp>
        <p:nvSpPr>
          <p:cNvPr id="15" name="TextBox 14"/>
          <p:cNvSpPr txBox="1"/>
          <p:nvPr/>
        </p:nvSpPr>
        <p:spPr>
          <a:xfrm>
            <a:off x="2600268" y="1566922"/>
            <a:ext cx="3507046" cy="276999"/>
          </a:xfrm>
          <a:prstGeom prst="rect">
            <a:avLst/>
          </a:prstGeom>
          <a:noFill/>
        </p:spPr>
        <p:txBody>
          <a:bodyPr wrap="square" rtlCol="0" anchor="ctr">
            <a:spAutoFit/>
          </a:bodyPr>
          <a:lstStyle/>
          <a:p>
            <a:pPr algn="ctr"/>
            <a:r>
              <a:rPr lang="en-US" altLang="zh-CN" sz="1200" b="1" dirty="0" smtClean="0">
                <a:latin typeface="Arial" panose="020B0604020202020204" pitchFamily="34" charset="0"/>
                <a:cs typeface="Arial" panose="020B0604020202020204" pitchFamily="34" charset="0"/>
              </a:rPr>
              <a:t>BA(8,176)-BA(8,176) network, p=0.2, v= 0.4 </a:t>
            </a:r>
            <a:endParaRPr lang="zh-CN" altLang="en-US" sz="1200" b="1" dirty="0">
              <a:latin typeface="Arial" panose="020B0604020202020204" pitchFamily="34" charset="0"/>
              <a:cs typeface="Arial" panose="020B0604020202020204" pitchFamily="34" charset="0"/>
            </a:endParaRPr>
          </a:p>
        </p:txBody>
      </p:sp>
      <p:sp>
        <p:nvSpPr>
          <p:cNvPr id="16" name="TextBox 15"/>
          <p:cNvSpPr txBox="1"/>
          <p:nvPr/>
        </p:nvSpPr>
        <p:spPr>
          <a:xfrm>
            <a:off x="-857427" y="6313776"/>
            <a:ext cx="7019236" cy="307777"/>
          </a:xfrm>
          <a:prstGeom prst="rect">
            <a:avLst/>
          </a:prstGeom>
          <a:noFill/>
        </p:spPr>
        <p:txBody>
          <a:bodyPr wrap="square" rtlCol="0" anchor="ctr">
            <a:spAutoFit/>
          </a:bodyPr>
          <a:lstStyle/>
          <a:p>
            <a:pPr algn="ctr"/>
            <a:r>
              <a:rPr lang="en-US" altLang="zh-CN" sz="1400" b="1" dirty="0" err="1" smtClean="0">
                <a:latin typeface="Arial" panose="020B0604020202020204" pitchFamily="34" charset="0"/>
                <a:cs typeface="Arial" panose="020B0604020202020204" pitchFamily="34" charset="0"/>
              </a:rPr>
              <a:t>Pagerank</a:t>
            </a:r>
            <a:r>
              <a:rPr lang="en-US" altLang="zh-CN" sz="1400" b="1" dirty="0" smtClean="0">
                <a:latin typeface="Arial" panose="020B0604020202020204" pitchFamily="34" charset="0"/>
                <a:cs typeface="Arial" panose="020B0604020202020204" pitchFamily="34" charset="0"/>
              </a:rPr>
              <a:t> = degree = eigenvector &gt; random</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5043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49557</TotalTime>
  <Words>2179</Words>
  <Application>Microsoft Office PowerPoint</Application>
  <PresentationFormat>화면 슬라이드 쇼(4:3)</PresentationFormat>
  <Paragraphs>264</Paragraphs>
  <Slides>16</Slides>
  <Notes>16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16</vt:i4>
      </vt:variant>
    </vt:vector>
  </HeadingPairs>
  <TitlesOfParts>
    <vt:vector size="23" baseType="lpstr">
      <vt:lpstr>等线</vt:lpstr>
      <vt:lpstr>等线 Light</vt:lpstr>
      <vt:lpstr>微软雅黑</vt:lpstr>
      <vt:lpstr>맑은 고딕</vt:lpstr>
      <vt:lpstr>Arial</vt:lpstr>
      <vt:lpstr>Calibri</vt:lpstr>
      <vt:lpstr>2016-VI主题-蓝</vt:lpstr>
      <vt:lpstr>Competition of Social Opinions on Two Layer Networks (Finding key nodes)</vt:lpstr>
      <vt:lpstr>Research Processing </vt:lpstr>
      <vt:lpstr>Analyzing updating rules</vt:lpstr>
      <vt:lpstr>Analyzing updating rules</vt:lpstr>
      <vt:lpstr>Analyzing updating rules</vt:lpstr>
      <vt:lpstr>Finding key nodes in each layer</vt:lpstr>
      <vt:lpstr>Finding key nodes in layer A</vt:lpstr>
      <vt:lpstr>Finding key nodes in layer A</vt:lpstr>
      <vt:lpstr>Finding key nodes in layer A</vt:lpstr>
      <vt:lpstr>Finding key nodes in layer B</vt:lpstr>
      <vt:lpstr>Finding key nodes in layer B</vt:lpstr>
      <vt:lpstr>Finding key nodes in layer B</vt:lpstr>
      <vt:lpstr>Analysis for finding key nodes</vt:lpstr>
      <vt:lpstr>Analysis for finding key nodes</vt:lpstr>
      <vt:lpstr>Future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Purple</cp:lastModifiedBy>
  <cp:revision>476</cp:revision>
  <cp:lastPrinted>2019-09-19T06:57:20Z</cp:lastPrinted>
  <dcterms:created xsi:type="dcterms:W3CDTF">2016-04-20T02:59:17Z</dcterms:created>
  <dcterms:modified xsi:type="dcterms:W3CDTF">2019-09-25T12:52:10Z</dcterms:modified>
</cp:coreProperties>
</file>