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87" r:id="rId2"/>
    <p:sldId id="323" r:id="rId3"/>
    <p:sldId id="368" r:id="rId4"/>
    <p:sldId id="349" r:id="rId5"/>
    <p:sldId id="375" r:id="rId6"/>
    <p:sldId id="376" r:id="rId7"/>
    <p:sldId id="378" r:id="rId8"/>
    <p:sldId id="379" r:id="rId9"/>
    <p:sldId id="380" r:id="rId10"/>
    <p:sldId id="381" r:id="rId11"/>
    <p:sldId id="317" r:id="rId12"/>
    <p:sldId id="357" r:id="rId13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CB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82792" autoAdjust="0"/>
  </p:normalViewPr>
  <p:slideViewPr>
    <p:cSldViewPr snapToGrid="0">
      <p:cViewPr>
        <p:scale>
          <a:sx n="75" d="100"/>
          <a:sy n="75" d="100"/>
        </p:scale>
        <p:origin x="1860" y="4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340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</a:t>
            </a:r>
            <a:r>
              <a:rPr lang="en-US" altLang="zh-CN" baseline="0" dirty="0" smtClean="0"/>
              <a:t> I show you that updating rules make different states of two layers. </a:t>
            </a:r>
          </a:p>
          <a:p>
            <a:endParaRPr lang="en-US" altLang="zh-CN" baseline="0" dirty="0" smtClean="0"/>
          </a:p>
          <a:p>
            <a:pPr fontAlgn="t"/>
            <a:r>
              <a:rPr lang="en-US" altLang="zh-CN" baseline="0" dirty="0" smtClean="0"/>
              <a:t>Today, I would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supplementary explanation about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updating rules and consider what the dynamics order and updating rules means in real world.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am trying to find key nodes and edges. I will show you my progress. But my progress is very slow.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8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you. 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9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Analyzing updating rules</a:t>
            </a:r>
          </a:p>
          <a:p>
            <a:pPr marL="0" lvl="0" indent="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difference between orders of layers, though there exists tiny consensus time gap. Regardless of  which layer works previously, simulation results are almost same.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nodes can be analyzed as communication methods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sequential order, nodes have enough time to observe how other nodes change and to affect their states. It seems to have discussion and conversation. 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simultaneous order, nodes don’t have enough time to observe how other nodes change and to affect their states. It seems to have a vote or election.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characteristics of nodes. In sequential order, nodes change their states whenever their edges are activated. We can call them rash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in simultaneous order, after nodes consider all edges, they change their states. We can call them considerate nodes.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8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1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2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8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2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13468"/>
            <a:ext cx="9144000" cy="899510"/>
          </a:xfrm>
        </p:spPr>
        <p:txBody>
          <a:bodyPr/>
          <a:lstStyle/>
          <a:p>
            <a:r>
              <a:rPr lang="en-US" altLang="zh-CN" sz="2800" dirty="0" smtClean="0"/>
              <a:t>Competition of Social Opinions on Two Layer Networks</a:t>
            </a:r>
            <a:br>
              <a:rPr lang="en-US" altLang="zh-CN" sz="2800" dirty="0" smtClean="0"/>
            </a:br>
            <a:r>
              <a:rPr lang="en-US" altLang="zh-CN" sz="2800" dirty="0" smtClean="0"/>
              <a:t>(Finding key nodes)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Analysis for finding key nodes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layer A and layer B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3315"/>
              </p:ext>
            </p:extLst>
          </p:nvPr>
        </p:nvGraphicFramePr>
        <p:xfrm>
          <a:off x="370605" y="2197085"/>
          <a:ext cx="8503230" cy="449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615">
                  <a:extLst>
                    <a:ext uri="{9D8B030D-6E8A-4147-A177-3AD203B41FA5}">
                      <a16:colId xmlns:a16="http://schemas.microsoft.com/office/drawing/2014/main" val="2670836122"/>
                    </a:ext>
                  </a:extLst>
                </a:gridCol>
                <a:gridCol w="4251615">
                  <a:extLst>
                    <a:ext uri="{9D8B030D-6E8A-4147-A177-3AD203B41FA5}">
                      <a16:colId xmlns:a16="http://schemas.microsoft.com/office/drawing/2014/main" val="1216609270"/>
                    </a:ext>
                  </a:extLst>
                </a:gridCol>
              </a:tblGrid>
              <a:tr h="402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en-US" altLang="zh-CN" baseline="0" dirty="0" smtClean="0"/>
                        <a:t>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13868"/>
                  </a:ext>
                </a:extLst>
              </a:tr>
              <a:tr h="23536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7492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</a:t>
                      </a:r>
                      <a:r>
                        <a:rPr lang="en-US" altLang="zh-CN" baseline="0" dirty="0" smtClean="0"/>
                        <a:t> fast for changing the orientation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When the ratio of</a:t>
                      </a:r>
                      <a:r>
                        <a:rPr lang="en-US" altLang="zh-CN" baseline="0" dirty="0" smtClean="0"/>
                        <a:t> unchanged node is more than certain rate, it is very fast to change the orientation.</a:t>
                      </a:r>
                    </a:p>
                    <a:p>
                      <a:r>
                        <a:rPr lang="en-US" altLang="zh-CN" baseline="0" dirty="0" smtClean="0"/>
                        <a:t>(Group has more efficient)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Very</a:t>
                      </a:r>
                      <a:r>
                        <a:rPr lang="en-US" altLang="zh-CN" baseline="0" dirty="0" smtClean="0"/>
                        <a:t> slow for changing the orientation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When the ratio of</a:t>
                      </a:r>
                      <a:r>
                        <a:rPr lang="en-US" altLang="zh-CN" baseline="0" dirty="0" smtClean="0"/>
                        <a:t> unchanged node is more than certain rate, it is very slow to change the orientation.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(Individual has more efficient)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012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06581" y="2722417"/>
            <a:ext cx="3740728" cy="2119746"/>
            <a:chOff x="6722917" y="-72896"/>
            <a:chExt cx="3740728" cy="2119746"/>
          </a:xfrm>
        </p:grpSpPr>
        <p:sp>
          <p:nvSpPr>
            <p:cNvPr id="9" name="직사각형 8"/>
            <p:cNvSpPr/>
            <p:nvPr/>
          </p:nvSpPr>
          <p:spPr>
            <a:xfrm>
              <a:off x="6722917" y="-72896"/>
              <a:ext cx="3740728" cy="2119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6972300" y="125686"/>
              <a:ext cx="2961409" cy="1849582"/>
            </a:xfrm>
            <a:custGeom>
              <a:avLst/>
              <a:gdLst>
                <a:gd name="connsiteX0" fmla="*/ 75481 w 3088845"/>
                <a:gd name="connsiteY0" fmla="*/ 1901536 h 1901536"/>
                <a:gd name="connsiteX1" fmla="*/ 127436 w 3088845"/>
                <a:gd name="connsiteY1" fmla="*/ 1849582 h 1901536"/>
                <a:gd name="connsiteX2" fmla="*/ 1260045 w 3088845"/>
                <a:gd name="connsiteY2" fmla="*/ 1589809 h 1901536"/>
                <a:gd name="connsiteX3" fmla="*/ 1945845 w 3088845"/>
                <a:gd name="connsiteY3" fmla="*/ 322118 h 1901536"/>
                <a:gd name="connsiteX4" fmla="*/ 3088845 w 3088845"/>
                <a:gd name="connsiteY4" fmla="*/ 0 h 1901536"/>
                <a:gd name="connsiteX0" fmla="*/ 0 w 2961409"/>
                <a:gd name="connsiteY0" fmla="*/ 1849582 h 1849582"/>
                <a:gd name="connsiteX1" fmla="*/ 1132609 w 2961409"/>
                <a:gd name="connsiteY1" fmla="*/ 1589809 h 1849582"/>
                <a:gd name="connsiteX2" fmla="*/ 1818409 w 2961409"/>
                <a:gd name="connsiteY2" fmla="*/ 322118 h 1849582"/>
                <a:gd name="connsiteX3" fmla="*/ 2961409 w 2961409"/>
                <a:gd name="connsiteY3" fmla="*/ 0 h 184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1409" h="1849582">
                  <a:moveTo>
                    <a:pt x="0" y="1849582"/>
                  </a:moveTo>
                  <a:cubicBezTo>
                    <a:pt x="197427" y="1797627"/>
                    <a:pt x="829541" y="1844386"/>
                    <a:pt x="1132609" y="1589809"/>
                  </a:cubicBezTo>
                  <a:cubicBezTo>
                    <a:pt x="1435677" y="1335232"/>
                    <a:pt x="1513609" y="587086"/>
                    <a:pt x="1818409" y="322118"/>
                  </a:cubicBezTo>
                  <a:cubicBezTo>
                    <a:pt x="2123209" y="57150"/>
                    <a:pt x="2542309" y="28575"/>
                    <a:pt x="296140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929908" y="2722417"/>
            <a:ext cx="3740728" cy="2119746"/>
            <a:chOff x="7800108" y="-269662"/>
            <a:chExt cx="3740728" cy="2119746"/>
          </a:xfrm>
        </p:grpSpPr>
        <p:sp>
          <p:nvSpPr>
            <p:cNvPr id="11" name="직사각형 10"/>
            <p:cNvSpPr/>
            <p:nvPr/>
          </p:nvSpPr>
          <p:spPr>
            <a:xfrm>
              <a:off x="7800108" y="-269662"/>
              <a:ext cx="3740728" cy="2119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8247473" y="-66605"/>
              <a:ext cx="3044536" cy="1745673"/>
            </a:xfrm>
            <a:custGeom>
              <a:avLst/>
              <a:gdLst>
                <a:gd name="connsiteX0" fmla="*/ 0 w 3044536"/>
                <a:gd name="connsiteY0" fmla="*/ 0 h 1745673"/>
                <a:gd name="connsiteX1" fmla="*/ 405245 w 3044536"/>
                <a:gd name="connsiteY1" fmla="*/ 955964 h 1745673"/>
                <a:gd name="connsiteX2" fmla="*/ 1049482 w 3044536"/>
                <a:gd name="connsiteY2" fmla="*/ 1475509 h 1745673"/>
                <a:gd name="connsiteX3" fmla="*/ 3044536 w 3044536"/>
                <a:gd name="connsiteY3" fmla="*/ 1745673 h 17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4536" h="1745673">
                  <a:moveTo>
                    <a:pt x="0" y="0"/>
                  </a:moveTo>
                  <a:cubicBezTo>
                    <a:pt x="115165" y="355023"/>
                    <a:pt x="230331" y="710046"/>
                    <a:pt x="405245" y="955964"/>
                  </a:cubicBezTo>
                  <a:cubicBezTo>
                    <a:pt x="580159" y="1201882"/>
                    <a:pt x="609600" y="1343891"/>
                    <a:pt x="1049482" y="1475509"/>
                  </a:cubicBezTo>
                  <a:cubicBezTo>
                    <a:pt x="1489364" y="1607127"/>
                    <a:pt x="2266950" y="1676400"/>
                    <a:pt x="3044536" y="174567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17956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Future Research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479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node with different conditions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finding key nodes on two-layer network with different edges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ex) BA(4,092)-BA(8,176) or BA(8,176)-BA(4,092)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finding key nodes on hierarchical models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 HM(16) with BA networks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Considering other methods for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keynodes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en-US" altLang="zh-CN" sz="1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closeness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better algorithm for finding key nodes and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After analyzing the simulation results, better algorithms are provided for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finding key nodes and edges.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2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226-9CD6-4DEC-94C2-56BEBEB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Research Processing 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10421"/>
            <a:ext cx="10265167" cy="1071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Interconnected Competing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Modeling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Basic Model(RR-RR network) Analysis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Providing index for measuring consensus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AS, </a:t>
            </a:r>
            <a:r>
              <a:rPr lang="en-US" altLang="zh-CN" sz="1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AS_total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PCR, NCR, CR, CI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structural networks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Changing the number of external edges : Hierarchical Model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Changing the number of internal edges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Changing the structure on each layer : BA or RR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updating rules(dynamics order)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Simultaneous updating rule vs Sequential updating rule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Simulating 25 updating rules on two-layers 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nodes on two-layer networks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0.5, 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-3567" y="1631203"/>
            <a:ext cx="10265167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is no difference between orders of layers, though there exists tiny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consensus time gap. Regardless of  which layer works previously,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 results are almost same.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 layer A dynamics, when two nodes are connected, probability p and q are applied.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Orders of nodes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Sequential : discussion, conversation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Simultaneous : vote, election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future work, the key nodes and edges are investigated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Sequential :  rash nodes(changing states whenever edges are activated)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Simultaneous : considerate nodes(changing states after considering all cases)</a:t>
            </a:r>
          </a:p>
        </p:txBody>
      </p:sp>
    </p:spTree>
    <p:extLst>
      <p:ext uri="{BB962C8B-B14F-4D97-AF65-F5344CB8AC3E}">
        <p14:creationId xmlns:p14="http://schemas.microsoft.com/office/powerpoint/2010/main" val="638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unchanging the states of nodes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0.5, 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1470" y="2057400"/>
            <a:ext cx="8652510" cy="23088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initial conditions,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is selected to find key nodes and parameters are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also selected that simulation result is opposite state with layer. 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of all nodes are calculated and ranked as orders.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of unchanged nodes are increased according to ranked order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until the average state of network have different states. </a:t>
            </a:r>
          </a:p>
        </p:txBody>
      </p:sp>
    </p:spTree>
    <p:extLst>
      <p:ext uri="{BB962C8B-B14F-4D97-AF65-F5344CB8AC3E}">
        <p14:creationId xmlns:p14="http://schemas.microsoft.com/office/powerpoint/2010/main" val="4235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10454" r="8522" b="5121"/>
          <a:stretch/>
        </p:blipFill>
        <p:spPr>
          <a:xfrm>
            <a:off x="451859" y="1600200"/>
            <a:ext cx="8104909" cy="46110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35605" y="1839361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BA(4,092)-BA(4,092)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&gt; degree &gt;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" t="10361" r="9065" b="5014"/>
          <a:stretch/>
        </p:blipFill>
        <p:spPr>
          <a:xfrm>
            <a:off x="426028" y="1839361"/>
            <a:ext cx="7995659" cy="4578246"/>
          </a:xfrm>
          <a:prstGeom prst="rect">
            <a:avLst/>
          </a:prstGeom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4850" y="1870704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BA(6,135)-BA(6,135)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degree &gt;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10695" r="8750" b="4880"/>
          <a:stretch/>
        </p:blipFill>
        <p:spPr>
          <a:xfrm>
            <a:off x="155864" y="1684640"/>
            <a:ext cx="8395854" cy="4783024"/>
          </a:xfrm>
          <a:prstGeom prst="rect">
            <a:avLst/>
          </a:prstGeom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600268" y="1566922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BA(8,176)-BA(8,176)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degree =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4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Analysis for finding key nodes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479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between key nodes and the number of edges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As the number of edges on layers increases, the orientation of layer is easy to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though the ratio of unchanged node is small.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edges : 8,176 </a:t>
            </a:r>
            <a:r>
              <a:rPr lang="en-US" altLang="zh-CN" sz="1600" dirty="0" smtClean="0">
                <a:solidFill>
                  <a:srgbClr val="338D2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 the ratio of unchanged node = 0.01, orientation changed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edges :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6,136 </a:t>
            </a:r>
            <a:r>
              <a:rPr lang="en-US" altLang="zh-CN" sz="1600" dirty="0">
                <a:solidFill>
                  <a:srgbClr val="338D2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 the ratio of unchanged node = </a:t>
            </a:r>
            <a:r>
              <a:rPr lang="en-US" altLang="zh-CN" sz="1600" dirty="0" smtClean="0">
                <a:solidFill>
                  <a:srgbClr val="338D2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0.07, </a:t>
            </a:r>
            <a:r>
              <a:rPr lang="en-US" altLang="zh-CN" sz="1600" dirty="0">
                <a:solidFill>
                  <a:srgbClr val="338D2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orientation </a:t>
            </a:r>
            <a:r>
              <a:rPr lang="en-US" altLang="zh-CN" sz="1600" dirty="0" smtClean="0">
                <a:solidFill>
                  <a:srgbClr val="338D2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changed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Method for finding key nodes</a:t>
            </a: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degree &gt; eigenvector &gt; random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when the number of edges is very large, all methods have the same influence.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(except </a:t>
            </a: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 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102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49173</TotalTime>
  <Words>1815</Words>
  <Application>Microsoft Office PowerPoint</Application>
  <PresentationFormat>화면 슬라이드 쇼(4:3)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맑은 고딕</vt:lpstr>
      <vt:lpstr>Arial</vt:lpstr>
      <vt:lpstr>Calibri</vt:lpstr>
      <vt:lpstr>2016-VI主题-蓝</vt:lpstr>
      <vt:lpstr>Competition of Social Opinions on Two Layer Networks (Finding key nodes)</vt:lpstr>
      <vt:lpstr>Research Processing </vt:lpstr>
      <vt:lpstr>Analyzing updating rules</vt:lpstr>
      <vt:lpstr>Analyzing updating rules</vt:lpstr>
      <vt:lpstr>Finding key nodes in each layer</vt:lpstr>
      <vt:lpstr>Finding key nodes in layer A</vt:lpstr>
      <vt:lpstr>Finding key nodes in layer A</vt:lpstr>
      <vt:lpstr>Finding key nodes in layer A</vt:lpstr>
      <vt:lpstr>Analysis for finding key nodes</vt:lpstr>
      <vt:lpstr>Analysis for finding key nodes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Purple</cp:lastModifiedBy>
  <cp:revision>451</cp:revision>
  <cp:lastPrinted>2019-07-04T12:23:29Z</cp:lastPrinted>
  <dcterms:created xsi:type="dcterms:W3CDTF">2016-04-20T02:59:17Z</dcterms:created>
  <dcterms:modified xsi:type="dcterms:W3CDTF">2019-09-15T09:55:45Z</dcterms:modified>
</cp:coreProperties>
</file>