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handoutMasterIdLst>
    <p:handoutMasterId r:id="rId19"/>
  </p:handoutMasterIdLst>
  <p:sldIdLst>
    <p:sldId id="287" r:id="rId2"/>
    <p:sldId id="323" r:id="rId3"/>
    <p:sldId id="368" r:id="rId4"/>
    <p:sldId id="388" r:id="rId5"/>
    <p:sldId id="349" r:id="rId6"/>
    <p:sldId id="375" r:id="rId7"/>
    <p:sldId id="376" r:id="rId8"/>
    <p:sldId id="378" r:id="rId9"/>
    <p:sldId id="379" r:id="rId10"/>
    <p:sldId id="385" r:id="rId11"/>
    <p:sldId id="386" r:id="rId12"/>
    <p:sldId id="387" r:id="rId13"/>
    <p:sldId id="380" r:id="rId14"/>
    <p:sldId id="381" r:id="rId15"/>
    <p:sldId id="317" r:id="rId16"/>
    <p:sldId id="357" r:id="rId17"/>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CB"/>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2792" autoAdjust="0"/>
  </p:normalViewPr>
  <p:slideViewPr>
    <p:cSldViewPr snapToGrid="0">
      <p:cViewPr varScale="1">
        <p:scale>
          <a:sx n="92" d="100"/>
          <a:sy n="92" d="100"/>
        </p:scale>
        <p:origin x="1380" y="66"/>
      </p:cViewPr>
      <p:guideLst/>
    </p:cSldViewPr>
  </p:slideViewPr>
  <p:notesTextViewPr>
    <p:cViewPr>
      <p:scale>
        <a:sx n="100" d="100"/>
        <a:sy n="100" d="100"/>
      </p:scale>
      <p:origin x="0" y="0"/>
    </p:cViewPr>
  </p:notesTextViewPr>
  <p:notesViewPr>
    <p:cSldViewPr snapToGrid="0">
      <p:cViewPr>
        <p:scale>
          <a:sx n="125" d="100"/>
          <a:sy n="125" d="100"/>
        </p:scale>
        <p:origin x="23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2019/9/18</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2019/9/18</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t"/>
            <a:r>
              <a:rPr lang="en-US" altLang="zh-CN" baseline="0" dirty="0" smtClean="0"/>
              <a:t>Today</a:t>
            </a:r>
            <a:r>
              <a:rPr lang="en-US" altLang="zh-CN" baseline="0" dirty="0" smtClean="0"/>
              <a:t>, I would </a:t>
            </a:r>
            <a:r>
              <a:rPr lang="en-US" altLang="ko-KR" sz="1200" b="0" i="0" kern="1200" dirty="0" smtClean="0">
                <a:solidFill>
                  <a:schemeClr val="tx1"/>
                </a:solidFill>
                <a:effectLst/>
                <a:latin typeface="+mn-lt"/>
                <a:ea typeface="+mn-ea"/>
                <a:cs typeface="+mn-cs"/>
              </a:rPr>
              <a:t>give </a:t>
            </a:r>
            <a:r>
              <a:rPr lang="en-US" altLang="ko-KR" sz="1200" b="0" i="0" kern="1200" dirty="0" smtClean="0">
                <a:solidFill>
                  <a:schemeClr val="tx1"/>
                </a:solidFill>
                <a:effectLst/>
                <a:latin typeface="+mn-lt"/>
                <a:ea typeface="+mn-ea"/>
                <a:cs typeface="+mn-cs"/>
              </a:rPr>
              <a:t>a </a:t>
            </a:r>
            <a:r>
              <a:rPr lang="en-US" altLang="ko-KR" sz="1200" b="0" i="0" kern="1200" dirty="0" smtClean="0">
                <a:solidFill>
                  <a:schemeClr val="tx1"/>
                </a:solidFill>
                <a:effectLst/>
                <a:latin typeface="+mn-lt"/>
                <a:ea typeface="+mn-ea"/>
                <a:cs typeface="+mn-cs"/>
              </a:rPr>
              <a:t>explanation about</a:t>
            </a:r>
            <a:r>
              <a:rPr lang="en-US" altLang="ko-KR" sz="1200" b="0" i="0" kern="1200" baseline="0" dirty="0" smtClean="0">
                <a:solidFill>
                  <a:schemeClr val="tx1"/>
                </a:solidFill>
                <a:effectLst/>
                <a:latin typeface="+mn-lt"/>
                <a:ea typeface="+mn-ea"/>
                <a:cs typeface="+mn-cs"/>
              </a:rPr>
              <a:t> </a:t>
            </a:r>
            <a:r>
              <a:rPr lang="en-US" altLang="ko-KR" sz="1200" b="0" i="0" kern="1200" baseline="0" dirty="0" smtClean="0">
                <a:solidFill>
                  <a:schemeClr val="tx1"/>
                </a:solidFill>
                <a:effectLst/>
                <a:latin typeface="+mn-lt"/>
                <a:ea typeface="+mn-ea"/>
                <a:cs typeface="+mn-cs"/>
              </a:rPr>
              <a:t>my total research progress </a:t>
            </a:r>
            <a:r>
              <a:rPr lang="en-US" altLang="ko-KR" sz="1200" b="0" i="0" kern="1200" baseline="0" dirty="0" smtClean="0">
                <a:solidFill>
                  <a:schemeClr val="tx1"/>
                </a:solidFill>
                <a:effectLst/>
                <a:latin typeface="+mn-lt"/>
                <a:ea typeface="+mn-ea"/>
                <a:cs typeface="+mn-cs"/>
              </a:rPr>
              <a:t>and </a:t>
            </a:r>
            <a:r>
              <a:rPr lang="en-US" altLang="ko-KR" sz="1200" b="0" i="0" kern="1200" baseline="0" dirty="0" smtClean="0">
                <a:solidFill>
                  <a:schemeClr val="tx1"/>
                </a:solidFill>
                <a:effectLst/>
                <a:latin typeface="+mn-lt"/>
                <a:ea typeface="+mn-ea"/>
                <a:cs typeface="+mn-cs"/>
              </a:rPr>
              <a:t>talk about finding key nodes on two layers</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8807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8890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357190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95041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Analysis for finding key nodes.</a:t>
            </a:r>
          </a:p>
          <a:p>
            <a:endParaRPr lang="en-US" altLang="zh-CN" baseline="0" dirty="0" smtClean="0"/>
          </a:p>
          <a:p>
            <a:r>
              <a:rPr lang="en-US" altLang="zh-CN" baseline="0" dirty="0" smtClean="0"/>
              <a:t>Analyzing the relation between key nodes and the number of edges, as the number of edges on layers increases, the orientation of layer is easy to change though the ratio of unchanged node is small. </a:t>
            </a:r>
          </a:p>
          <a:p>
            <a:endParaRPr lang="en-US" altLang="zh-CN" baseline="0" dirty="0" smtClean="0"/>
          </a:p>
          <a:p>
            <a:r>
              <a:rPr lang="en-US" altLang="zh-CN" baseline="0" dirty="0" smtClean="0"/>
              <a:t>And, as efficient method for finding key nodes, the rank is like this, </a:t>
            </a:r>
            <a:r>
              <a:rPr lang="en-US" altLang="zh-CN" baseline="0" dirty="0" err="1" smtClean="0"/>
              <a:t>pagerank</a:t>
            </a:r>
            <a:r>
              <a:rPr lang="en-US" altLang="zh-CN" baseline="0" dirty="0" smtClean="0"/>
              <a:t>, degree, eigenvector, and random. </a:t>
            </a:r>
          </a:p>
          <a:p>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173132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Next, Comparing between layer A and layer B for finding key nodes,</a:t>
            </a:r>
          </a:p>
          <a:p>
            <a:endParaRPr lang="en-US" altLang="zh-CN" baseline="0" dirty="0" smtClean="0"/>
          </a:p>
          <a:p>
            <a:r>
              <a:rPr lang="en-US" altLang="zh-CN" baseline="0" dirty="0" smtClean="0"/>
              <a:t>For layer A, layer orientation are changed very fast. When the ratio of unchanged node is more than certain rate, it is very fast to change the orientation. </a:t>
            </a:r>
          </a:p>
          <a:p>
            <a:endParaRPr lang="en-US" altLang="zh-CN" baseline="0" dirty="0" smtClean="0"/>
          </a:p>
          <a:p>
            <a:r>
              <a:rPr lang="en-US" altLang="zh-CN" baseline="0" dirty="0" smtClean="0"/>
              <a:t>So to speak, if it has group for unchanged state, total orientation is easy to change. </a:t>
            </a:r>
          </a:p>
          <a:p>
            <a:endParaRPr lang="en-US" altLang="zh-CN" baseline="0" dirty="0" smtClean="0"/>
          </a:p>
          <a:p>
            <a:r>
              <a:rPr lang="en-US" altLang="zh-CN" baseline="0" dirty="0" smtClean="0"/>
              <a:t>For layer B, layer orientation are changed very slow, When the ratio of unchanged node is more than certain rate, it is very slow to change the orientation. </a:t>
            </a:r>
          </a:p>
          <a:p>
            <a:endParaRPr lang="en-US" altLang="zh-CN" baseline="0" dirty="0" smtClean="0"/>
          </a:p>
          <a:p>
            <a:r>
              <a:rPr lang="en-US" altLang="zh-CN" baseline="0" dirty="0" smtClean="0"/>
              <a:t>So to speak, though it has group for unchanged state, total orientation is not easy to change.  </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44418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As</a:t>
            </a:r>
            <a:r>
              <a:rPr lang="en-US" altLang="zh-CN" baseline="0" dirty="0" smtClean="0"/>
              <a:t> future research.</a:t>
            </a:r>
          </a:p>
          <a:p>
            <a:endParaRPr lang="en-US" altLang="zh-CN" baseline="0" dirty="0" smtClean="0"/>
          </a:p>
          <a:p>
            <a:r>
              <a:rPr lang="en-US" altLang="zh-CN" baseline="0" dirty="0" smtClean="0"/>
              <a:t>Next, I try to find </a:t>
            </a:r>
            <a:r>
              <a:rPr lang="en-US" altLang="zh-CN" baseline="0" dirty="0" smtClean="0"/>
              <a:t>key node with different conditions such as two-layer network with different edges, hierarchical models, and consider other methods like </a:t>
            </a:r>
            <a:r>
              <a:rPr lang="en-US" altLang="zh-CN" baseline="0" dirty="0" err="1" smtClean="0"/>
              <a:t>betweenness</a:t>
            </a:r>
            <a:r>
              <a:rPr lang="en-US" altLang="zh-CN" baseline="0" dirty="0" smtClean="0"/>
              <a:t>, closeness. </a:t>
            </a:r>
          </a:p>
          <a:p>
            <a:endParaRPr lang="en-US" altLang="zh-CN" baseline="0" dirty="0" smtClean="0"/>
          </a:p>
          <a:p>
            <a:r>
              <a:rPr lang="en-US" altLang="zh-CN" baseline="0" dirty="0" smtClean="0"/>
              <a:t>Next, If I find better algorithms, I will provide more efficient method for finding key nodes. </a:t>
            </a:r>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19295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a:t>
            </a:r>
          </a:p>
          <a:p>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7831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a:t>
            </a:r>
            <a:r>
              <a:rPr lang="en-US" altLang="zh-CN" sz="1200" kern="1200" baseline="0" dirty="0" smtClean="0">
                <a:solidFill>
                  <a:schemeClr val="tx1"/>
                </a:solidFill>
                <a:effectLst/>
                <a:latin typeface="+mn-lt"/>
                <a:ea typeface="+mn-ea"/>
                <a:cs typeface="+mn-cs"/>
              </a:rPr>
              <a:t> is my research processing. </a:t>
            </a:r>
          </a:p>
          <a:p>
            <a:r>
              <a:rPr lang="en-US" altLang="zh-CN" sz="1200" kern="1200" baseline="0" dirty="0" smtClean="0">
                <a:solidFill>
                  <a:schemeClr val="tx1"/>
                </a:solidFill>
                <a:effectLst/>
                <a:latin typeface="+mn-lt"/>
                <a:ea typeface="+mn-ea"/>
                <a:cs typeface="+mn-cs"/>
              </a:rPr>
              <a:t>My research is divided by 4 topics.</a:t>
            </a:r>
          </a:p>
          <a:p>
            <a:r>
              <a:rPr lang="en-US" altLang="zh-CN" sz="1200" kern="1200" baseline="0" dirty="0" smtClean="0">
                <a:solidFill>
                  <a:schemeClr val="tx1"/>
                </a:solidFill>
                <a:effectLst/>
                <a:latin typeface="+mn-lt"/>
                <a:ea typeface="+mn-ea"/>
                <a:cs typeface="+mn-cs"/>
              </a:rPr>
              <a:t>3 topics are already finished, Now I am researching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First, I provided interconnected competing network modeling and index for measuring consensus.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Second, The basic model was compared with different structural networks by changing the number of external edges, the number of internal edges,</a:t>
            </a:r>
          </a:p>
          <a:p>
            <a:r>
              <a:rPr lang="en-US" altLang="zh-CN" sz="1200" kern="1200" baseline="0" dirty="0" smtClean="0">
                <a:solidFill>
                  <a:schemeClr val="tx1"/>
                </a:solidFill>
                <a:effectLst/>
                <a:latin typeface="+mn-lt"/>
                <a:ea typeface="+mn-ea"/>
                <a:cs typeface="+mn-cs"/>
              </a:rPr>
              <a:t>And the structure such as </a:t>
            </a:r>
            <a:r>
              <a:rPr lang="en-US" altLang="zh-CN" sz="1200" kern="1200" baseline="0" dirty="0" err="1" smtClean="0">
                <a:solidFill>
                  <a:schemeClr val="tx1"/>
                </a:solidFill>
                <a:effectLst/>
                <a:latin typeface="+mn-lt"/>
                <a:ea typeface="+mn-ea"/>
                <a:cs typeface="+mn-cs"/>
              </a:rPr>
              <a:t>Barabasi</a:t>
            </a:r>
            <a:r>
              <a:rPr lang="en-US" altLang="zh-CN" sz="1200" kern="1200" baseline="0" dirty="0" smtClean="0">
                <a:solidFill>
                  <a:schemeClr val="tx1"/>
                </a:solidFill>
                <a:effectLst/>
                <a:latin typeface="+mn-lt"/>
                <a:ea typeface="+mn-ea"/>
                <a:cs typeface="+mn-cs"/>
              </a:rPr>
              <a:t> Albert, random regular network.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Third, the models were compared with different updating rules such as simultaneous updating rule, or sequential updating rule.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Today, Previously, I will give you short explanation about updating rules, and then talk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 </a:t>
            </a:r>
          </a:p>
          <a:p>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8444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With different updating rules, simulation</a:t>
            </a:r>
            <a:r>
              <a:rPr lang="en-US" altLang="zh-CN" baseline="0" dirty="0" smtClean="0"/>
              <a:t> </a:t>
            </a:r>
            <a:r>
              <a:rPr lang="en-US" altLang="zh-CN" baseline="0" dirty="0" smtClean="0"/>
              <a:t>results are researched like this figure. </a:t>
            </a:r>
          </a:p>
          <a:p>
            <a:r>
              <a:rPr lang="en-US" altLang="zh-CN" baseline="0" dirty="0" smtClean="0"/>
              <a:t>We </a:t>
            </a:r>
            <a:r>
              <a:rPr lang="en-US" altLang="zh-CN" baseline="0" dirty="0" smtClean="0"/>
              <a:t>can </a:t>
            </a:r>
            <a:r>
              <a:rPr lang="en-US" altLang="zh-CN" baseline="0" dirty="0" smtClean="0"/>
              <a:t>find out 3 branch points. The results are very clear to analyze.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21534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There are three branch points. In the first branch point, the results are divided according to whether order of nodes in layer B is sequential or simultaneous. </a:t>
            </a:r>
          </a:p>
          <a:p>
            <a:r>
              <a:rPr lang="en-US" altLang="zh-CN" dirty="0" smtClean="0"/>
              <a:t>In the second and third branch point, the results are divided according to whether order of edges in layer A is sequential or simultaneous. </a:t>
            </a:r>
          </a:p>
          <a:p>
            <a:r>
              <a:rPr lang="en-US" altLang="zh-CN" dirty="0" smtClean="0"/>
              <a:t>As the results, there are 4 categories such as fast positive consensus, slow positive consensus, coexistence and slow negative consensus.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52932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Analyzing updating rules</a:t>
            </a:r>
          </a:p>
          <a:p>
            <a:pPr marL="0" lvl="0" indent="0">
              <a:spcBef>
                <a:spcPts val="600"/>
              </a:spcBef>
              <a:buClr>
                <a:srgbClr val="004098"/>
              </a:buClr>
              <a:buSzPct val="100000"/>
              <a:buFont typeface="Calibri" panose="020F0502020204030204" pitchFamily="34" charset="0"/>
              <a:buNone/>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There is no difference between orders of layers, though there exists tiny consensus time gap. Regardless of  which layer works previously, simulation results are almost same.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nodes can be analyzed as communication methods or decision-making methods.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In sequential order, nodes have enough time to observe how other nodes change and to affect their states. It seems to have discussion and conversation.   </a:t>
            </a:r>
          </a:p>
          <a:p>
            <a:pPr lvl="0">
              <a:spcBef>
                <a:spcPts val="600"/>
              </a:spcBef>
              <a:buClr>
                <a:srgbClr val="004098"/>
              </a:buClr>
              <a:buSzPct val="100000"/>
            </a:pPr>
            <a:r>
              <a:rPr lang="en-US" altLang="zh-CN" spc="-50" dirty="0" smtClean="0">
                <a:solidFill>
                  <a:srgbClr val="000000"/>
                </a:solidFill>
                <a:latin typeface="Arial" panose="020B0604020202020204" pitchFamily="34" charset="0"/>
                <a:cs typeface="Arial" panose="020B0604020202020204" pitchFamily="34" charset="0"/>
              </a:rPr>
              <a:t>In simultaneous order, nodes don’t have enough time to observe how other nodes change and to affect their states. It seems to have a vote or election. </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edges can be analyzed as characteristics of nodes. In sequential order, nodes change their states whenever their edges are activated. We can call them rash nodes. </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But, in simultaneous order, after nodes consider all edges, they change their states. We can call them considerate nodes.  </a:t>
            </a:r>
            <a:endParaRPr lang="en-US" altLang="zh-CN" baseline="0" dirty="0" smtClean="0"/>
          </a:p>
          <a:p>
            <a:endParaRPr lang="en-US" altLang="zh-CN"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9052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a:t>
            </a:r>
            <a:r>
              <a:rPr lang="en-US" altLang="zh-CN" sz="1200" kern="1200" baseline="0" dirty="0" smtClean="0">
                <a:solidFill>
                  <a:schemeClr val="tx1"/>
                </a:solidFill>
                <a:effectLst/>
                <a:latin typeface="+mn-lt"/>
                <a:ea typeface="+mn-ea"/>
                <a:cs typeface="+mn-cs"/>
              </a:rPr>
              <a:t> topic, finding key nodes in each layer.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a:t>
            </a:r>
            <a:r>
              <a:rPr lang="en-US" altLang="zh-CN" sz="1200" kern="1200" dirty="0" smtClean="0">
                <a:solidFill>
                  <a:schemeClr val="tx1"/>
                </a:solidFill>
                <a:effectLst/>
                <a:latin typeface="+mn-lt"/>
                <a:ea typeface="+mn-ea"/>
                <a:cs typeface="+mn-cs"/>
              </a:rPr>
              <a:t>find important nodes on two-layer networks, it is investigated which nodes have more influence on changing average states of network by unchanging the nodes states. </a:t>
            </a:r>
          </a:p>
          <a:p>
            <a:r>
              <a:rPr lang="en-US" altLang="zh-CN" sz="1200" kern="1200" dirty="0" smtClean="0">
                <a:solidFill>
                  <a:schemeClr val="tx1"/>
                </a:solidFill>
                <a:effectLst/>
                <a:latin typeface="+mn-lt"/>
                <a:ea typeface="+mn-ea"/>
                <a:cs typeface="+mn-cs"/>
              </a:rPr>
              <a:t>Method</a:t>
            </a:r>
            <a:r>
              <a:rPr lang="en-US" altLang="zh-CN" sz="1200" kern="1200" baseline="0" dirty="0" smtClean="0">
                <a:solidFill>
                  <a:schemeClr val="tx1"/>
                </a:solidFill>
                <a:effectLst/>
                <a:latin typeface="+mn-lt"/>
                <a:ea typeface="+mn-ea"/>
                <a:cs typeface="+mn-cs"/>
              </a:rPr>
              <a:t> is like this way. </a:t>
            </a:r>
          </a:p>
          <a:p>
            <a:r>
              <a:rPr lang="en-US" altLang="zh-CN" sz="1200" kern="1200" dirty="0" smtClean="0">
                <a:solidFill>
                  <a:schemeClr val="tx1"/>
                </a:solidFill>
                <a:effectLst/>
                <a:latin typeface="+mn-lt"/>
                <a:ea typeface="+mn-ea"/>
                <a:cs typeface="+mn-cs"/>
              </a:rPr>
              <a:t>all nodes are ranked by node centralities, and the ratio of unchanged nodes are increased according to ranked order, until the average states of network have different states. </a:t>
            </a:r>
          </a:p>
          <a:p>
            <a:r>
              <a:rPr lang="en-US" altLang="zh-CN" sz="1200" kern="1200" dirty="0" smtClean="0">
                <a:solidFill>
                  <a:schemeClr val="tx1"/>
                </a:solidFill>
                <a:effectLst/>
                <a:latin typeface="+mn-lt"/>
                <a:ea typeface="+mn-ea"/>
                <a:cs typeface="+mn-cs"/>
              </a:rPr>
              <a:t>When the ratio of unchanged nodes according to node centrality is the least, that centrality is the most influential property for interconnected network.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initial condition for finding key node in layer A, each layer is made of BA network with 2048 nodes and 1 external edge. Parameter values are like </a:t>
            </a:r>
            <a:r>
              <a:rPr lang="en-US" altLang="zh-CN" sz="1200" kern="1200" dirty="0" smtClean="0">
                <a:solidFill>
                  <a:schemeClr val="tx1"/>
                </a:solidFill>
                <a:effectLst/>
                <a:latin typeface="+mn-lt"/>
                <a:ea typeface="+mn-ea"/>
                <a:cs typeface="+mn-cs"/>
              </a:rPr>
              <a:t>p=0.2, v=0.4. </a:t>
            </a:r>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4427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177061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a:t>
            </a:r>
            <a:r>
              <a:rPr lang="en-US" altLang="zh-CN" baseline="0" dirty="0" err="1" smtClean="0"/>
              <a:t>pagerank</a:t>
            </a:r>
            <a:r>
              <a:rPr lang="en-US" altLang="zh-CN" baseline="0" dirty="0" smtClean="0"/>
              <a:t> and degree method is almost same. And total orientation is easier to change than previous one.</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9893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a:t>
            </a:r>
            <a:r>
              <a:rPr lang="en-US" altLang="zh-CN" baseline="0" dirty="0" err="1" smtClean="0"/>
              <a:t>pagerank</a:t>
            </a:r>
            <a:r>
              <a:rPr lang="en-US" altLang="zh-CN" baseline="0" dirty="0" smtClean="0"/>
              <a:t>, degree, and eigenvector method is almost same. And total orientation is much easier to change than previous one.</a:t>
            </a:r>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65348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1059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313468"/>
            <a:ext cx="9144000" cy="899510"/>
          </a:xfrm>
        </p:spPr>
        <p:txBody>
          <a:bodyPr/>
          <a:lstStyle/>
          <a:p>
            <a:r>
              <a:rPr lang="en-US" altLang="zh-CN" sz="2800" dirty="0" smtClean="0"/>
              <a:t>Competition of Social Opinions on Two Layer Networks</a:t>
            </a:r>
            <a:br>
              <a:rPr lang="en-US" altLang="zh-CN" sz="2800" dirty="0" smtClean="0"/>
            </a:br>
            <a:r>
              <a:rPr lang="en-US" altLang="zh-CN" sz="2800" dirty="0" smtClean="0"/>
              <a:t>(Finding key nodes)</a:t>
            </a:r>
            <a:endParaRPr lang="zh-CN" altLang="en-US" dirty="0"/>
          </a:p>
        </p:txBody>
      </p:sp>
    </p:spTree>
    <p:extLst>
      <p:ext uri="{BB962C8B-B14F-4D97-AF65-F5344CB8AC3E}">
        <p14:creationId xmlns:p14="http://schemas.microsoft.com/office/powerpoint/2010/main" val="451513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t>
            </a:r>
            <a:r>
              <a:rPr lang="en-US" altLang="zh-CN" sz="2400" dirty="0" smtClean="0"/>
              <a:t>B</a:t>
            </a:r>
            <a:endParaRPr lang="zh-CN" altLang="en-US" sz="2800" dirty="0"/>
          </a:p>
        </p:txBody>
      </p:sp>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a:t>
            </a:r>
            <a:r>
              <a:rPr lang="en-US" altLang="zh-CN" sz="1200" b="1" dirty="0" smtClean="0">
                <a:latin typeface="Arial" panose="020B0604020202020204" pitchFamily="34" charset="0"/>
                <a:cs typeface="Arial" panose="020B0604020202020204" pitchFamily="34" charset="0"/>
              </a:rPr>
              <a:t>p=0.5, </a:t>
            </a:r>
            <a:r>
              <a:rPr lang="en-US" altLang="zh-CN" sz="1200" b="1" dirty="0" smtClean="0">
                <a:latin typeface="Arial" panose="020B0604020202020204" pitchFamily="34" charset="0"/>
                <a:cs typeface="Arial" panose="020B0604020202020204" pitchFamily="34" charset="0"/>
              </a:rPr>
              <a:t>v= </a:t>
            </a:r>
            <a:r>
              <a:rPr lang="en-US" altLang="zh-CN" sz="1200" b="1" dirty="0" smtClean="0">
                <a:latin typeface="Arial" panose="020B0604020202020204" pitchFamily="34" charset="0"/>
                <a:cs typeface="Arial" panose="020B0604020202020204" pitchFamily="34" charset="0"/>
              </a:rPr>
              <a:t>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6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8068" t="10293" r="9091" b="5082"/>
          <a:stretch/>
        </p:blipFill>
        <p:spPr>
          <a:xfrm>
            <a:off x="372841" y="1672965"/>
            <a:ext cx="8282787" cy="4794699"/>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t>
            </a:r>
            <a:r>
              <a:rPr lang="en-US" altLang="zh-CN" sz="2400" dirty="0" smtClean="0"/>
              <a:t>B</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a:t>
            </a:r>
            <a:r>
              <a:rPr lang="en-US" altLang="zh-CN" sz="1200" b="1" dirty="0" smtClean="0">
                <a:latin typeface="Arial" panose="020B0604020202020204" pitchFamily="34" charset="0"/>
                <a:cs typeface="Arial" panose="020B0604020202020204" pitchFamily="34" charset="0"/>
              </a:rPr>
              <a:t>p=0.5, </a:t>
            </a:r>
            <a:r>
              <a:rPr lang="en-US" altLang="zh-CN" sz="1200" b="1" dirty="0" smtClean="0">
                <a:latin typeface="Arial" panose="020B0604020202020204" pitchFamily="34" charset="0"/>
                <a:cs typeface="Arial" panose="020B0604020202020204" pitchFamily="34" charset="0"/>
              </a:rPr>
              <a:t>v= </a:t>
            </a:r>
            <a:r>
              <a:rPr lang="en-US" altLang="zh-CN" sz="1200" b="1" dirty="0" smtClean="0">
                <a:latin typeface="Arial" panose="020B0604020202020204" pitchFamily="34" charset="0"/>
                <a:cs typeface="Arial" panose="020B0604020202020204" pitchFamily="34" charset="0"/>
              </a:rPr>
              <a:t>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65731"/>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7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t>
            </a:r>
            <a:r>
              <a:rPr lang="en-US" altLang="zh-CN" sz="2400" dirty="0" smtClean="0"/>
              <a:t>B</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a:t>
            </a:r>
            <a:r>
              <a:rPr lang="en-US" altLang="zh-CN" sz="1200" b="1" dirty="0" smtClean="0">
                <a:latin typeface="Arial" panose="020B0604020202020204" pitchFamily="34" charset="0"/>
                <a:cs typeface="Arial" panose="020B0604020202020204" pitchFamily="34" charset="0"/>
              </a:rPr>
              <a:t>p=0.5, </a:t>
            </a:r>
            <a:r>
              <a:rPr lang="en-US" altLang="zh-CN" sz="1200" b="1" dirty="0" smtClean="0">
                <a:latin typeface="Arial" panose="020B0604020202020204" pitchFamily="34" charset="0"/>
                <a:cs typeface="Arial" panose="020B0604020202020204" pitchFamily="34" charset="0"/>
              </a:rPr>
              <a:t>v= </a:t>
            </a:r>
            <a:r>
              <a:rPr lang="en-US" altLang="zh-CN" sz="1200" b="1" dirty="0" smtClean="0">
                <a:latin typeface="Arial" panose="020B0604020202020204" pitchFamily="34" charset="0"/>
                <a:cs typeface="Arial" panose="020B0604020202020204" pitchFamily="34" charset="0"/>
              </a:rPr>
              <a:t>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82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Relation between key nodes and the number of edges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As the number of edges on layers increases, the orientation of layer is easy to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change though the ratio of unchanged node is small. </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 the number of edges : 8,176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0.01, orientation changed</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a:t>
            </a:r>
            <a:r>
              <a:rPr lang="en-US" altLang="zh-CN" sz="1600" dirty="0">
                <a:solidFill>
                  <a:srgbClr val="338D27"/>
                </a:solidFill>
                <a:latin typeface="Arial" panose="020B0604020202020204" pitchFamily="34" charset="0"/>
                <a:cs typeface="Arial" panose="020B0604020202020204" pitchFamily="34" charset="0"/>
              </a:rPr>
              <a:t>the number of edges : </a:t>
            </a:r>
            <a:r>
              <a:rPr lang="en-US" altLang="zh-CN" sz="1600" dirty="0" smtClean="0">
                <a:solidFill>
                  <a:srgbClr val="338D27"/>
                </a:solidFill>
                <a:latin typeface="Arial" panose="020B0604020202020204" pitchFamily="34" charset="0"/>
                <a:cs typeface="Arial" panose="020B0604020202020204" pitchFamily="34" charset="0"/>
              </a:rPr>
              <a:t>6,136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0.07,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orientation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changed</a:t>
            </a: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Efficient Method for finding key nodes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t>
            </a:r>
            <a:r>
              <a:rPr lang="en-US" altLang="zh-CN" dirty="0" err="1" smtClean="0">
                <a:solidFill>
                  <a:srgbClr val="000000"/>
                </a:solidFill>
                <a:latin typeface="Arial" panose="020B0604020202020204" pitchFamily="34" charset="0"/>
                <a:cs typeface="Arial" panose="020B0604020202020204" pitchFamily="34" charset="0"/>
              </a:rPr>
              <a:t>Pagerank</a:t>
            </a:r>
            <a:r>
              <a:rPr lang="en-US" altLang="zh-CN" dirty="0" smtClean="0">
                <a:solidFill>
                  <a:srgbClr val="000000"/>
                </a:solidFill>
                <a:latin typeface="Arial" panose="020B0604020202020204" pitchFamily="34" charset="0"/>
                <a:cs typeface="Arial" panose="020B0604020202020204" pitchFamily="34" charset="0"/>
              </a:rPr>
              <a:t> &gt; degree &gt; eigenvector &gt; random</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when the number of edges is very large, all methods have the same influence.</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(except </a:t>
            </a:r>
            <a:r>
              <a:rPr lang="en-US" altLang="zh-CN" sz="1600" dirty="0">
                <a:solidFill>
                  <a:srgbClr val="338D27"/>
                </a:solidFill>
                <a:latin typeface="Arial" panose="020B0604020202020204" pitchFamily="34" charset="0"/>
                <a:cs typeface="Arial" panose="020B0604020202020204" pitchFamily="34" charset="0"/>
              </a:rPr>
              <a:t>random </a:t>
            </a:r>
            <a:r>
              <a:rPr lang="en-US" altLang="zh-CN" sz="1600" dirty="0" smtClean="0">
                <a:solidFill>
                  <a:srgbClr val="338D27"/>
                </a:solidFill>
                <a:latin typeface="Arial" panose="020B0604020202020204" pitchFamily="34" charset="0"/>
                <a:cs typeface="Arial" panose="020B0604020202020204" pitchFamily="34" charset="0"/>
              </a:rPr>
              <a:t>method) </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110291"/>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00110"/>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Comparison between layer A and layer B</a:t>
            </a:r>
          </a:p>
        </p:txBody>
      </p:sp>
      <p:graphicFrame>
        <p:nvGraphicFramePr>
          <p:cNvPr id="2" name="표 1"/>
          <p:cNvGraphicFramePr>
            <a:graphicFrameLocks noGrp="1"/>
          </p:cNvGraphicFramePr>
          <p:nvPr>
            <p:extLst>
              <p:ext uri="{D42A27DB-BD31-4B8C-83A1-F6EECF244321}">
                <p14:modId xmlns:p14="http://schemas.microsoft.com/office/powerpoint/2010/main" val="273513315"/>
              </p:ext>
            </p:extLst>
          </p:nvPr>
        </p:nvGraphicFramePr>
        <p:xfrm>
          <a:off x="370605" y="2197085"/>
          <a:ext cx="8503230" cy="4493275"/>
        </p:xfrm>
        <a:graphic>
          <a:graphicData uri="http://schemas.openxmlformats.org/drawingml/2006/table">
            <a:tbl>
              <a:tblPr firstRow="1" bandRow="1">
                <a:tableStyleId>{5C22544A-7EE6-4342-B048-85BDC9FD1C3A}</a:tableStyleId>
              </a:tblPr>
              <a:tblGrid>
                <a:gridCol w="4251615">
                  <a:extLst>
                    <a:ext uri="{9D8B030D-6E8A-4147-A177-3AD203B41FA5}">
                      <a16:colId xmlns:a16="http://schemas.microsoft.com/office/drawing/2014/main" val="2670836122"/>
                    </a:ext>
                  </a:extLst>
                </a:gridCol>
                <a:gridCol w="4251615">
                  <a:extLst>
                    <a:ext uri="{9D8B030D-6E8A-4147-A177-3AD203B41FA5}">
                      <a16:colId xmlns:a16="http://schemas.microsoft.com/office/drawing/2014/main" val="1216609270"/>
                    </a:ext>
                  </a:extLst>
                </a:gridCol>
              </a:tblGrid>
              <a:tr h="402305">
                <a:tc>
                  <a:txBody>
                    <a:bodyPr/>
                    <a:lstStyle/>
                    <a:p>
                      <a:pPr algn="ctr"/>
                      <a:r>
                        <a:rPr lang="en-US" altLang="zh-CN" dirty="0" smtClean="0"/>
                        <a:t>Layer</a:t>
                      </a:r>
                      <a:r>
                        <a:rPr lang="en-US" altLang="zh-CN" baseline="0" dirty="0" smtClean="0"/>
                        <a:t> A</a:t>
                      </a:r>
                      <a:endParaRPr lang="zh-CN" altLang="en-US" dirty="0"/>
                    </a:p>
                  </a:txBody>
                  <a:tcPr/>
                </a:tc>
                <a:tc>
                  <a:txBody>
                    <a:bodyPr/>
                    <a:lstStyle/>
                    <a:p>
                      <a:pPr algn="ctr"/>
                      <a:r>
                        <a:rPr lang="en-US" altLang="zh-CN" dirty="0" smtClean="0"/>
                        <a:t>Layer B</a:t>
                      </a:r>
                      <a:endParaRPr lang="zh-CN" altLang="en-US" dirty="0"/>
                    </a:p>
                  </a:txBody>
                  <a:tcPr/>
                </a:tc>
                <a:extLst>
                  <a:ext uri="{0D108BD9-81ED-4DB2-BD59-A6C34878D82A}">
                    <a16:rowId xmlns:a16="http://schemas.microsoft.com/office/drawing/2014/main" val="4089913868"/>
                  </a:ext>
                </a:extLst>
              </a:tr>
              <a:tr h="235361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1017492"/>
                  </a:ext>
                </a:extLst>
              </a:tr>
              <a:tr h="1727200">
                <a:tc>
                  <a:txBody>
                    <a:bodyPr/>
                    <a:lstStyle/>
                    <a:p>
                      <a:r>
                        <a:rPr lang="en-US" altLang="zh-CN" dirty="0" smtClean="0"/>
                        <a:t>Very</a:t>
                      </a:r>
                      <a:r>
                        <a:rPr lang="en-US" altLang="zh-CN" baseline="0" dirty="0" smtClean="0"/>
                        <a:t> fast for changing the orientation</a:t>
                      </a:r>
                      <a:endParaRPr lang="en-US" altLang="zh-CN" dirty="0" smtClean="0"/>
                    </a:p>
                    <a:p>
                      <a:endParaRPr lang="en-US" altLang="zh-CN" dirty="0" smtClean="0"/>
                    </a:p>
                    <a:p>
                      <a:r>
                        <a:rPr lang="en-US" altLang="zh-CN" dirty="0" smtClean="0"/>
                        <a:t>When the ratio of</a:t>
                      </a:r>
                      <a:r>
                        <a:rPr lang="en-US" altLang="zh-CN" baseline="0" dirty="0" smtClean="0"/>
                        <a:t> unchanged node is more than certain rate, it is very fast to change the orientation.</a:t>
                      </a:r>
                    </a:p>
                    <a:p>
                      <a:r>
                        <a:rPr lang="en-US" altLang="zh-CN" baseline="0" dirty="0" smtClean="0"/>
                        <a:t>(Group has more efficient)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a:t>
                      </a:r>
                      <a:r>
                        <a:rPr lang="en-US" altLang="zh-CN" baseline="0" dirty="0" smtClean="0"/>
                        <a:t> slow for changing the orientation</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ratio of</a:t>
                      </a:r>
                      <a:r>
                        <a:rPr lang="en-US" altLang="zh-CN" baseline="0" dirty="0" smtClean="0"/>
                        <a:t> unchanged node is more than certain rate, it is very slow to change the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(Individual has more efficient)</a:t>
                      </a:r>
                      <a:endParaRPr lang="zh-CN" altLang="en-US" dirty="0" smtClean="0"/>
                    </a:p>
                  </a:txBody>
                  <a:tcPr/>
                </a:tc>
                <a:extLst>
                  <a:ext uri="{0D108BD9-81ED-4DB2-BD59-A6C34878D82A}">
                    <a16:rowId xmlns:a16="http://schemas.microsoft.com/office/drawing/2014/main" val="2371901201"/>
                  </a:ext>
                </a:extLst>
              </a:tr>
            </a:tbl>
          </a:graphicData>
        </a:graphic>
      </p:graphicFrame>
      <p:grpSp>
        <p:nvGrpSpPr>
          <p:cNvPr id="10" name="그룹 9"/>
          <p:cNvGrpSpPr/>
          <p:nvPr/>
        </p:nvGrpSpPr>
        <p:grpSpPr>
          <a:xfrm>
            <a:off x="706581" y="2722417"/>
            <a:ext cx="3740728" cy="2119746"/>
            <a:chOff x="6722917" y="-72896"/>
            <a:chExt cx="3740728" cy="2119746"/>
          </a:xfrm>
        </p:grpSpPr>
        <p:sp>
          <p:nvSpPr>
            <p:cNvPr id="9" name="직사각형 8"/>
            <p:cNvSpPr/>
            <p:nvPr/>
          </p:nvSpPr>
          <p:spPr>
            <a:xfrm>
              <a:off x="6722917" y="-72896"/>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자유형 6"/>
            <p:cNvSpPr/>
            <p:nvPr/>
          </p:nvSpPr>
          <p:spPr>
            <a:xfrm>
              <a:off x="6972300" y="125686"/>
              <a:ext cx="2961409" cy="1849582"/>
            </a:xfrm>
            <a:custGeom>
              <a:avLst/>
              <a:gdLst>
                <a:gd name="connsiteX0" fmla="*/ 75481 w 3088845"/>
                <a:gd name="connsiteY0" fmla="*/ 1901536 h 1901536"/>
                <a:gd name="connsiteX1" fmla="*/ 127436 w 3088845"/>
                <a:gd name="connsiteY1" fmla="*/ 1849582 h 1901536"/>
                <a:gd name="connsiteX2" fmla="*/ 1260045 w 3088845"/>
                <a:gd name="connsiteY2" fmla="*/ 1589809 h 1901536"/>
                <a:gd name="connsiteX3" fmla="*/ 1945845 w 3088845"/>
                <a:gd name="connsiteY3" fmla="*/ 322118 h 1901536"/>
                <a:gd name="connsiteX4" fmla="*/ 3088845 w 3088845"/>
                <a:gd name="connsiteY4" fmla="*/ 0 h 1901536"/>
                <a:gd name="connsiteX0" fmla="*/ 0 w 2961409"/>
                <a:gd name="connsiteY0" fmla="*/ 1849582 h 1849582"/>
                <a:gd name="connsiteX1" fmla="*/ 1132609 w 2961409"/>
                <a:gd name="connsiteY1" fmla="*/ 1589809 h 1849582"/>
                <a:gd name="connsiteX2" fmla="*/ 1818409 w 2961409"/>
                <a:gd name="connsiteY2" fmla="*/ 322118 h 1849582"/>
                <a:gd name="connsiteX3" fmla="*/ 2961409 w 2961409"/>
                <a:gd name="connsiteY3" fmla="*/ 0 h 1849582"/>
              </a:gdLst>
              <a:ahLst/>
              <a:cxnLst>
                <a:cxn ang="0">
                  <a:pos x="connsiteX0" y="connsiteY0"/>
                </a:cxn>
                <a:cxn ang="0">
                  <a:pos x="connsiteX1" y="connsiteY1"/>
                </a:cxn>
                <a:cxn ang="0">
                  <a:pos x="connsiteX2" y="connsiteY2"/>
                </a:cxn>
                <a:cxn ang="0">
                  <a:pos x="connsiteX3" y="connsiteY3"/>
                </a:cxn>
              </a:cxnLst>
              <a:rect l="l" t="t" r="r" b="b"/>
              <a:pathLst>
                <a:path w="2961409" h="1849582">
                  <a:moveTo>
                    <a:pt x="0" y="1849582"/>
                  </a:moveTo>
                  <a:cubicBezTo>
                    <a:pt x="197427" y="1797627"/>
                    <a:pt x="829541" y="1844386"/>
                    <a:pt x="1132609" y="1589809"/>
                  </a:cubicBezTo>
                  <a:cubicBezTo>
                    <a:pt x="1435677" y="1335232"/>
                    <a:pt x="1513609" y="587086"/>
                    <a:pt x="1818409" y="322118"/>
                  </a:cubicBezTo>
                  <a:cubicBezTo>
                    <a:pt x="2123209" y="57150"/>
                    <a:pt x="2542309" y="28575"/>
                    <a:pt x="2961409"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그룹 11"/>
          <p:cNvGrpSpPr/>
          <p:nvPr/>
        </p:nvGrpSpPr>
        <p:grpSpPr>
          <a:xfrm>
            <a:off x="4929908" y="2722417"/>
            <a:ext cx="3740728" cy="2119746"/>
            <a:chOff x="7800108" y="-269662"/>
            <a:chExt cx="3740728" cy="2119746"/>
          </a:xfrm>
        </p:grpSpPr>
        <p:sp>
          <p:nvSpPr>
            <p:cNvPr id="11" name="직사각형 10"/>
            <p:cNvSpPr/>
            <p:nvPr/>
          </p:nvSpPr>
          <p:spPr>
            <a:xfrm>
              <a:off x="7800108" y="-269662"/>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자유형 7"/>
            <p:cNvSpPr/>
            <p:nvPr/>
          </p:nvSpPr>
          <p:spPr>
            <a:xfrm>
              <a:off x="8247473" y="-66605"/>
              <a:ext cx="3044536" cy="1745673"/>
            </a:xfrm>
            <a:custGeom>
              <a:avLst/>
              <a:gdLst>
                <a:gd name="connsiteX0" fmla="*/ 0 w 3044536"/>
                <a:gd name="connsiteY0" fmla="*/ 0 h 1745673"/>
                <a:gd name="connsiteX1" fmla="*/ 405245 w 3044536"/>
                <a:gd name="connsiteY1" fmla="*/ 955964 h 1745673"/>
                <a:gd name="connsiteX2" fmla="*/ 1049482 w 3044536"/>
                <a:gd name="connsiteY2" fmla="*/ 1475509 h 1745673"/>
                <a:gd name="connsiteX3" fmla="*/ 3044536 w 3044536"/>
                <a:gd name="connsiteY3" fmla="*/ 1745673 h 1745673"/>
              </a:gdLst>
              <a:ahLst/>
              <a:cxnLst>
                <a:cxn ang="0">
                  <a:pos x="connsiteX0" y="connsiteY0"/>
                </a:cxn>
                <a:cxn ang="0">
                  <a:pos x="connsiteX1" y="connsiteY1"/>
                </a:cxn>
                <a:cxn ang="0">
                  <a:pos x="connsiteX2" y="connsiteY2"/>
                </a:cxn>
                <a:cxn ang="0">
                  <a:pos x="connsiteX3" y="connsiteY3"/>
                </a:cxn>
              </a:cxnLst>
              <a:rect l="l" t="t" r="r" b="b"/>
              <a:pathLst>
                <a:path w="3044536" h="1745673">
                  <a:moveTo>
                    <a:pt x="0" y="0"/>
                  </a:moveTo>
                  <a:cubicBezTo>
                    <a:pt x="115165" y="355023"/>
                    <a:pt x="230331" y="710046"/>
                    <a:pt x="405245" y="955964"/>
                  </a:cubicBezTo>
                  <a:cubicBezTo>
                    <a:pt x="580159" y="1201882"/>
                    <a:pt x="609600" y="1343891"/>
                    <a:pt x="1049482" y="1475509"/>
                  </a:cubicBezTo>
                  <a:cubicBezTo>
                    <a:pt x="1489364" y="1607127"/>
                    <a:pt x="2266950" y="1676400"/>
                    <a:pt x="3044536" y="1745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179561"/>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Future Research</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Finding key node with different conditions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finding key nodes on two-layer network with different edges</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ex) BA(4,092)-BA(8,176) or BA(8,176)-BA(4,092)</a:t>
            </a:r>
          </a:p>
          <a:p>
            <a:pPr lvl="0">
              <a:spcBef>
                <a:spcPts val="10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finding key nodes on hierarchical models</a:t>
            </a: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HM(16) with BA networks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Considering other methods for </a:t>
            </a:r>
            <a:r>
              <a:rPr lang="en-US" altLang="zh-CN" dirty="0" err="1" smtClean="0">
                <a:solidFill>
                  <a:srgbClr val="000000"/>
                </a:solidFill>
                <a:latin typeface="Arial" panose="020B0604020202020204" pitchFamily="34" charset="0"/>
                <a:cs typeface="Arial" panose="020B0604020202020204" pitchFamily="34" charset="0"/>
              </a:rPr>
              <a:t>keynodes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a:t>
            </a:r>
            <a:r>
              <a:rPr lang="en-US" altLang="zh-CN" sz="1600" dirty="0" err="1" smtClean="0">
                <a:solidFill>
                  <a:schemeClr val="accent3"/>
                </a:solidFill>
                <a:latin typeface="Arial" panose="020B0604020202020204" pitchFamily="34" charset="0"/>
                <a:cs typeface="Arial" panose="020B0604020202020204" pitchFamily="34" charset="0"/>
              </a:rPr>
              <a:t>betweenness</a:t>
            </a:r>
            <a:r>
              <a:rPr lang="en-US" altLang="zh-CN" sz="1600" dirty="0" smtClean="0">
                <a:solidFill>
                  <a:schemeClr val="accent3"/>
                </a:solidFill>
                <a:latin typeface="Arial" panose="020B0604020202020204" pitchFamily="34" charset="0"/>
                <a:cs typeface="Arial" panose="020B0604020202020204" pitchFamily="34" charset="0"/>
              </a:rPr>
              <a:t>, closeness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Developing better algorithm for finding key nodes and edges.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After analyzing the simulation results, better algorithms are provided for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finding key nodes and edges. </a:t>
            </a: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352509"/>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A226-9CD6-4DEC-94C2-56BEBEB9235D}"/>
              </a:ext>
            </a:extLst>
          </p:cNvPr>
          <p:cNvSpPr>
            <a:spLocks noGrp="1"/>
          </p:cNvSpPr>
          <p:nvPr>
            <p:ph type="title"/>
          </p:nvPr>
        </p:nvSpPr>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289770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Research Processing </a:t>
            </a:r>
            <a:endParaRPr lang="zh-CN" altLang="en-US" sz="2800" dirty="0"/>
          </a:p>
        </p:txBody>
      </p:sp>
      <p:sp>
        <p:nvSpPr>
          <p:cNvPr id="4" name="직사각형 3"/>
          <p:cNvSpPr/>
          <p:nvPr/>
        </p:nvSpPr>
        <p:spPr>
          <a:xfrm>
            <a:off x="-3567" y="1610421"/>
            <a:ext cx="10265167" cy="10710624"/>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a:solidFill>
                  <a:srgbClr val="000000"/>
                </a:solidFill>
                <a:latin typeface="Arial" panose="020B0604020202020204" pitchFamily="34" charset="0"/>
                <a:cs typeface="Arial" panose="020B0604020202020204" pitchFamily="34" charset="0"/>
              </a:rPr>
              <a:t>Interconnected Competing </a:t>
            </a:r>
            <a:r>
              <a:rPr lang="en-US" altLang="zh-CN" b="1" dirty="0" smtClean="0">
                <a:solidFill>
                  <a:srgbClr val="000000"/>
                </a:solidFill>
                <a:latin typeface="Arial" panose="020B0604020202020204" pitchFamily="34" charset="0"/>
                <a:cs typeface="Arial" panose="020B0604020202020204" pitchFamily="34" charset="0"/>
              </a:rPr>
              <a:t>network Modeling</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Basic Model(RR-RR network) Analysis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Providing index for measuring consensus</a:t>
            </a:r>
          </a:p>
          <a:p>
            <a:pPr lvl="0">
              <a:spcBef>
                <a:spcPts val="600"/>
              </a:spcBef>
              <a:buClr>
                <a:srgbClr val="004098"/>
              </a:buClr>
              <a:buSzPct val="100000"/>
            </a:pPr>
            <a:r>
              <a:rPr lang="en-US" altLang="zh-CN" sz="1600" dirty="0">
                <a:solidFill>
                  <a:schemeClr val="accent3"/>
                </a:solidFill>
                <a:latin typeface="Arial" panose="020B0604020202020204" pitchFamily="34" charset="0"/>
                <a:cs typeface="Arial" panose="020B0604020202020204" pitchFamily="34" charset="0"/>
              </a:rPr>
              <a:t> </a:t>
            </a:r>
            <a:r>
              <a:rPr lang="en-US" altLang="zh-CN" sz="1600" dirty="0" smtClean="0">
                <a:solidFill>
                  <a:schemeClr val="accent3"/>
                </a:solidFill>
                <a:latin typeface="Arial" panose="020B0604020202020204" pitchFamily="34" charset="0"/>
                <a:cs typeface="Arial" panose="020B0604020202020204" pitchFamily="34" charset="0"/>
              </a:rPr>
              <a:t>     * AS, </a:t>
            </a:r>
            <a:r>
              <a:rPr lang="en-US" altLang="zh-CN" sz="1600" dirty="0" err="1" smtClean="0">
                <a:solidFill>
                  <a:schemeClr val="accent3"/>
                </a:solidFill>
                <a:latin typeface="Arial" panose="020B0604020202020204" pitchFamily="34" charset="0"/>
                <a:cs typeface="Arial" panose="020B0604020202020204" pitchFamily="34" charset="0"/>
              </a:rPr>
              <a:t>AS_total</a:t>
            </a:r>
            <a:r>
              <a:rPr lang="en-US" altLang="zh-CN" sz="1600" dirty="0" smtClean="0">
                <a:solidFill>
                  <a:schemeClr val="accent3"/>
                </a:solidFill>
                <a:latin typeface="Arial" panose="020B0604020202020204" pitchFamily="34" charset="0"/>
                <a:cs typeface="Arial" panose="020B0604020202020204" pitchFamily="34" charset="0"/>
              </a:rPr>
              <a:t>,  PCR, NCR, CR, CI</a:t>
            </a:r>
          </a:p>
          <a:p>
            <a:pPr lvl="0">
              <a:spcBef>
                <a:spcPts val="600"/>
              </a:spcBef>
              <a:buClr>
                <a:srgbClr val="004098"/>
              </a:buClr>
              <a:buSzPct val="100000"/>
            </a:pPr>
            <a:endParaRPr lang="en-US" altLang="zh-CN" sz="1600"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structural networks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external edges : Hierarchical Model </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internal edges </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Changing the structure on each layer : BA or RR</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updating rules(dynamics order)</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Simultaneous updating rule vs Sequential updating rule</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Simulating 25 updating rules on two-layers </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chemeClr val="accent1"/>
                </a:solidFill>
                <a:latin typeface="Arial" panose="020B0604020202020204" pitchFamily="34" charset="0"/>
                <a:cs typeface="Arial" panose="020B0604020202020204" pitchFamily="34" charset="0"/>
              </a:rPr>
              <a:t>Finding key nodes on two-layer networks</a:t>
            </a: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0.3(0.2), v = 0.3(0.4)(negative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7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8731" t="10994" r="9365" b="4972"/>
          <a:stretch/>
        </p:blipFill>
        <p:spPr>
          <a:xfrm>
            <a:off x="616902" y="1774661"/>
            <a:ext cx="7804785" cy="4537665"/>
          </a:xfrm>
          <a:prstGeom prst="rect">
            <a:avLst/>
          </a:prstGeom>
        </p:spPr>
      </p:pic>
      <p:sp>
        <p:nvSpPr>
          <p:cNvPr id="4" name="TextBox 3"/>
          <p:cNvSpPr txBox="1"/>
          <p:nvPr/>
        </p:nvSpPr>
        <p:spPr>
          <a:xfrm>
            <a:off x="1988503" y="2072633"/>
            <a:ext cx="105727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① Branch point</a:t>
            </a:r>
            <a:endParaRPr lang="zh-CN" altLang="en-US" sz="1000" dirty="0">
              <a:latin typeface="Arial" panose="020B0604020202020204" pitchFamily="34" charset="0"/>
              <a:cs typeface="Arial" panose="020B0604020202020204" pitchFamily="34" charset="0"/>
            </a:endParaRPr>
          </a:p>
        </p:txBody>
      </p:sp>
      <p:cxnSp>
        <p:nvCxnSpPr>
          <p:cNvPr id="7" name="직선 화살표 연결선 6"/>
          <p:cNvCxnSpPr>
            <a:stCxn id="4" idx="1"/>
          </p:cNvCxnSpPr>
          <p:nvPr/>
        </p:nvCxnSpPr>
        <p:spPr>
          <a:xfrm flipH="1">
            <a:off x="1455103" y="2195744"/>
            <a:ext cx="533400"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5727" y="3025133"/>
            <a:ext cx="107632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③ Branch point</a:t>
            </a:r>
            <a:endParaRPr lang="zh-CN" altLang="en-US" sz="1000" dirty="0">
              <a:latin typeface="Arial" panose="020B0604020202020204" pitchFamily="34" charset="0"/>
              <a:cs typeface="Arial" panose="020B0604020202020204" pitchFamily="34" charset="0"/>
            </a:endParaRPr>
          </a:p>
        </p:txBody>
      </p:sp>
      <p:cxnSp>
        <p:nvCxnSpPr>
          <p:cNvPr id="12" name="직선 화살표 연결선 11"/>
          <p:cNvCxnSpPr>
            <a:stCxn id="11" idx="1"/>
          </p:cNvCxnSpPr>
          <p:nvPr/>
        </p:nvCxnSpPr>
        <p:spPr>
          <a:xfrm flipH="1">
            <a:off x="2112329" y="3148244"/>
            <a:ext cx="533398"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4052" y="4347682"/>
            <a:ext cx="1104901"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②  Branch point</a:t>
            </a:r>
            <a:endParaRPr lang="zh-CN" altLang="en-US" sz="1000" dirty="0">
              <a:latin typeface="Arial" panose="020B0604020202020204" pitchFamily="34" charset="0"/>
              <a:cs typeface="Arial" panose="020B0604020202020204" pitchFamily="34" charset="0"/>
            </a:endParaRPr>
          </a:p>
        </p:txBody>
      </p:sp>
      <p:cxnSp>
        <p:nvCxnSpPr>
          <p:cNvPr id="14" name="직선 화살표 연결선 13"/>
          <p:cNvCxnSpPr>
            <a:stCxn id="13" idx="0"/>
          </p:cNvCxnSpPr>
          <p:nvPr/>
        </p:nvCxnSpPr>
        <p:spPr>
          <a:xfrm flipV="1">
            <a:off x="1226503" y="3866376"/>
            <a:ext cx="495300" cy="48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78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nvPr>
        </p:nvGraphicFramePr>
        <p:xfrm>
          <a:off x="694417" y="1573350"/>
          <a:ext cx="7804786" cy="5212080"/>
        </p:xfrm>
        <a:graphic>
          <a:graphicData uri="http://schemas.openxmlformats.org/drawingml/2006/table">
            <a:tbl>
              <a:tblPr firstRow="1" bandRow="1">
                <a:tableStyleId>{5C22544A-7EE6-4342-B048-85BDC9FD1C3A}</a:tableStyleId>
              </a:tblPr>
              <a:tblGrid>
                <a:gridCol w="1444626">
                  <a:extLst>
                    <a:ext uri="{9D8B030D-6E8A-4147-A177-3AD203B41FA5}">
                      <a16:colId xmlns:a16="http://schemas.microsoft.com/office/drawing/2014/main" val="2849222080"/>
                    </a:ext>
                  </a:extLst>
                </a:gridCol>
                <a:gridCol w="1765300">
                  <a:extLst>
                    <a:ext uri="{9D8B030D-6E8A-4147-A177-3AD203B41FA5}">
                      <a16:colId xmlns:a16="http://schemas.microsoft.com/office/drawing/2014/main" val="1511988233"/>
                    </a:ext>
                  </a:extLst>
                </a:gridCol>
                <a:gridCol w="2768600">
                  <a:extLst>
                    <a:ext uri="{9D8B030D-6E8A-4147-A177-3AD203B41FA5}">
                      <a16:colId xmlns:a16="http://schemas.microsoft.com/office/drawing/2014/main" val="51432592"/>
                    </a:ext>
                  </a:extLst>
                </a:gridCol>
                <a:gridCol w="1826260">
                  <a:extLst>
                    <a:ext uri="{9D8B030D-6E8A-4147-A177-3AD203B41FA5}">
                      <a16:colId xmlns:a16="http://schemas.microsoft.com/office/drawing/2014/main" val="3371689362"/>
                    </a:ext>
                  </a:extLst>
                </a:gridCol>
              </a:tblGrid>
              <a:tr h="248061">
                <a:tc gridSpan="2">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Div.</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States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Orders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14123"/>
                  </a:ext>
                </a:extLst>
              </a:tr>
              <a:tr h="1405676">
                <a:tc rowSpan="4">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① Branch point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1200" dirty="0" smtClean="0">
                          <a:latin typeface="Arial" panose="020B0604020202020204" pitchFamily="34" charset="0"/>
                          <a:cs typeface="Arial" panose="020B0604020202020204" pitchFamily="34" charset="0"/>
                        </a:rPr>
                        <a:t>② </a:t>
                      </a:r>
                      <a:r>
                        <a:rPr lang="en-US" altLang="zh-CN" sz="1200" dirty="0" smtClean="0">
                          <a:latin typeface="Arial" panose="020B0604020202020204" pitchFamily="34" charset="0"/>
                          <a:cs typeface="Arial" panose="020B0604020202020204" pitchFamily="34" charset="0"/>
                        </a:rPr>
                        <a:t>Branch</a:t>
                      </a:r>
                      <a:r>
                        <a:rPr lang="en-US" altLang="zh-CN" sz="1200" baseline="0" dirty="0" smtClean="0">
                          <a:latin typeface="Arial" panose="020B0604020202020204" pitchFamily="34" charset="0"/>
                          <a:cs typeface="Arial" panose="020B0604020202020204" pitchFamily="34" charset="0"/>
                        </a:rPr>
                        <a:t> point :</a:t>
                      </a:r>
                    </a:p>
                    <a:p>
                      <a:pPr algn="ctr"/>
                      <a:r>
                        <a:rPr lang="en-US" altLang="zh-CN" sz="1200" baseline="0" dirty="0" smtClean="0">
                          <a:latin typeface="Arial" panose="020B0604020202020204" pitchFamily="34" charset="0"/>
                          <a:cs typeface="Arial" panose="020B0604020202020204" pitchFamily="34" charset="0"/>
                        </a:rPr>
                        <a:t>Sequential order of node in layer B</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Fast positive consensus :</a:t>
                      </a:r>
                    </a:p>
                    <a:p>
                      <a:pPr algn="ctr"/>
                      <a:r>
                        <a:rPr lang="en-US" altLang="zh-CN" sz="1200" dirty="0" smtClean="0">
                          <a:latin typeface="Arial" panose="020B0604020202020204" pitchFamily="34" charset="0"/>
                          <a:cs typeface="Arial" panose="020B0604020202020204" pitchFamily="34" charset="0"/>
                        </a:rPr>
                        <a:t>Sequential</a:t>
                      </a:r>
                      <a:r>
                        <a:rPr lang="en-US" altLang="zh-CN" sz="1200" baseline="0" dirty="0" smtClean="0">
                          <a:latin typeface="Arial" panose="020B0604020202020204" pitchFamily="34" charset="0"/>
                          <a:cs typeface="Arial" panose="020B0604020202020204" pitchFamily="34" charset="0"/>
                        </a:rPr>
                        <a:t> order of edge </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  ⇔ D(r)</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377367"/>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Coexistence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edge</a:t>
                      </a:r>
                      <a:endParaRPr lang="en-US" altLang="zh-CN" sz="1200" dirty="0" smtClean="0">
                        <a:latin typeface="Arial" panose="020B0604020202020204" pitchFamily="34" charset="0"/>
                        <a:cs typeface="Arial" panose="020B0604020202020204" pitchFamily="34" charset="0"/>
                      </a:endParaRPr>
                    </a:p>
                    <a:p>
                      <a:pPr algn="ct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s)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093194"/>
                  </a:ext>
                </a:extLst>
              </a:tr>
              <a:tr h="1240303">
                <a:tc vMerge="1">
                  <a:txBody>
                    <a:bodyPr/>
                    <a:lstStyle/>
                    <a:p>
                      <a:endParaRPr lang="zh-CN" altLang="en-US"/>
                    </a:p>
                  </a:txBody>
                  <a:tcPr/>
                </a:tc>
                <a:tc rowSpan="2">
                  <a:txBody>
                    <a:bodyPr/>
                    <a:lstStyle/>
                    <a:p>
                      <a:pPr algn="ctr"/>
                      <a:r>
                        <a:rPr lang="zh-CN" altLang="en-US" sz="1200" dirty="0" smtClean="0">
                          <a:latin typeface="Arial" panose="020B0604020202020204" pitchFamily="34" charset="0"/>
                          <a:cs typeface="Arial" panose="020B0604020202020204" pitchFamily="34" charset="0"/>
                        </a:rPr>
                        <a:t>③ </a:t>
                      </a:r>
                      <a:r>
                        <a:rPr lang="en-US" altLang="zh-CN" sz="1200" dirty="0" smtClean="0">
                          <a:latin typeface="Arial" panose="020B0604020202020204" pitchFamily="34" charset="0"/>
                          <a:cs typeface="Arial" panose="020B0604020202020204" pitchFamily="34" charset="0"/>
                        </a:rPr>
                        <a:t>Branch point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node in layer B</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Slow positive consensus :</a:t>
                      </a:r>
                    </a:p>
                    <a:p>
                      <a:pPr algn="ctr"/>
                      <a:r>
                        <a:rPr lang="en-US" altLang="zh-CN" sz="1200" dirty="0" smtClean="0">
                          <a:latin typeface="Arial" panose="020B0604020202020204" pitchFamily="34" charset="0"/>
                          <a:cs typeface="Arial" panose="020B0604020202020204" pitchFamily="34" charset="0"/>
                        </a:rPr>
                        <a:t>Sequential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007075"/>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Slow</a:t>
                      </a:r>
                      <a:r>
                        <a:rPr lang="en-US" altLang="zh-CN" sz="1200" baseline="0" dirty="0" smtClean="0">
                          <a:latin typeface="Arial" panose="020B0604020202020204" pitchFamily="34" charset="0"/>
                          <a:cs typeface="Arial" panose="020B0604020202020204" pitchFamily="34" charset="0"/>
                        </a:rPr>
                        <a:t> negative consensus :</a:t>
                      </a:r>
                    </a:p>
                    <a:p>
                      <a:pPr algn="ctr"/>
                      <a:r>
                        <a:rPr lang="en-US" altLang="zh-CN" sz="1200" baseline="0" dirty="0" smtClean="0">
                          <a:latin typeface="Arial" panose="020B0604020202020204" pitchFamily="34" charset="0"/>
                          <a:cs typeface="Arial" panose="020B0604020202020204" pitchFamily="34" charset="0"/>
                        </a:rPr>
                        <a:t>Simultaneous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781437"/>
                  </a:ext>
                </a:extLst>
              </a:tr>
            </a:tbl>
          </a:graphicData>
        </a:graphic>
      </p:graphicFrame>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33154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
        <p:nvSpPr>
          <p:cNvPr id="9" name="직사각형 8"/>
          <p:cNvSpPr/>
          <p:nvPr/>
        </p:nvSpPr>
        <p:spPr>
          <a:xfrm>
            <a:off x="-3567" y="1631203"/>
            <a:ext cx="10265167" cy="4970591"/>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There is no difference between orders of layers, though there exists tiny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consensus time gap. Regardless of  which layer works previously,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simulation results are almost same.</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1"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In layer A dynamics, when two nodes are connected, probability p and q are applied.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Orders of nodes can be analyzed as </a:t>
            </a:r>
            <a:r>
              <a:rPr lang="en-US" altLang="zh-CN" dirty="0" smtClean="0">
                <a:solidFill>
                  <a:schemeClr val="accent1"/>
                </a:solidFill>
                <a:latin typeface="Arial" panose="020B0604020202020204" pitchFamily="34" charset="0"/>
                <a:cs typeface="Arial" panose="020B0604020202020204" pitchFamily="34" charset="0"/>
              </a:rPr>
              <a:t>communication or decision-making methods.</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discussion, conversation</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vote, election</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As future work, the key nodes and edges are investigated</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 </a:t>
            </a:r>
            <a:r>
              <a:rPr lang="en-US" altLang="zh-CN" dirty="0" smtClean="0">
                <a:solidFill>
                  <a:srgbClr val="000000"/>
                </a:solidFill>
                <a:latin typeface="Arial" panose="020B0604020202020204" pitchFamily="34" charset="0"/>
                <a:cs typeface="Arial" panose="020B0604020202020204" pitchFamily="34" charset="0"/>
              </a:rPr>
              <a:t>Orders of edges can be analyzed as </a:t>
            </a:r>
            <a:r>
              <a:rPr lang="en-US" altLang="zh-CN" dirty="0" smtClean="0">
                <a:solidFill>
                  <a:schemeClr val="accent1"/>
                </a:solidFill>
                <a:latin typeface="Arial" panose="020B0604020202020204" pitchFamily="34" charset="0"/>
                <a:cs typeface="Arial" panose="020B0604020202020204" pitchFamily="34" charset="0"/>
              </a:rPr>
              <a:t>characteristics of nodes. </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rash nodes(changing states whenever edges are activated)</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considerate nodes(changing states after considering all cases)</a:t>
            </a:r>
          </a:p>
        </p:txBody>
      </p:sp>
    </p:spTree>
    <p:extLst>
      <p:ext uri="{BB962C8B-B14F-4D97-AF65-F5344CB8AC3E}">
        <p14:creationId xmlns:p14="http://schemas.microsoft.com/office/powerpoint/2010/main" val="63843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each layer</a:t>
            </a:r>
            <a:endParaRPr lang="zh-CN" altLang="en-US" sz="2800" dirty="0"/>
          </a:p>
        </p:txBody>
      </p:sp>
      <p:sp>
        <p:nvSpPr>
          <p:cNvPr id="4" name="직사각형 3"/>
          <p:cNvSpPr/>
          <p:nvPr/>
        </p:nvSpPr>
        <p:spPr>
          <a:xfrm>
            <a:off x="-3567" y="1631203"/>
            <a:ext cx="10265167" cy="567847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Method : unchanging the states of nodes</a:t>
            </a: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a:t>
            </a:r>
            <a:r>
              <a:rPr lang="en-US" altLang="zh-CN" dirty="0" smtClean="0">
                <a:solidFill>
                  <a:srgbClr val="000000"/>
                </a:solidFill>
                <a:latin typeface="Arial" panose="020B0604020202020204" pitchFamily="34" charset="0"/>
                <a:cs typeface="Arial" panose="020B0604020202020204" pitchFamily="34" charset="0"/>
              </a:rPr>
              <a:t>0.2, </a:t>
            </a:r>
            <a:r>
              <a:rPr lang="en-US" altLang="zh-CN" dirty="0" smtClean="0">
                <a:solidFill>
                  <a:srgbClr val="000000"/>
                </a:solidFill>
                <a:latin typeface="Arial" panose="020B0604020202020204" pitchFamily="34" charset="0"/>
                <a:cs typeface="Arial" panose="020B0604020202020204" pitchFamily="34" charset="0"/>
              </a:rPr>
              <a:t>v = </a:t>
            </a:r>
            <a:r>
              <a:rPr lang="en-US" altLang="zh-CN" dirty="0" smtClean="0">
                <a:solidFill>
                  <a:srgbClr val="000000"/>
                </a:solidFill>
                <a:latin typeface="Arial" panose="020B0604020202020204" pitchFamily="34" charset="0"/>
                <a:cs typeface="Arial" panose="020B0604020202020204" pitchFamily="34" charset="0"/>
              </a:rPr>
              <a:t>0.4(originally, negative </a:t>
            </a:r>
            <a:r>
              <a:rPr lang="en-US" altLang="zh-CN" dirty="0" smtClean="0">
                <a:solidFill>
                  <a:srgbClr val="000000"/>
                </a:solidFill>
                <a:latin typeface="Arial" panose="020B0604020202020204" pitchFamily="34" charset="0"/>
                <a:cs typeface="Arial" panose="020B0604020202020204" pitchFamily="34" charset="0"/>
              </a:rPr>
              <a:t>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a:t>
            </a:r>
            <a:r>
              <a:rPr lang="en-US" altLang="zh-CN" dirty="0" smtClean="0">
                <a:solidFill>
                  <a:srgbClr val="000000"/>
                </a:solidFill>
                <a:latin typeface="Arial" panose="020B0604020202020204" pitchFamily="34" charset="0"/>
                <a:cs typeface="Arial" panose="020B0604020202020204" pitchFamily="34" charset="0"/>
              </a:rPr>
              <a:t>0.5(originally, positive </a:t>
            </a:r>
            <a:r>
              <a:rPr lang="en-US" altLang="zh-CN" dirty="0" smtClean="0">
                <a:solidFill>
                  <a:srgbClr val="000000"/>
                </a:solidFill>
                <a:latin typeface="Arial" panose="020B0604020202020204" pitchFamily="34" charset="0"/>
                <a:cs typeface="Arial" panose="020B0604020202020204" pitchFamily="34" charset="0"/>
              </a:rPr>
              <a:t>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
        <p:nvSpPr>
          <p:cNvPr id="2" name="모서리가 둥근 직사각형 1"/>
          <p:cNvSpPr/>
          <p:nvPr/>
        </p:nvSpPr>
        <p:spPr>
          <a:xfrm>
            <a:off x="331470" y="2057400"/>
            <a:ext cx="8652510" cy="2308860"/>
          </a:xfrm>
          <a:prstGeom prst="round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①</a:t>
            </a:r>
            <a:r>
              <a:rPr lang="en-US" altLang="zh-CN" dirty="0">
                <a:solidFill>
                  <a:schemeClr val="tx1"/>
                </a:solidFill>
                <a:latin typeface="Arial" panose="020B0604020202020204" pitchFamily="34" charset="0"/>
                <a:cs typeface="Arial" panose="020B0604020202020204" pitchFamily="34" charset="0"/>
              </a:rPr>
              <a:t> As initial conditions, </a:t>
            </a:r>
            <a:r>
              <a:rPr lang="en-US" altLang="zh-CN" dirty="0" smtClean="0">
                <a:solidFill>
                  <a:schemeClr val="tx1"/>
                </a:solidFill>
                <a:latin typeface="Arial" panose="020B0604020202020204" pitchFamily="34" charset="0"/>
                <a:cs typeface="Arial" panose="020B0604020202020204" pitchFamily="34" charset="0"/>
              </a:rPr>
              <a:t>layer is selected to find key nodes and parameters are</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also selected that simulation result is opposite state with layer. </a:t>
            </a:r>
          </a:p>
          <a:p>
            <a:pPr algn="just">
              <a:lnSpc>
                <a:spcPct val="150000"/>
              </a:lnSpc>
            </a:pPr>
            <a:r>
              <a:rPr lang="zh-CN" altLang="zh-CN" dirty="0" smtClean="0">
                <a:solidFill>
                  <a:schemeClr val="tx1"/>
                </a:solidFill>
                <a:latin typeface="Arial" panose="020B0604020202020204" pitchFamily="34" charset="0"/>
                <a:cs typeface="Arial" panose="020B0604020202020204" pitchFamily="34" charset="0"/>
              </a:rPr>
              <a:t>②</a:t>
            </a:r>
            <a:r>
              <a:rPr lang="en-US" altLang="zh-CN" dirty="0" smtClean="0">
                <a:solidFill>
                  <a:schemeClr val="tx1"/>
                </a:solidFill>
                <a:latin typeface="Arial" panose="020B0604020202020204" pitchFamily="34" charset="0"/>
                <a:cs typeface="Arial" panose="020B0604020202020204" pitchFamily="34" charset="0"/>
              </a:rPr>
              <a:t> The </a:t>
            </a:r>
            <a:r>
              <a:rPr lang="en-US" altLang="zh-CN" dirty="0">
                <a:solidFill>
                  <a:schemeClr val="tx1"/>
                </a:solidFill>
                <a:latin typeface="Arial" panose="020B0604020202020204" pitchFamily="34" charset="0"/>
                <a:cs typeface="Arial" panose="020B0604020202020204" pitchFamily="34" charset="0"/>
              </a:rPr>
              <a:t>centralities of all nodes are calculated and ranked as orders.</a:t>
            </a:r>
            <a:r>
              <a:rPr lang="en-US" altLang="zh-CN" dirty="0" smtClean="0">
                <a:solidFill>
                  <a:schemeClr val="tx1"/>
                </a:solidFill>
                <a:latin typeface="Arial" panose="020B0604020202020204" pitchFamily="34" charset="0"/>
                <a:cs typeface="Arial" panose="020B0604020202020204" pitchFamily="34" charset="0"/>
              </a:rPr>
              <a:t> </a:t>
            </a:r>
          </a:p>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③ </a:t>
            </a:r>
            <a:r>
              <a:rPr lang="en-US" altLang="zh-CN" dirty="0" smtClean="0">
                <a:solidFill>
                  <a:schemeClr val="tx1"/>
                </a:solidFill>
                <a:latin typeface="Arial" panose="020B0604020202020204" pitchFamily="34" charset="0"/>
                <a:cs typeface="Arial" panose="020B0604020202020204" pitchFamily="34" charset="0"/>
              </a:rPr>
              <a:t>The ratio of unchanged nodes are increased according to ranked order </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until the average state of network have different states. </a:t>
            </a:r>
          </a:p>
        </p:txBody>
      </p:sp>
    </p:spTree>
    <p:extLst>
      <p:ext uri="{BB962C8B-B14F-4D97-AF65-F5344CB8AC3E}">
        <p14:creationId xmlns:p14="http://schemas.microsoft.com/office/powerpoint/2010/main" val="42358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387" t="10454" r="8522" b="5121"/>
          <a:stretch/>
        </p:blipFill>
        <p:spPr>
          <a:xfrm>
            <a:off x="451859" y="1600200"/>
            <a:ext cx="8104909" cy="4611036"/>
          </a:xfrm>
          <a:prstGeom prst="rect">
            <a:avLst/>
          </a:prstGeom>
        </p:spPr>
      </p:pic>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0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7185" t="10361" r="9065" b="5014"/>
          <a:stretch/>
        </p:blipFill>
        <p:spPr>
          <a:xfrm>
            <a:off x="426028" y="1839361"/>
            <a:ext cx="7995659" cy="4578246"/>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36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273" t="10695" r="8750" b="4880"/>
          <a:stretch/>
        </p:blipFill>
        <p:spPr>
          <a:xfrm>
            <a:off x="155864" y="1684640"/>
            <a:ext cx="8395854" cy="4783024"/>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4354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49354</TotalTime>
  <Words>2161</Words>
  <Application>Microsoft Office PowerPoint</Application>
  <PresentationFormat>화면 슬라이드 쇼(4:3)</PresentationFormat>
  <Paragraphs>262</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等线</vt:lpstr>
      <vt:lpstr>等线 Light</vt:lpstr>
      <vt:lpstr>微软雅黑</vt:lpstr>
      <vt:lpstr>맑은 고딕</vt:lpstr>
      <vt:lpstr>Arial</vt:lpstr>
      <vt:lpstr>Calibri</vt:lpstr>
      <vt:lpstr>2016-VI主题-蓝</vt:lpstr>
      <vt:lpstr>Competition of Social Opinions on Two Layer Networks (Finding key nodes)</vt:lpstr>
      <vt:lpstr>Research Processing </vt:lpstr>
      <vt:lpstr>Analyzing updating rules</vt:lpstr>
      <vt:lpstr>Analyzing updating rules</vt:lpstr>
      <vt:lpstr>Analyzing updating rules</vt:lpstr>
      <vt:lpstr>Finding key nodes in each layer</vt:lpstr>
      <vt:lpstr>Finding key nodes in layer A</vt:lpstr>
      <vt:lpstr>Finding key nodes in layer A</vt:lpstr>
      <vt:lpstr>Finding key nodes in layer A</vt:lpstr>
      <vt:lpstr>Finding key nodes in layer B</vt:lpstr>
      <vt:lpstr>Finding key nodes in layer B</vt:lpstr>
      <vt:lpstr>Finding key nodes in layer B</vt:lpstr>
      <vt:lpstr>Analysis for finding key nodes</vt:lpstr>
      <vt:lpstr>Analysis for finding key nodes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Purple</cp:lastModifiedBy>
  <cp:revision>466</cp:revision>
  <cp:lastPrinted>2019-07-04T12:23:29Z</cp:lastPrinted>
  <dcterms:created xsi:type="dcterms:W3CDTF">2016-04-20T02:59:17Z</dcterms:created>
  <dcterms:modified xsi:type="dcterms:W3CDTF">2019-09-18T07:46:00Z</dcterms:modified>
</cp:coreProperties>
</file>