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4" r:id="rId9"/>
    <p:sldId id="265" r:id="rId10"/>
    <p:sldId id="26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5" autoAdjust="0"/>
    <p:restoredTop sz="94748" autoAdjust="0"/>
  </p:normalViewPr>
  <p:slideViewPr>
    <p:cSldViewPr snapToGrid="0" snapToObjects="1">
      <p:cViewPr varScale="1">
        <p:scale>
          <a:sx n="98" d="100"/>
          <a:sy n="98" d="100"/>
        </p:scale>
        <p:origin x="-13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DE88-26D4-D545-B25B-ED50BB7611E4}" type="datetimeFigureOut">
              <a:rPr lang="en-US" smtClean="0"/>
              <a:t>12/09/2012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7A9-87EA-A04D-BD5F-1215FCD25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2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DE88-26D4-D545-B25B-ED50BB7611E4}" type="datetimeFigureOut">
              <a:rPr lang="en-US" smtClean="0"/>
              <a:t>12/09/2012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7A9-87EA-A04D-BD5F-1215FCD25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DE88-26D4-D545-B25B-ED50BB7611E4}" type="datetimeFigureOut">
              <a:rPr lang="en-US" smtClean="0"/>
              <a:t>12/09/2012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7A9-87EA-A04D-BD5F-1215FCD25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3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DE88-26D4-D545-B25B-ED50BB7611E4}" type="datetimeFigureOut">
              <a:rPr lang="en-US" smtClean="0"/>
              <a:t>12/09/2012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7A9-87EA-A04D-BD5F-1215FCD25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DE88-26D4-D545-B25B-ED50BB7611E4}" type="datetimeFigureOut">
              <a:rPr lang="en-US" smtClean="0"/>
              <a:t>12/09/2012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7A9-87EA-A04D-BD5F-1215FCD25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2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DE88-26D4-D545-B25B-ED50BB7611E4}" type="datetimeFigureOut">
              <a:rPr lang="en-US" smtClean="0"/>
              <a:t>12/09/2012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7A9-87EA-A04D-BD5F-1215FCD25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9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DE88-26D4-D545-B25B-ED50BB7611E4}" type="datetimeFigureOut">
              <a:rPr lang="en-US" smtClean="0"/>
              <a:t>12/09/2012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7A9-87EA-A04D-BD5F-1215FCD25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1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DE88-26D4-D545-B25B-ED50BB7611E4}" type="datetimeFigureOut">
              <a:rPr lang="en-US" smtClean="0"/>
              <a:t>12/09/2012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7A9-87EA-A04D-BD5F-1215FCD25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5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DE88-26D4-D545-B25B-ED50BB7611E4}" type="datetimeFigureOut">
              <a:rPr lang="en-US" smtClean="0"/>
              <a:t>12/09/2012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7A9-87EA-A04D-BD5F-1215FCD25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DE88-26D4-D545-B25B-ED50BB7611E4}" type="datetimeFigureOut">
              <a:rPr lang="en-US" smtClean="0"/>
              <a:t>12/09/2012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7A9-87EA-A04D-BD5F-1215FCD25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7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DE88-26D4-D545-B25B-ED50BB7611E4}" type="datetimeFigureOut">
              <a:rPr lang="en-US" smtClean="0"/>
              <a:t>12/09/2012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7A9-87EA-A04D-BD5F-1215FCD25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DE88-26D4-D545-B25B-ED50BB7611E4}" type="datetimeFigureOut">
              <a:rPr lang="en-US" smtClean="0"/>
              <a:t>12/09/2012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97A9-87EA-A04D-BD5F-1215FCD25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0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leighton_j" TargetMode="External"/><Relationship Id="rId4" Type="http://schemas.openxmlformats.org/officeDocument/2006/relationships/hyperlink" Target="http://www.facebook.com/leighton0102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leightonj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pps.facebook.com/soundcloud/" TargetMode="External"/><Relationship Id="rId4" Type="http://schemas.openxmlformats.org/officeDocument/2006/relationships/hyperlink" Target="http://www.facebook.com/cocacola/app_414055015274304" TargetMode="External"/><Relationship Id="rId5" Type="http://schemas.openxmlformats.org/officeDocument/2006/relationships/hyperlink" Target="http://www.facebook.com/BigBrotherUK/app_18057230534369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ps.facebook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s.facebook.com/docs/plugin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s.facebook.com/docs/channel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facebook.com/docs/coreconcepts/" TargetMode="External"/><Relationship Id="rId4" Type="http://schemas.openxmlformats.org/officeDocument/2006/relationships/hyperlink" Target="http://developers.facebook.com/tools/debug" TargetMode="External"/><Relationship Id="rId5" Type="http://schemas.openxmlformats.org/officeDocument/2006/relationships/hyperlink" Target="http://developers.facebook.com/tools/explorer/" TargetMode="External"/><Relationship Id="rId6" Type="http://schemas.openxmlformats.org/officeDocument/2006/relationships/hyperlink" Target="http://developers.facebook.com/roadmap/" TargetMode="External"/><Relationship Id="rId7" Type="http://schemas.openxmlformats.org/officeDocument/2006/relationships/hyperlink" Target="https://www.facebook.com/dialog/pagetab?app_id=%5Bapp_id%5D&amp;next=%5Burl" TargetMode="External"/><Relationship Id="rId8" Type="http://schemas.openxmlformats.org/officeDocument/2006/relationships/hyperlink" Target="http://developers.facebook.com/policy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s.faceboo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Facebook 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4488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Leighton James</a:t>
            </a:r>
          </a:p>
          <a:p>
            <a:r>
              <a:rPr lang="en-US" dirty="0">
                <a:solidFill>
                  <a:srgbClr val="95B3D7"/>
                </a:solidFill>
                <a:hlinkClick r:id="rId2"/>
              </a:rPr>
              <a:t>https://github.com/</a:t>
            </a:r>
            <a:r>
              <a:rPr lang="en-US" dirty="0" smtClean="0">
                <a:solidFill>
                  <a:srgbClr val="95B3D7"/>
                </a:solidFill>
                <a:hlinkClick r:id="rId2"/>
              </a:rPr>
              <a:t>leightonj</a:t>
            </a:r>
            <a:endParaRPr lang="en-US" dirty="0" smtClean="0">
              <a:solidFill>
                <a:srgbClr val="95B3D7"/>
              </a:solidFill>
            </a:endParaRPr>
          </a:p>
          <a:p>
            <a:r>
              <a:rPr lang="en-US" dirty="0">
                <a:solidFill>
                  <a:srgbClr val="95B3D7"/>
                </a:solidFill>
                <a:hlinkClick r:id="rId3"/>
              </a:rPr>
              <a:t>https://twitter.com/</a:t>
            </a:r>
            <a:r>
              <a:rPr lang="en-US" dirty="0" smtClean="0">
                <a:solidFill>
                  <a:srgbClr val="95B3D7"/>
                </a:solidFill>
                <a:hlinkClick r:id="rId3"/>
              </a:rPr>
              <a:t>leighton_j</a:t>
            </a:r>
            <a:endParaRPr lang="en-US" dirty="0" smtClean="0">
              <a:solidFill>
                <a:srgbClr val="95B3D7"/>
              </a:solidFill>
            </a:endParaRPr>
          </a:p>
          <a:p>
            <a:r>
              <a:rPr lang="en-US" dirty="0">
                <a:solidFill>
                  <a:srgbClr val="95B3D7"/>
                </a:solidFill>
                <a:hlinkClick r:id="rId4"/>
              </a:rPr>
              <a:t>http://www.facebook.com/</a:t>
            </a:r>
            <a:r>
              <a:rPr lang="en-US" dirty="0" smtClean="0">
                <a:solidFill>
                  <a:srgbClr val="95B3D7"/>
                </a:solidFill>
                <a:hlinkClick r:id="rId4"/>
              </a:rPr>
              <a:t>leighton0102</a:t>
            </a:r>
            <a:endParaRPr lang="en-US" dirty="0" smtClean="0">
              <a:solidFill>
                <a:srgbClr val="95B3D7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8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Facebook Jargon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Canvas Application</a:t>
            </a:r>
          </a:p>
          <a:p>
            <a:pPr lvl="1"/>
            <a:r>
              <a:rPr lang="en-GB" sz="1600" dirty="0"/>
              <a:t>A Facebook application that is not run from within a fanpage, but instead from a URL on </a:t>
            </a:r>
            <a:r>
              <a:rPr lang="en-GB" sz="1600" dirty="0">
                <a:hlinkClick r:id="rId2"/>
              </a:rPr>
              <a:t>apps.facebook.com</a:t>
            </a:r>
            <a:endParaRPr lang="en-GB" sz="1600" dirty="0"/>
          </a:p>
          <a:p>
            <a:pPr lvl="1"/>
            <a:r>
              <a:rPr lang="en-GB" sz="1600" dirty="0"/>
              <a:t>For example:  </a:t>
            </a:r>
          </a:p>
          <a:p>
            <a:pPr lvl="1"/>
            <a:r>
              <a:rPr lang="en-GB" sz="1600" dirty="0"/>
              <a:t>Can have fluid width, or fixed at 760px</a:t>
            </a:r>
          </a:p>
          <a:p>
            <a:pPr lvl="1"/>
            <a:r>
              <a:rPr lang="en-GB" sz="1600" dirty="0"/>
              <a:t>Can have fluid height of fixed to any whole number </a:t>
            </a:r>
            <a:r>
              <a:rPr lang="en-GB" sz="1600" dirty="0" smtClean="0"/>
              <a:t>of pixels.</a:t>
            </a:r>
          </a:p>
          <a:p>
            <a:pPr lvl="1"/>
            <a:r>
              <a:rPr lang="en-GB" sz="1600" dirty="0" smtClean="0"/>
              <a:t>URL suffix passed through </a:t>
            </a:r>
            <a:r>
              <a:rPr lang="en-GB" sz="1600" dirty="0" smtClean="0"/>
              <a:t>directly</a:t>
            </a:r>
          </a:p>
          <a:p>
            <a:pPr lvl="1"/>
            <a:r>
              <a:rPr lang="en-GB" sz="1600" dirty="0">
                <a:hlinkClick r:id="rId3"/>
              </a:rPr>
              <a:t>http://apps.facebook.com/soundcloud</a:t>
            </a:r>
            <a:r>
              <a:rPr lang="en-GB" sz="1600" dirty="0" smtClean="0">
                <a:hlinkClick r:id="rId3"/>
              </a:rPr>
              <a:t>/</a:t>
            </a:r>
            <a:r>
              <a:rPr lang="en-GB" sz="1600" dirty="0" smtClean="0"/>
              <a:t> </a:t>
            </a:r>
            <a:endParaRPr lang="en-GB" sz="1600" dirty="0" smtClean="0"/>
          </a:p>
          <a:p>
            <a:r>
              <a:rPr lang="en-GB" sz="2000" dirty="0" smtClean="0"/>
              <a:t>Tab Application</a:t>
            </a:r>
          </a:p>
          <a:p>
            <a:pPr lvl="1"/>
            <a:r>
              <a:rPr lang="en-GB" sz="1600" dirty="0" smtClean="0"/>
              <a:t>A </a:t>
            </a:r>
            <a:r>
              <a:rPr lang="en-GB" sz="1600" dirty="0"/>
              <a:t>Facebook application that is run from within a fanpage.</a:t>
            </a:r>
          </a:p>
          <a:p>
            <a:pPr lvl="1"/>
            <a:r>
              <a:rPr lang="en-GB" sz="1600" dirty="0" smtClean="0"/>
              <a:t>Fixed </a:t>
            </a:r>
            <a:r>
              <a:rPr lang="en-GB" sz="1600" dirty="0"/>
              <a:t>width at 810px</a:t>
            </a:r>
          </a:p>
          <a:p>
            <a:pPr lvl="1"/>
            <a:r>
              <a:rPr lang="en-GB" sz="1600" dirty="0" smtClean="0"/>
              <a:t>Can </a:t>
            </a:r>
            <a:r>
              <a:rPr lang="en-GB" sz="1600" dirty="0"/>
              <a:t>have fluid height or fixed to any whole number of pixels</a:t>
            </a:r>
            <a:r>
              <a:rPr lang="en-GB" sz="1600" dirty="0" smtClean="0"/>
              <a:t>.</a:t>
            </a:r>
          </a:p>
          <a:p>
            <a:pPr lvl="1"/>
            <a:r>
              <a:rPr lang="en-GB" sz="1600" dirty="0" smtClean="0"/>
              <a:t>Only ‘appdata’ querystring variable passed </a:t>
            </a:r>
            <a:r>
              <a:rPr lang="en-GB" sz="1600" dirty="0" smtClean="0"/>
              <a:t>through</a:t>
            </a:r>
          </a:p>
          <a:p>
            <a:pPr lvl="1"/>
            <a:r>
              <a:rPr lang="en-GB" sz="1600" dirty="0">
                <a:hlinkClick r:id="rId4"/>
              </a:rPr>
              <a:t>http://www.facebook.com/cocacola/</a:t>
            </a:r>
            <a:r>
              <a:rPr lang="en-GB" sz="1600" dirty="0" smtClean="0">
                <a:hlinkClick r:id="rId4"/>
              </a:rPr>
              <a:t>app_414055015274304</a:t>
            </a:r>
            <a:r>
              <a:rPr lang="en-GB" sz="1600" dirty="0" smtClean="0"/>
              <a:t> </a:t>
            </a:r>
            <a:endParaRPr lang="en-GB" sz="1600" dirty="0" smtClean="0"/>
          </a:p>
          <a:p>
            <a:r>
              <a:rPr lang="en-GB" sz="2000" dirty="0" smtClean="0"/>
              <a:t>Tile</a:t>
            </a:r>
          </a:p>
          <a:p>
            <a:pPr lvl="1"/>
            <a:r>
              <a:rPr lang="en-GB" sz="1600" dirty="0"/>
              <a:t>A widget that is accessible at the top of a Facebook fanpage.</a:t>
            </a:r>
          </a:p>
          <a:p>
            <a:pPr lvl="1"/>
            <a:r>
              <a:rPr lang="en-GB" sz="1600" dirty="0"/>
              <a:t>URLs for tile applications take the </a:t>
            </a:r>
            <a:r>
              <a:rPr lang="en-GB" sz="1600" dirty="0" smtClean="0"/>
              <a:t>form: </a:t>
            </a:r>
            <a:br>
              <a:rPr lang="en-GB" sz="1600" dirty="0" smtClean="0"/>
            </a:br>
            <a:r>
              <a:rPr lang="en-GB" sz="1600" dirty="0" smtClean="0">
                <a:hlinkClick r:id="rId5"/>
              </a:rPr>
              <a:t>http</a:t>
            </a:r>
            <a:r>
              <a:rPr lang="en-GB" sz="1600" dirty="0">
                <a:hlinkClick r:id="rId5"/>
              </a:rPr>
              <a:t>://www.facebook.com/BigBrotherUK/app_180572305343692</a:t>
            </a:r>
            <a:endParaRPr lang="en-GB" sz="1600" dirty="0"/>
          </a:p>
          <a:p>
            <a:pPr lvl="1"/>
            <a:r>
              <a:rPr lang="en-GB" sz="1600" dirty="0"/>
              <a:t>Tile applications are run from within the fanpage, allowing </a:t>
            </a:r>
            <a:r>
              <a:rPr lang="en-GB" sz="1600" dirty="0" smtClean="0"/>
              <a:t>user access </a:t>
            </a:r>
            <a:r>
              <a:rPr lang="en-GB" sz="1600" dirty="0"/>
              <a:t>to other fanpage features.</a:t>
            </a:r>
          </a:p>
          <a:p>
            <a:pPr lvl="1"/>
            <a:r>
              <a:rPr lang="en-GB" sz="1600" dirty="0"/>
              <a:t>Can have narrow width (520px) or wide width (810px)</a:t>
            </a:r>
          </a:p>
          <a:p>
            <a:pPr lvl="1"/>
            <a:r>
              <a:rPr lang="en-GB" sz="1600" dirty="0"/>
              <a:t>Can have fluid height.</a:t>
            </a:r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91419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8514"/>
            <a:ext cx="8229600" cy="549764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Sandbox mode</a:t>
            </a:r>
            <a:endParaRPr lang="en-US" sz="2000" dirty="0"/>
          </a:p>
          <a:p>
            <a:pPr lvl="1"/>
            <a:r>
              <a:rPr lang="en-GB" sz="1600" dirty="0"/>
              <a:t>This is a mode of a Facebook application that is enabled before the campaign is launched</a:t>
            </a:r>
          </a:p>
          <a:p>
            <a:pPr lvl="1"/>
            <a:r>
              <a:rPr lang="en-GB" sz="1600" dirty="0"/>
              <a:t>Only selected Facebook profiles will be able to access the application, receive application alerts, and view wall posts created by the application.</a:t>
            </a:r>
          </a:p>
          <a:p>
            <a:pPr lvl="1"/>
            <a:r>
              <a:rPr lang="en-GB" sz="1600" dirty="0"/>
              <a:t>Sandbox mode does not stop direct access to the project via its hosted URL, it is merely a means to control visibility of the applications interaction with Facebook</a:t>
            </a:r>
            <a:r>
              <a:rPr lang="en-GB" sz="1600" dirty="0" smtClean="0"/>
              <a:t>.</a:t>
            </a:r>
          </a:p>
          <a:p>
            <a:r>
              <a:rPr lang="en-GB" sz="2000" dirty="0" smtClean="0"/>
              <a:t>Application Permissions</a:t>
            </a:r>
          </a:p>
          <a:p>
            <a:pPr lvl="1"/>
            <a:r>
              <a:rPr lang="en-US" sz="1600" dirty="0" smtClean="0"/>
              <a:t>Gives the application permission to access and interact with the user’s Facebook profile</a:t>
            </a:r>
          </a:p>
          <a:p>
            <a:pPr lvl="1"/>
            <a:r>
              <a:rPr lang="en-US" sz="1600" dirty="0" smtClean="0"/>
              <a:t>Basic permissions are required as a minimum (ID, Name, picture, gender, locale)</a:t>
            </a:r>
          </a:p>
          <a:p>
            <a:r>
              <a:rPr lang="en-US" sz="2000" dirty="0" smtClean="0"/>
              <a:t>Signed Request</a:t>
            </a:r>
          </a:p>
          <a:p>
            <a:pPr lvl="1"/>
            <a:r>
              <a:rPr lang="en-GB" sz="1600" dirty="0"/>
              <a:t>This is an encoded string passed from Facebook to pass data to an application. </a:t>
            </a:r>
          </a:p>
          <a:p>
            <a:pPr lvl="1"/>
            <a:r>
              <a:rPr lang="en-GB" sz="1600" dirty="0"/>
              <a:t>An application would typically use this string to retrieve use, visit information and an access </a:t>
            </a:r>
            <a:r>
              <a:rPr lang="en-GB" sz="1600" dirty="0" smtClean="0"/>
              <a:t>token</a:t>
            </a:r>
          </a:p>
          <a:p>
            <a:r>
              <a:rPr lang="en-GB" sz="2000" dirty="0" smtClean="0"/>
              <a:t>Access Token</a:t>
            </a:r>
          </a:p>
          <a:p>
            <a:pPr lvl="1"/>
            <a:r>
              <a:rPr lang="en-GB" sz="1600" dirty="0"/>
              <a:t>This is a token given by Facebook that enables the app to make requests to Facebook's API for entities such as a Facebook User or Fanpage.</a:t>
            </a:r>
          </a:p>
          <a:p>
            <a:pPr lvl="1"/>
            <a:r>
              <a:rPr lang="en-GB" sz="1600" dirty="0"/>
              <a:t>These can become invalid </a:t>
            </a:r>
            <a:r>
              <a:rPr lang="en-GB" sz="1600" dirty="0" smtClean="0"/>
              <a:t>by </a:t>
            </a:r>
            <a:r>
              <a:rPr lang="en-GB" sz="1600" dirty="0"/>
              <a:t>expiring, user changing their password or a user de-authorising the application</a:t>
            </a:r>
            <a:r>
              <a:rPr lang="en-GB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33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Facebook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that allows integration with the Facebook platform</a:t>
            </a:r>
          </a:p>
          <a:p>
            <a:r>
              <a:rPr lang="en-US" dirty="0" smtClean="0"/>
              <a:t>Multi-platform – Desktop: website, microsite on FB, mobile: mobile site, native application</a:t>
            </a:r>
          </a:p>
          <a:p>
            <a:r>
              <a:rPr lang="en-US" dirty="0" smtClean="0"/>
              <a:t>Utilises Facebook Social Plugins, Social Channels and the Open Graph</a:t>
            </a:r>
          </a:p>
        </p:txBody>
      </p:sp>
    </p:spTree>
    <p:extLst>
      <p:ext uri="{BB962C8B-B14F-4D97-AF65-F5344CB8AC3E}">
        <p14:creationId xmlns:p14="http://schemas.microsoft.com/office/powerpoint/2010/main" val="238996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669057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Ingredients of a good social application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913"/>
            <a:ext cx="8229600" cy="41724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Rewarding for the users</a:t>
            </a:r>
          </a:p>
          <a:p>
            <a:r>
              <a:rPr lang="en-US" dirty="0" smtClean="0"/>
              <a:t>Includes social plugins and connections to social channels for sharing your application</a:t>
            </a:r>
          </a:p>
          <a:p>
            <a:r>
              <a:rPr lang="en-US" dirty="0" smtClean="0"/>
              <a:t>Simple and </a:t>
            </a:r>
            <a:r>
              <a:rPr lang="en-US" dirty="0" smtClean="0"/>
              <a:t>fun</a:t>
            </a:r>
          </a:p>
          <a:p>
            <a:r>
              <a:rPr lang="en-US" dirty="0" smtClean="0"/>
              <a:t>Know your audience</a:t>
            </a:r>
          </a:p>
          <a:p>
            <a:r>
              <a:rPr lang="en-US" dirty="0" smtClean="0"/>
              <a:t>Clear objectives</a:t>
            </a:r>
          </a:p>
          <a:p>
            <a:r>
              <a:rPr lang="en-US" dirty="0" smtClean="0"/>
              <a:t>Mirror how users use Facebook – fun, photos, sharing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WITHIN FACEBOOK POLICY!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integration</a:t>
            </a:r>
            <a:endParaRPr lang="en-US" dirty="0"/>
          </a:p>
        </p:txBody>
      </p:sp>
      <p:pic>
        <p:nvPicPr>
          <p:cNvPr id="4" name="Content Placeholder 3" descr="fbml-vs-ifram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52" r="-7852"/>
          <a:stretch>
            <a:fillRect/>
          </a:stretch>
        </p:blipFill>
        <p:spPr>
          <a:xfrm>
            <a:off x="1432280" y="1601756"/>
            <a:ext cx="6494462" cy="3862387"/>
          </a:xfrm>
        </p:spPr>
      </p:pic>
    </p:spTree>
    <p:extLst>
      <p:ext uri="{BB962C8B-B14F-4D97-AF65-F5344CB8AC3E}">
        <p14:creationId xmlns:p14="http://schemas.microsoft.com/office/powerpoint/2010/main" val="66570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iFrame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own hosting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current code and skillsets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Now the ONLY way!</a:t>
            </a:r>
          </a:p>
        </p:txBody>
      </p:sp>
    </p:spTree>
    <p:extLst>
      <p:ext uri="{BB962C8B-B14F-4D97-AF65-F5344CB8AC3E}">
        <p14:creationId xmlns:p14="http://schemas.microsoft.com/office/powerpoint/2010/main" val="207265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Social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hlinkClick r:id="rId2"/>
              </a:rPr>
              <a:t>http://developers.facebook.com/docs/plugins</a:t>
            </a:r>
            <a:endParaRPr lang="en-US" sz="2000" dirty="0" smtClean="0"/>
          </a:p>
          <a:p>
            <a:r>
              <a:rPr lang="en-US" sz="2000" dirty="0" smtClean="0"/>
              <a:t>Like </a:t>
            </a:r>
            <a:br>
              <a:rPr lang="en-US" sz="2000" dirty="0" smtClean="0"/>
            </a:br>
            <a:r>
              <a:rPr lang="en-US" sz="1600" dirty="0" smtClean="0"/>
              <a:t>The Like button lets users share pages from your site back to their Facebook profile with one click.</a:t>
            </a:r>
          </a:p>
          <a:p>
            <a:r>
              <a:rPr lang="en-US" sz="2000" dirty="0" smtClean="0"/>
              <a:t>Send</a:t>
            </a:r>
            <a:br>
              <a:rPr lang="en-US" sz="2000" dirty="0" smtClean="0"/>
            </a:br>
            <a:r>
              <a:rPr lang="en-US" sz="1600" dirty="0" smtClean="0"/>
              <a:t>The Send button allows your users to easily send your content to their friends.</a:t>
            </a:r>
          </a:p>
          <a:p>
            <a:r>
              <a:rPr lang="en-US" sz="2000" dirty="0" smtClean="0"/>
              <a:t>Comments</a:t>
            </a:r>
            <a:br>
              <a:rPr lang="en-US" sz="2000" dirty="0" smtClean="0"/>
            </a:br>
            <a:r>
              <a:rPr lang="en-US" sz="1600" dirty="0" smtClean="0"/>
              <a:t>The Comments plugin lets users comment on </a:t>
            </a:r>
            <a:br>
              <a:rPr lang="en-US" sz="1600" dirty="0" smtClean="0"/>
            </a:br>
            <a:r>
              <a:rPr lang="en-US" sz="1600" dirty="0" smtClean="0"/>
              <a:t>any piece of content on your site.</a:t>
            </a:r>
          </a:p>
          <a:p>
            <a:r>
              <a:rPr lang="en-US" sz="2000" dirty="0" smtClean="0"/>
              <a:t>Activity Feed</a:t>
            </a:r>
            <a:br>
              <a:rPr lang="en-US" sz="2000" dirty="0" smtClean="0"/>
            </a:br>
            <a:r>
              <a:rPr lang="en-US" sz="1600" dirty="0" smtClean="0"/>
              <a:t>The Activity Feed plugin shows users what their friends are doing on your site through likes and comments.</a:t>
            </a:r>
          </a:p>
          <a:p>
            <a:r>
              <a:rPr lang="en-US" sz="2000" dirty="0" smtClean="0"/>
              <a:t>Login</a:t>
            </a:r>
            <a:br>
              <a:rPr lang="en-US" sz="2000" dirty="0" smtClean="0"/>
            </a:br>
            <a:r>
              <a:rPr lang="en-US" sz="1600" dirty="0" smtClean="0"/>
              <a:t>The Login Button shows profile pictures of the user's friends who have already signed up for your site in addition to a login button.</a:t>
            </a:r>
            <a:endParaRPr lang="en-US" sz="1600" dirty="0"/>
          </a:p>
        </p:txBody>
      </p:sp>
      <p:pic>
        <p:nvPicPr>
          <p:cNvPr id="4" name="Picture 3" descr="Screen Shot 2012-09-07 at 13.36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1957316"/>
            <a:ext cx="723900" cy="406400"/>
          </a:xfrm>
          <a:prstGeom prst="rect">
            <a:avLst/>
          </a:prstGeom>
        </p:spPr>
      </p:pic>
      <p:pic>
        <p:nvPicPr>
          <p:cNvPr id="5" name="Picture 4" descr="Screen Shot 2012-09-07 at 13.37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2906875"/>
            <a:ext cx="774700" cy="393700"/>
          </a:xfrm>
          <a:prstGeom prst="rect">
            <a:avLst/>
          </a:prstGeom>
        </p:spPr>
      </p:pic>
      <p:pic>
        <p:nvPicPr>
          <p:cNvPr id="6" name="Picture 5" descr="Screen Shot 2012-09-07 at 13.38.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36" y="3524918"/>
            <a:ext cx="3738664" cy="874677"/>
          </a:xfrm>
          <a:prstGeom prst="rect">
            <a:avLst/>
          </a:prstGeom>
        </p:spPr>
      </p:pic>
      <p:pic>
        <p:nvPicPr>
          <p:cNvPr id="7" name="Picture 6" descr="Screen Shot 2012-09-07 at 13.39.2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92" y="5035201"/>
            <a:ext cx="90940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67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Social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hlinkClick r:id="rId2"/>
              </a:rPr>
              <a:t>http://developers.facebook.com/docs/channels/</a:t>
            </a:r>
            <a:endParaRPr lang="en-US" sz="2000" dirty="0" smtClean="0"/>
          </a:p>
          <a:p>
            <a:r>
              <a:rPr lang="en-US" sz="2000" dirty="0" smtClean="0"/>
              <a:t>News Feed</a:t>
            </a:r>
            <a:br>
              <a:rPr lang="en-US" sz="20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The News Feed is shown immediately to </a:t>
            </a:r>
            <a:r>
              <a:rPr lang="en-US" sz="1600" dirty="0" smtClean="0"/>
              <a:t>users </a:t>
            </a:r>
            <a:br>
              <a:rPr lang="en-US" sz="1600" dirty="0" smtClean="0"/>
            </a:br>
            <a:r>
              <a:rPr lang="en-US" sz="1600" dirty="0" smtClean="0"/>
              <a:t>upon </a:t>
            </a:r>
            <a:r>
              <a:rPr lang="en-US" sz="1600" dirty="0"/>
              <a:t>logging into </a:t>
            </a:r>
            <a:r>
              <a:rPr lang="en-US" sz="1600" dirty="0" smtClean="0"/>
              <a:t>Facebook.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Recommended </a:t>
            </a:r>
            <a:r>
              <a:rPr lang="en-US" sz="1600" dirty="0"/>
              <a:t>way to publish to </a:t>
            </a:r>
            <a:r>
              <a:rPr lang="en-US" sz="1600" dirty="0" smtClean="0"/>
              <a:t>is </a:t>
            </a:r>
            <a:r>
              <a:rPr lang="en-US" sz="1600" dirty="0"/>
              <a:t>with the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Feed </a:t>
            </a:r>
            <a:r>
              <a:rPr lang="en-US" sz="1600" dirty="0"/>
              <a:t>Dialog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2000" dirty="0" smtClean="0"/>
              <a:t>Requests</a:t>
            </a:r>
            <a:br>
              <a:rPr lang="en-US" sz="2000" dirty="0" smtClean="0"/>
            </a:br>
            <a:r>
              <a:rPr lang="en-US" sz="1600" dirty="0"/>
              <a:t>Requests are a great way to enable users to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invite </a:t>
            </a:r>
            <a:r>
              <a:rPr lang="en-US" sz="1600" dirty="0"/>
              <a:t>their friends to use your app</a:t>
            </a:r>
            <a:endParaRPr lang="en-US" sz="1600" dirty="0" smtClean="0"/>
          </a:p>
        </p:txBody>
      </p:sp>
      <p:pic>
        <p:nvPicPr>
          <p:cNvPr id="4" name="Picture 3" descr="Screen Shot 2012-09-07 at 13.40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60" y="2006115"/>
            <a:ext cx="3951340" cy="1895907"/>
          </a:xfrm>
          <a:prstGeom prst="rect">
            <a:avLst/>
          </a:prstGeom>
        </p:spPr>
      </p:pic>
      <p:pic>
        <p:nvPicPr>
          <p:cNvPr id="5" name="Picture 4" descr="Screen Shot 2012-09-07 at 13.41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60" y="4119215"/>
            <a:ext cx="3951340" cy="18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822"/>
            <a:ext cx="8229600" cy="5733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Open</a:t>
            </a:r>
            <a:r>
              <a:rPr lang="en-GB" dirty="0" smtClean="0"/>
              <a:t> </a:t>
            </a:r>
            <a:r>
              <a:rPr lang="en-GB" b="1" dirty="0" smtClean="0"/>
              <a:t>Graph</a:t>
            </a:r>
            <a:endParaRPr lang="en-GB" dirty="0"/>
          </a:p>
          <a:p>
            <a:pPr lvl="0"/>
            <a:r>
              <a:rPr lang="en-GB" sz="1800" dirty="0"/>
              <a:t>An extension of the social graph - people and the connections they have to everything they care about. e.g. </a:t>
            </a:r>
            <a:r>
              <a:rPr lang="en-GB" sz="1800" b="1" dirty="0"/>
              <a:t>Leighton</a:t>
            </a:r>
            <a:r>
              <a:rPr lang="en-GB" sz="1800" dirty="0"/>
              <a:t> likes </a:t>
            </a:r>
            <a:r>
              <a:rPr lang="en-GB" sz="1800" b="1" dirty="0"/>
              <a:t>Radiohead</a:t>
            </a:r>
            <a:endParaRPr lang="en-GB" sz="1800" dirty="0"/>
          </a:p>
          <a:p>
            <a:pPr lvl="0"/>
            <a:r>
              <a:rPr lang="en-GB" sz="1800" dirty="0"/>
              <a:t>Recently been updated to allow custom actions against objects e.g. Leighton</a:t>
            </a:r>
            <a:r>
              <a:rPr lang="en-GB" sz="1800" b="1" dirty="0"/>
              <a:t> is listening </a:t>
            </a:r>
            <a:r>
              <a:rPr lang="en-GB" sz="1800" dirty="0"/>
              <a:t>to Radiohead</a:t>
            </a:r>
          </a:p>
          <a:p>
            <a:pPr lvl="0"/>
            <a:r>
              <a:rPr lang="en-GB" sz="1800" dirty="0"/>
              <a:t>User's actions on objects are published in the ticker on the user's homepage. </a:t>
            </a:r>
          </a:p>
          <a:p>
            <a:pPr lvl="0"/>
            <a:r>
              <a:rPr lang="en-GB" sz="1800" dirty="0"/>
              <a:t>Custom actions can be published via an app without the need for a dialogue, </a:t>
            </a:r>
            <a:r>
              <a:rPr lang="en-GB" sz="1800" dirty="0" smtClean="0"/>
              <a:t>requiring </a:t>
            </a:r>
            <a:r>
              <a:rPr lang="en-GB" sz="1800" dirty="0"/>
              <a:t>the publish_actions permission on app authentication.</a:t>
            </a:r>
          </a:p>
          <a:p>
            <a:endParaRPr lang="en-US" dirty="0"/>
          </a:p>
        </p:txBody>
      </p:sp>
      <p:pic>
        <p:nvPicPr>
          <p:cNvPr id="1025" name="Picture 1" descr="Open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83" y="3407139"/>
            <a:ext cx="5715000" cy="2085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9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http:</a:t>
            </a:r>
            <a:r>
              <a:rPr lang="en-US" sz="2400" dirty="0">
                <a:hlinkClick r:id="rId2"/>
              </a:rPr>
              <a:t>//developers.facebook.com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http://developers.facebook.com/docs/coreconcepts/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://developers.facebook.com/tools/</a:t>
            </a:r>
            <a:r>
              <a:rPr lang="en-US" sz="2400" dirty="0" smtClean="0">
                <a:hlinkClick r:id="rId4"/>
              </a:rPr>
              <a:t>debug</a:t>
            </a:r>
            <a:endParaRPr lang="en-US" sz="2400" dirty="0" smtClean="0"/>
          </a:p>
          <a:p>
            <a:r>
              <a:rPr lang="en-US" sz="2400" dirty="0">
                <a:hlinkClick r:id="rId5"/>
              </a:rPr>
              <a:t>http://developers.facebook.com/tools/explorer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r>
              <a:rPr lang="en-US" sz="2400" dirty="0">
                <a:hlinkClick r:id="rId6"/>
              </a:rPr>
              <a:t>http://developers.facebook.com/roadmap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r>
              <a:rPr lang="en-US" sz="2400" dirty="0">
                <a:hlinkClick r:id="rId7"/>
              </a:rPr>
              <a:t>https://www.facebook.com/dialog/pagetab?app_id</a:t>
            </a:r>
            <a:r>
              <a:rPr lang="en-US" sz="2400" dirty="0" smtClean="0">
                <a:hlinkClick r:id="rId7"/>
              </a:rPr>
              <a:t>=</a:t>
            </a:r>
            <a:r>
              <a:rPr lang="en-US" sz="2400" i="1" dirty="0" smtClean="0">
                <a:hlinkClick r:id="rId7"/>
              </a:rPr>
              <a:t>[app_id]</a:t>
            </a:r>
            <a:r>
              <a:rPr lang="en-US" sz="2400" dirty="0" smtClean="0">
                <a:hlinkClick r:id="rId7"/>
              </a:rPr>
              <a:t>&amp;</a:t>
            </a:r>
            <a:r>
              <a:rPr lang="en-US" sz="2400" dirty="0">
                <a:hlinkClick r:id="rId7"/>
              </a:rPr>
              <a:t>next</a:t>
            </a:r>
            <a:r>
              <a:rPr lang="en-US" sz="2400" dirty="0" smtClean="0">
                <a:hlinkClick r:id="rId7"/>
              </a:rPr>
              <a:t>=</a:t>
            </a:r>
            <a:r>
              <a:rPr lang="en-US" sz="2400" i="1" dirty="0" smtClean="0">
                <a:hlinkClick r:id="rId7"/>
              </a:rPr>
              <a:t>[url</a:t>
            </a:r>
            <a:r>
              <a:rPr lang="en-US" sz="2400" i="1" dirty="0" smtClean="0"/>
              <a:t>]</a:t>
            </a:r>
          </a:p>
          <a:p>
            <a:r>
              <a:rPr lang="en-US" sz="2400" b="1" dirty="0" smtClean="0">
                <a:solidFill>
                  <a:srgbClr val="FF0000"/>
                </a:solidFill>
                <a:hlinkClick r:id="rId8"/>
              </a:rPr>
              <a:t>http</a:t>
            </a:r>
            <a:r>
              <a:rPr lang="en-US" sz="2400" b="1" dirty="0">
                <a:solidFill>
                  <a:srgbClr val="FF0000"/>
                </a:solidFill>
                <a:hlinkClick r:id="rId8"/>
              </a:rPr>
              <a:t>://developers.facebook.com/policy</a:t>
            </a:r>
            <a:r>
              <a:rPr lang="en-US" sz="2400" b="1" dirty="0" smtClean="0">
                <a:solidFill>
                  <a:srgbClr val="FF0000"/>
                </a:solidFill>
                <a:hlinkClick r:id="rId8"/>
              </a:rPr>
              <a:t>/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381</Words>
  <Application>Microsoft Macintosh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Facebook Application Development</vt:lpstr>
      <vt:lpstr>What is a Facebook Application?</vt:lpstr>
      <vt:lpstr>Ingredients of a good social application </vt:lpstr>
      <vt:lpstr>Application integration</vt:lpstr>
      <vt:lpstr>Benefits of iFrame integration</vt:lpstr>
      <vt:lpstr>Facebook Social Plugins</vt:lpstr>
      <vt:lpstr>Facebook Social Channels</vt:lpstr>
      <vt:lpstr>PowerPoint Presentation</vt:lpstr>
      <vt:lpstr>Useful Links</vt:lpstr>
      <vt:lpstr>Some Facebook Jargon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Facebook Application Development</dc:title>
  <dc:creator>Leighton James</dc:creator>
  <cp:lastModifiedBy>Leighton James</cp:lastModifiedBy>
  <cp:revision>29</cp:revision>
  <dcterms:created xsi:type="dcterms:W3CDTF">2012-09-07T06:09:36Z</dcterms:created>
  <dcterms:modified xsi:type="dcterms:W3CDTF">2012-09-12T12:56:43Z</dcterms:modified>
</cp:coreProperties>
</file>