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8"/>
  </p:notesMasterIdLst>
  <p:handoutMasterIdLst>
    <p:handoutMasterId r:id="rId19"/>
  </p:handoutMasterIdLst>
  <p:sldIdLst>
    <p:sldId id="259" r:id="rId2"/>
    <p:sldId id="283" r:id="rId3"/>
    <p:sldId id="310" r:id="rId4"/>
    <p:sldId id="311" r:id="rId5"/>
    <p:sldId id="307" r:id="rId6"/>
    <p:sldId id="289" r:id="rId7"/>
    <p:sldId id="309" r:id="rId8"/>
    <p:sldId id="313" r:id="rId9"/>
    <p:sldId id="315" r:id="rId10"/>
    <p:sldId id="317" r:id="rId11"/>
    <p:sldId id="316" r:id="rId12"/>
    <p:sldId id="318" r:id="rId13"/>
    <p:sldId id="319" r:id="rId14"/>
    <p:sldId id="320" r:id="rId15"/>
    <p:sldId id="321" r:id="rId16"/>
    <p:sldId id="28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后超 雷" initials="后超" lastIdx="1" clrIdx="0">
    <p:extLst>
      <p:ext uri="{19B8F6BF-5375-455C-9EA6-DF929625EA0E}">
        <p15:presenceInfo xmlns:p15="http://schemas.microsoft.com/office/powerpoint/2012/main" userId="5fcb42c6ccb6d8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8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44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" y="4070554"/>
            <a:ext cx="9144000" cy="1050085"/>
          </a:xfrm>
        </p:spPr>
        <p:txBody>
          <a:bodyPr/>
          <a:lstStyle/>
          <a:p>
            <a:pPr algn="ctr"/>
            <a:r>
              <a:rPr lang="en-US" altLang="zh-CN" sz="3200" b="0"/>
              <a:t>Adaptive Weighting Multi-Field-of-View CNN</a:t>
            </a:r>
            <a:br>
              <a:rPr lang="en-US" altLang="zh-CN" sz="3200" b="0"/>
            </a:br>
            <a:r>
              <a:rPr lang="en-US" altLang="zh-CN" sz="3200" b="0"/>
              <a:t>for Semantic Segmentation in Pathology</a:t>
            </a:r>
            <a:endParaRPr lang="zh-CN" altLang="en-US" sz="2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69124" y="5677865"/>
            <a:ext cx="5820358" cy="468179"/>
          </a:xfrm>
        </p:spPr>
        <p:txBody>
          <a:bodyPr/>
          <a:lstStyle/>
          <a:p>
            <a:r>
              <a:rPr lang="en-US" altLang="zh-CN"/>
              <a:t>Kyushu University, Fukuoka, Japan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69124" y="6283266"/>
            <a:ext cx="4159250" cy="499004"/>
          </a:xfrm>
        </p:spPr>
        <p:txBody>
          <a:bodyPr/>
          <a:lstStyle/>
          <a:p>
            <a:r>
              <a:rPr lang="en-US" altLang="zh-CN"/>
              <a:t>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770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974277"/>
            <a:ext cx="8866187" cy="574183"/>
          </a:xfrm>
        </p:spPr>
        <p:txBody>
          <a:bodyPr>
            <a:noAutofit/>
          </a:bodyPr>
          <a:lstStyle/>
          <a:p>
            <a:r>
              <a:rPr lang="en-US" altLang="zh-CN" sz="2400"/>
              <a:t>AWMF-CNN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DECA87-1FED-4D05-A0F4-B0F067870589}"/>
              </a:ext>
            </a:extLst>
          </p:cNvPr>
          <p:cNvSpPr/>
          <p:nvPr/>
        </p:nvSpPr>
        <p:spPr>
          <a:xfrm>
            <a:off x="0" y="1548460"/>
            <a:ext cx="32912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Proposed Method</a:t>
            </a:r>
            <a:endParaRPr lang="zh-CN" altLang="en-US" sz="3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60D6E43-FAE4-42CF-AC8A-09E8B1F07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613" y="1679075"/>
            <a:ext cx="3696740" cy="4906459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7CE2D82D-7691-4FD7-81F7-DE23E3B269A7}"/>
              </a:ext>
            </a:extLst>
          </p:cNvPr>
          <p:cNvSpPr/>
          <p:nvPr/>
        </p:nvSpPr>
        <p:spPr>
          <a:xfrm>
            <a:off x="638779" y="3742641"/>
            <a:ext cx="550924" cy="337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89E4158-8765-490C-814E-C64FCA55819B}"/>
              </a:ext>
            </a:extLst>
          </p:cNvPr>
          <p:cNvSpPr/>
          <p:nvPr/>
        </p:nvSpPr>
        <p:spPr>
          <a:xfrm>
            <a:off x="391667" y="2494312"/>
            <a:ext cx="34099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en-US" altLang="zh-CN"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 Weighting CNN</a:t>
            </a:r>
            <a:endParaRPr lang="zh-CN" altLang="en-US" sz="2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AEBDEC-0A88-47EF-BBC9-FE0B55284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52" y="3356424"/>
            <a:ext cx="3878557" cy="7724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4E17367-16A0-4A96-90C8-542214FFF3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33" y="4482207"/>
            <a:ext cx="2613061" cy="82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31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974277"/>
            <a:ext cx="8866187" cy="574183"/>
          </a:xfrm>
        </p:spPr>
        <p:txBody>
          <a:bodyPr>
            <a:noAutofit/>
          </a:bodyPr>
          <a:lstStyle/>
          <a:p>
            <a:r>
              <a:rPr lang="en-US" altLang="zh-CN" sz="2400"/>
              <a:t>AWMF-CNN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DECA87-1FED-4D05-A0F4-B0F067870589}"/>
              </a:ext>
            </a:extLst>
          </p:cNvPr>
          <p:cNvSpPr/>
          <p:nvPr/>
        </p:nvSpPr>
        <p:spPr>
          <a:xfrm>
            <a:off x="0" y="1548460"/>
            <a:ext cx="32912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Proposed Method</a:t>
            </a:r>
            <a:endParaRPr lang="zh-CN" altLang="en-US" sz="3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60D6E43-FAE4-42CF-AC8A-09E8B1F07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613" y="1679075"/>
            <a:ext cx="3696740" cy="4906459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7CE2D82D-7691-4FD7-81F7-DE23E3B269A7}"/>
              </a:ext>
            </a:extLst>
          </p:cNvPr>
          <p:cNvSpPr/>
          <p:nvPr/>
        </p:nvSpPr>
        <p:spPr>
          <a:xfrm>
            <a:off x="638779" y="3742641"/>
            <a:ext cx="550924" cy="337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89E4158-8765-490C-814E-C64FCA55819B}"/>
              </a:ext>
            </a:extLst>
          </p:cNvPr>
          <p:cNvSpPr/>
          <p:nvPr/>
        </p:nvSpPr>
        <p:spPr>
          <a:xfrm>
            <a:off x="383647" y="2540478"/>
            <a:ext cx="433323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sz="24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en-US" altLang="zh-CN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End-to-End Learning of the </a:t>
            </a:r>
          </a:p>
          <a:p>
            <a:r>
              <a:rPr lang="en-US" altLang="zh-CN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intergrated network</a:t>
            </a:r>
            <a:endParaRPr lang="zh-CN" altLang="en-US" sz="24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658FCC6-A733-4100-8991-4C247E799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47" y="3911515"/>
            <a:ext cx="4333238" cy="148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18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974277"/>
            <a:ext cx="8866187" cy="574183"/>
          </a:xfrm>
        </p:spPr>
        <p:txBody>
          <a:bodyPr>
            <a:noAutofit/>
          </a:bodyPr>
          <a:lstStyle/>
          <a:p>
            <a:r>
              <a:rPr lang="en-US" altLang="zh-CN" sz="2400"/>
              <a:t>AWMF-CNN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DECA87-1FED-4D05-A0F4-B0F067870589}"/>
              </a:ext>
            </a:extLst>
          </p:cNvPr>
          <p:cNvSpPr/>
          <p:nvPr/>
        </p:nvSpPr>
        <p:spPr>
          <a:xfrm>
            <a:off x="0" y="1548460"/>
            <a:ext cx="361669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Experimental Result:</a:t>
            </a:r>
            <a:endParaRPr lang="zh-CN" altLang="en-US" sz="3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ECAEE6B-E0FD-40CD-BE25-01ED899DD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4" y="2010892"/>
            <a:ext cx="7128704" cy="473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35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974277"/>
            <a:ext cx="8866187" cy="574183"/>
          </a:xfrm>
        </p:spPr>
        <p:txBody>
          <a:bodyPr>
            <a:noAutofit/>
          </a:bodyPr>
          <a:lstStyle/>
          <a:p>
            <a:r>
              <a:rPr lang="en-US" altLang="zh-CN" sz="2400"/>
              <a:t>AWMF-CNN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DECA87-1FED-4D05-A0F4-B0F067870589}"/>
              </a:ext>
            </a:extLst>
          </p:cNvPr>
          <p:cNvSpPr/>
          <p:nvPr/>
        </p:nvSpPr>
        <p:spPr>
          <a:xfrm>
            <a:off x="0" y="1548460"/>
            <a:ext cx="361669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Experimental Result:</a:t>
            </a:r>
            <a:endParaRPr lang="zh-CN" altLang="en-US" sz="3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2DDB7F0-E0C5-48AD-B5A8-F9E06AE48DFA}"/>
              </a:ext>
            </a:extLst>
          </p:cNvPr>
          <p:cNvSpPr/>
          <p:nvPr/>
        </p:nvSpPr>
        <p:spPr>
          <a:xfrm>
            <a:off x="488584" y="1794249"/>
            <a:ext cx="32870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overall pixel accuracy</a:t>
            </a:r>
            <a:r>
              <a:rPr lang="zh-CN" altLang="en-US" sz="2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D7F01F-5430-4D6B-903D-E668D57ED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879" y="2680742"/>
            <a:ext cx="2371524" cy="83700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1C11587-C402-4031-9C14-E26376F45F76}"/>
              </a:ext>
            </a:extLst>
          </p:cNvPr>
          <p:cNvSpPr/>
          <p:nvPr/>
        </p:nvSpPr>
        <p:spPr>
          <a:xfrm>
            <a:off x="555895" y="3360608"/>
            <a:ext cx="418445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mean of the per-class accuracy</a:t>
            </a:r>
            <a:r>
              <a:rPr lang="zh-CN" altLang="en-US" sz="2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29D9D6A-4725-4354-97D4-2BEE28604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308" y="4404244"/>
            <a:ext cx="2160558" cy="68228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29D349D-2F21-4695-9895-7FA9549BC508}"/>
              </a:ext>
            </a:extLst>
          </p:cNvPr>
          <p:cNvSpPr/>
          <p:nvPr/>
        </p:nvSpPr>
        <p:spPr>
          <a:xfrm>
            <a:off x="555895" y="4745385"/>
            <a:ext cx="500916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mean of the intersection over the union</a:t>
            </a:r>
            <a:r>
              <a:rPr lang="zh-CN" altLang="en-US" sz="2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4BE3A30-6291-42CB-B685-D247DDDECF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879" y="5763132"/>
            <a:ext cx="3191558" cy="73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31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974277"/>
            <a:ext cx="8866187" cy="574183"/>
          </a:xfrm>
        </p:spPr>
        <p:txBody>
          <a:bodyPr>
            <a:noAutofit/>
          </a:bodyPr>
          <a:lstStyle/>
          <a:p>
            <a:r>
              <a:rPr lang="en-US" altLang="zh-CN" sz="2400"/>
              <a:t>AWMF-CNN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DECA87-1FED-4D05-A0F4-B0F067870589}"/>
              </a:ext>
            </a:extLst>
          </p:cNvPr>
          <p:cNvSpPr/>
          <p:nvPr/>
        </p:nvSpPr>
        <p:spPr>
          <a:xfrm>
            <a:off x="0" y="1548460"/>
            <a:ext cx="361669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Experimental Result:</a:t>
            </a:r>
            <a:endParaRPr lang="zh-CN" altLang="en-US" sz="3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0EC517-C085-4972-80F1-B298CB6EF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3499"/>
            <a:ext cx="9144000" cy="341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37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974277"/>
            <a:ext cx="8866187" cy="574183"/>
          </a:xfrm>
        </p:spPr>
        <p:txBody>
          <a:bodyPr>
            <a:noAutofit/>
          </a:bodyPr>
          <a:lstStyle/>
          <a:p>
            <a:r>
              <a:rPr lang="en-US" altLang="zh-CN" sz="2400"/>
              <a:t>AWMF-CNN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DECA87-1FED-4D05-A0F4-B0F067870589}"/>
              </a:ext>
            </a:extLst>
          </p:cNvPr>
          <p:cNvSpPr/>
          <p:nvPr/>
        </p:nvSpPr>
        <p:spPr>
          <a:xfrm>
            <a:off x="0" y="1548460"/>
            <a:ext cx="361669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Experimental Result:</a:t>
            </a:r>
            <a:endParaRPr lang="zh-CN" altLang="en-US" sz="3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205688B-DCE3-490B-AF2C-7E03557A71AC}"/>
              </a:ext>
            </a:extLst>
          </p:cNvPr>
          <p:cNvSpPr/>
          <p:nvPr/>
        </p:nvSpPr>
        <p:spPr>
          <a:xfrm>
            <a:off x="488805" y="2184198"/>
            <a:ext cx="380584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Varying expert networks</a:t>
            </a:r>
            <a:endParaRPr lang="zh-CN" altLang="en-US" sz="28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CFCA256-8319-4368-B466-5D60A02BF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65" y="3069239"/>
            <a:ext cx="6946469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53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Thanks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974277"/>
            <a:ext cx="8866187" cy="574183"/>
          </a:xfrm>
        </p:spPr>
        <p:txBody>
          <a:bodyPr>
            <a:noAutofit/>
          </a:bodyPr>
          <a:lstStyle/>
          <a:p>
            <a:r>
              <a:rPr lang="en-US" altLang="zh-CN" sz="2400"/>
              <a:t>AWMF-CNN</a:t>
            </a:r>
            <a:endParaRPr lang="zh-CN" altLang="en-US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3A0E36A-8A60-4D5F-AECE-F11D876356BC}"/>
              </a:ext>
            </a:extLst>
          </p:cNvPr>
          <p:cNvSpPr/>
          <p:nvPr/>
        </p:nvSpPr>
        <p:spPr>
          <a:xfrm>
            <a:off x="106518" y="1627632"/>
            <a:ext cx="227498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  <a:endParaRPr lang="zh-CN" altLang="en-US" sz="3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E9D72C4-9409-4FD0-BDE3-9602DFA3B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58" y="2317254"/>
            <a:ext cx="3635055" cy="356646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21D29D2-5A20-4A8F-9D0E-7C251CB3328C}"/>
              </a:ext>
            </a:extLst>
          </p:cNvPr>
          <p:cNvSpPr/>
          <p:nvPr/>
        </p:nvSpPr>
        <p:spPr>
          <a:xfrm>
            <a:off x="4052542" y="2317254"/>
            <a:ext cx="509145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Automated digital histopathology </a:t>
            </a:r>
          </a:p>
          <a:p>
            <a:r>
              <a:rPr lang="en-US" altLang="zh-CN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segmentation</a:t>
            </a:r>
            <a:endParaRPr lang="zh-CN" altLang="en-US" sz="2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119666C-F4CE-4CE7-8E2D-4D612B620356}"/>
              </a:ext>
            </a:extLst>
          </p:cNvPr>
          <p:cNvSpPr/>
          <p:nvPr/>
        </p:nvSpPr>
        <p:spPr>
          <a:xfrm>
            <a:off x="3951313" y="3792045"/>
            <a:ext cx="5275803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Yoshizawa showed that knowledge </a:t>
            </a:r>
          </a:p>
          <a:p>
            <a:r>
              <a:rPr lang="en-US" altLang="zh-CN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lung a</a:t>
            </a:r>
            <a:r>
              <a:rPr lang="en-US" altLang="zh-CN"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denocarcinoma subtypes </a:t>
            </a:r>
          </a:p>
          <a:p>
            <a:r>
              <a:rPr lang="en-US" altLang="zh-CN"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could be used to p</a:t>
            </a:r>
            <a:r>
              <a:rPr lang="en-US" altLang="zh-CN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redict the prognosis</a:t>
            </a:r>
          </a:p>
          <a:p>
            <a:r>
              <a:rPr lang="en-US" altLang="zh-CN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a patient who  underwent s</a:t>
            </a:r>
            <a:r>
              <a:rPr lang="en-US" altLang="zh-CN"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urgical </a:t>
            </a:r>
          </a:p>
          <a:p>
            <a:r>
              <a:rPr lang="en-US" altLang="zh-CN"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resection statistically.</a:t>
            </a:r>
            <a:endParaRPr lang="zh-CN" altLang="en-US" sz="2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461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974277"/>
            <a:ext cx="8866187" cy="574183"/>
          </a:xfrm>
        </p:spPr>
        <p:txBody>
          <a:bodyPr>
            <a:noAutofit/>
          </a:bodyPr>
          <a:lstStyle/>
          <a:p>
            <a:r>
              <a:rPr lang="en-US" altLang="zh-CN" sz="2400"/>
              <a:t>AWMF-CNN</a:t>
            </a:r>
            <a:endParaRPr lang="zh-CN" altLang="en-US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3A0E36A-8A60-4D5F-AECE-F11D876356BC}"/>
              </a:ext>
            </a:extLst>
          </p:cNvPr>
          <p:cNvSpPr/>
          <p:nvPr/>
        </p:nvSpPr>
        <p:spPr>
          <a:xfrm>
            <a:off x="238764" y="1627632"/>
            <a:ext cx="201048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  <a:endParaRPr lang="zh-CN" altLang="en-US" sz="3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E9D72C4-9409-4FD0-BDE3-9602DFA3B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4" y="2317254"/>
            <a:ext cx="3635055" cy="356646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119666C-F4CE-4CE7-8E2D-4D612B620356}"/>
              </a:ext>
            </a:extLst>
          </p:cNvPr>
          <p:cNvSpPr/>
          <p:nvPr/>
        </p:nvSpPr>
        <p:spPr>
          <a:xfrm>
            <a:off x="4005319" y="2151455"/>
            <a:ext cx="500329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To make pathological diagnoses,</a:t>
            </a:r>
          </a:p>
          <a:p>
            <a:r>
              <a:rPr lang="en-US" altLang="zh-CN"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pathologists usually c</a:t>
            </a:r>
            <a:r>
              <a:rPr lang="en-US" altLang="zh-CN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heck images by </a:t>
            </a:r>
          </a:p>
          <a:p>
            <a:r>
              <a:rPr lang="en-US" altLang="zh-CN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changing their magnification in WSI </a:t>
            </a:r>
          </a:p>
          <a:p>
            <a:r>
              <a:rPr lang="en-US" altLang="zh-CN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viewers.</a:t>
            </a:r>
            <a:endParaRPr lang="zh-CN" altLang="en-US" sz="2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6F1388-6D66-4E73-84FD-5ADE0EDA6871}"/>
              </a:ext>
            </a:extLst>
          </p:cNvPr>
          <p:cNvSpPr/>
          <p:nvPr/>
        </p:nvSpPr>
        <p:spPr>
          <a:xfrm>
            <a:off x="4005319" y="4314063"/>
            <a:ext cx="529183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They can check a wide range of</a:t>
            </a:r>
          </a:p>
          <a:p>
            <a:r>
              <a:rPr lang="en-US" altLang="zh-CN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Texture pattern in a  low-magnification </a:t>
            </a:r>
          </a:p>
          <a:p>
            <a:r>
              <a:rPr lang="en-US" altLang="zh-CN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Image,whereas they use high-magnify</a:t>
            </a:r>
          </a:p>
          <a:p>
            <a:r>
              <a:rPr lang="en-US" altLang="zh-CN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ication to check details.</a:t>
            </a:r>
            <a:endParaRPr lang="zh-CN" altLang="en-US" sz="2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885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974277"/>
            <a:ext cx="8866187" cy="574183"/>
          </a:xfrm>
        </p:spPr>
        <p:txBody>
          <a:bodyPr>
            <a:noAutofit/>
          </a:bodyPr>
          <a:lstStyle/>
          <a:p>
            <a:r>
              <a:rPr lang="en-US" altLang="zh-CN" sz="2400"/>
              <a:t>AWMF-CNN</a:t>
            </a:r>
            <a:endParaRPr lang="zh-CN" altLang="en-US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3A0E36A-8A60-4D5F-AECE-F11D876356BC}"/>
              </a:ext>
            </a:extLst>
          </p:cNvPr>
          <p:cNvSpPr/>
          <p:nvPr/>
        </p:nvSpPr>
        <p:spPr>
          <a:xfrm>
            <a:off x="238764" y="1627632"/>
            <a:ext cx="201048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  <a:endParaRPr lang="zh-CN" altLang="en-US" sz="3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E9D72C4-9409-4FD0-BDE3-9602DFA3B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33" y="2291579"/>
            <a:ext cx="3635055" cy="356646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119666C-F4CE-4CE7-8E2D-4D612B620356}"/>
              </a:ext>
            </a:extLst>
          </p:cNvPr>
          <p:cNvSpPr/>
          <p:nvPr/>
        </p:nvSpPr>
        <p:spPr>
          <a:xfrm>
            <a:off x="3800588" y="2224225"/>
            <a:ext cx="5428089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In this paper, they proposed a novel</a:t>
            </a:r>
          </a:p>
          <a:p>
            <a:r>
              <a:rPr lang="en-US" altLang="zh-CN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Semantic segmentation method, called</a:t>
            </a:r>
          </a:p>
          <a:p>
            <a:r>
              <a:rPr lang="en-US" altLang="zh-CN"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Adaptive-Weighting-Multi-Field-of-</a:t>
            </a:r>
          </a:p>
          <a:p>
            <a:r>
              <a:rPr lang="en-US" altLang="zh-CN"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View-CNN</a:t>
            </a:r>
            <a:r>
              <a:rPr lang="en-US" altLang="zh-CN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t</a:t>
            </a:r>
            <a:r>
              <a:rPr lang="en-US" altLang="zh-CN"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hat can adaptatively use </a:t>
            </a:r>
          </a:p>
          <a:p>
            <a:r>
              <a:rPr lang="en-US" altLang="zh-CN"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features</a:t>
            </a:r>
            <a:r>
              <a:rPr lang="en-US" altLang="zh-CN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from images with </a:t>
            </a:r>
          </a:p>
          <a:p>
            <a:r>
              <a:rPr lang="en-US" altLang="zh-CN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different magnifications to segment </a:t>
            </a:r>
          </a:p>
          <a:p>
            <a:r>
              <a:rPr lang="en-US" altLang="zh-CN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multiple cancer subtype regions i</a:t>
            </a:r>
            <a:r>
              <a:rPr lang="en-US" altLang="zh-CN"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 the </a:t>
            </a:r>
          </a:p>
          <a:p>
            <a:r>
              <a:rPr lang="en-US" altLang="zh-CN"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CN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nput image.</a:t>
            </a:r>
            <a:endParaRPr lang="en-US" altLang="zh-CN" sz="2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179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974277"/>
            <a:ext cx="8866187" cy="574183"/>
          </a:xfrm>
        </p:spPr>
        <p:txBody>
          <a:bodyPr>
            <a:noAutofit/>
          </a:bodyPr>
          <a:lstStyle/>
          <a:p>
            <a:r>
              <a:rPr lang="en-US" altLang="zh-CN" sz="2400"/>
              <a:t>AWMF-CNN</a:t>
            </a:r>
            <a:endParaRPr lang="zh-CN" altLang="en-US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3A0E36A-8A60-4D5F-AECE-F11D876356BC}"/>
              </a:ext>
            </a:extLst>
          </p:cNvPr>
          <p:cNvSpPr/>
          <p:nvPr/>
        </p:nvSpPr>
        <p:spPr>
          <a:xfrm>
            <a:off x="-16911" y="1627632"/>
            <a:ext cx="25218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Contribuction</a:t>
            </a:r>
            <a:endParaRPr lang="zh-CN" altLang="en-US" sz="3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6029D77-27FF-4EC3-A888-793143536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619" y="2291579"/>
            <a:ext cx="4259949" cy="176037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F47CB33-CFE2-48C1-A38F-4A861067E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619" y="4327333"/>
            <a:ext cx="4259949" cy="20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4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974277"/>
            <a:ext cx="8866187" cy="574183"/>
          </a:xfrm>
        </p:spPr>
        <p:txBody>
          <a:bodyPr>
            <a:noAutofit/>
          </a:bodyPr>
          <a:lstStyle/>
          <a:p>
            <a:r>
              <a:rPr lang="en-US" altLang="zh-CN" sz="2400"/>
              <a:t>AWMF-CNN</a:t>
            </a:r>
            <a:endParaRPr lang="zh-CN" altLang="en-US" sz="24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5E70431-21A5-46EF-8457-2C7BA8CACA67}"/>
              </a:ext>
            </a:extLst>
          </p:cNvPr>
          <p:cNvSpPr txBox="1">
            <a:spLocks/>
          </p:cNvSpPr>
          <p:nvPr/>
        </p:nvSpPr>
        <p:spPr>
          <a:xfrm>
            <a:off x="95498" y="3180538"/>
            <a:ext cx="8325019" cy="1114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>
                <a:solidFill>
                  <a:schemeClr val="tx1"/>
                </a:solidFill>
              </a:rPr>
              <a:t>Adaptive Weighting Multi-Field-of-View CNN</a:t>
            </a:r>
            <a:br>
              <a:rPr lang="en-US" altLang="zh-CN">
                <a:solidFill>
                  <a:schemeClr val="tx1"/>
                </a:solidFill>
              </a:rPr>
            </a:br>
            <a:r>
              <a:rPr lang="en-US" altLang="zh-CN">
                <a:solidFill>
                  <a:schemeClr val="tx1"/>
                </a:solidFill>
              </a:rPr>
              <a:t>for Semantic Segmentation in Pathology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104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974277"/>
            <a:ext cx="8866187" cy="574183"/>
          </a:xfrm>
        </p:spPr>
        <p:txBody>
          <a:bodyPr>
            <a:noAutofit/>
          </a:bodyPr>
          <a:lstStyle/>
          <a:p>
            <a:r>
              <a:rPr lang="en-US" altLang="zh-CN" sz="2400"/>
              <a:t>AWMF-CNN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DECA87-1FED-4D05-A0F4-B0F067870589}"/>
              </a:ext>
            </a:extLst>
          </p:cNvPr>
          <p:cNvSpPr/>
          <p:nvPr/>
        </p:nvSpPr>
        <p:spPr>
          <a:xfrm>
            <a:off x="0" y="1548460"/>
            <a:ext cx="32912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Proposed Method</a:t>
            </a:r>
            <a:endParaRPr lang="zh-CN" altLang="en-US" sz="3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60D6E43-FAE4-42CF-AC8A-09E8B1F07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613" y="1679075"/>
            <a:ext cx="3696740" cy="490645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488D24-5F11-459B-B23F-0F451649EAB2}"/>
              </a:ext>
            </a:extLst>
          </p:cNvPr>
          <p:cNvSpPr/>
          <p:nvPr/>
        </p:nvSpPr>
        <p:spPr>
          <a:xfrm>
            <a:off x="217632" y="2219274"/>
            <a:ext cx="15311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n-US" altLang="zh-CN"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etworks:</a:t>
            </a:r>
            <a:endParaRPr lang="zh-CN" altLang="en-US" sz="2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B39A35A-4747-42A5-961C-D6B47F738203}"/>
                  </a:ext>
                </a:extLst>
              </p:cNvPr>
              <p:cNvSpPr txBox="1"/>
              <p:nvPr/>
            </p:nvSpPr>
            <p:spPr>
              <a:xfrm>
                <a:off x="786657" y="2710818"/>
                <a:ext cx="1824217" cy="302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B39A35A-4747-42A5-961C-D6B47F738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57" y="2710818"/>
                <a:ext cx="1824217" cy="302070"/>
              </a:xfrm>
              <a:prstGeom prst="rect">
                <a:avLst/>
              </a:prstGeom>
              <a:blipFill>
                <a:blip r:embed="rId3"/>
                <a:stretch>
                  <a:fillRect l="-3679" t="-2041" r="-1003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3AAF740B-8791-40B3-9636-050DC8C00693}"/>
              </a:ext>
            </a:extLst>
          </p:cNvPr>
          <p:cNvSpPr/>
          <p:nvPr/>
        </p:nvSpPr>
        <p:spPr>
          <a:xfrm>
            <a:off x="108344" y="3280976"/>
            <a:ext cx="228149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altLang="zh-CN"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raining data:</a:t>
            </a:r>
            <a:endParaRPr lang="zh-CN" altLang="en-US" sz="2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55A22F4-32A0-4C3A-AC5A-7F15707B6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79" y="3845113"/>
            <a:ext cx="4503810" cy="2331922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7CE2D82D-7691-4FD7-81F7-DE23E3B269A7}"/>
              </a:ext>
            </a:extLst>
          </p:cNvPr>
          <p:cNvSpPr/>
          <p:nvPr/>
        </p:nvSpPr>
        <p:spPr>
          <a:xfrm>
            <a:off x="638779" y="3742641"/>
            <a:ext cx="550924" cy="337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409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974277"/>
            <a:ext cx="8866187" cy="574183"/>
          </a:xfrm>
        </p:spPr>
        <p:txBody>
          <a:bodyPr>
            <a:noAutofit/>
          </a:bodyPr>
          <a:lstStyle/>
          <a:p>
            <a:r>
              <a:rPr lang="en-US" altLang="zh-CN" sz="2400"/>
              <a:t>AWMF-CNN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DECA87-1FED-4D05-A0F4-B0F067870589}"/>
              </a:ext>
            </a:extLst>
          </p:cNvPr>
          <p:cNvSpPr/>
          <p:nvPr/>
        </p:nvSpPr>
        <p:spPr>
          <a:xfrm>
            <a:off x="0" y="1548460"/>
            <a:ext cx="32912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Proposed Method</a:t>
            </a:r>
            <a:endParaRPr lang="zh-CN" altLang="en-US" sz="3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60D6E43-FAE4-42CF-AC8A-09E8B1F07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613" y="1679075"/>
            <a:ext cx="3696740" cy="4906459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7CE2D82D-7691-4FD7-81F7-DE23E3B269A7}"/>
              </a:ext>
            </a:extLst>
          </p:cNvPr>
          <p:cNvSpPr/>
          <p:nvPr/>
        </p:nvSpPr>
        <p:spPr>
          <a:xfrm>
            <a:off x="638779" y="3742641"/>
            <a:ext cx="550924" cy="337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89E4158-8765-490C-814E-C64FCA55819B}"/>
              </a:ext>
            </a:extLst>
          </p:cNvPr>
          <p:cNvSpPr/>
          <p:nvPr/>
        </p:nvSpPr>
        <p:spPr>
          <a:xfrm>
            <a:off x="383647" y="2494312"/>
            <a:ext cx="342593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en-US" altLang="zh-CN"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Intialization(Pre-train)</a:t>
            </a:r>
            <a:endParaRPr lang="zh-CN" altLang="en-US" sz="2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E358E54-B516-452D-8E7C-86A88C29F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" y="3540752"/>
            <a:ext cx="4031576" cy="139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5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974277"/>
            <a:ext cx="8866187" cy="574183"/>
          </a:xfrm>
        </p:spPr>
        <p:txBody>
          <a:bodyPr>
            <a:noAutofit/>
          </a:bodyPr>
          <a:lstStyle/>
          <a:p>
            <a:r>
              <a:rPr lang="en-US" altLang="zh-CN" sz="2400"/>
              <a:t>AWMF-CNN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DECA87-1FED-4D05-A0F4-B0F067870589}"/>
              </a:ext>
            </a:extLst>
          </p:cNvPr>
          <p:cNvSpPr/>
          <p:nvPr/>
        </p:nvSpPr>
        <p:spPr>
          <a:xfrm>
            <a:off x="0" y="1548460"/>
            <a:ext cx="32912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Proposed Method</a:t>
            </a:r>
            <a:endParaRPr lang="zh-CN" altLang="en-US" sz="3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60D6E43-FAE4-42CF-AC8A-09E8B1F07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613" y="1679075"/>
            <a:ext cx="3696740" cy="4906459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7CE2D82D-7691-4FD7-81F7-DE23E3B269A7}"/>
              </a:ext>
            </a:extLst>
          </p:cNvPr>
          <p:cNvSpPr/>
          <p:nvPr/>
        </p:nvSpPr>
        <p:spPr>
          <a:xfrm>
            <a:off x="638779" y="3742641"/>
            <a:ext cx="550924" cy="337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89E4158-8765-490C-814E-C64FCA55819B}"/>
              </a:ext>
            </a:extLst>
          </p:cNvPr>
          <p:cNvSpPr/>
          <p:nvPr/>
        </p:nvSpPr>
        <p:spPr>
          <a:xfrm>
            <a:off x="383647" y="2494312"/>
            <a:ext cx="342593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en-US" altLang="zh-CN"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Intialization(Pre-train)</a:t>
            </a:r>
            <a:endParaRPr lang="zh-CN" altLang="en-US" sz="2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E358E54-B516-452D-8E7C-86A88C29F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" y="3540752"/>
            <a:ext cx="4031576" cy="139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88836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2038</TotalTime>
  <Words>228</Words>
  <Application>Microsoft Office PowerPoint</Application>
  <PresentationFormat>全屏显示(4:3)</PresentationFormat>
  <Paragraphs>67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微软雅黑</vt:lpstr>
      <vt:lpstr>Arial</vt:lpstr>
      <vt:lpstr>Calibri</vt:lpstr>
      <vt:lpstr>Cambria Math</vt:lpstr>
      <vt:lpstr>2016-VI主题-蓝</vt:lpstr>
      <vt:lpstr>Adaptive Weighting Multi-Field-of-View CNN for Semantic Segmentation in Pathology</vt:lpstr>
      <vt:lpstr>AWMF-CNN</vt:lpstr>
      <vt:lpstr>AWMF-CNN</vt:lpstr>
      <vt:lpstr>AWMF-CNN</vt:lpstr>
      <vt:lpstr>AWMF-CNN</vt:lpstr>
      <vt:lpstr>AWMF-CNN</vt:lpstr>
      <vt:lpstr>AWMF-CNN</vt:lpstr>
      <vt:lpstr>AWMF-CNN</vt:lpstr>
      <vt:lpstr>AWMF-CNN</vt:lpstr>
      <vt:lpstr>AWMF-CNN</vt:lpstr>
      <vt:lpstr>AWMF-CNN</vt:lpstr>
      <vt:lpstr>AWMF-CNN</vt:lpstr>
      <vt:lpstr>AWMF-CNN</vt:lpstr>
      <vt:lpstr>AWMF-CNN</vt:lpstr>
      <vt:lpstr>AWMF-CNN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后超 雷</cp:lastModifiedBy>
  <cp:revision>142</cp:revision>
  <dcterms:created xsi:type="dcterms:W3CDTF">2016-04-20T02:59:17Z</dcterms:created>
  <dcterms:modified xsi:type="dcterms:W3CDTF">2019-09-10T00:44:46Z</dcterms:modified>
</cp:coreProperties>
</file>