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15"/>
  </p:notesMasterIdLst>
  <p:sldIdLst>
    <p:sldId id="256" r:id="rId2"/>
    <p:sldId id="319" r:id="rId3"/>
    <p:sldId id="327" r:id="rId4"/>
    <p:sldId id="326" r:id="rId5"/>
    <p:sldId id="329" r:id="rId6"/>
    <p:sldId id="330" r:id="rId7"/>
    <p:sldId id="331" r:id="rId8"/>
    <p:sldId id="332" r:id="rId9"/>
    <p:sldId id="333" r:id="rId10"/>
    <p:sldId id="321" r:id="rId11"/>
    <p:sldId id="325" r:id="rId12"/>
    <p:sldId id="328" r:id="rId13"/>
    <p:sldId id="320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Open Sans" panose="020B060402020202020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707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1CDEB-3C5B-40B7-B236-8591393C8AE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7E1E0-1B28-45BF-AE1C-C761EDD5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85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199" y="1452649"/>
            <a:ext cx="8229601" cy="2890751"/>
          </a:xfrm>
        </p:spPr>
        <p:txBody>
          <a:bodyPr/>
          <a:lstStyle>
            <a:lvl1pPr marL="457200" indent="-457200" algn="l">
              <a:buFont typeface="Arial" panose="020B0604020202020204" pitchFamily="34" charset="0"/>
              <a:buChar char="•"/>
              <a:defRPr b="0"/>
            </a:lvl1pPr>
            <a:lvl2pPr>
              <a:defRPr baseline="0">
                <a:solidFill>
                  <a:srgbClr val="003366"/>
                </a:solidFill>
              </a:defRPr>
            </a:lvl2pPr>
            <a:lvl3pPr>
              <a:defRPr>
                <a:solidFill>
                  <a:srgbClr val="003366"/>
                </a:solidFill>
              </a:defRPr>
            </a:lvl3pPr>
            <a:lvl4pPr>
              <a:defRPr>
                <a:solidFill>
                  <a:srgbClr val="003366"/>
                </a:solidFill>
              </a:defRPr>
            </a:lvl4pPr>
            <a:lvl5pPr>
              <a:defRPr>
                <a:solidFill>
                  <a:srgbClr val="003366"/>
                </a:solidFill>
              </a:defRPr>
            </a:lvl5pPr>
          </a:lstStyle>
          <a:p>
            <a:pPr lvl="0"/>
            <a:r>
              <a:rPr lang="en-US" dirty="0"/>
              <a:t>Objective</a:t>
            </a:r>
          </a:p>
          <a:p>
            <a:pPr lvl="1"/>
            <a:r>
              <a:rPr lang="en-US" dirty="0"/>
              <a:t>Sub point</a:t>
            </a:r>
          </a:p>
          <a:p>
            <a:pPr lvl="0"/>
            <a:r>
              <a:rPr lang="en-US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74028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8665" y="1452649"/>
            <a:ext cx="8229600" cy="3805151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34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967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0218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193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2773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106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063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322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8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67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578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9101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858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Instructor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665" y="1452649"/>
            <a:ext cx="8229600" cy="604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Name of Lesson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19800"/>
            <a:ext cx="2133600" cy="62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0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72" r:id="rId5"/>
    <p:sldLayoutId id="2147483665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b="1" kern="12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208088"/>
            <a:ext cx="5181600" cy="1470025"/>
          </a:xfrm>
        </p:spPr>
        <p:txBody>
          <a:bodyPr>
            <a:norm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 502 – Module 3</a:t>
            </a:r>
            <a:b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Validation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3086100"/>
            <a:ext cx="3962400" cy="685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Dr. Stephen E. Hill</a:t>
            </a:r>
          </a:p>
        </p:txBody>
      </p:sp>
    </p:spTree>
    <p:extLst>
      <p:ext uri="{BB962C8B-B14F-4D97-AF65-F5344CB8AC3E}">
        <p14:creationId xmlns:p14="http://schemas.microsoft.com/office/powerpoint/2010/main" val="43897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Train/Test Split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A24CCE-D67A-415A-BBEE-3D220313E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52649"/>
            <a:ext cx="8229601" cy="3652751"/>
          </a:xfrm>
        </p:spPr>
        <p:txBody>
          <a:bodyPr>
            <a:normAutofit/>
          </a:bodyPr>
          <a:lstStyle/>
          <a:p>
            <a:r>
              <a:rPr lang="en-US" dirty="0"/>
              <a:t>Simplest Splitting Approach</a:t>
            </a:r>
          </a:p>
          <a:p>
            <a:pPr lvl="1"/>
            <a:r>
              <a:rPr lang="en-US" dirty="0"/>
              <a:t>Training </a:t>
            </a:r>
            <a:r>
              <a:rPr lang="en-US" dirty="0">
                <a:sym typeface="Wingdings" panose="05000000000000000000" pitchFamily="2" charset="2"/>
              </a:rPr>
              <a:t> 70-80%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Testing  20-30%</a:t>
            </a:r>
            <a:endParaRPr lang="en-US" dirty="0"/>
          </a:p>
          <a:p>
            <a:pPr lvl="1"/>
            <a:r>
              <a:rPr lang="en-US" dirty="0"/>
              <a:t>Can balance class distributions</a:t>
            </a:r>
          </a:p>
          <a:p>
            <a:pPr lvl="1"/>
            <a:r>
              <a:rPr lang="en-US" dirty="0"/>
              <a:t>Build and evaluation models on Training Set</a:t>
            </a:r>
          </a:p>
          <a:p>
            <a:pPr lvl="1"/>
            <a:r>
              <a:rPr lang="en-US" dirty="0"/>
              <a:t>Easy, but may not reduce overfitting enough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65B474-DA83-47CC-800B-454AC872CC0B}"/>
              </a:ext>
            </a:extLst>
          </p:cNvPr>
          <p:cNvSpPr/>
          <p:nvPr/>
        </p:nvSpPr>
        <p:spPr>
          <a:xfrm>
            <a:off x="1752600" y="4759411"/>
            <a:ext cx="37338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4A41A-3F2F-417A-B4BA-6251856DAE21}"/>
              </a:ext>
            </a:extLst>
          </p:cNvPr>
          <p:cNvSpPr/>
          <p:nvPr/>
        </p:nvSpPr>
        <p:spPr>
          <a:xfrm>
            <a:off x="5492496" y="4759411"/>
            <a:ext cx="1898904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02806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k-Fold Cross-Validation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A24CCE-D67A-415A-BBEE-3D220313E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52649"/>
            <a:ext cx="8229601" cy="3652751"/>
          </a:xfrm>
        </p:spPr>
        <p:txBody>
          <a:bodyPr>
            <a:normAutofit/>
          </a:bodyPr>
          <a:lstStyle/>
          <a:p>
            <a:r>
              <a:rPr lang="en-US" dirty="0"/>
              <a:t>Split data into </a:t>
            </a:r>
            <a:r>
              <a:rPr lang="en-US" i="1" dirty="0"/>
              <a:t>k </a:t>
            </a:r>
            <a:r>
              <a:rPr lang="en-US" dirty="0"/>
              <a:t>“folds” (partitions)</a:t>
            </a:r>
          </a:p>
          <a:p>
            <a:pPr lvl="1"/>
            <a:r>
              <a:rPr lang="en-US" dirty="0"/>
              <a:t>Evaluate model </a:t>
            </a:r>
            <a:r>
              <a:rPr lang="en-US" i="1" dirty="0"/>
              <a:t>k </a:t>
            </a:r>
            <a:r>
              <a:rPr lang="en-US" dirty="0"/>
              <a:t>times (holding out 1 fold)</a:t>
            </a:r>
          </a:p>
          <a:p>
            <a:pPr lvl="1"/>
            <a:r>
              <a:rPr lang="en-US" dirty="0"/>
              <a:t>Typical </a:t>
            </a:r>
            <a:r>
              <a:rPr lang="en-US" i="1" dirty="0"/>
              <a:t>k </a:t>
            </a:r>
            <a:r>
              <a:rPr lang="en-US" dirty="0"/>
              <a:t>= 3, 5, or 10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65B474-DA83-47CC-800B-454AC872CC0B}"/>
              </a:ext>
            </a:extLst>
          </p:cNvPr>
          <p:cNvSpPr/>
          <p:nvPr/>
        </p:nvSpPr>
        <p:spPr>
          <a:xfrm>
            <a:off x="2514600" y="3124200"/>
            <a:ext cx="7620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4A41A-3F2F-417A-B4BA-6251856DAE21}"/>
              </a:ext>
            </a:extLst>
          </p:cNvPr>
          <p:cNvSpPr/>
          <p:nvPr/>
        </p:nvSpPr>
        <p:spPr>
          <a:xfrm>
            <a:off x="5559552" y="3124200"/>
            <a:ext cx="7620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A242A4-3E6D-4AE4-A838-F2C71A463445}"/>
              </a:ext>
            </a:extLst>
          </p:cNvPr>
          <p:cNvSpPr/>
          <p:nvPr/>
        </p:nvSpPr>
        <p:spPr>
          <a:xfrm>
            <a:off x="3276600" y="3124200"/>
            <a:ext cx="7620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9A23E0-C524-403B-8742-B649701CB514}"/>
              </a:ext>
            </a:extLst>
          </p:cNvPr>
          <p:cNvSpPr/>
          <p:nvPr/>
        </p:nvSpPr>
        <p:spPr>
          <a:xfrm>
            <a:off x="4038600" y="3124200"/>
            <a:ext cx="7620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7B61F1-5BBF-4955-8213-FD3A8530E523}"/>
              </a:ext>
            </a:extLst>
          </p:cNvPr>
          <p:cNvSpPr/>
          <p:nvPr/>
        </p:nvSpPr>
        <p:spPr>
          <a:xfrm>
            <a:off x="4800600" y="3124200"/>
            <a:ext cx="7620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0E8E43-B71E-43B9-BC41-E9C91066F00D}"/>
              </a:ext>
            </a:extLst>
          </p:cNvPr>
          <p:cNvSpPr/>
          <p:nvPr/>
        </p:nvSpPr>
        <p:spPr>
          <a:xfrm>
            <a:off x="2514600" y="4191000"/>
            <a:ext cx="7620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1EDBD0-DB4D-4EE0-8584-E489C78F5D7D}"/>
              </a:ext>
            </a:extLst>
          </p:cNvPr>
          <p:cNvSpPr/>
          <p:nvPr/>
        </p:nvSpPr>
        <p:spPr>
          <a:xfrm>
            <a:off x="5559552" y="4191000"/>
            <a:ext cx="7620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19E079-713F-4109-90D3-0969B3460469}"/>
              </a:ext>
            </a:extLst>
          </p:cNvPr>
          <p:cNvSpPr/>
          <p:nvPr/>
        </p:nvSpPr>
        <p:spPr>
          <a:xfrm>
            <a:off x="3276600" y="4191000"/>
            <a:ext cx="7620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E5895C-2AF2-4D4C-B345-A0FA82320757}"/>
              </a:ext>
            </a:extLst>
          </p:cNvPr>
          <p:cNvSpPr/>
          <p:nvPr/>
        </p:nvSpPr>
        <p:spPr>
          <a:xfrm>
            <a:off x="4038600" y="4191000"/>
            <a:ext cx="7620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EE3E41-6A91-44D7-AC82-7EE6F1C7CF27}"/>
              </a:ext>
            </a:extLst>
          </p:cNvPr>
          <p:cNvSpPr/>
          <p:nvPr/>
        </p:nvSpPr>
        <p:spPr>
          <a:xfrm>
            <a:off x="4800600" y="4191000"/>
            <a:ext cx="7620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68569F-2BF6-4B05-82D4-A0539867A0CF}"/>
              </a:ext>
            </a:extLst>
          </p:cNvPr>
          <p:cNvSpPr txBox="1"/>
          <p:nvPr/>
        </p:nvSpPr>
        <p:spPr>
          <a:xfrm>
            <a:off x="4343400" y="5064713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FEFBA3-23D2-4A6D-A487-BDA95BC37010}"/>
              </a:ext>
            </a:extLst>
          </p:cNvPr>
          <p:cNvSpPr/>
          <p:nvPr/>
        </p:nvSpPr>
        <p:spPr>
          <a:xfrm>
            <a:off x="2511552" y="5571205"/>
            <a:ext cx="7620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E8D902-DC5E-4B0A-BE42-A62C9E3CC945}"/>
              </a:ext>
            </a:extLst>
          </p:cNvPr>
          <p:cNvSpPr/>
          <p:nvPr/>
        </p:nvSpPr>
        <p:spPr>
          <a:xfrm>
            <a:off x="5556504" y="5571205"/>
            <a:ext cx="7620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01B5B3-2ED5-42E6-9A94-74ECC1B60E62}"/>
              </a:ext>
            </a:extLst>
          </p:cNvPr>
          <p:cNvSpPr/>
          <p:nvPr/>
        </p:nvSpPr>
        <p:spPr>
          <a:xfrm>
            <a:off x="3273552" y="5571205"/>
            <a:ext cx="7620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619B2D-D0B0-4E00-9788-CAFBF1E62CD3}"/>
              </a:ext>
            </a:extLst>
          </p:cNvPr>
          <p:cNvSpPr/>
          <p:nvPr/>
        </p:nvSpPr>
        <p:spPr>
          <a:xfrm>
            <a:off x="4035552" y="5571205"/>
            <a:ext cx="7620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0C4100-2857-4A04-B195-8F1544CB8862}"/>
              </a:ext>
            </a:extLst>
          </p:cNvPr>
          <p:cNvSpPr/>
          <p:nvPr/>
        </p:nvSpPr>
        <p:spPr>
          <a:xfrm>
            <a:off x="4797552" y="5571205"/>
            <a:ext cx="7620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F3C6D4-A4A8-49E3-8A17-74BC553CBC32}"/>
              </a:ext>
            </a:extLst>
          </p:cNvPr>
          <p:cNvSpPr txBox="1"/>
          <p:nvPr/>
        </p:nvSpPr>
        <p:spPr>
          <a:xfrm>
            <a:off x="6477000" y="334618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69EA6-A49E-449D-A728-9A83547223FC}"/>
              </a:ext>
            </a:extLst>
          </p:cNvPr>
          <p:cNvSpPr txBox="1"/>
          <p:nvPr/>
        </p:nvSpPr>
        <p:spPr>
          <a:xfrm>
            <a:off x="6477000" y="438733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A5037B-3768-4502-9220-97501A941C14}"/>
              </a:ext>
            </a:extLst>
          </p:cNvPr>
          <p:cNvSpPr txBox="1"/>
          <p:nvPr/>
        </p:nvSpPr>
        <p:spPr>
          <a:xfrm>
            <a:off x="6477000" y="576753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7661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Leave-One-Out Cross-Validation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A24CCE-D67A-415A-BBEE-3D220313E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52649"/>
            <a:ext cx="8229601" cy="3652751"/>
          </a:xfrm>
        </p:spPr>
        <p:txBody>
          <a:bodyPr>
            <a:normAutofit/>
          </a:bodyPr>
          <a:lstStyle/>
          <a:p>
            <a:r>
              <a:rPr lang="en-US" dirty="0"/>
              <a:t>Split data into “folds” with each fold containing 1 observation (</a:t>
            </a:r>
            <a:r>
              <a:rPr lang="en-US" i="1" dirty="0"/>
              <a:t>n </a:t>
            </a:r>
            <a:r>
              <a:rPr lang="en-US" dirty="0"/>
              <a:t>total folds where </a:t>
            </a:r>
            <a:r>
              <a:rPr lang="en-US" i="1" dirty="0"/>
              <a:t>n </a:t>
            </a:r>
            <a:r>
              <a:rPr lang="en-US" dirty="0"/>
              <a:t>is number of observations)</a:t>
            </a:r>
          </a:p>
          <a:p>
            <a:pPr lvl="1"/>
            <a:r>
              <a:rPr lang="en-US" dirty="0"/>
              <a:t>Evaluate model </a:t>
            </a:r>
            <a:r>
              <a:rPr lang="en-US" i="1" dirty="0"/>
              <a:t>n </a:t>
            </a:r>
            <a:r>
              <a:rPr lang="en-US" dirty="0"/>
              <a:t>times</a:t>
            </a:r>
          </a:p>
          <a:p>
            <a:pPr lvl="1"/>
            <a:r>
              <a:rPr lang="en-US" dirty="0"/>
              <a:t>Appropriate for small datasets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61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Splitting Approach to Use?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A24CCE-D67A-415A-BBEE-3D220313E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52649"/>
            <a:ext cx="8229601" cy="4109951"/>
          </a:xfrm>
        </p:spPr>
        <p:txBody>
          <a:bodyPr>
            <a:normAutofit/>
          </a:bodyPr>
          <a:lstStyle/>
          <a:p>
            <a:r>
              <a:rPr lang="en-US" dirty="0"/>
              <a:t>“Small” Dataset</a:t>
            </a:r>
          </a:p>
          <a:p>
            <a:pPr lvl="1"/>
            <a:r>
              <a:rPr lang="en-US" dirty="0"/>
              <a:t>Leave-One-Out or Leave-</a:t>
            </a:r>
            <a:r>
              <a:rPr lang="en-US" i="1" dirty="0"/>
              <a:t>p</a:t>
            </a:r>
            <a:r>
              <a:rPr lang="en-US" dirty="0"/>
              <a:t>-Out</a:t>
            </a:r>
          </a:p>
          <a:p>
            <a:r>
              <a:rPr lang="en-US" dirty="0"/>
              <a:t>“Large” Dataset</a:t>
            </a:r>
          </a:p>
          <a:p>
            <a:pPr lvl="1"/>
            <a:r>
              <a:rPr lang="en-US" i="1" dirty="0"/>
              <a:t>k-</a:t>
            </a:r>
            <a:r>
              <a:rPr lang="en-US" dirty="0"/>
              <a:t>fold</a:t>
            </a:r>
          </a:p>
          <a:p>
            <a:r>
              <a:rPr lang="en-US" dirty="0"/>
              <a:t>“Very Large” Dataset</a:t>
            </a:r>
          </a:p>
          <a:p>
            <a:pPr lvl="1"/>
            <a:r>
              <a:rPr lang="en-US" dirty="0"/>
              <a:t>Train/Test with </a:t>
            </a:r>
            <a:r>
              <a:rPr lang="en-US" i="1" dirty="0"/>
              <a:t>k-</a:t>
            </a:r>
            <a:r>
              <a:rPr lang="en-US" dirty="0"/>
              <a:t>fold on Training Set</a:t>
            </a:r>
          </a:p>
        </p:txBody>
      </p:sp>
    </p:spTree>
    <p:extLst>
      <p:ext uri="{BB962C8B-B14F-4D97-AF65-F5344CB8AC3E}">
        <p14:creationId xmlns:p14="http://schemas.microsoft.com/office/powerpoint/2010/main" val="199108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a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A24CCE-D67A-415A-BBEE-3D220313E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52649"/>
            <a:ext cx="8229601" cy="3652751"/>
          </a:xfrm>
        </p:spPr>
        <p:txBody>
          <a:bodyPr>
            <a:normAutofit/>
          </a:bodyPr>
          <a:lstStyle/>
          <a:p>
            <a:r>
              <a:rPr lang="en-US" dirty="0"/>
              <a:t>True Test of a Model:</a:t>
            </a:r>
          </a:p>
          <a:p>
            <a:pPr lvl="1"/>
            <a:r>
              <a:rPr lang="en-US" dirty="0"/>
              <a:t>How the model performs on data that it has not “seen”</a:t>
            </a:r>
          </a:p>
          <a:p>
            <a:r>
              <a:rPr lang="en-US" dirty="0"/>
              <a:t>Options</a:t>
            </a:r>
          </a:p>
          <a:p>
            <a:pPr lvl="1"/>
            <a:r>
              <a:rPr lang="en-US" dirty="0"/>
              <a:t>Wait for new data</a:t>
            </a:r>
          </a:p>
          <a:p>
            <a:pPr lvl="1"/>
            <a:r>
              <a:rPr lang="en-US" dirty="0"/>
              <a:t>Simulate existence of unseen data</a:t>
            </a:r>
            <a:r>
              <a:rPr lang="en-US" dirty="0" smtClean="0"/>
              <a:t>… (Our choice via splitting and similar techniques)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6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a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A24CCE-D67A-415A-BBEE-3D220313E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52649"/>
            <a:ext cx="8229601" cy="3652751"/>
          </a:xfrm>
        </p:spPr>
        <p:txBody>
          <a:bodyPr>
            <a:normAutofit/>
          </a:bodyPr>
          <a:lstStyle/>
          <a:p>
            <a:r>
              <a:rPr lang="en-US" dirty="0"/>
              <a:t>Overfitting</a:t>
            </a:r>
          </a:p>
          <a:p>
            <a:pPr lvl="1"/>
            <a:r>
              <a:rPr lang="en-US" dirty="0"/>
              <a:t>Model fits data </a:t>
            </a:r>
            <a:r>
              <a:rPr lang="en-US" i="1" dirty="0"/>
              <a:t>too well</a:t>
            </a:r>
            <a:r>
              <a:rPr lang="en-US" dirty="0"/>
              <a:t>! </a:t>
            </a:r>
          </a:p>
          <a:p>
            <a:pPr lvl="1"/>
            <a:r>
              <a:rPr lang="en-US" dirty="0"/>
              <a:t>Performs poorly on new data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834137-B61E-441F-8210-C95C29A3B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3275976"/>
            <a:ext cx="7620000" cy="2647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CD3249-D375-482B-9720-2AEA0DB8FCED}"/>
              </a:ext>
            </a:extLst>
          </p:cNvPr>
          <p:cNvSpPr txBox="1"/>
          <p:nvPr/>
        </p:nvSpPr>
        <p:spPr>
          <a:xfrm>
            <a:off x="906572" y="6571170"/>
            <a:ext cx="7330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https://medium.com/greyatom/what-is-underfitting-and-overfitting-in-machine-learning-and-how-to-deal-with-it-6803a989c76</a:t>
            </a:r>
          </a:p>
        </p:txBody>
      </p:sp>
    </p:spTree>
    <p:extLst>
      <p:ext uri="{BB962C8B-B14F-4D97-AF65-F5344CB8AC3E}">
        <p14:creationId xmlns:p14="http://schemas.microsoft.com/office/powerpoint/2010/main" val="2459030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a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A24CCE-D67A-415A-BBEE-3D220313E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52649"/>
            <a:ext cx="8229601" cy="3652751"/>
          </a:xfrm>
        </p:spPr>
        <p:txBody>
          <a:bodyPr>
            <a:normAutofit/>
          </a:bodyPr>
          <a:lstStyle/>
          <a:p>
            <a:r>
              <a:rPr lang="en-US" dirty="0"/>
              <a:t>Splitting</a:t>
            </a:r>
          </a:p>
          <a:p>
            <a:pPr lvl="1"/>
            <a:r>
              <a:rPr lang="en-US" dirty="0"/>
              <a:t>Randomly* split data into sets</a:t>
            </a:r>
          </a:p>
          <a:p>
            <a:pPr lvl="1"/>
            <a:r>
              <a:rPr lang="en-US" dirty="0"/>
              <a:t>Avoids overfitting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834137-B61E-441F-8210-C95C29A3B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3275976"/>
            <a:ext cx="7620000" cy="2647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CD3249-D375-482B-9720-2AEA0DB8FCED}"/>
              </a:ext>
            </a:extLst>
          </p:cNvPr>
          <p:cNvSpPr txBox="1"/>
          <p:nvPr/>
        </p:nvSpPr>
        <p:spPr>
          <a:xfrm>
            <a:off x="906572" y="6571170"/>
            <a:ext cx="7330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https://medium.com/greyatom/what-is-underfitting-and-overfitting-in-machine-learning-and-how-to-deal-with-it-6803a989c76</a:t>
            </a:r>
          </a:p>
        </p:txBody>
      </p:sp>
    </p:spTree>
    <p:extLst>
      <p:ext uri="{BB962C8B-B14F-4D97-AF65-F5344CB8AC3E}">
        <p14:creationId xmlns:p14="http://schemas.microsoft.com/office/powerpoint/2010/main" val="3855849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a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D3249-D375-482B-9720-2AEA0DB8FCED}"/>
              </a:ext>
            </a:extLst>
          </p:cNvPr>
          <p:cNvSpPr txBox="1"/>
          <p:nvPr/>
        </p:nvSpPr>
        <p:spPr>
          <a:xfrm>
            <a:off x="906572" y="6571170"/>
            <a:ext cx="7330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https://medium.com/greyatom/what-is-underfitting-and-overfitting-in-machine-learning-and-how-to-deal-with-it-6803a989c76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13" y="1450676"/>
            <a:ext cx="6718374" cy="39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67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a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D3249-D375-482B-9720-2AEA0DB8FCED}"/>
              </a:ext>
            </a:extLst>
          </p:cNvPr>
          <p:cNvSpPr txBox="1"/>
          <p:nvPr/>
        </p:nvSpPr>
        <p:spPr>
          <a:xfrm>
            <a:off x="906572" y="6571170"/>
            <a:ext cx="7330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https://medium.com/greyatom/what-is-underfitting-and-overfitting-in-machine-learning-and-how-to-deal-with-it-6803a989c76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13" y="1450676"/>
            <a:ext cx="6718374" cy="39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0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a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D3249-D375-482B-9720-2AEA0DB8FCED}"/>
              </a:ext>
            </a:extLst>
          </p:cNvPr>
          <p:cNvSpPr txBox="1"/>
          <p:nvPr/>
        </p:nvSpPr>
        <p:spPr>
          <a:xfrm>
            <a:off x="906572" y="6571170"/>
            <a:ext cx="7330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https://medium.com/greyatom/what-is-underfitting-and-overfitting-in-machine-learning-and-how-to-deal-with-it-6803a989c76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13" y="1450676"/>
            <a:ext cx="6718374" cy="39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4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a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D3249-D375-482B-9720-2AEA0DB8FCED}"/>
              </a:ext>
            </a:extLst>
          </p:cNvPr>
          <p:cNvSpPr txBox="1"/>
          <p:nvPr/>
        </p:nvSpPr>
        <p:spPr>
          <a:xfrm>
            <a:off x="906572" y="6571170"/>
            <a:ext cx="7330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https://medium.com/greyatom/what-is-underfitting-and-overfitting-in-machine-learning-and-how-to-deal-with-it-6803a989c76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13" y="1450676"/>
            <a:ext cx="6718374" cy="39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4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a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D3249-D375-482B-9720-2AEA0DB8FCED}"/>
              </a:ext>
            </a:extLst>
          </p:cNvPr>
          <p:cNvSpPr txBox="1"/>
          <p:nvPr/>
        </p:nvSpPr>
        <p:spPr>
          <a:xfrm>
            <a:off x="906572" y="6571170"/>
            <a:ext cx="7330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https://medium.com/greyatom/what-is-underfitting-and-overfitting-in-machine-learning-and-how-to-deal-with-it-6803a989c76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13" y="1450676"/>
            <a:ext cx="6718374" cy="39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12032"/>
      </p:ext>
    </p:extLst>
  </p:cSld>
  <p:clrMapOvr>
    <a:masterClrMapping/>
  </p:clrMapOvr>
</p:sld>
</file>

<file path=ppt/theme/theme1.xml><?xml version="1.0" encoding="utf-8"?>
<a:theme xmlns:a="http://schemas.openxmlformats.org/drawingml/2006/main" name="GradCourseTemplate">
  <a:themeElements>
    <a:clrScheme name="CSB Grad Programs - Online Courses">
      <a:dk1>
        <a:srgbClr val="007073"/>
      </a:dk1>
      <a:lt1>
        <a:srgbClr val="FFFFFF"/>
      </a:lt1>
      <a:dk2>
        <a:srgbClr val="000000"/>
      </a:dk2>
      <a:lt2>
        <a:srgbClr val="F9E37F"/>
      </a:lt2>
      <a:accent1>
        <a:srgbClr val="003366"/>
      </a:accent1>
      <a:accent2>
        <a:srgbClr val="366092"/>
      </a:accent2>
      <a:accent3>
        <a:srgbClr val="31859B"/>
      </a:accent3>
      <a:accent4>
        <a:srgbClr val="FFFF99"/>
      </a:accent4>
      <a:accent5>
        <a:srgbClr val="4BACC6"/>
      </a:accent5>
      <a:accent6>
        <a:srgbClr val="DBEEF3"/>
      </a:accent6>
      <a:hlink>
        <a:srgbClr val="244061"/>
      </a:hlink>
      <a:folHlink>
        <a:srgbClr val="F9E37F"/>
      </a:folHlink>
    </a:clrScheme>
    <a:fontScheme name="Grad Programs Template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CourseTemplate" id="{C8A35501-E652-4627-8654-7506DF6A8B50}" vid="{D9D75715-292C-401E-85B1-842123FB66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GradCourseTemplate</Template>
  <TotalTime>1007</TotalTime>
  <Words>263</Words>
  <Application>Microsoft Office PowerPoint</Application>
  <PresentationFormat>On-screen Show (4:3)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Wingdings</vt:lpstr>
      <vt:lpstr>Arial</vt:lpstr>
      <vt:lpstr>Open Sans</vt:lpstr>
      <vt:lpstr>GradCourseTemplate</vt:lpstr>
      <vt:lpstr>BAN 502 – Module 3 Model Validation</vt:lpstr>
      <vt:lpstr>Assessing a Model</vt:lpstr>
      <vt:lpstr>Assessing a Model</vt:lpstr>
      <vt:lpstr>Assessing a Model</vt:lpstr>
      <vt:lpstr>Assessing a Model</vt:lpstr>
      <vt:lpstr>Assessing a Model</vt:lpstr>
      <vt:lpstr>Assessing a Model</vt:lpstr>
      <vt:lpstr>Assessing a Model</vt:lpstr>
      <vt:lpstr>Assessing a Model</vt:lpstr>
      <vt:lpstr>Train/Test Split</vt:lpstr>
      <vt:lpstr> k-Fold Cross-Validation</vt:lpstr>
      <vt:lpstr> Leave-One-Out Cross-Validation</vt:lpstr>
      <vt:lpstr>Which Splitting Approach to Use?</vt:lpstr>
    </vt:vector>
  </TitlesOfParts>
  <Company>UNCW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M.S. Accountancy</dc:title>
  <dc:creator>ABrowne</dc:creator>
  <cp:lastModifiedBy>Hill, Stephen</cp:lastModifiedBy>
  <cp:revision>120</cp:revision>
  <dcterms:created xsi:type="dcterms:W3CDTF">2016-06-16T19:37:17Z</dcterms:created>
  <dcterms:modified xsi:type="dcterms:W3CDTF">2019-01-30T18:38:07Z</dcterms:modified>
</cp:coreProperties>
</file>