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10"/>
  </p:notesMasterIdLst>
  <p:sldIdLst>
    <p:sldId id="256" r:id="rId2"/>
    <p:sldId id="316" r:id="rId3"/>
    <p:sldId id="317" r:id="rId4"/>
    <p:sldId id="319" r:id="rId5"/>
    <p:sldId id="321" r:id="rId6"/>
    <p:sldId id="320" r:id="rId7"/>
    <p:sldId id="322" r:id="rId8"/>
    <p:sldId id="323" r:id="rId9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11"/>
    </p:embeddedFont>
    <p:embeddedFont>
      <p:font typeface="Open Sans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0707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1CDEB-3C5B-40B7-B236-8591393C8AE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7E1E0-1B28-45BF-AE1C-C761EDD5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85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199" y="1452649"/>
            <a:ext cx="8229601" cy="2890751"/>
          </a:xfrm>
        </p:spPr>
        <p:txBody>
          <a:bodyPr/>
          <a:lstStyle>
            <a:lvl1pPr marL="457200" indent="-457200" algn="l">
              <a:buFont typeface="Arial" panose="020B0604020202020204" pitchFamily="34" charset="0"/>
              <a:buChar char="•"/>
              <a:defRPr b="0"/>
            </a:lvl1pPr>
            <a:lvl2pPr>
              <a:defRPr baseline="0">
                <a:solidFill>
                  <a:srgbClr val="003366"/>
                </a:solidFill>
              </a:defRPr>
            </a:lvl2pPr>
            <a:lvl3pPr>
              <a:defRPr>
                <a:solidFill>
                  <a:srgbClr val="003366"/>
                </a:solidFill>
              </a:defRPr>
            </a:lvl3pPr>
            <a:lvl4pPr>
              <a:defRPr>
                <a:solidFill>
                  <a:srgbClr val="003366"/>
                </a:solidFill>
              </a:defRPr>
            </a:lvl4pPr>
            <a:lvl5pPr>
              <a:defRPr>
                <a:solidFill>
                  <a:srgbClr val="003366"/>
                </a:solidFill>
              </a:defRPr>
            </a:lvl5pPr>
          </a:lstStyle>
          <a:p>
            <a:pPr lvl="0"/>
            <a:r>
              <a:rPr lang="en-US" dirty="0"/>
              <a:t>Objective</a:t>
            </a:r>
          </a:p>
          <a:p>
            <a:pPr lvl="1"/>
            <a:r>
              <a:rPr lang="en-US" dirty="0"/>
              <a:t>Sub point</a:t>
            </a:r>
          </a:p>
          <a:p>
            <a:pPr lvl="0"/>
            <a:r>
              <a:rPr lang="en-US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74028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8665" y="1452649"/>
            <a:ext cx="8229600" cy="3805151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34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967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0218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193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2773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106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063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322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283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267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578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9101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858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Instructor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665" y="1452649"/>
            <a:ext cx="8229600" cy="604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Name of Lesson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19800"/>
            <a:ext cx="2133600" cy="62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0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  <p:sldLayoutId id="2147483672" r:id="rId5"/>
    <p:sldLayoutId id="2147483665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b="1" kern="12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208088"/>
            <a:ext cx="5181600" cy="14700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 502 – Module 3</a:t>
            </a:r>
            <a:b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3086100"/>
            <a:ext cx="3962400" cy="685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Dr. Stephen E. Hill</a:t>
            </a:r>
          </a:p>
        </p:txBody>
      </p:sp>
    </p:spTree>
    <p:extLst>
      <p:ext uri="{BB962C8B-B14F-4D97-AF65-F5344CB8AC3E}">
        <p14:creationId xmlns:p14="http://schemas.microsoft.com/office/powerpoint/2010/main" val="43897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Classification?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Titanic Passenger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15912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Male</a:t>
            </a:r>
          </a:p>
          <a:p>
            <a:r>
              <a:rPr lang="en-US" dirty="0"/>
              <a:t>55 Years Old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Class Ticket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Titanic Passenger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15912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Female</a:t>
            </a:r>
          </a:p>
          <a:p>
            <a:r>
              <a:rPr lang="en-US" dirty="0"/>
              <a:t>8 Years Old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Class Ticket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5420" y="4343400"/>
            <a:ext cx="2683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Survived or Died?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24038" y="4343399"/>
            <a:ext cx="2683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Survived or Died?</a:t>
            </a:r>
          </a:p>
        </p:txBody>
      </p:sp>
    </p:spTree>
    <p:extLst>
      <p:ext uri="{BB962C8B-B14F-4D97-AF65-F5344CB8AC3E}">
        <p14:creationId xmlns:p14="http://schemas.microsoft.com/office/powerpoint/2010/main" val="143622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Classification?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Potential Customer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159125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High Income</a:t>
            </a:r>
            <a:endParaRPr lang="en-US" dirty="0"/>
          </a:p>
          <a:p>
            <a:r>
              <a:rPr lang="en-US" dirty="0" smtClean="0"/>
              <a:t>Previous Customer</a:t>
            </a:r>
          </a:p>
          <a:p>
            <a:r>
              <a:rPr lang="en-US" dirty="0" smtClean="0"/>
              <a:t>Owns Luxury Car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Potential Customer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159125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Lower Income</a:t>
            </a:r>
            <a:endParaRPr lang="en-US" dirty="0"/>
          </a:p>
          <a:p>
            <a:r>
              <a:rPr lang="en-US" dirty="0" smtClean="0"/>
              <a:t>Never a Customer</a:t>
            </a:r>
          </a:p>
          <a:p>
            <a:r>
              <a:rPr lang="en-US" dirty="0" smtClean="0"/>
              <a:t>Owns Old, Used Car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4581" y="4343399"/>
            <a:ext cx="2725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Customer or Not?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3199" y="4343399"/>
            <a:ext cx="2725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Customer or Not?</a:t>
            </a:r>
          </a:p>
        </p:txBody>
      </p:sp>
    </p:spTree>
    <p:extLst>
      <p:ext uri="{BB962C8B-B14F-4D97-AF65-F5344CB8AC3E}">
        <p14:creationId xmlns:p14="http://schemas.microsoft.com/office/powerpoint/2010/main" val="48485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43C198-DBDE-4C35-B1FA-DDD291A3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Problem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A24CCE-D67A-415A-BBEE-3D220313E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52649"/>
            <a:ext cx="8229601" cy="3652751"/>
          </a:xfrm>
        </p:spPr>
        <p:txBody>
          <a:bodyPr>
            <a:normAutofit/>
          </a:bodyPr>
          <a:lstStyle/>
          <a:p>
            <a:r>
              <a:rPr lang="en-US" dirty="0"/>
              <a:t>Predictive modeling problem with a </a:t>
            </a:r>
            <a:r>
              <a:rPr lang="en-US" b="1" dirty="0"/>
              <a:t>categorical</a:t>
            </a:r>
            <a:r>
              <a:rPr lang="en-US" dirty="0"/>
              <a:t> response (</a:t>
            </a:r>
            <a:r>
              <a:rPr lang="en-US" b="1" dirty="0"/>
              <a:t>Y</a:t>
            </a:r>
            <a:r>
              <a:rPr lang="en-US" dirty="0"/>
              <a:t>) variable</a:t>
            </a:r>
          </a:p>
          <a:p>
            <a:r>
              <a:rPr lang="en-US" dirty="0"/>
              <a:t>Response can have two categories (</a:t>
            </a:r>
            <a:r>
              <a:rPr lang="en-US" b="1" dirty="0"/>
              <a:t>classes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 Binary classification OR</a:t>
            </a:r>
          </a:p>
          <a:p>
            <a:r>
              <a:rPr lang="en-US" dirty="0">
                <a:sym typeface="Wingdings" panose="05000000000000000000" pitchFamily="2" charset="2"/>
              </a:rPr>
              <a:t>Multiple classes  Multinomial or Ordinal Classification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43C198-DBDE-4C35-B1FA-DDD291A3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Problem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A24CCE-D67A-415A-BBEE-3D220313E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52649"/>
            <a:ext cx="8229601" cy="3652751"/>
          </a:xfrm>
        </p:spPr>
        <p:txBody>
          <a:bodyPr>
            <a:normAutofit/>
          </a:bodyPr>
          <a:lstStyle/>
          <a:p>
            <a:r>
              <a:rPr lang="en-US" dirty="0"/>
              <a:t>Classification models will yield:</a:t>
            </a:r>
          </a:p>
          <a:p>
            <a:pPr lvl="1"/>
            <a:r>
              <a:rPr lang="en-US" dirty="0"/>
              <a:t>Predicted classes and/or</a:t>
            </a:r>
          </a:p>
          <a:p>
            <a:pPr lvl="1"/>
            <a:r>
              <a:rPr lang="en-US" dirty="0"/>
              <a:t>Probability of membership in a </a:t>
            </a:r>
            <a:r>
              <a:rPr lang="en-US"/>
              <a:t>particular class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6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43C198-DBDE-4C35-B1FA-DDD291A3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0A24CCE-D67A-415A-BBEE-3D220313E3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52649"/>
                <a:ext cx="8229601" cy="41099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Can we simply just use linear regression for these problems too?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Recall a linear regression model looks like:</a:t>
                </a: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We used quantitative variables for the response </a:t>
                </a:r>
                <a:r>
                  <a:rPr lang="en-US" b="1" dirty="0"/>
                  <a:t>Y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0A24CCE-D67A-415A-BBEE-3D220313E3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52649"/>
                <a:ext cx="8229601" cy="4109951"/>
              </a:xfrm>
              <a:blipFill>
                <a:blip r:embed="rId2"/>
                <a:stretch>
                  <a:fillRect l="-1704" t="-1926" r="-2889" b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08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43C198-DBDE-4C35-B1FA-DDD291A3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05" y="1371596"/>
            <a:ext cx="6665990" cy="41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5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43C198-DBDE-4C35-B1FA-DDD291A3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A24CCE-D67A-415A-BBEE-3D220313E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52649"/>
            <a:ext cx="8229601" cy="3652751"/>
          </a:xfrm>
        </p:spPr>
        <p:txBody>
          <a:bodyPr>
            <a:normAutofit/>
          </a:bodyPr>
          <a:lstStyle/>
          <a:p>
            <a:r>
              <a:rPr lang="en-US" dirty="0" smtClean="0"/>
              <a:t>Logistic Regression </a:t>
            </a:r>
            <a:r>
              <a:rPr lang="en-US" dirty="0" smtClean="0">
                <a:sym typeface="Wingdings" panose="05000000000000000000" pitchFamily="2" charset="2"/>
              </a:rPr>
              <a:t> Linear model similar to linear regression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Classification Trees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Random Forests</a:t>
            </a:r>
          </a:p>
          <a:p>
            <a:r>
              <a:rPr lang="en-US" dirty="0" smtClean="0"/>
              <a:t>Other Advanced Approaches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4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CourseTemplate">
  <a:themeElements>
    <a:clrScheme name="CSB Grad Programs - Online Courses">
      <a:dk1>
        <a:srgbClr val="007073"/>
      </a:dk1>
      <a:lt1>
        <a:srgbClr val="FFFFFF"/>
      </a:lt1>
      <a:dk2>
        <a:srgbClr val="000000"/>
      </a:dk2>
      <a:lt2>
        <a:srgbClr val="F9E37F"/>
      </a:lt2>
      <a:accent1>
        <a:srgbClr val="003366"/>
      </a:accent1>
      <a:accent2>
        <a:srgbClr val="366092"/>
      </a:accent2>
      <a:accent3>
        <a:srgbClr val="31859B"/>
      </a:accent3>
      <a:accent4>
        <a:srgbClr val="FFFF99"/>
      </a:accent4>
      <a:accent5>
        <a:srgbClr val="4BACC6"/>
      </a:accent5>
      <a:accent6>
        <a:srgbClr val="DBEEF3"/>
      </a:accent6>
      <a:hlink>
        <a:srgbClr val="244061"/>
      </a:hlink>
      <a:folHlink>
        <a:srgbClr val="F9E37F"/>
      </a:folHlink>
    </a:clrScheme>
    <a:fontScheme name="Grad Programs Template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CourseTemplate" id="{C8A35501-E652-4627-8654-7506DF6A8B50}" vid="{D9D75715-292C-401E-85B1-842123FB66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GradCourseTemplate</Template>
  <TotalTime>866</TotalTime>
  <Words>171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Cambria Math</vt:lpstr>
      <vt:lpstr>Open Sans</vt:lpstr>
      <vt:lpstr>Calibri</vt:lpstr>
      <vt:lpstr>Wingdings</vt:lpstr>
      <vt:lpstr>GradCourseTemplate</vt:lpstr>
      <vt:lpstr>BAN 502 – Module 3 Introduction to Classification</vt:lpstr>
      <vt:lpstr>What is Classification?</vt:lpstr>
      <vt:lpstr>What is Classification?</vt:lpstr>
      <vt:lpstr>Classification Problem</vt:lpstr>
      <vt:lpstr>Classification Problem</vt:lpstr>
      <vt:lpstr>Linear Regression?</vt:lpstr>
      <vt:lpstr>Linear Regression?</vt:lpstr>
      <vt:lpstr>Classification Models</vt:lpstr>
    </vt:vector>
  </TitlesOfParts>
  <Company>UNCW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M.S. Accountancy</dc:title>
  <dc:creator>ABrowne</dc:creator>
  <cp:lastModifiedBy>Hill, Stephen</cp:lastModifiedBy>
  <cp:revision>111</cp:revision>
  <dcterms:created xsi:type="dcterms:W3CDTF">2016-06-16T19:37:17Z</dcterms:created>
  <dcterms:modified xsi:type="dcterms:W3CDTF">2019-01-30T20:30:06Z</dcterms:modified>
</cp:coreProperties>
</file>