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9"/>
  </p:notesMasterIdLst>
  <p:sldIdLst>
    <p:sldId id="318" r:id="rId2"/>
    <p:sldId id="324" r:id="rId3"/>
    <p:sldId id="325" r:id="rId4"/>
    <p:sldId id="327" r:id="rId5"/>
    <p:sldId id="328" r:id="rId6"/>
    <p:sldId id="329" r:id="rId7"/>
    <p:sldId id="326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707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CDEB-3C5B-40B7-B236-8591393C8AE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E1E0-1B28-45BF-AE1C-C761EDD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8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/>
              <a:t>Objective</a:t>
            </a:r>
          </a:p>
          <a:p>
            <a:pPr lvl="1"/>
            <a:r>
              <a:rPr lang="en-US" dirty="0"/>
              <a:t>Sub point</a:t>
            </a:r>
          </a:p>
          <a:p>
            <a:pPr lvl="0"/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Instructor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 of Lesson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08088"/>
            <a:ext cx="51816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 502 – Module 3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 Regression Thresholds for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086100"/>
            <a:ext cx="3962400" cy="685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Stephen E. Hill</a:t>
            </a:r>
          </a:p>
        </p:txBody>
      </p:sp>
    </p:spTree>
    <p:extLst>
      <p:ext uri="{BB962C8B-B14F-4D97-AF65-F5344CB8AC3E}">
        <p14:creationId xmlns:p14="http://schemas.microsoft.com/office/powerpoint/2010/main" val="402869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0A24CCE-D67A-415A-BBEE-3D220313E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52649"/>
                <a:ext cx="8229601" cy="441475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The logistic regression model takes the form: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Estimate a value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0A24CCE-D67A-415A-BBEE-3D220313E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52649"/>
                <a:ext cx="8229601" cy="4414751"/>
              </a:xfrm>
              <a:blipFill>
                <a:blip r:embed="rId2"/>
                <a:stretch>
                  <a:fillRect l="-1704" t="-1793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44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0A24CCE-D67A-415A-BBEE-3D220313E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52649"/>
                <a:ext cx="8229601" cy="4414751"/>
              </a:xfrm>
            </p:spPr>
            <p:txBody>
              <a:bodyPr>
                <a:normAutofit fontScale="925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Need to convert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to a classification prediction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Example (Return Item or Not):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Customer1: 0.97 probability of returning item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Customer2: 0.60 probability of returning item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Customer3: 0.20 probability of returning item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0A24CCE-D67A-415A-BBEE-3D220313E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52649"/>
                <a:ext cx="8229601" cy="4414751"/>
              </a:xfrm>
              <a:blipFill>
                <a:blip r:embed="rId2"/>
                <a:stretch>
                  <a:fillRect l="-1481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52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0A24CCE-D67A-415A-BBEE-3D220313E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52649"/>
                <a:ext cx="8229601" cy="441475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Need to convert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to a classification prediction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Identify a threshold probability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Example: Threshold = 0.70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Customer1: 0.97 probability of returning item </a:t>
                </a:r>
                <a:r>
                  <a:rPr lang="en-US" dirty="0">
                    <a:sym typeface="Wingdings" panose="05000000000000000000" pitchFamily="2" charset="2"/>
                  </a:rPr>
                  <a:t> Predict </a:t>
                </a:r>
                <a:r>
                  <a:rPr lang="en-US" b="1" dirty="0">
                    <a:sym typeface="Wingdings" panose="05000000000000000000" pitchFamily="2" charset="2"/>
                  </a:rPr>
                  <a:t>Return</a:t>
                </a:r>
                <a:endParaRPr lang="en-US" b="1" dirty="0"/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Customer2: 0.60 probability of returning item </a:t>
                </a:r>
                <a:r>
                  <a:rPr lang="en-US" dirty="0">
                    <a:sym typeface="Wingdings" panose="05000000000000000000" pitchFamily="2" charset="2"/>
                  </a:rPr>
                  <a:t> Predict </a:t>
                </a:r>
                <a:r>
                  <a:rPr lang="en-US" b="1" dirty="0">
                    <a:sym typeface="Wingdings" panose="05000000000000000000" pitchFamily="2" charset="2"/>
                  </a:rPr>
                  <a:t>No Return</a:t>
                </a:r>
                <a:endParaRPr lang="en-US" b="1" dirty="0"/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Customer3: 0.20 probability of returning item </a:t>
                </a:r>
                <a:r>
                  <a:rPr lang="en-US" dirty="0">
                    <a:sym typeface="Wingdings" panose="05000000000000000000" pitchFamily="2" charset="2"/>
                  </a:rPr>
                  <a:t> Predict </a:t>
                </a:r>
                <a:r>
                  <a:rPr lang="en-US" b="1" dirty="0">
                    <a:sym typeface="Wingdings" panose="05000000000000000000" pitchFamily="2" charset="2"/>
                  </a:rPr>
                  <a:t>No Return</a:t>
                </a:r>
                <a:endParaRPr lang="en-US" b="1" dirty="0"/>
              </a:p>
              <a:p>
                <a:pPr marL="457200" lvl="1" indent="0">
                  <a:spcAft>
                    <a:spcPts val="600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0A24CCE-D67A-415A-BBEE-3D220313E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52649"/>
                <a:ext cx="8229601" cy="4414751"/>
              </a:xfrm>
              <a:blipFill>
                <a:blip r:embed="rId2"/>
                <a:stretch>
                  <a:fillRect l="-1481" t="-3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43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4147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Threshold selection </a:t>
            </a:r>
            <a:r>
              <a:rPr lang="en-US" dirty="0">
                <a:sym typeface="Wingdings" panose="05000000000000000000" pitchFamily="2" charset="2"/>
              </a:rPr>
              <a:t> Select to: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Maximize Accuracy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Balance Specificity &amp; Sensitivity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6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62149"/>
            <a:ext cx="8229601" cy="441475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Balance Specificity &amp; Sensitivity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A8A9BA-5360-4DD5-BBDB-F9E08B3B1A95}"/>
              </a:ext>
            </a:extLst>
          </p:cNvPr>
          <p:cNvCxnSpPr/>
          <p:nvPr/>
        </p:nvCxnSpPr>
        <p:spPr>
          <a:xfrm>
            <a:off x="1905000" y="20574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56E319-3D9A-421D-AC0F-D79E54D6D8CA}"/>
              </a:ext>
            </a:extLst>
          </p:cNvPr>
          <p:cNvCxnSpPr/>
          <p:nvPr/>
        </p:nvCxnSpPr>
        <p:spPr>
          <a:xfrm>
            <a:off x="1905000" y="57150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1AB583-87F6-4151-A4A3-2608E7F6E7CD}"/>
              </a:ext>
            </a:extLst>
          </p:cNvPr>
          <p:cNvSpPr txBox="1"/>
          <p:nvPr/>
        </p:nvSpPr>
        <p:spPr>
          <a:xfrm>
            <a:off x="457199" y="3336858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TPR</a:t>
            </a:r>
          </a:p>
          <a:p>
            <a:pPr algn="ctr"/>
            <a:r>
              <a:rPr lang="en-US" dirty="0"/>
              <a:t>(Sensitivity)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0865A-81AB-4EF7-A59F-984D0D9DD232}"/>
              </a:ext>
            </a:extLst>
          </p:cNvPr>
          <p:cNvSpPr txBox="1"/>
          <p:nvPr/>
        </p:nvSpPr>
        <p:spPr>
          <a:xfrm>
            <a:off x="3714234" y="5791200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FPR</a:t>
            </a:r>
          </a:p>
          <a:p>
            <a:pPr algn="ctr"/>
            <a:r>
              <a:rPr lang="en-US" dirty="0"/>
              <a:t>(1 - Specificity)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87B4AE-1EDE-40F3-B8DE-D6478208756F}"/>
              </a:ext>
            </a:extLst>
          </p:cNvPr>
          <p:cNvCxnSpPr/>
          <p:nvPr/>
        </p:nvCxnSpPr>
        <p:spPr>
          <a:xfrm flipV="1">
            <a:off x="1905000" y="2057400"/>
            <a:ext cx="4953000" cy="36576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6F85B2-8FB7-40B5-BF06-079DFB5259C2}"/>
              </a:ext>
            </a:extLst>
          </p:cNvPr>
          <p:cNvSpPr/>
          <p:nvPr/>
        </p:nvSpPr>
        <p:spPr>
          <a:xfrm>
            <a:off x="1892808" y="2103120"/>
            <a:ext cx="4901184" cy="3611880"/>
          </a:xfrm>
          <a:custGeom>
            <a:avLst/>
            <a:gdLst>
              <a:gd name="connsiteX0" fmla="*/ 0 w 4901184"/>
              <a:gd name="connsiteY0" fmla="*/ 3611880 h 3611880"/>
              <a:gd name="connsiteX1" fmla="*/ 18288 w 4901184"/>
              <a:gd name="connsiteY1" fmla="*/ 3118104 h 3611880"/>
              <a:gd name="connsiteX2" fmla="*/ 27432 w 4901184"/>
              <a:gd name="connsiteY2" fmla="*/ 3081528 h 3611880"/>
              <a:gd name="connsiteX3" fmla="*/ 36576 w 4901184"/>
              <a:gd name="connsiteY3" fmla="*/ 3008376 h 3611880"/>
              <a:gd name="connsiteX4" fmla="*/ 54864 w 4901184"/>
              <a:gd name="connsiteY4" fmla="*/ 2944368 h 3611880"/>
              <a:gd name="connsiteX5" fmla="*/ 64008 w 4901184"/>
              <a:gd name="connsiteY5" fmla="*/ 2834640 h 3611880"/>
              <a:gd name="connsiteX6" fmla="*/ 73152 w 4901184"/>
              <a:gd name="connsiteY6" fmla="*/ 2807208 h 3611880"/>
              <a:gd name="connsiteX7" fmla="*/ 91440 w 4901184"/>
              <a:gd name="connsiteY7" fmla="*/ 2724912 h 3611880"/>
              <a:gd name="connsiteX8" fmla="*/ 118872 w 4901184"/>
              <a:gd name="connsiteY8" fmla="*/ 2468880 h 3611880"/>
              <a:gd name="connsiteX9" fmla="*/ 137160 w 4901184"/>
              <a:gd name="connsiteY9" fmla="*/ 2340864 h 3611880"/>
              <a:gd name="connsiteX10" fmla="*/ 155448 w 4901184"/>
              <a:gd name="connsiteY10" fmla="*/ 2267712 h 3611880"/>
              <a:gd name="connsiteX11" fmla="*/ 164592 w 4901184"/>
              <a:gd name="connsiteY11" fmla="*/ 2231136 h 3611880"/>
              <a:gd name="connsiteX12" fmla="*/ 173736 w 4901184"/>
              <a:gd name="connsiteY12" fmla="*/ 2203704 h 3611880"/>
              <a:gd name="connsiteX13" fmla="*/ 192024 w 4901184"/>
              <a:gd name="connsiteY13" fmla="*/ 2103120 h 3611880"/>
              <a:gd name="connsiteX14" fmla="*/ 201168 w 4901184"/>
              <a:gd name="connsiteY14" fmla="*/ 2057400 h 3611880"/>
              <a:gd name="connsiteX15" fmla="*/ 210312 w 4901184"/>
              <a:gd name="connsiteY15" fmla="*/ 2029968 h 3611880"/>
              <a:gd name="connsiteX16" fmla="*/ 237744 w 4901184"/>
              <a:gd name="connsiteY16" fmla="*/ 1920240 h 3611880"/>
              <a:gd name="connsiteX17" fmla="*/ 246888 w 4901184"/>
              <a:gd name="connsiteY17" fmla="*/ 1883664 h 3611880"/>
              <a:gd name="connsiteX18" fmla="*/ 256032 w 4901184"/>
              <a:gd name="connsiteY18" fmla="*/ 1856232 h 3611880"/>
              <a:gd name="connsiteX19" fmla="*/ 265176 w 4901184"/>
              <a:gd name="connsiteY19" fmla="*/ 1773936 h 3611880"/>
              <a:gd name="connsiteX20" fmla="*/ 283464 w 4901184"/>
              <a:gd name="connsiteY20" fmla="*/ 1709928 h 3611880"/>
              <a:gd name="connsiteX21" fmla="*/ 292608 w 4901184"/>
              <a:gd name="connsiteY21" fmla="*/ 1627632 h 3611880"/>
              <a:gd name="connsiteX22" fmla="*/ 301752 w 4901184"/>
              <a:gd name="connsiteY22" fmla="*/ 1600200 h 3611880"/>
              <a:gd name="connsiteX23" fmla="*/ 320040 w 4901184"/>
              <a:gd name="connsiteY23" fmla="*/ 1517904 h 3611880"/>
              <a:gd name="connsiteX24" fmla="*/ 329184 w 4901184"/>
              <a:gd name="connsiteY24" fmla="*/ 1435608 h 3611880"/>
              <a:gd name="connsiteX25" fmla="*/ 347472 w 4901184"/>
              <a:gd name="connsiteY25" fmla="*/ 1362456 h 3611880"/>
              <a:gd name="connsiteX26" fmla="*/ 356616 w 4901184"/>
              <a:gd name="connsiteY26" fmla="*/ 1325880 h 3611880"/>
              <a:gd name="connsiteX27" fmla="*/ 384048 w 4901184"/>
              <a:gd name="connsiteY27" fmla="*/ 1243584 h 3611880"/>
              <a:gd name="connsiteX28" fmla="*/ 393192 w 4901184"/>
              <a:gd name="connsiteY28" fmla="*/ 1216152 h 3611880"/>
              <a:gd name="connsiteX29" fmla="*/ 402336 w 4901184"/>
              <a:gd name="connsiteY29" fmla="*/ 1188720 h 3611880"/>
              <a:gd name="connsiteX30" fmla="*/ 411480 w 4901184"/>
              <a:gd name="connsiteY30" fmla="*/ 1152144 h 3611880"/>
              <a:gd name="connsiteX31" fmla="*/ 429768 w 4901184"/>
              <a:gd name="connsiteY31" fmla="*/ 1097280 h 3611880"/>
              <a:gd name="connsiteX32" fmla="*/ 448056 w 4901184"/>
              <a:gd name="connsiteY32" fmla="*/ 1042416 h 3611880"/>
              <a:gd name="connsiteX33" fmla="*/ 457200 w 4901184"/>
              <a:gd name="connsiteY33" fmla="*/ 1014984 h 3611880"/>
              <a:gd name="connsiteX34" fmla="*/ 466344 w 4901184"/>
              <a:gd name="connsiteY34" fmla="*/ 987552 h 3611880"/>
              <a:gd name="connsiteX35" fmla="*/ 484632 w 4901184"/>
              <a:gd name="connsiteY35" fmla="*/ 960120 h 3611880"/>
              <a:gd name="connsiteX36" fmla="*/ 493776 w 4901184"/>
              <a:gd name="connsiteY36" fmla="*/ 932688 h 3611880"/>
              <a:gd name="connsiteX37" fmla="*/ 512064 w 4901184"/>
              <a:gd name="connsiteY37" fmla="*/ 896112 h 3611880"/>
              <a:gd name="connsiteX38" fmla="*/ 548640 w 4901184"/>
              <a:gd name="connsiteY38" fmla="*/ 813816 h 3611880"/>
              <a:gd name="connsiteX39" fmla="*/ 576072 w 4901184"/>
              <a:gd name="connsiteY39" fmla="*/ 749808 h 3611880"/>
              <a:gd name="connsiteX40" fmla="*/ 621792 w 4901184"/>
              <a:gd name="connsiteY40" fmla="*/ 667512 h 3611880"/>
              <a:gd name="connsiteX41" fmla="*/ 649224 w 4901184"/>
              <a:gd name="connsiteY41" fmla="*/ 640080 h 3611880"/>
              <a:gd name="connsiteX42" fmla="*/ 694944 w 4901184"/>
              <a:gd name="connsiteY42" fmla="*/ 594360 h 3611880"/>
              <a:gd name="connsiteX43" fmla="*/ 740664 w 4901184"/>
              <a:gd name="connsiteY43" fmla="*/ 557784 h 3611880"/>
              <a:gd name="connsiteX44" fmla="*/ 758952 w 4901184"/>
              <a:gd name="connsiteY44" fmla="*/ 530352 h 3611880"/>
              <a:gd name="connsiteX45" fmla="*/ 786384 w 4901184"/>
              <a:gd name="connsiteY45" fmla="*/ 521208 h 3611880"/>
              <a:gd name="connsiteX46" fmla="*/ 841248 w 4901184"/>
              <a:gd name="connsiteY46" fmla="*/ 493776 h 3611880"/>
              <a:gd name="connsiteX47" fmla="*/ 868680 w 4901184"/>
              <a:gd name="connsiteY47" fmla="*/ 466344 h 3611880"/>
              <a:gd name="connsiteX48" fmla="*/ 923544 w 4901184"/>
              <a:gd name="connsiteY48" fmla="*/ 448056 h 3611880"/>
              <a:gd name="connsiteX49" fmla="*/ 978408 w 4901184"/>
              <a:gd name="connsiteY49" fmla="*/ 420624 h 3611880"/>
              <a:gd name="connsiteX50" fmla="*/ 1005840 w 4901184"/>
              <a:gd name="connsiteY50" fmla="*/ 402336 h 3611880"/>
              <a:gd name="connsiteX51" fmla="*/ 1060704 w 4901184"/>
              <a:gd name="connsiteY51" fmla="*/ 384048 h 3611880"/>
              <a:gd name="connsiteX52" fmla="*/ 1088136 w 4901184"/>
              <a:gd name="connsiteY52" fmla="*/ 365760 h 3611880"/>
              <a:gd name="connsiteX53" fmla="*/ 1161288 w 4901184"/>
              <a:gd name="connsiteY53" fmla="*/ 347472 h 3611880"/>
              <a:gd name="connsiteX54" fmla="*/ 1261872 w 4901184"/>
              <a:gd name="connsiteY54" fmla="*/ 320040 h 3611880"/>
              <a:gd name="connsiteX55" fmla="*/ 1316736 w 4901184"/>
              <a:gd name="connsiteY55" fmla="*/ 301752 h 3611880"/>
              <a:gd name="connsiteX56" fmla="*/ 1362456 w 4901184"/>
              <a:gd name="connsiteY56" fmla="*/ 292608 h 3611880"/>
              <a:gd name="connsiteX57" fmla="*/ 1399032 w 4901184"/>
              <a:gd name="connsiteY57" fmla="*/ 283464 h 3611880"/>
              <a:gd name="connsiteX58" fmla="*/ 1463040 w 4901184"/>
              <a:gd name="connsiteY58" fmla="*/ 274320 h 3611880"/>
              <a:gd name="connsiteX59" fmla="*/ 1536192 w 4901184"/>
              <a:gd name="connsiteY59" fmla="*/ 256032 h 3611880"/>
              <a:gd name="connsiteX60" fmla="*/ 1636776 w 4901184"/>
              <a:gd name="connsiteY60" fmla="*/ 246888 h 3611880"/>
              <a:gd name="connsiteX61" fmla="*/ 1856232 w 4901184"/>
              <a:gd name="connsiteY61" fmla="*/ 228600 h 3611880"/>
              <a:gd name="connsiteX62" fmla="*/ 2157984 w 4901184"/>
              <a:gd name="connsiteY62" fmla="*/ 219456 h 3611880"/>
              <a:gd name="connsiteX63" fmla="*/ 2450592 w 4901184"/>
              <a:gd name="connsiteY63" fmla="*/ 192024 h 3611880"/>
              <a:gd name="connsiteX64" fmla="*/ 2532888 w 4901184"/>
              <a:gd name="connsiteY64" fmla="*/ 173736 h 3611880"/>
              <a:gd name="connsiteX65" fmla="*/ 2569464 w 4901184"/>
              <a:gd name="connsiteY65" fmla="*/ 164592 h 3611880"/>
              <a:gd name="connsiteX66" fmla="*/ 2596896 w 4901184"/>
              <a:gd name="connsiteY66" fmla="*/ 155448 h 3611880"/>
              <a:gd name="connsiteX67" fmla="*/ 2779776 w 4901184"/>
              <a:gd name="connsiteY67" fmla="*/ 137160 h 3611880"/>
              <a:gd name="connsiteX68" fmla="*/ 3218688 w 4901184"/>
              <a:gd name="connsiteY68" fmla="*/ 128016 h 3611880"/>
              <a:gd name="connsiteX69" fmla="*/ 3447288 w 4901184"/>
              <a:gd name="connsiteY69" fmla="*/ 109728 h 3611880"/>
              <a:gd name="connsiteX70" fmla="*/ 3511296 w 4901184"/>
              <a:gd name="connsiteY70" fmla="*/ 100584 h 3611880"/>
              <a:gd name="connsiteX71" fmla="*/ 3630168 w 4901184"/>
              <a:gd name="connsiteY71" fmla="*/ 91440 h 3611880"/>
              <a:gd name="connsiteX72" fmla="*/ 3739896 w 4901184"/>
              <a:gd name="connsiteY72" fmla="*/ 73152 h 3611880"/>
              <a:gd name="connsiteX73" fmla="*/ 4105656 w 4901184"/>
              <a:gd name="connsiteY73" fmla="*/ 54864 h 3611880"/>
              <a:gd name="connsiteX74" fmla="*/ 4279392 w 4901184"/>
              <a:gd name="connsiteY74" fmla="*/ 45720 h 3611880"/>
              <a:gd name="connsiteX75" fmla="*/ 4507992 w 4901184"/>
              <a:gd name="connsiteY75" fmla="*/ 36576 h 3611880"/>
              <a:gd name="connsiteX76" fmla="*/ 4718304 w 4901184"/>
              <a:gd name="connsiteY76" fmla="*/ 18288 h 3611880"/>
              <a:gd name="connsiteX77" fmla="*/ 4828032 w 4901184"/>
              <a:gd name="connsiteY77" fmla="*/ 9144 h 3611880"/>
              <a:gd name="connsiteX78" fmla="*/ 4901184 w 4901184"/>
              <a:gd name="connsiteY78" fmla="*/ 0 h 361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901184" h="3611880">
                <a:moveTo>
                  <a:pt x="0" y="3611880"/>
                </a:moveTo>
                <a:cubicBezTo>
                  <a:pt x="1900" y="3532101"/>
                  <a:pt x="837" y="3257715"/>
                  <a:pt x="18288" y="3118104"/>
                </a:cubicBezTo>
                <a:cubicBezTo>
                  <a:pt x="19847" y="3105634"/>
                  <a:pt x="25366" y="3093924"/>
                  <a:pt x="27432" y="3081528"/>
                </a:cubicBezTo>
                <a:cubicBezTo>
                  <a:pt x="31472" y="3057289"/>
                  <a:pt x="32536" y="3032615"/>
                  <a:pt x="36576" y="3008376"/>
                </a:cubicBezTo>
                <a:cubicBezTo>
                  <a:pt x="40403" y="2985413"/>
                  <a:pt x="47617" y="2966110"/>
                  <a:pt x="54864" y="2944368"/>
                </a:cubicBezTo>
                <a:cubicBezTo>
                  <a:pt x="57912" y="2907792"/>
                  <a:pt x="59157" y="2871021"/>
                  <a:pt x="64008" y="2834640"/>
                </a:cubicBezTo>
                <a:cubicBezTo>
                  <a:pt x="65282" y="2825086"/>
                  <a:pt x="71061" y="2816617"/>
                  <a:pt x="73152" y="2807208"/>
                </a:cubicBezTo>
                <a:cubicBezTo>
                  <a:pt x="94609" y="2710651"/>
                  <a:pt x="70856" y="2786665"/>
                  <a:pt x="91440" y="2724912"/>
                </a:cubicBezTo>
                <a:cubicBezTo>
                  <a:pt x="122700" y="2381050"/>
                  <a:pt x="95549" y="2624368"/>
                  <a:pt x="118872" y="2468880"/>
                </a:cubicBezTo>
                <a:cubicBezTo>
                  <a:pt x="125266" y="2426252"/>
                  <a:pt x="126705" y="2382682"/>
                  <a:pt x="137160" y="2340864"/>
                </a:cubicBezTo>
                <a:lnTo>
                  <a:pt x="155448" y="2267712"/>
                </a:lnTo>
                <a:cubicBezTo>
                  <a:pt x="158496" y="2255520"/>
                  <a:pt x="160618" y="2243058"/>
                  <a:pt x="164592" y="2231136"/>
                </a:cubicBezTo>
                <a:lnTo>
                  <a:pt x="173736" y="2203704"/>
                </a:lnTo>
                <a:cubicBezTo>
                  <a:pt x="189587" y="2092750"/>
                  <a:pt x="174778" y="2180725"/>
                  <a:pt x="192024" y="2103120"/>
                </a:cubicBezTo>
                <a:cubicBezTo>
                  <a:pt x="195395" y="2087948"/>
                  <a:pt x="197399" y="2072478"/>
                  <a:pt x="201168" y="2057400"/>
                </a:cubicBezTo>
                <a:cubicBezTo>
                  <a:pt x="203506" y="2048049"/>
                  <a:pt x="207776" y="2039267"/>
                  <a:pt x="210312" y="2029968"/>
                </a:cubicBezTo>
                <a:lnTo>
                  <a:pt x="237744" y="1920240"/>
                </a:lnTo>
                <a:cubicBezTo>
                  <a:pt x="240792" y="1908048"/>
                  <a:pt x="242914" y="1895586"/>
                  <a:pt x="246888" y="1883664"/>
                </a:cubicBezTo>
                <a:lnTo>
                  <a:pt x="256032" y="1856232"/>
                </a:lnTo>
                <a:cubicBezTo>
                  <a:pt x="259080" y="1828800"/>
                  <a:pt x="260979" y="1801216"/>
                  <a:pt x="265176" y="1773936"/>
                </a:cubicBezTo>
                <a:cubicBezTo>
                  <a:pt x="268456" y="1752613"/>
                  <a:pt x="276636" y="1730412"/>
                  <a:pt x="283464" y="1709928"/>
                </a:cubicBezTo>
                <a:cubicBezTo>
                  <a:pt x="286512" y="1682496"/>
                  <a:pt x="288070" y="1654857"/>
                  <a:pt x="292608" y="1627632"/>
                </a:cubicBezTo>
                <a:cubicBezTo>
                  <a:pt x="294193" y="1618125"/>
                  <a:pt x="299104" y="1609468"/>
                  <a:pt x="301752" y="1600200"/>
                </a:cubicBezTo>
                <a:cubicBezTo>
                  <a:pt x="307457" y="1580233"/>
                  <a:pt x="317346" y="1536760"/>
                  <a:pt x="320040" y="1517904"/>
                </a:cubicBezTo>
                <a:cubicBezTo>
                  <a:pt x="323943" y="1490581"/>
                  <a:pt x="324387" y="1462789"/>
                  <a:pt x="329184" y="1435608"/>
                </a:cubicBezTo>
                <a:cubicBezTo>
                  <a:pt x="333552" y="1410856"/>
                  <a:pt x="341376" y="1386840"/>
                  <a:pt x="347472" y="1362456"/>
                </a:cubicBezTo>
                <a:cubicBezTo>
                  <a:pt x="350520" y="1350264"/>
                  <a:pt x="352642" y="1337802"/>
                  <a:pt x="356616" y="1325880"/>
                </a:cubicBezTo>
                <a:lnTo>
                  <a:pt x="384048" y="1243584"/>
                </a:lnTo>
                <a:lnTo>
                  <a:pt x="393192" y="1216152"/>
                </a:lnTo>
                <a:cubicBezTo>
                  <a:pt x="396240" y="1207008"/>
                  <a:pt x="399998" y="1198071"/>
                  <a:pt x="402336" y="1188720"/>
                </a:cubicBezTo>
                <a:cubicBezTo>
                  <a:pt x="405384" y="1176528"/>
                  <a:pt x="407869" y="1164181"/>
                  <a:pt x="411480" y="1152144"/>
                </a:cubicBezTo>
                <a:cubicBezTo>
                  <a:pt x="417019" y="1133680"/>
                  <a:pt x="423672" y="1115568"/>
                  <a:pt x="429768" y="1097280"/>
                </a:cubicBezTo>
                <a:lnTo>
                  <a:pt x="448056" y="1042416"/>
                </a:lnTo>
                <a:lnTo>
                  <a:pt x="457200" y="1014984"/>
                </a:lnTo>
                <a:cubicBezTo>
                  <a:pt x="460248" y="1005840"/>
                  <a:pt x="460997" y="995572"/>
                  <a:pt x="466344" y="987552"/>
                </a:cubicBezTo>
                <a:cubicBezTo>
                  <a:pt x="472440" y="978408"/>
                  <a:pt x="479717" y="969950"/>
                  <a:pt x="484632" y="960120"/>
                </a:cubicBezTo>
                <a:cubicBezTo>
                  <a:pt x="488943" y="951499"/>
                  <a:pt x="489979" y="941547"/>
                  <a:pt x="493776" y="932688"/>
                </a:cubicBezTo>
                <a:cubicBezTo>
                  <a:pt x="499146" y="920159"/>
                  <a:pt x="507002" y="908768"/>
                  <a:pt x="512064" y="896112"/>
                </a:cubicBezTo>
                <a:cubicBezTo>
                  <a:pt x="544709" y="814500"/>
                  <a:pt x="513455" y="866593"/>
                  <a:pt x="548640" y="813816"/>
                </a:cubicBezTo>
                <a:cubicBezTo>
                  <a:pt x="567671" y="737694"/>
                  <a:pt x="544498" y="812956"/>
                  <a:pt x="576072" y="749808"/>
                </a:cubicBezTo>
                <a:cubicBezTo>
                  <a:pt x="599069" y="703814"/>
                  <a:pt x="564130" y="725174"/>
                  <a:pt x="621792" y="667512"/>
                </a:cubicBezTo>
                <a:cubicBezTo>
                  <a:pt x="630936" y="658368"/>
                  <a:pt x="640945" y="650014"/>
                  <a:pt x="649224" y="640080"/>
                </a:cubicBezTo>
                <a:cubicBezTo>
                  <a:pt x="687324" y="594360"/>
                  <a:pt x="644652" y="627888"/>
                  <a:pt x="694944" y="594360"/>
                </a:cubicBezTo>
                <a:cubicBezTo>
                  <a:pt x="747355" y="515744"/>
                  <a:pt x="677568" y="608261"/>
                  <a:pt x="740664" y="557784"/>
                </a:cubicBezTo>
                <a:cubicBezTo>
                  <a:pt x="749246" y="550919"/>
                  <a:pt x="750370" y="537217"/>
                  <a:pt x="758952" y="530352"/>
                </a:cubicBezTo>
                <a:cubicBezTo>
                  <a:pt x="766478" y="524331"/>
                  <a:pt x="777763" y="525519"/>
                  <a:pt x="786384" y="521208"/>
                </a:cubicBezTo>
                <a:cubicBezTo>
                  <a:pt x="857288" y="485756"/>
                  <a:pt x="772297" y="516760"/>
                  <a:pt x="841248" y="493776"/>
                </a:cubicBezTo>
                <a:cubicBezTo>
                  <a:pt x="850392" y="484632"/>
                  <a:pt x="857376" y="472624"/>
                  <a:pt x="868680" y="466344"/>
                </a:cubicBezTo>
                <a:cubicBezTo>
                  <a:pt x="885531" y="456982"/>
                  <a:pt x="907504" y="458749"/>
                  <a:pt x="923544" y="448056"/>
                </a:cubicBezTo>
                <a:cubicBezTo>
                  <a:pt x="1002160" y="395645"/>
                  <a:pt x="902692" y="458482"/>
                  <a:pt x="978408" y="420624"/>
                </a:cubicBezTo>
                <a:cubicBezTo>
                  <a:pt x="988238" y="415709"/>
                  <a:pt x="995797" y="406799"/>
                  <a:pt x="1005840" y="402336"/>
                </a:cubicBezTo>
                <a:cubicBezTo>
                  <a:pt x="1023456" y="394507"/>
                  <a:pt x="1044664" y="394741"/>
                  <a:pt x="1060704" y="384048"/>
                </a:cubicBezTo>
                <a:cubicBezTo>
                  <a:pt x="1069848" y="377952"/>
                  <a:pt x="1077808" y="369516"/>
                  <a:pt x="1088136" y="365760"/>
                </a:cubicBezTo>
                <a:cubicBezTo>
                  <a:pt x="1111757" y="357170"/>
                  <a:pt x="1137443" y="355420"/>
                  <a:pt x="1161288" y="347472"/>
                </a:cubicBezTo>
                <a:cubicBezTo>
                  <a:pt x="1327082" y="292207"/>
                  <a:pt x="1119702" y="358814"/>
                  <a:pt x="1261872" y="320040"/>
                </a:cubicBezTo>
                <a:cubicBezTo>
                  <a:pt x="1280470" y="314968"/>
                  <a:pt x="1297833" y="305533"/>
                  <a:pt x="1316736" y="301752"/>
                </a:cubicBezTo>
                <a:cubicBezTo>
                  <a:pt x="1331976" y="298704"/>
                  <a:pt x="1347284" y="295979"/>
                  <a:pt x="1362456" y="292608"/>
                </a:cubicBezTo>
                <a:cubicBezTo>
                  <a:pt x="1374724" y="289882"/>
                  <a:pt x="1386667" y="285712"/>
                  <a:pt x="1399032" y="283464"/>
                </a:cubicBezTo>
                <a:cubicBezTo>
                  <a:pt x="1420237" y="279609"/>
                  <a:pt x="1441704" y="277368"/>
                  <a:pt x="1463040" y="274320"/>
                </a:cubicBezTo>
                <a:cubicBezTo>
                  <a:pt x="1492899" y="264367"/>
                  <a:pt x="1500882" y="260446"/>
                  <a:pt x="1536192" y="256032"/>
                </a:cubicBezTo>
                <a:cubicBezTo>
                  <a:pt x="1569598" y="251856"/>
                  <a:pt x="1603277" y="250238"/>
                  <a:pt x="1636776" y="246888"/>
                </a:cubicBezTo>
                <a:cubicBezTo>
                  <a:pt x="1746446" y="235921"/>
                  <a:pt x="1721693" y="234206"/>
                  <a:pt x="1856232" y="228600"/>
                </a:cubicBezTo>
                <a:cubicBezTo>
                  <a:pt x="1956775" y="224411"/>
                  <a:pt x="2057400" y="222504"/>
                  <a:pt x="2157984" y="219456"/>
                </a:cubicBezTo>
                <a:cubicBezTo>
                  <a:pt x="2371243" y="197008"/>
                  <a:pt x="2273660" y="205634"/>
                  <a:pt x="2450592" y="192024"/>
                </a:cubicBezTo>
                <a:cubicBezTo>
                  <a:pt x="2539793" y="169724"/>
                  <a:pt x="2428410" y="196953"/>
                  <a:pt x="2532888" y="173736"/>
                </a:cubicBezTo>
                <a:cubicBezTo>
                  <a:pt x="2545156" y="171010"/>
                  <a:pt x="2557380" y="168044"/>
                  <a:pt x="2569464" y="164592"/>
                </a:cubicBezTo>
                <a:cubicBezTo>
                  <a:pt x="2578732" y="161944"/>
                  <a:pt x="2587445" y="157338"/>
                  <a:pt x="2596896" y="155448"/>
                </a:cubicBezTo>
                <a:cubicBezTo>
                  <a:pt x="2644835" y="145860"/>
                  <a:pt x="2741587" y="138412"/>
                  <a:pt x="2779776" y="137160"/>
                </a:cubicBezTo>
                <a:cubicBezTo>
                  <a:pt x="2926033" y="132365"/>
                  <a:pt x="3072384" y="131064"/>
                  <a:pt x="3218688" y="128016"/>
                </a:cubicBezTo>
                <a:cubicBezTo>
                  <a:pt x="3347392" y="106565"/>
                  <a:pt x="3203000" y="128519"/>
                  <a:pt x="3447288" y="109728"/>
                </a:cubicBezTo>
                <a:cubicBezTo>
                  <a:pt x="3468777" y="108075"/>
                  <a:pt x="3489850" y="102729"/>
                  <a:pt x="3511296" y="100584"/>
                </a:cubicBezTo>
                <a:cubicBezTo>
                  <a:pt x="3550840" y="96630"/>
                  <a:pt x="3590544" y="94488"/>
                  <a:pt x="3630168" y="91440"/>
                </a:cubicBezTo>
                <a:cubicBezTo>
                  <a:pt x="3682257" y="74077"/>
                  <a:pt x="3652395" y="81902"/>
                  <a:pt x="3739896" y="73152"/>
                </a:cubicBezTo>
                <a:cubicBezTo>
                  <a:pt x="3913167" y="55825"/>
                  <a:pt x="3847276" y="65630"/>
                  <a:pt x="4105656" y="54864"/>
                </a:cubicBezTo>
                <a:cubicBezTo>
                  <a:pt x="4163598" y="52450"/>
                  <a:pt x="4221460" y="48353"/>
                  <a:pt x="4279392" y="45720"/>
                </a:cubicBezTo>
                <a:lnTo>
                  <a:pt x="4507992" y="36576"/>
                </a:lnTo>
                <a:lnTo>
                  <a:pt x="4718304" y="18288"/>
                </a:lnTo>
                <a:cubicBezTo>
                  <a:pt x="4754873" y="15154"/>
                  <a:pt x="4791613" y="13696"/>
                  <a:pt x="4828032" y="9144"/>
                </a:cubicBezTo>
                <a:lnTo>
                  <a:pt x="490118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22778-5EDF-4D52-A8ED-2D4A030359BB}"/>
              </a:ext>
            </a:extLst>
          </p:cNvPr>
          <p:cNvSpPr/>
          <p:nvPr/>
        </p:nvSpPr>
        <p:spPr>
          <a:xfrm>
            <a:off x="1856941" y="4992036"/>
            <a:ext cx="212658" cy="212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9C1421-219D-4D92-BFF8-965D43BCBCD5}"/>
              </a:ext>
            </a:extLst>
          </p:cNvPr>
          <p:cNvSpPr/>
          <p:nvPr/>
        </p:nvSpPr>
        <p:spPr>
          <a:xfrm>
            <a:off x="1919539" y="4519830"/>
            <a:ext cx="212658" cy="212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48217F-E833-42A4-9257-067AFEA39B7E}"/>
              </a:ext>
            </a:extLst>
          </p:cNvPr>
          <p:cNvSpPr/>
          <p:nvPr/>
        </p:nvSpPr>
        <p:spPr>
          <a:xfrm>
            <a:off x="2069599" y="3687726"/>
            <a:ext cx="212658" cy="212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55FDC3-18DE-4B72-9C9C-8E8D412555CD}"/>
              </a:ext>
            </a:extLst>
          </p:cNvPr>
          <p:cNvSpPr/>
          <p:nvPr/>
        </p:nvSpPr>
        <p:spPr>
          <a:xfrm>
            <a:off x="2362200" y="2743200"/>
            <a:ext cx="212658" cy="212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D77B9A-5CB7-4B71-9B23-6E8AA454105C}"/>
              </a:ext>
            </a:extLst>
          </p:cNvPr>
          <p:cNvSpPr/>
          <p:nvPr/>
        </p:nvSpPr>
        <p:spPr>
          <a:xfrm>
            <a:off x="3127952" y="2298820"/>
            <a:ext cx="212658" cy="212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4C2274-2507-4333-A9EF-9234743E98CC}"/>
              </a:ext>
            </a:extLst>
          </p:cNvPr>
          <p:cNvSpPr/>
          <p:nvPr/>
        </p:nvSpPr>
        <p:spPr>
          <a:xfrm>
            <a:off x="3663478" y="2213899"/>
            <a:ext cx="212658" cy="212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505722-179B-4BD4-A093-172409B8715F}"/>
              </a:ext>
            </a:extLst>
          </p:cNvPr>
          <p:cNvSpPr/>
          <p:nvPr/>
        </p:nvSpPr>
        <p:spPr>
          <a:xfrm>
            <a:off x="4480551" y="2164590"/>
            <a:ext cx="212658" cy="212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B6C146-9471-4C5E-A36D-90D3270833A9}"/>
              </a:ext>
            </a:extLst>
          </p:cNvPr>
          <p:cNvSpPr/>
          <p:nvPr/>
        </p:nvSpPr>
        <p:spPr>
          <a:xfrm>
            <a:off x="5423583" y="2102927"/>
            <a:ext cx="212658" cy="212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111509-0D5A-4FB9-A77D-EAB70F791BAA}"/>
              </a:ext>
            </a:extLst>
          </p:cNvPr>
          <p:cNvSpPr/>
          <p:nvPr/>
        </p:nvSpPr>
        <p:spPr>
          <a:xfrm>
            <a:off x="6663633" y="1996972"/>
            <a:ext cx="212658" cy="212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B627D7-3273-4B72-AD89-F89AC3278973}"/>
              </a:ext>
            </a:extLst>
          </p:cNvPr>
          <p:cNvSpPr/>
          <p:nvPr/>
        </p:nvSpPr>
        <p:spPr>
          <a:xfrm>
            <a:off x="1780380" y="5589621"/>
            <a:ext cx="212658" cy="212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0D5C8-A745-4745-9123-D5D6CB3A8B6D}"/>
              </a:ext>
            </a:extLst>
          </p:cNvPr>
          <p:cNvSpPr txBox="1"/>
          <p:nvPr/>
        </p:nvSpPr>
        <p:spPr>
          <a:xfrm>
            <a:off x="1940091" y="53725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147796-9770-4A36-97C4-D071D8C88FDC}"/>
              </a:ext>
            </a:extLst>
          </p:cNvPr>
          <p:cNvSpPr txBox="1"/>
          <p:nvPr/>
        </p:nvSpPr>
        <p:spPr>
          <a:xfrm>
            <a:off x="6886245" y="191826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3D0E5-5504-4A31-B2B9-CBA60E197F45}"/>
              </a:ext>
            </a:extLst>
          </p:cNvPr>
          <p:cNvSpPr txBox="1"/>
          <p:nvPr/>
        </p:nvSpPr>
        <p:spPr>
          <a:xfrm>
            <a:off x="2530003" y="28384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C56049-C5D9-4E3E-93C7-6C13E8BAC389}"/>
              </a:ext>
            </a:extLst>
          </p:cNvPr>
          <p:cNvSpPr txBox="1"/>
          <p:nvPr/>
        </p:nvSpPr>
        <p:spPr>
          <a:xfrm>
            <a:off x="1450571" y="57419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9511DC-ADC6-4A86-AAA2-EC54A1100C67}"/>
              </a:ext>
            </a:extLst>
          </p:cNvPr>
          <p:cNvSpPr txBox="1"/>
          <p:nvPr/>
        </p:nvSpPr>
        <p:spPr>
          <a:xfrm>
            <a:off x="1450571" y="191826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817390-AF72-4260-BFB3-4A9899EA2F74}"/>
              </a:ext>
            </a:extLst>
          </p:cNvPr>
          <p:cNvSpPr txBox="1"/>
          <p:nvPr/>
        </p:nvSpPr>
        <p:spPr>
          <a:xfrm>
            <a:off x="7045853" y="57419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835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414751"/>
          </a:xfrm>
        </p:spPr>
        <p:txBody>
          <a:bodyPr>
            <a:normAutofit/>
          </a:bodyPr>
          <a:lstStyle/>
          <a:p>
            <a:r>
              <a:rPr lang="en-US" dirty="0"/>
              <a:t>Logistic Regression Thresholds in software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B9FA1-1472-4690-A92E-6065C54D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3622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96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910</TotalTime>
  <Words>164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Wingdings</vt:lpstr>
      <vt:lpstr>Open Sans</vt:lpstr>
      <vt:lpstr>Cambria Math</vt:lpstr>
      <vt:lpstr>Calibri</vt:lpstr>
      <vt:lpstr>GradCourseTemplate</vt:lpstr>
      <vt:lpstr>BAN 502 – Module 3 Logistic Regression Thresholds for Classification</vt:lpstr>
      <vt:lpstr>Logistic Regression</vt:lpstr>
      <vt:lpstr>Predictions</vt:lpstr>
      <vt:lpstr>Predictions</vt:lpstr>
      <vt:lpstr>Predictions</vt:lpstr>
      <vt:lpstr>Predictions</vt:lpstr>
      <vt:lpstr>Logistic Regression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Stephen Hill</cp:lastModifiedBy>
  <cp:revision>118</cp:revision>
  <dcterms:created xsi:type="dcterms:W3CDTF">2016-06-16T19:37:17Z</dcterms:created>
  <dcterms:modified xsi:type="dcterms:W3CDTF">2019-01-30T00:23:57Z</dcterms:modified>
</cp:coreProperties>
</file>