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9" r:id="rId11"/>
    <p:sldId id="268" r:id="rId12"/>
    <p:sldId id="271" r:id="rId13"/>
    <p:sldId id="273" r:id="rId14"/>
    <p:sldId id="27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2B754-00DA-4DB2-A975-A42A2F774F3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95A-DB15-4E34-86DF-4053B0F8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AAD1-71A6-4C6B-A5E6-E46FE07EB227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57DF-3297-4791-96F5-150B019057E8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4203-4766-4D3D-A12E-94516AD43EAB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332-A4B7-4E92-8B44-36456BD5E77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6E67-A276-4158-8C7B-84C201B79067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5204-2CBF-44BA-A64B-DA3577DBFB3F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F353-5A18-4DFD-8DEA-19883A08E5C4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A840-863E-434D-BD03-803E9370A7DE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C890-52E9-470C-892E-08AE1B0DA454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423C-4100-49DF-B807-D7EDA0BCFDFA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972-BD0A-4A63-951B-4C0BD4A874C4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56B6-3FC5-441E-B24B-618ED9884E4F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9312-F924-44A5-9C3C-3FF67151F8B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50AF-9FDA-4067-91F3-03CA01AE96F0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8D7F-6FFE-4D9E-AB09-D479889F0E8D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C0A3-FA8A-4BC5-AFF3-EE22067EB1AB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ADBC-5D68-4C26-A579-1EF37CC22E9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548641"/>
            <a:ext cx="8915399" cy="1863634"/>
          </a:xfrm>
        </p:spPr>
        <p:txBody>
          <a:bodyPr>
            <a:noAutofit/>
          </a:bodyPr>
          <a:lstStyle/>
          <a:p>
            <a:pPr algn="ctr"/>
            <a:r>
              <a:rPr lang="fa-IR" sz="4400" dirty="0">
                <a:cs typeface="B Nazanin" panose="00000400000000000000" pitchFamily="2" charset="-78"/>
              </a:rPr>
              <a:t>کاربرد یادگیری ماشین در سیستم‌های توصیه‌گر فیلم و موسیقی</a:t>
            </a:r>
            <a:endParaRPr lang="en-US" sz="44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509554"/>
            <a:ext cx="8915399" cy="2124891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ارائه‌دهنده</a:t>
            </a:r>
            <a:r>
              <a:rPr lang="fa-IR" sz="2400" dirty="0" smtClean="0">
                <a:cs typeface="B Nazanin" panose="00000400000000000000" pitchFamily="2" charset="-78"/>
              </a:rPr>
              <a:t>‌</a:t>
            </a:r>
            <a:r>
              <a:rPr lang="fa-IR" sz="2800" dirty="0" smtClean="0">
                <a:cs typeface="B Nazanin" panose="00000400000000000000" pitchFamily="2" charset="-78"/>
              </a:rPr>
              <a:t>: </a:t>
            </a:r>
            <a:r>
              <a:rPr lang="fa-IR" sz="2800" dirty="0" smtClean="0">
                <a:cs typeface="B Nazanin" panose="00000400000000000000" pitchFamily="2" charset="-78"/>
              </a:rPr>
              <a:t>لیلا السادات </a:t>
            </a:r>
            <a:r>
              <a:rPr lang="fa-IR" sz="2800" dirty="0">
                <a:cs typeface="B Nazanin" panose="00000400000000000000" pitchFamily="2" charset="-78"/>
              </a:rPr>
              <a:t>محسنی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algn="ctr"/>
            <a:r>
              <a:rPr lang="fa-IR" sz="2800" dirty="0" smtClean="0">
                <a:cs typeface="B Nazanin" panose="00000400000000000000" pitchFamily="2" charset="-78"/>
              </a:rPr>
              <a:t>استاد درس: </a:t>
            </a:r>
            <a:r>
              <a:rPr lang="fa-IR" sz="2800" dirty="0">
                <a:cs typeface="B Nazanin" panose="00000400000000000000" pitchFamily="2" charset="-78"/>
              </a:rPr>
              <a:t>دکتر سعیده ممتازی</a:t>
            </a:r>
          </a:p>
          <a:p>
            <a:pPr algn="ctr"/>
            <a:r>
              <a:rPr lang="fa-IR" sz="2800" dirty="0" smtClean="0">
                <a:cs typeface="B Nazanin" panose="00000400000000000000" pitchFamily="2" charset="-78"/>
              </a:rPr>
              <a:t>پاییز 1403</a:t>
            </a:r>
            <a:r>
              <a:rPr lang="fa-IR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sz="4900" dirty="0" smtClean="0">
                <a:solidFill>
                  <a:schemeClr val="tx2"/>
                </a:solidFill>
                <a:cs typeface="B Nazanin" panose="00000400000000000000" pitchFamily="2" charset="-78"/>
              </a:rPr>
              <a:t>مقایسه فیلتریتگ مبتنی بر محتوا و مشارکتی</a:t>
            </a:r>
            <a:r>
              <a:rPr lang="fa-IR" dirty="0" smtClean="0"/>
              <a:t/>
            </a:r>
            <a:br>
              <a:rPr lang="fa-I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r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a-IR" altLang="en-US" sz="2800" dirty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alt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ا</a:t>
            </a:r>
            <a:r>
              <a:rPr lang="ar-SA" alt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ختلاف </a:t>
            </a:r>
            <a:r>
              <a:rPr lang="fa-IR" alt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اساسی </a:t>
            </a:r>
          </a:p>
          <a:p>
            <a:pPr marL="0" lvl="0" indent="0" algn="r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a-IR" alt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alt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altLang="en-US" sz="2800" dirty="0">
                <a:latin typeface="Arial" panose="020B0604020202020204" pitchFamily="34" charset="0"/>
                <a:cs typeface="B Nazanin" panose="00000400000000000000" pitchFamily="2" charset="-78"/>
              </a:rPr>
              <a:t>مسئله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Cold Start</a:t>
            </a:r>
            <a:endParaRPr lang="fa-IR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r" defTabSz="914400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a-IR" alt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alt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کاهش </a:t>
            </a:r>
            <a:r>
              <a:rPr lang="ar-SA" altLang="en-US" sz="2800" dirty="0">
                <a:latin typeface="Arial" panose="020B0604020202020204" pitchFamily="34" charset="0"/>
                <a:cs typeface="B Nazanin" panose="00000400000000000000" pitchFamily="2" charset="-78"/>
              </a:rPr>
              <a:t>عملکرد در داده‌های </a:t>
            </a:r>
            <a:r>
              <a:rPr lang="ar-SA" alt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بزرگ</a:t>
            </a:r>
            <a:endParaRPr lang="en-US" altLang="en-US" sz="280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62" y="2750691"/>
            <a:ext cx="5156337" cy="31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400" dirty="0">
                <a:solidFill>
                  <a:schemeClr val="tx2"/>
                </a:solidFill>
                <a:cs typeface="B Nazanin" panose="00000400000000000000" pitchFamily="2" charset="-78"/>
              </a:rPr>
              <a:t>روش‌های </a:t>
            </a:r>
            <a:r>
              <a:rPr lang="fa-IR" sz="44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ترکیبی</a:t>
            </a:r>
            <a:endParaRPr lang="en-US" sz="44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دقت بالاتر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انعطاف‌پذیری</a:t>
            </a:r>
            <a:r>
              <a:rPr lang="fa-IR" sz="2800" dirty="0"/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بیشتر</a:t>
            </a:r>
          </a:p>
          <a:p>
            <a:pPr lvl="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کاهش مشکلات</a:t>
            </a:r>
            <a:r>
              <a:rPr lang="en-US" sz="2800" dirty="0" smtClean="0">
                <a:cs typeface="B Nazanin" panose="00000400000000000000" pitchFamily="2" charset="-78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Cold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Start </a:t>
            </a:r>
            <a:r>
              <a:rPr lang="fa-IR" sz="2800" dirty="0" smtClean="0">
                <a:cs typeface="B Nazanin" panose="00000400000000000000" pitchFamily="2" charset="-78"/>
              </a:rPr>
              <a:t>در فیلترینگ مشارکتی</a:t>
            </a:r>
          </a:p>
          <a:p>
            <a:pPr marL="0" indent="0" algn="r" rtl="1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        راه حل:</a:t>
            </a:r>
          </a:p>
          <a:p>
            <a:pPr lvl="2" algn="r" rtl="1">
              <a:buFont typeface="Courier New" panose="02070309020205020404" pitchFamily="49" charset="0"/>
              <a:buChar char="o"/>
            </a:pPr>
            <a:r>
              <a:rPr lang="fa-IR" sz="2600" dirty="0" smtClean="0">
                <a:cs typeface="B Nazanin" panose="00000400000000000000" pitchFamily="2" charset="-78"/>
              </a:rPr>
              <a:t>تحلیل </a:t>
            </a:r>
            <a:r>
              <a:rPr lang="fa-IR" sz="2600" dirty="0">
                <a:cs typeface="B Nazanin" panose="00000400000000000000" pitchFamily="2" charset="-78"/>
              </a:rPr>
              <a:t>ویژگی‌های </a:t>
            </a:r>
            <a:r>
              <a:rPr lang="fa-IR" sz="2600" dirty="0" smtClean="0">
                <a:cs typeface="B Nazanin" panose="00000400000000000000" pitchFamily="2" charset="-78"/>
              </a:rPr>
              <a:t>آیتم</a:t>
            </a:r>
          </a:p>
          <a:p>
            <a:pPr lvl="2" algn="r" rtl="1">
              <a:buFont typeface="Courier New" panose="02070309020205020404" pitchFamily="49" charset="0"/>
              <a:buChar char="o"/>
            </a:pPr>
            <a:r>
              <a:rPr lang="fa-IR" sz="2600" dirty="0" smtClean="0">
                <a:cs typeface="B Nazanin" panose="00000400000000000000" pitchFamily="2" charset="-78"/>
              </a:rPr>
              <a:t>پیشنهاد </a:t>
            </a:r>
            <a:r>
              <a:rPr lang="fa-IR" sz="2600" dirty="0">
                <a:cs typeface="B Nazanin" panose="00000400000000000000" pitchFamily="2" charset="-78"/>
              </a:rPr>
              <a:t>بدون داده </a:t>
            </a:r>
            <a:r>
              <a:rPr lang="fa-IR" sz="2600" dirty="0" smtClean="0">
                <a:cs typeface="B Nazanin" panose="00000400000000000000" pitchFamily="2" charset="-78"/>
              </a:rPr>
              <a:t>زیاد</a:t>
            </a:r>
          </a:p>
          <a:p>
            <a:pPr marL="914400" lvl="2" indent="0" algn="r" rtl="1">
              <a:buNone/>
            </a:pPr>
            <a:endParaRPr lang="fa-IR" sz="2000" dirty="0" smtClean="0">
              <a:cs typeface="B Nazanin" panose="00000400000000000000" pitchFamily="2" charset="-78"/>
            </a:endParaRPr>
          </a:p>
          <a:p>
            <a:pPr marL="914400" lvl="2" indent="0" algn="r" rtl="1">
              <a:buNone/>
            </a:pPr>
            <a:endParaRPr lang="fa-IR" sz="2000" dirty="0" smtClean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sz="4900" dirty="0">
                <a:solidFill>
                  <a:schemeClr val="tx2"/>
                </a:solidFill>
                <a:cs typeface="B Nazanin" panose="00000400000000000000" pitchFamily="2" charset="-78"/>
              </a:rPr>
              <a:t>مدل‌های بیزی و کاربرد آن‌ها در سیستم‌های توصیه‌گر</a:t>
            </a:r>
            <a:r>
              <a:rPr lang="fa-IR" dirty="0" smtClean="0">
                <a:solidFill>
                  <a:schemeClr val="tx2"/>
                </a:solidFill>
                <a:cs typeface="B Nazanin" panose="00000400000000000000" pitchFamily="2" charset="-78"/>
              </a:rPr>
              <a:t/>
            </a:r>
            <a:br>
              <a:rPr lang="fa-IR" dirty="0" smtClean="0">
                <a:solidFill>
                  <a:schemeClr val="tx2"/>
                </a:solidFill>
                <a:cs typeface="B Nazanin" panose="00000400000000000000" pitchFamily="2" charset="-78"/>
              </a:rPr>
            </a:br>
            <a:r>
              <a:rPr lang="en-US" dirty="0" smtClean="0">
                <a:solidFill>
                  <a:schemeClr val="tx2"/>
                </a:solidFill>
                <a:cs typeface="B Nazanin" panose="00000400000000000000" pitchFamily="2" charset="-78"/>
              </a:rPr>
              <a:t/>
            </a:r>
            <a:br>
              <a:rPr lang="en-US" dirty="0" smtClean="0">
                <a:solidFill>
                  <a:schemeClr val="tx2"/>
                </a:solidFill>
                <a:cs typeface="B Nazanin" panose="00000400000000000000" pitchFamily="2" charset="-78"/>
              </a:rPr>
            </a:b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/>
            </a:r>
            <a:b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</a:br>
            <a:r>
              <a:rPr lang="fa-IR" dirty="0" smtClean="0">
                <a:solidFill>
                  <a:schemeClr val="tx2"/>
                </a:solidFill>
                <a:cs typeface="B Nazanin" panose="00000400000000000000" pitchFamily="2" charset="-78"/>
              </a:rPr>
              <a:t/>
            </a:r>
            <a:br>
              <a:rPr lang="fa-IR" dirty="0" smtClean="0">
                <a:solidFill>
                  <a:schemeClr val="tx2"/>
                </a:solidFill>
                <a:cs typeface="B Nazanin" panose="00000400000000000000" pitchFamily="2" charset="-78"/>
              </a:rPr>
            </a:br>
            <a:r>
              <a:rPr lang="fa-IR" dirty="0" smtClean="0">
                <a:solidFill>
                  <a:schemeClr val="tx2"/>
                </a:solidFill>
                <a:cs typeface="B Nazanin" panose="00000400000000000000" pitchFamily="2" charset="-78"/>
              </a:rPr>
              <a:t/>
            </a:r>
            <a:br>
              <a:rPr lang="fa-IR" dirty="0" smtClean="0">
                <a:solidFill>
                  <a:schemeClr val="tx2"/>
                </a:solidFill>
                <a:cs typeface="B Nazanin" panose="00000400000000000000" pitchFamily="2" charset="-78"/>
              </a:rPr>
            </a:br>
            <a:endParaRPr 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31520" y="624110"/>
            <a:ext cx="10773092" cy="670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a-IR" altLang="en-US" sz="24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 smtClean="0">
              <a:solidFill>
                <a:schemeClr val="tx2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8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پیش‌بینی ترجیحات کاربر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 اساس داده‌های </a:t>
            </a:r>
            <a:r>
              <a:rPr lang="fa-IR" altLang="en-US" sz="2800" dirty="0" smtClean="0">
                <a:latin typeface="Arial" panose="020B0604020202020204" pitchFamily="34" charset="0"/>
                <a:cs typeface="B Nazanin" panose="00000400000000000000" pitchFamily="2" charset="-78"/>
              </a:rPr>
              <a:t>پیشین</a:t>
            </a:r>
            <a:endParaRPr kumimoji="0" lang="fa-IR" altLang="en-US" sz="28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en-US" sz="28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به‌روزرسانی پیش‌بینی‌ها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با رفتارهای جدید</a:t>
            </a:r>
            <a:endParaRPr kumimoji="0" lang="fa-IR" altLang="en-US" sz="28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en-US" sz="28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محاسبه شباهت آیتم‌ها و کاربران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پیشنها</a:t>
            </a:r>
            <a:r>
              <a:rPr kumimoji="0" lang="fa-IR" altLang="en-US" sz="28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دهای</a:t>
            </a:r>
            <a:r>
              <a:rPr kumimoji="0" lang="ar-SA" altLang="en-US" sz="28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بهتر</a:t>
            </a:r>
            <a:endParaRPr kumimoji="0" lang="fa-IR" altLang="en-US" sz="28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a-IR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a-I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a-IR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a-I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a-IR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a-I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a-IR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a-I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sz="4900" dirty="0">
                <a:solidFill>
                  <a:schemeClr val="tx2"/>
                </a:solidFill>
                <a:cs typeface="B Nazanin" panose="00000400000000000000" pitchFamily="2" charset="-78"/>
              </a:rPr>
              <a:t>جمع‌بندی و نتیجه‌گیری</a:t>
            </a:r>
            <a:r>
              <a:rPr lang="fa-IR" sz="4000" dirty="0">
                <a:cs typeface="B Nazanin" panose="00000400000000000000" pitchFamily="2" charset="-78"/>
              </a:rPr>
              <a:t/>
            </a:r>
            <a:br>
              <a:rPr lang="fa-IR" sz="4000" dirty="0">
                <a:cs typeface="B Nazanin" panose="00000400000000000000" pitchFamily="2" charset="-78"/>
              </a:rPr>
            </a:br>
            <a:endParaRPr lang="en-US" sz="40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5609"/>
            <a:ext cx="8915400" cy="4325613"/>
          </a:xfrm>
        </p:spPr>
        <p:txBody>
          <a:bodyPr/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یادگیری </a:t>
            </a:r>
            <a:r>
              <a:rPr lang="fa-IR" sz="2800" dirty="0">
                <a:cs typeface="B Nazanin" panose="00000400000000000000" pitchFamily="2" charset="-78"/>
              </a:rPr>
              <a:t>ماشین: ابزاری برای پیش‌بینی ترجیحات </a:t>
            </a:r>
            <a:r>
              <a:rPr lang="fa-IR" sz="2800" dirty="0" smtClean="0">
                <a:cs typeface="B Nazanin" panose="00000400000000000000" pitchFamily="2" charset="-78"/>
              </a:rPr>
              <a:t>کاربران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فیلترینگ: مبتنی بر محتوا و مشارکتی برای </a:t>
            </a:r>
            <a:r>
              <a:rPr lang="fa-IR" sz="2800" dirty="0" smtClean="0">
                <a:cs typeface="B Nazanin" panose="00000400000000000000" pitchFamily="2" charset="-78"/>
              </a:rPr>
              <a:t>پیشنهادهای مرتبط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روش‌های ترکیبی: بهبود دقت و کارایی </a:t>
            </a:r>
            <a:r>
              <a:rPr lang="fa-IR" sz="2800" dirty="0" smtClean="0">
                <a:cs typeface="B Nazanin" panose="00000400000000000000" pitchFamily="2" charset="-78"/>
              </a:rPr>
              <a:t>توصیه‌گرها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مدل‌های بیزی: پیش‌بینی‌های دقیق‌تر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dirty="0"/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400" dirty="0" smtClean="0">
                <a:solidFill>
                  <a:schemeClr val="tx2"/>
                </a:solidFill>
                <a:cs typeface="B Nazanin" panose="00000400000000000000" pitchFamily="2" charset="-78"/>
              </a:rPr>
              <a:t>منابع و مراجع </a:t>
            </a:r>
            <a:endParaRPr lang="en-US" sz="44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438" y="1517515"/>
            <a:ext cx="9627174" cy="4815191"/>
          </a:xfrm>
        </p:spPr>
        <p:txBody>
          <a:bodyPr>
            <a:normAutofit fontScale="92500"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[1] S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Katkam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A.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Atikam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P. Mahesh, M.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Chatre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S. S. Kumar, and G. R.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Sakthidharan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"Content-based Movie Recommendation System and Sentimental Analysis using ML," Proceedings of the 2023 7th International Conference on Intelligent Computing and Control Systems (ICICCS), 17-19 May 2023, IEEE,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doi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10.1109/ICICCS56967.2023.10142424.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[2] R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Kumar and Dr. Rakesh, "Music Recommendation System Using Machine Learning," Proceedings of the 2022 4th International Conference on Advances in Computing, Communication Control and Networking (ICAC3N), 16-17 Dec. 2022, IEEE,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doi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10.1109/ICAC3N56670.2022.10074362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fa-I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[3] G.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G.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Manuval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T. T. George, B. P. Aby, M. Mathew, A. S.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Chandran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and N.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Jayapandian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"Machine Learning based Candidate Recommendation System using Bayesian Model," Proceedings of the 2023 Second International Conference on Electronics and Renewable Systems (ICEARS), 2-4 Mar. 2023, IEEE,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doi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10.1109/ICEARS56392.2023.10085615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fa-I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[4] I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 El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Naqa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M. J. Murphy, "What Is Machine Learning?" in Proceedings of the Springer, Cham, 2017, pp. 1-20,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doi: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10.1007/978-3-319-18305-3_1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a-I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6970"/>
            <a:ext cx="7478916" cy="3394953"/>
          </a:xfrm>
        </p:spPr>
        <p:txBody>
          <a:bodyPr/>
          <a:lstStyle/>
          <a:p>
            <a:pPr marL="0" indent="0" algn="ctr">
              <a:buNone/>
            </a:pPr>
            <a:endParaRPr lang="fa-IR" dirty="0"/>
          </a:p>
          <a:p>
            <a:pPr marL="0" indent="0" algn="ctr">
              <a:buNone/>
            </a:pPr>
            <a:endParaRPr lang="fa-IR" dirty="0" smtClean="0"/>
          </a:p>
          <a:p>
            <a:pPr marL="0" indent="0" algn="ctr">
              <a:buNone/>
            </a:pPr>
            <a:endParaRPr lang="fa-IR" sz="4400" dirty="0"/>
          </a:p>
          <a:p>
            <a:pPr marL="0" indent="0" algn="ctr">
              <a:buNone/>
            </a:pPr>
            <a:r>
              <a:rPr lang="fa-IR" sz="44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سپاس از توجه شما </a:t>
            </a:r>
            <a:endParaRPr lang="fa-IR" sz="4400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ctr"/>
            <a:endParaRPr lang="fa-IR" dirty="0" smtClean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 smtClean="0">
                <a:solidFill>
                  <a:schemeClr val="tx2"/>
                </a:solidFill>
                <a:cs typeface="B Nazanin" panose="00000400000000000000" pitchFamily="2" charset="-78"/>
              </a:rPr>
              <a:t>فهرست مطالب </a:t>
            </a:r>
            <a:endParaRPr lang="en-US" sz="40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مقدمه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یادگیری ماشین و مراحل آن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chemeClr val="accent1"/>
                </a:solidFill>
                <a:cs typeface="B Nazanin" panose="00000400000000000000" pitchFamily="2" charset="-78"/>
              </a:rPr>
              <a:t>اهمیت یادگیری ماشین برای سیستم‌های توصیه‌گر </a:t>
            </a:r>
            <a:endParaRPr lang="fa-IR" sz="2800" dirty="0" smtClean="0">
              <a:solidFill>
                <a:schemeClr val="accent1"/>
              </a:solidFill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روش‌های سیستم‌های توصیه‌گر فیلم و موسیقی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مدل‌های بیزی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جمع‌بندی و </a:t>
            </a:r>
            <a:r>
              <a:rPr lang="fa-IR" sz="2800" dirty="0" smtClean="0">
                <a:cs typeface="B Nazanin" panose="00000400000000000000" pitchFamily="2" charset="-78"/>
              </a:rPr>
              <a:t>نتیجه‌گیری</a:t>
            </a:r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4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 مقدمه </a:t>
            </a:r>
            <a:endParaRPr lang="en-US" sz="44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292" y="1507787"/>
            <a:ext cx="8915400" cy="4551481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000" dirty="0" smtClean="0">
                <a:cs typeface="B Nazanin" panose="00000400000000000000" pitchFamily="2" charset="-78"/>
              </a:rPr>
              <a:t>چالش </a:t>
            </a:r>
            <a:r>
              <a:rPr lang="ar-SA" sz="3000" dirty="0">
                <a:cs typeface="B Nazanin" panose="00000400000000000000" pitchFamily="2" charset="-78"/>
              </a:rPr>
              <a:t>مدیریت </a:t>
            </a:r>
            <a:r>
              <a:rPr lang="ar-SA" sz="3000" dirty="0" smtClean="0">
                <a:cs typeface="B Nazanin" panose="00000400000000000000" pitchFamily="2" charset="-78"/>
              </a:rPr>
              <a:t>داده‌ها</a:t>
            </a:r>
            <a:r>
              <a:rPr lang="fa-IR" sz="3000" dirty="0" smtClean="0">
                <a:cs typeface="B Nazanin" panose="00000400000000000000" pitchFamily="2" charset="-78"/>
              </a:rPr>
              <a:t> و نقش یادگیری ماشین در مدیریت </a:t>
            </a:r>
            <a:r>
              <a:rPr lang="fa-IR" sz="2800" dirty="0">
                <a:cs typeface="B Nazanin" panose="00000400000000000000" pitchFamily="2" charset="-78"/>
              </a:rPr>
              <a:t>آن‌ها</a:t>
            </a:r>
          </a:p>
          <a:p>
            <a:pPr lvl="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000" dirty="0" smtClean="0">
                <a:cs typeface="B Nazanin" panose="00000400000000000000" pitchFamily="2" charset="-78"/>
              </a:rPr>
              <a:t>سیستم‌های پیشنهاددهند</a:t>
            </a:r>
            <a:r>
              <a:rPr lang="fa-IR" sz="3000" dirty="0" smtClean="0">
                <a:cs typeface="B Nazanin" panose="00000400000000000000" pitchFamily="2" charset="-78"/>
              </a:rPr>
              <a:t>ه       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000" dirty="0" smtClean="0">
                <a:cs typeface="B Nazanin" panose="00000400000000000000" pitchFamily="2" charset="-78"/>
              </a:rPr>
              <a:t>در </a:t>
            </a:r>
            <a:r>
              <a:rPr lang="ar-SA" sz="3000" dirty="0">
                <a:cs typeface="B Nazanin" panose="00000400000000000000" pitchFamily="2" charset="-78"/>
              </a:rPr>
              <a:t>صنعت </a:t>
            </a:r>
            <a:r>
              <a:rPr lang="ar-SA" sz="3000" dirty="0" smtClean="0">
                <a:cs typeface="B Nazanin" panose="00000400000000000000" pitchFamily="2" charset="-78"/>
              </a:rPr>
              <a:t>موسیقی</a:t>
            </a:r>
            <a:r>
              <a:rPr lang="en-US" sz="3000" dirty="0" smtClean="0">
                <a:cs typeface="B Nazanin" panose="00000400000000000000" pitchFamily="2" charset="-78"/>
              </a:rPr>
              <a:t> </a:t>
            </a:r>
            <a:r>
              <a:rPr lang="fa-IR" sz="3000" dirty="0" smtClean="0">
                <a:cs typeface="B Nazanin" panose="00000400000000000000" pitchFamily="2" charset="-78"/>
              </a:rPr>
              <a:t>و فیلم</a:t>
            </a:r>
          </a:p>
          <a:p>
            <a:pPr lvl="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000" dirty="0" smtClean="0">
                <a:cs typeface="B Nazanin" panose="00000400000000000000" pitchFamily="2" charset="-78"/>
              </a:rPr>
              <a:t>استفاده </a:t>
            </a:r>
            <a:r>
              <a:rPr lang="ar-SA" sz="3000" dirty="0">
                <a:cs typeface="B Nazanin" panose="00000400000000000000" pitchFamily="2" charset="-78"/>
              </a:rPr>
              <a:t>گسترده در </a:t>
            </a:r>
            <a:r>
              <a:rPr lang="ar-SA" sz="3000" dirty="0" smtClean="0">
                <a:cs typeface="B Nazanin" panose="00000400000000000000" pitchFamily="2" charset="-78"/>
              </a:rPr>
              <a:t>اپلیکیشن‌ها</a:t>
            </a:r>
            <a:endParaRPr lang="fa-IR" sz="3000" dirty="0" smtClean="0">
              <a:cs typeface="B Nazanin" panose="00000400000000000000" pitchFamily="2" charset="-78"/>
            </a:endParaRPr>
          </a:p>
          <a:p>
            <a:pPr marL="0" lvl="0" indent="0" algn="r" rtl="1">
              <a:lnSpc>
                <a:spcPct val="150000"/>
              </a:lnSpc>
              <a:buNone/>
            </a:pPr>
            <a:r>
              <a:rPr lang="fa-IR" sz="3000" dirty="0">
                <a:cs typeface="B Nazanin" panose="00000400000000000000" pitchFamily="2" charset="-78"/>
              </a:rPr>
              <a:t> </a:t>
            </a:r>
            <a:r>
              <a:rPr lang="fa-IR" sz="3000" dirty="0" smtClean="0">
                <a:cs typeface="B Nazanin" panose="00000400000000000000" pitchFamily="2" charset="-78"/>
              </a:rPr>
              <a:t>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4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یادگیری ماشین  </a:t>
            </a:r>
            <a:endParaRPr lang="en-US" sz="44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7680"/>
            <a:ext cx="8915400" cy="3777622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cs typeface="B Nazanin" panose="00000400000000000000" pitchFamily="2" charset="-78"/>
              </a:rPr>
              <a:t>شاخه‌ای از هوش مصنوعی 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cs typeface="B Nazanin" panose="00000400000000000000" pitchFamily="2" charset="-78"/>
              </a:rPr>
              <a:t>امکان یادگیری از داده‌ها بدون نیاز به برنامه‌ریزی صریح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cs typeface="B Nazanin" panose="00000400000000000000" pitchFamily="2" charset="-78"/>
              </a:rPr>
              <a:t>الگوریتم‌ها برای تحلیل داده‌ها و شناسایی الگوها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cs typeface="B Nazanin" panose="00000400000000000000" pitchFamily="2" charset="-78"/>
              </a:rPr>
              <a:t>تصمیم‌گیری و پیش‌بینی بر اساس الگوهای </a:t>
            </a:r>
            <a:r>
              <a:rPr lang="ar-SA" sz="2800" dirty="0" smtClean="0">
                <a:cs typeface="B Nazanin" panose="00000400000000000000" pitchFamily="2" charset="-78"/>
              </a:rPr>
              <a:t>شناسایی‌شده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:\Users\User\Documents\DocUniversity\5\Research&amp;presentation\report\ML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32" y="4637764"/>
            <a:ext cx="3953329" cy="1731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0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5844" y="359587"/>
            <a:ext cx="8911687" cy="1280890"/>
          </a:xfrm>
        </p:spPr>
        <p:txBody>
          <a:bodyPr>
            <a:normAutofit/>
          </a:bodyPr>
          <a:lstStyle/>
          <a:p>
            <a:pPr algn="r" rtl="1"/>
            <a:r>
              <a:rPr lang="fa-IR" sz="4400" dirty="0">
                <a:solidFill>
                  <a:schemeClr val="tx2"/>
                </a:solidFill>
                <a:cs typeface="B Nazanin" panose="00000400000000000000" pitchFamily="2" charset="-78"/>
              </a:rPr>
              <a:t>یادگیری </a:t>
            </a:r>
            <a:r>
              <a:rPr lang="fa-IR" sz="4400" dirty="0" smtClean="0">
                <a:solidFill>
                  <a:schemeClr val="tx2"/>
                </a:solidFill>
                <a:cs typeface="B Nazanin" panose="00000400000000000000" pitchFamily="2" charset="-78"/>
              </a:rPr>
              <a:t>ماشین(ادامه)</a:t>
            </a:r>
            <a:endParaRPr lang="en-US" sz="44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091" y="1375954"/>
            <a:ext cx="9684521" cy="5541108"/>
          </a:xfrm>
        </p:spPr>
        <p:txBody>
          <a:bodyPr/>
          <a:lstStyle/>
          <a:p>
            <a:endParaRPr lang="fa-IR" dirty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</a:t>
            </a:r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38400" y="1905000"/>
            <a:ext cx="2490652" cy="108857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جمع‌آوری داده‌ها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47361" y="1905000"/>
            <a:ext cx="2490652" cy="108857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پیش‌پردازش داده‌ها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865327" y="1905000"/>
            <a:ext cx="2490652" cy="108857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انتخاب مدل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865327" y="3651346"/>
            <a:ext cx="2490652" cy="108857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آموزش مدل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7361" y="3651346"/>
            <a:ext cx="2490652" cy="108857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ارزیابی مدل</a:t>
            </a: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18410" y="3651346"/>
            <a:ext cx="2490652" cy="108857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تنظیم هایپرپارامترها</a:t>
            </a: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47361" y="5284204"/>
            <a:ext cx="2490652" cy="108857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استقرار مدل</a:t>
            </a: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19" name="Straight Arrow Connector 18"/>
          <p:cNvCxnSpPr>
            <a:stCxn id="7" idx="3"/>
            <a:endCxn id="9" idx="1"/>
          </p:cNvCxnSpPr>
          <p:nvPr/>
        </p:nvCxnSpPr>
        <p:spPr>
          <a:xfrm>
            <a:off x="4929052" y="2449286"/>
            <a:ext cx="618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0" idx="1"/>
          </p:cNvCxnSpPr>
          <p:nvPr/>
        </p:nvCxnSpPr>
        <p:spPr>
          <a:xfrm>
            <a:off x="8038013" y="2449286"/>
            <a:ext cx="82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>
          <a:xfrm>
            <a:off x="10110653" y="2993572"/>
            <a:ext cx="0" cy="65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-26126" y="0"/>
            <a:ext cx="26126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1"/>
            <a:endCxn id="12" idx="3"/>
          </p:cNvCxnSpPr>
          <p:nvPr/>
        </p:nvCxnSpPr>
        <p:spPr>
          <a:xfrm flipH="1">
            <a:off x="8038013" y="4195632"/>
            <a:ext cx="82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1"/>
            <a:endCxn id="13" idx="3"/>
          </p:cNvCxnSpPr>
          <p:nvPr/>
        </p:nvCxnSpPr>
        <p:spPr>
          <a:xfrm flipH="1">
            <a:off x="4909062" y="4195632"/>
            <a:ext cx="638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H="1">
            <a:off x="4061263" y="4342392"/>
            <a:ext cx="1088572" cy="1883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80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606693"/>
            <a:ext cx="8911687" cy="1280890"/>
          </a:xfrm>
        </p:spPr>
        <p:txBody>
          <a:bodyPr>
            <a:noAutofit/>
          </a:bodyPr>
          <a:lstStyle/>
          <a:p>
            <a:pPr algn="r"/>
            <a:r>
              <a:rPr lang="fa-IR" sz="44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اهمیت یادگیری ماشین برای </a:t>
            </a:r>
            <a:r>
              <a:rPr lang="fa-IR" sz="4400" dirty="0">
                <a:solidFill>
                  <a:schemeClr val="tx2"/>
                </a:solidFill>
                <a:cs typeface="B Nazanin" panose="00000400000000000000" pitchFamily="2" charset="-78"/>
              </a:rPr>
              <a:t>سیستم‌های توصیه‌گر</a:t>
            </a:r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575881"/>
            <a:ext cx="9385537" cy="5282119"/>
          </a:xfrm>
        </p:spPr>
        <p:txBody>
          <a:bodyPr>
            <a:noAutofit/>
          </a:bodyPr>
          <a:lstStyle/>
          <a:p>
            <a:pPr lvl="1" algn="r" rtl="1">
              <a:buFont typeface="Arial" panose="020B0604020202020204" pitchFamily="34" charset="0"/>
              <a:buChar char="•"/>
            </a:pPr>
            <a:endParaRPr lang="fa-IR" sz="2800" dirty="0" smtClean="0">
              <a:cs typeface="B Nazanin" panose="00000400000000000000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تجزیه </a:t>
            </a:r>
            <a:r>
              <a:rPr lang="fa-IR" sz="2800" dirty="0">
                <a:cs typeface="B Nazanin" panose="00000400000000000000" pitchFamily="2" charset="-78"/>
              </a:rPr>
              <a:t>و تحلیل</a:t>
            </a:r>
            <a:r>
              <a:rPr lang="ar-SA" sz="2800" dirty="0" smtClean="0">
                <a:cs typeface="B Nazanin" panose="00000400000000000000" pitchFamily="2" charset="-78"/>
              </a:rPr>
              <a:t> </a:t>
            </a:r>
            <a:r>
              <a:rPr lang="ar-SA" sz="2800" dirty="0">
                <a:cs typeface="B Nazanin" panose="00000400000000000000" pitchFamily="2" charset="-78"/>
              </a:rPr>
              <a:t>داده‌های </a:t>
            </a:r>
            <a:r>
              <a:rPr lang="ar-SA" sz="2800" dirty="0" smtClean="0">
                <a:cs typeface="B Nazanin" panose="00000400000000000000" pitchFamily="2" charset="-78"/>
              </a:rPr>
              <a:t>عظیم</a:t>
            </a:r>
            <a:r>
              <a:rPr lang="en-US" sz="2800" dirty="0" smtClean="0">
                <a:cs typeface="B Nazanin" panose="00000400000000000000" pitchFamily="2" charset="-78"/>
              </a:rPr>
              <a:t> </a:t>
            </a:r>
            <a:r>
              <a:rPr lang="fa-IR" sz="2800" dirty="0" smtClean="0"/>
              <a:t> 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sz="2800" dirty="0" smtClean="0">
                <a:cs typeface="B Nazanin" panose="00000400000000000000" pitchFamily="2" charset="-78"/>
              </a:rPr>
              <a:t>شخصی‌سازی </a:t>
            </a:r>
            <a:r>
              <a:rPr lang="fa-IR" sz="2800" dirty="0">
                <a:cs typeface="B Nazanin" panose="00000400000000000000" pitchFamily="2" charset="-78"/>
              </a:rPr>
              <a:t>پیشنهادها</a:t>
            </a:r>
            <a:r>
              <a:rPr lang="fa-IR" sz="2800" dirty="0" smtClean="0">
                <a:cs typeface="B Nazanin" panose="00000400000000000000" pitchFamily="2" charset="-78"/>
              </a:rPr>
              <a:t> 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sz="2800" dirty="0" smtClean="0">
                <a:cs typeface="B Nazanin" panose="00000400000000000000" pitchFamily="2" charset="-78"/>
              </a:rPr>
              <a:t>پیاده‌سازی تکنیک‌های پیشرفته</a:t>
            </a:r>
            <a:r>
              <a:rPr lang="fa-IR" sz="2800" dirty="0" smtClean="0">
                <a:cs typeface="B Nazanin" panose="00000400000000000000" pitchFamily="2" charset="-78"/>
              </a:rPr>
              <a:t>  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sz="2800" dirty="0" smtClean="0">
                <a:cs typeface="B Nazanin" panose="00000400000000000000" pitchFamily="2" charset="-78"/>
              </a:rPr>
              <a:t>تحلیل </a:t>
            </a:r>
            <a:r>
              <a:rPr lang="ar-SA" sz="2800" dirty="0">
                <a:cs typeface="B Nazanin" panose="00000400000000000000" pitchFamily="2" charset="-78"/>
              </a:rPr>
              <a:t>احساسات و بازخوردها</a:t>
            </a:r>
            <a:r>
              <a:rPr lang="fa-IR" sz="2800" dirty="0">
                <a:cs typeface="B Nazanin" panose="00000400000000000000" pitchFamily="2" charset="-78"/>
              </a:rPr>
              <a:t>  </a:t>
            </a:r>
            <a:endParaRPr lang="fa-IR" sz="2400" dirty="0"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C:\Users\User\AppData\Local\Temp\{FB733247-6E9E-4476-A49A-6E835032B745}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81" y="3867056"/>
            <a:ext cx="3667328" cy="2013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4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ar-SA" sz="4400" dirty="0">
                <a:solidFill>
                  <a:schemeClr val="tx2"/>
                </a:solidFill>
                <a:cs typeface="B Nazanin" panose="00000400000000000000" pitchFamily="2" charset="-78"/>
              </a:rPr>
              <a:t>روش‌های سیستم‌های </a:t>
            </a:r>
            <a:r>
              <a:rPr lang="fa-IR" sz="4400" dirty="0">
                <a:solidFill>
                  <a:schemeClr val="tx2"/>
                </a:solidFill>
                <a:cs typeface="B Nazanin" panose="00000400000000000000" pitchFamily="2" charset="-78"/>
              </a:rPr>
              <a:t>توصیه‌گر </a:t>
            </a:r>
            <a:r>
              <a:rPr lang="ar-SA" sz="4400" dirty="0" smtClean="0">
                <a:solidFill>
                  <a:schemeClr val="tx2"/>
                </a:solidFill>
                <a:cs typeface="B Nazanin" panose="00000400000000000000" pitchFamily="2" charset="-78"/>
              </a:rPr>
              <a:t>موسیقی </a:t>
            </a:r>
            <a:r>
              <a:rPr lang="ar-SA" sz="4400" dirty="0">
                <a:solidFill>
                  <a:schemeClr val="tx2"/>
                </a:solidFill>
                <a:cs typeface="B Nazanin" panose="00000400000000000000" pitchFamily="2" charset="-78"/>
              </a:rPr>
              <a:t>و فیلم</a:t>
            </a:r>
            <a:endParaRPr lang="en-US" sz="44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فیلترینگ مبتنی بر </a:t>
            </a:r>
            <a:r>
              <a:rPr lang="fa-IR" sz="2800" dirty="0" smtClean="0">
                <a:cs typeface="B Nazanin" panose="00000400000000000000" pitchFamily="2" charset="-78"/>
              </a:rPr>
              <a:t>محتوا </a:t>
            </a:r>
            <a:r>
              <a:rPr lang="fa-IR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Content-Based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Filtering</a:t>
            </a:r>
            <a:r>
              <a:rPr lang="fa-I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a-IR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فیل</a:t>
            </a:r>
            <a:r>
              <a:rPr lang="fa-IR" sz="2800" dirty="0">
                <a:cs typeface="B Nazanin" panose="00000400000000000000" pitchFamily="2" charset="-78"/>
              </a:rPr>
              <a:t>ت</a:t>
            </a:r>
            <a:r>
              <a:rPr lang="fa-IR" sz="2800" dirty="0" smtClean="0">
                <a:cs typeface="B Nazanin" panose="00000400000000000000" pitchFamily="2" charset="-78"/>
              </a:rPr>
              <a:t>رینگ </a:t>
            </a:r>
            <a:r>
              <a:rPr lang="fa-IR" sz="2800" dirty="0" smtClean="0">
                <a:cs typeface="B Nazanin" panose="00000400000000000000" pitchFamily="2" charset="-78"/>
              </a:rPr>
              <a:t>مشارکتی </a:t>
            </a:r>
            <a:r>
              <a:rPr lang="fa-I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Collaborative Filtering</a:t>
            </a:r>
            <a:r>
              <a:rPr lang="fa-I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a-IR" sz="2600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روش‌های </a:t>
            </a:r>
            <a:r>
              <a:rPr lang="fa-IR" sz="2800" dirty="0" smtClean="0">
                <a:cs typeface="B Nazanin" panose="00000400000000000000" pitchFamily="2" charset="-78"/>
              </a:rPr>
              <a:t>ترکیبی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Hybrid Methods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a-IR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400" dirty="0" smtClean="0">
                <a:solidFill>
                  <a:schemeClr val="tx2"/>
                </a:solidFill>
                <a:cs typeface="B Nazanin" panose="00000400000000000000" pitchFamily="2" charset="-78"/>
              </a:rPr>
              <a:t>فیلترینگ مبتنی بر محتوا </a:t>
            </a:r>
            <a:endParaRPr lang="en-US" sz="44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170" y="1799617"/>
            <a:ext cx="9510442" cy="4659549"/>
          </a:xfrm>
        </p:spPr>
        <p:txBody>
          <a:bodyPr>
            <a:normAutofit/>
          </a:bodyPr>
          <a:lstStyle/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ویژگی‌های موسیقی برای تحلیل و پیشنهاد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متادیتای </a:t>
            </a:r>
            <a:r>
              <a:rPr lang="fa-IR" sz="2800" dirty="0" smtClean="0">
                <a:cs typeface="B Nazanin" panose="00000400000000000000" pitchFamily="2" charset="-78"/>
              </a:rPr>
              <a:t>فیلم‌ها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تحلیل شباهت‌ها و دسته‌بندی محتوا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sz="2800" dirty="0" smtClean="0">
                <a:cs typeface="B Nazanin" panose="00000400000000000000" pitchFamily="2" charset="-78"/>
              </a:rPr>
              <a:t>مقایسه با فیلتر</a:t>
            </a:r>
            <a:r>
              <a:rPr lang="fa-IR" sz="2800" dirty="0" smtClean="0">
                <a:cs typeface="B Nazanin" panose="00000400000000000000" pitchFamily="2" charset="-78"/>
              </a:rPr>
              <a:t>ینگ</a:t>
            </a:r>
            <a:r>
              <a:rPr lang="ar-SA" sz="2800" dirty="0" smtClean="0">
                <a:cs typeface="B Nazanin" panose="00000400000000000000" pitchFamily="2" charset="-78"/>
              </a:rPr>
              <a:t> مشارکتی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lvl="2" algn="r" rtl="1">
              <a:buFont typeface="Courier New" panose="02070309020205020404" pitchFamily="49" charset="0"/>
              <a:buChar char="o"/>
            </a:pPr>
            <a:r>
              <a:rPr lang="fa-IR" sz="2400" dirty="0" smtClean="0">
                <a:cs typeface="B Nazanin" panose="00000400000000000000" pitchFamily="2" charset="-78"/>
              </a:rPr>
              <a:t>استفاده ازداده‌های </a:t>
            </a:r>
            <a:r>
              <a:rPr lang="fa-IR" sz="2400" dirty="0">
                <a:cs typeface="B Nazanin" panose="00000400000000000000" pitchFamily="2" charset="-78"/>
              </a:rPr>
              <a:t>مربوط به خود </a:t>
            </a:r>
            <a:r>
              <a:rPr lang="fa-IR" sz="2400" dirty="0" smtClean="0">
                <a:cs typeface="B Nazanin" panose="00000400000000000000" pitchFamily="2" charset="-78"/>
              </a:rPr>
              <a:t>آیتم‌ها</a:t>
            </a:r>
          </a:p>
          <a:p>
            <a:pPr lvl="2" algn="r" rtl="1">
              <a:buFont typeface="Courier New" panose="02070309020205020404" pitchFamily="49" charset="0"/>
              <a:buChar char="o"/>
            </a:pPr>
            <a:r>
              <a:rPr lang="fa-IR" sz="2400" dirty="0" smtClean="0">
                <a:cs typeface="B Nazanin" panose="00000400000000000000" pitchFamily="2" charset="-78"/>
              </a:rPr>
              <a:t>بدون نیاز به تعاملات گذشته کاربر</a:t>
            </a:r>
          </a:p>
          <a:p>
            <a:pPr marL="457200" lvl="1" indent="0" algn="r" rtl="1">
              <a:buNone/>
            </a:pPr>
            <a:endParaRPr lang="fa-IR" sz="28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C:\Users\User\AppData\Local\Temp\{793D95B2-1953-449A-AA3E-9454C62FF76D}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09" y="2704289"/>
            <a:ext cx="3756531" cy="2850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9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23736"/>
            <a:ext cx="9031628" cy="1118681"/>
          </a:xfrm>
        </p:spPr>
        <p:txBody>
          <a:bodyPr>
            <a:noAutofit/>
          </a:bodyPr>
          <a:lstStyle/>
          <a:p>
            <a:pPr algn="r"/>
            <a:r>
              <a:rPr lang="ar-SA" sz="4400" dirty="0">
                <a:solidFill>
                  <a:schemeClr val="tx2"/>
                </a:solidFill>
                <a:cs typeface="B Nazanin" panose="00000400000000000000" pitchFamily="2" charset="-78"/>
              </a:rPr>
              <a:t>فیلترینگ مشارکتی</a:t>
            </a:r>
            <a:r>
              <a:rPr lang="ar-SA" sz="4400" b="1" dirty="0">
                <a:solidFill>
                  <a:schemeClr val="tx2"/>
                </a:solidFill>
              </a:rPr>
              <a:t> 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311" y="1342417"/>
            <a:ext cx="8385242" cy="5233481"/>
          </a:xfrm>
        </p:spPr>
        <p:txBody>
          <a:bodyPr>
            <a:noAutofit/>
          </a:bodyPr>
          <a:lstStyle/>
          <a:p>
            <a:pPr lvl="1" algn="r" rtl="1">
              <a:buFont typeface="Arial" panose="020B0604020202020204" pitchFamily="34" charset="0"/>
              <a:buChar char="•"/>
            </a:pPr>
            <a:r>
              <a:rPr lang="ar-SA" sz="2800" dirty="0">
                <a:cs typeface="B Nazanin" panose="00000400000000000000" pitchFamily="2" charset="-78"/>
              </a:rPr>
              <a:t>بر اساس داده‌های رفتار کاربران</a:t>
            </a:r>
            <a:endParaRPr lang="en-US" sz="2800" dirty="0">
              <a:cs typeface="B Nazanin" panose="00000400000000000000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sz="2800" dirty="0" smtClean="0">
                <a:cs typeface="B Nazanin" panose="00000400000000000000" pitchFamily="2" charset="-78"/>
              </a:rPr>
              <a:t>کاربران با سلیقه مشابه</a:t>
            </a:r>
            <a:endParaRPr lang="en-US" sz="2800" dirty="0">
              <a:cs typeface="B Nazanin" panose="00000400000000000000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sz="2800" dirty="0" smtClean="0">
                <a:cs typeface="B Nazanin" panose="00000400000000000000" pitchFamily="2" charset="-78"/>
              </a:rPr>
              <a:t>تقسیم‌بندی </a:t>
            </a:r>
            <a:r>
              <a:rPr lang="ar-SA" sz="2800" dirty="0">
                <a:cs typeface="B Nazanin" panose="00000400000000000000" pitchFamily="2" charset="-78"/>
              </a:rPr>
              <a:t>به دو </a:t>
            </a:r>
            <a:r>
              <a:rPr lang="ar-SA" sz="2800" dirty="0" smtClean="0">
                <a:cs typeface="B Nazanin" panose="00000400000000000000" pitchFamily="2" charset="-78"/>
              </a:rPr>
              <a:t>دسته</a:t>
            </a:r>
            <a:r>
              <a:rPr lang="fa-IR" sz="2800" dirty="0" smtClean="0">
                <a:cs typeface="B Nazanin" panose="00000400000000000000" pitchFamily="2" charset="-78"/>
              </a:rPr>
              <a:t> </a:t>
            </a:r>
            <a:r>
              <a:rPr lang="fa-IR" sz="3200" dirty="0" smtClean="0">
                <a:cs typeface="B Nazanin" panose="00000400000000000000" pitchFamily="2" charset="-78"/>
              </a:rPr>
              <a:t>: </a:t>
            </a:r>
          </a:p>
          <a:p>
            <a:pPr lvl="3" algn="r" rtl="1">
              <a:buFont typeface="Courier New" panose="02070309020205020404" pitchFamily="49" charset="0"/>
              <a:buChar char="o"/>
            </a:pPr>
            <a:r>
              <a:rPr lang="ar-SA" sz="2400" dirty="0" smtClean="0">
                <a:cs typeface="B Nazanin" panose="00000400000000000000" pitchFamily="2" charset="-78"/>
              </a:rPr>
              <a:t>مدل‌محور</a:t>
            </a:r>
            <a:endParaRPr lang="en-US" sz="2400" dirty="0">
              <a:cs typeface="B Nazanin" panose="00000400000000000000" pitchFamily="2" charset="-78"/>
            </a:endParaRPr>
          </a:p>
          <a:p>
            <a:pPr lvl="3" algn="r" rtl="1">
              <a:buFont typeface="Courier New" panose="02070309020205020404" pitchFamily="49" charset="0"/>
              <a:buChar char="o"/>
            </a:pPr>
            <a:r>
              <a:rPr lang="ar-SA" sz="2400" dirty="0">
                <a:cs typeface="B Nazanin" panose="00000400000000000000" pitchFamily="2" charset="-78"/>
              </a:rPr>
              <a:t>حافظه‌محور</a:t>
            </a:r>
            <a:endParaRPr lang="fa-IR" sz="2400" dirty="0">
              <a:cs typeface="B Nazanin" panose="00000400000000000000" pitchFamily="2" charset="-78"/>
            </a:endParaRPr>
          </a:p>
          <a:p>
            <a:pPr lvl="4" algn="r" rtl="1">
              <a:buFont typeface="Wingdings" panose="05000000000000000000" pitchFamily="2" charset="2"/>
              <a:buChar char="§"/>
            </a:pPr>
            <a:r>
              <a:rPr lang="fa-IR" sz="2400" dirty="0">
                <a:cs typeface="B Nazanin" panose="00000400000000000000" pitchFamily="2" charset="-78"/>
              </a:rPr>
              <a:t>استفاده در سیستم‌هایی مثل آمازون و نتفلیکس</a:t>
            </a:r>
          </a:p>
          <a:p>
            <a:pPr lvl="4" algn="r" rtl="1">
              <a:buFont typeface="Wingdings" panose="05000000000000000000" pitchFamily="2" charset="2"/>
              <a:buChar char="§"/>
            </a:pPr>
            <a:r>
              <a:rPr lang="ar-SA" sz="2400" dirty="0">
                <a:cs typeface="B Nazanin" panose="00000400000000000000" pitchFamily="2" charset="-78"/>
              </a:rPr>
              <a:t>هزینه پردازشی بالا و داده‌های پراکنده</a:t>
            </a:r>
            <a:endParaRPr lang="fa-IR" sz="2400" dirty="0">
              <a:cs typeface="B Nazanin" panose="00000400000000000000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sz="2800" dirty="0" smtClean="0">
                <a:cs typeface="B Nazanin" panose="00000400000000000000" pitchFamily="2" charset="-78"/>
              </a:rPr>
              <a:t>استفاده </a:t>
            </a:r>
            <a:r>
              <a:rPr lang="ar-SA" sz="2800" dirty="0">
                <a:cs typeface="B Nazanin" panose="00000400000000000000" pitchFamily="2" charset="-78"/>
              </a:rPr>
              <a:t>از </a:t>
            </a:r>
            <a:r>
              <a:rPr lang="fa-IR" sz="2800" dirty="0">
                <a:cs typeface="B Nazanin" panose="00000400000000000000" pitchFamily="2" charset="-78"/>
              </a:rPr>
              <a:t>ماتریس</a:t>
            </a:r>
            <a:r>
              <a:rPr lang="ar-SA" sz="2800" dirty="0">
                <a:cs typeface="B Nazanin" panose="00000400000000000000" pitchFamily="2" charset="-78"/>
              </a:rPr>
              <a:t> کاربر-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ar-SA" sz="2800" dirty="0">
                <a:cs typeface="B Nazanin" panose="00000400000000000000" pitchFamily="2" charset="-78"/>
              </a:rPr>
              <a:t>آیتم</a:t>
            </a:r>
            <a:endParaRPr lang="en-US" sz="2800" dirty="0">
              <a:cs typeface="B Nazanin" panose="00000400000000000000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endParaRPr lang="fa-IR" sz="3200" dirty="0" smtClean="0">
              <a:cs typeface="B Nazanin" panose="00000400000000000000" pitchFamily="2" charset="-78"/>
            </a:endParaRPr>
          </a:p>
          <a:p>
            <a:pPr marL="1828800" lvl="4" indent="0" algn="r" rtl="1"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   </a:t>
            </a:r>
          </a:p>
          <a:p>
            <a:pPr lvl="4" algn="r" rtl="1">
              <a:buFont typeface="Wingdings" panose="05000000000000000000" pitchFamily="2" charset="2"/>
              <a:buChar char="§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lvl="4" algn="r" rtl="1">
              <a:buFont typeface="Arial" panose="020B0604020202020204" pitchFamily="34" charset="0"/>
              <a:buChar char="•"/>
            </a:pPr>
            <a:endParaRPr lang="en-US" sz="2400" dirty="0">
              <a:cs typeface="B Nazanin" panose="00000400000000000000" pitchFamily="2" charset="-78"/>
            </a:endParaRPr>
          </a:p>
          <a:p>
            <a:pPr lvl="4" algn="r" rtl="1">
              <a:buFont typeface="Wingdings" panose="05000000000000000000" pitchFamily="2" charset="2"/>
              <a:buChar char="§"/>
            </a:pPr>
            <a:endParaRPr lang="fa-IR" sz="2400" dirty="0">
              <a:cs typeface="B Nazanin" panose="00000400000000000000" pitchFamily="2" charset="-78"/>
            </a:endParaRPr>
          </a:p>
          <a:p>
            <a:pPr lvl="4" algn="r" rtl="1">
              <a:buFont typeface="Wingdings" panose="05000000000000000000" pitchFamily="2" charset="2"/>
              <a:buChar char="§"/>
            </a:pP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C:\Users\User\Documents\DocUniversity\5\Research&amp;presentation\report\Collaborative Filter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39" y="2461098"/>
            <a:ext cx="3159747" cy="3476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88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597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B Nazanin</vt:lpstr>
      <vt:lpstr>Book Antiqua</vt:lpstr>
      <vt:lpstr>Calibri</vt:lpstr>
      <vt:lpstr>Century Gothic</vt:lpstr>
      <vt:lpstr>Courier New</vt:lpstr>
      <vt:lpstr>Helvetica</vt:lpstr>
      <vt:lpstr>Tahoma</vt:lpstr>
      <vt:lpstr>Times New Roman</vt:lpstr>
      <vt:lpstr>Wingdings</vt:lpstr>
      <vt:lpstr>Wingdings 3</vt:lpstr>
      <vt:lpstr>Wisp</vt:lpstr>
      <vt:lpstr>کاربرد یادگیری ماشین در سیستم‌های توصیه‌گر فیلم و موسیقی</vt:lpstr>
      <vt:lpstr>فهرست مطالب </vt:lpstr>
      <vt:lpstr>  مقدمه </vt:lpstr>
      <vt:lpstr>یادگیری ماشین  </vt:lpstr>
      <vt:lpstr>یادگیری ماشین(ادامه)</vt:lpstr>
      <vt:lpstr>اهمیت یادگیری ماشین برای سیستم‌های توصیه‌گر </vt:lpstr>
      <vt:lpstr>روش‌های سیستم‌های توصیه‌گر موسیقی و فیلم</vt:lpstr>
      <vt:lpstr>فیلترینگ مبتنی بر محتوا </vt:lpstr>
      <vt:lpstr>فیلترینگ مشارکتی </vt:lpstr>
      <vt:lpstr>مقایسه فیلتریتگ مبتنی بر محتوا و مشارکتی </vt:lpstr>
      <vt:lpstr>روش‌های ترکیبی</vt:lpstr>
      <vt:lpstr>مدل‌های بیزی و کاربرد آن‌ها در سیستم‌های توصیه‌گر     </vt:lpstr>
      <vt:lpstr>جمع‌بندی و نتیجه‌گیری </vt:lpstr>
      <vt:lpstr>منابع و مراجع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125</cp:revision>
  <dcterms:created xsi:type="dcterms:W3CDTF">2024-12-04T09:55:32Z</dcterms:created>
  <dcterms:modified xsi:type="dcterms:W3CDTF">2024-12-08T20:45:20Z</dcterms:modified>
</cp:coreProperties>
</file>