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ppt/ink/ink2.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60" r:id="rId5"/>
    <p:sldId id="261" r:id="rId6"/>
    <p:sldId id="263" r:id="rId7"/>
    <p:sldId id="262"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3196" autoAdjust="0"/>
  </p:normalViewPr>
  <p:slideViewPr>
    <p:cSldViewPr snapToGrid="0">
      <p:cViewPr varScale="1">
        <p:scale>
          <a:sx n="95" d="100"/>
          <a:sy n="95" d="100"/>
        </p:scale>
        <p:origin x="113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0:02:30.112"/>
    </inkml:context>
    <inkml:brush xml:id="br0">
      <inkml:brushProperty name="width" value="0.035" units="cm"/>
      <inkml:brushProperty name="height" value="0.035" units="cm"/>
    </inkml:brush>
  </inkml:definitions>
  <inkml:trace contextRef="#ctx0" brushRef="#br0">0 4129 24575,'239'-13'0,"-187"5"0,1-2 0,76-28 0,-15-3 0,193-78 0,-266 99 0,59-41 0,-4 1 0,21-9 0,110-87 0,-175 113 0,-2-3 0,46-54 0,55-53 0,-107 115 0,-2-2 0,-1-3 0,-2-2 0,-1-2 0,38-63 0,6-21 0,76-129 0,-18-16 0,-83 146 0,40-98 0,4-77 0,-25 62 0,49-197 0,-83 276 0,28-128 0,-60 247 43,-2 0 0,8-91-1,2-19-1535,-15 136-5333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0:23:35.980"/>
    </inkml:context>
    <inkml:brush xml:id="br0">
      <inkml:brushProperty name="width" value="0.035" units="cm"/>
      <inkml:brushProperty name="height" value="0.035" units="cm"/>
    </inkml:brush>
  </inkml:definitions>
  <inkml:trace contextRef="#ctx0" brushRef="#br0">1 1185 24575,'185'3'0,"199"-6"0,-249-10 0,69-2 0,-147 14 0,103-14 0,-45-6 0,153-21 0,-115 37 0,-106 6 0,1-3 0,48-8 0,-52 3 0,212-33 0,-106 16 0,-89 12 0,85-5 0,-131 16 0,0-2 0,0 0 0,-1 0 0,1-1 0,19-9 0,-19 7 0,1 0 0,0 1 0,0 1 0,19-2 0,15 2 0,-13 1 0,49-9 0,-53 6 0,0 2 0,34 0 0,-39 4 0,-1-2 0,0-1 0,49-11 0,-23-2 0,1 2 0,0 3 0,1 2 0,98-4 0,-118 12 0,67-13 0,-16 1 0,71-13 0,-104 16 0,0 1 0,74-2 0,-94 9 0,62-11 0,-27 2 0,-2-2 0,0-2 0,-1-3 0,71-30 0,-121 42 0,27-11 0,2 2 0,0 1 0,62-10 0,-87 20 0,0 0 0,0-2 0,-1 0 0,23-12 0,-20 9 0,-1 1 0,39-10 0,224-58 0,-231 56 0,0-3 0,51-31 0,-23 12 0,62-22 0,-84 39 0,-1-1 0,67-45 0,-85 44-1365,-26 16-5461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DB051A-0746-4CA0-A5DB-28CA54B19302}" type="datetimeFigureOut">
              <a:rPr lang="en-GB" smtClean="0"/>
              <a:t>12/02/2024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000BB1-5D4D-4A3E-B4BF-17AD0C90FF67}" type="slidenum">
              <a:rPr lang="en-GB" smtClean="0"/>
              <a:t>‹#›</a:t>
            </a:fld>
            <a:endParaRPr lang="en-GB"/>
          </a:p>
        </p:txBody>
      </p:sp>
    </p:spTree>
    <p:extLst>
      <p:ext uri="{BB962C8B-B14F-4D97-AF65-F5344CB8AC3E}">
        <p14:creationId xmlns:p14="http://schemas.microsoft.com/office/powerpoint/2010/main" val="3627892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83838"/>
                </a:solidFill>
                <a:effectLst/>
                <a:latin typeface="Mulish"/>
              </a:rPr>
              <a:t>The Unix shell is both a </a:t>
            </a:r>
            <a:r>
              <a:rPr lang="en-US" b="1" i="0" dirty="0">
                <a:solidFill>
                  <a:srgbClr val="383838"/>
                </a:solidFill>
                <a:effectLst/>
                <a:latin typeface="Mulish"/>
              </a:rPr>
              <a:t>command-line interface</a:t>
            </a:r>
            <a:r>
              <a:rPr lang="en-US" b="0" i="0" dirty="0">
                <a:solidFill>
                  <a:srgbClr val="383838"/>
                </a:solidFill>
                <a:effectLst/>
                <a:latin typeface="Mulish"/>
              </a:rPr>
              <a:t> (CLI) and a scripting language, allowing such repetitive tasks to be done automatically and fast. With the proper commands, the shell can repeat tasks with or without some modification as many times as we want. Using the shell, the task in the literature example can be accomplished in seconds.</a:t>
            </a:r>
            <a:endParaRPr lang="en-GB" dirty="0"/>
          </a:p>
        </p:txBody>
      </p:sp>
      <p:sp>
        <p:nvSpPr>
          <p:cNvPr id="4" name="Slide Number Placeholder 3"/>
          <p:cNvSpPr>
            <a:spLocks noGrp="1"/>
          </p:cNvSpPr>
          <p:nvPr>
            <p:ph type="sldNum" sz="quarter" idx="5"/>
          </p:nvPr>
        </p:nvSpPr>
        <p:spPr/>
        <p:txBody>
          <a:bodyPr/>
          <a:lstStyle/>
          <a:p>
            <a:fld id="{E9000BB1-5D4D-4A3E-B4BF-17AD0C90FF67}" type="slidenum">
              <a:rPr lang="en-GB" smtClean="0"/>
              <a:t>4</a:t>
            </a:fld>
            <a:endParaRPr lang="en-GB"/>
          </a:p>
        </p:txBody>
      </p:sp>
    </p:spTree>
    <p:extLst>
      <p:ext uri="{BB962C8B-B14F-4D97-AF65-F5344CB8AC3E}">
        <p14:creationId xmlns:p14="http://schemas.microsoft.com/office/powerpoint/2010/main" val="4278152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CCCCCC"/>
                </a:solidFill>
                <a:effectLst/>
                <a:latin typeface="Consolas" panose="020B0609020204030204" pitchFamily="49" charset="0"/>
              </a:rPr>
              <a:t>The topmost directory is the root directory that holds everything else. We refer to it using a slash character, /, on its own; this character is the leading slash in /Users/</a:t>
            </a:r>
            <a:r>
              <a:rPr lang="en-US" b="0" dirty="0" err="1">
                <a:solidFill>
                  <a:srgbClr val="CCCCCC"/>
                </a:solidFill>
                <a:effectLst/>
                <a:latin typeface="Consolas" panose="020B0609020204030204" pitchFamily="49" charset="0"/>
              </a:rPr>
              <a:t>nelle</a:t>
            </a:r>
            <a:r>
              <a:rPr lang="en-US" b="0" dirty="0">
                <a:solidFill>
                  <a:srgbClr val="CCCCCC"/>
                </a:solidFill>
                <a:effectLst/>
                <a:latin typeface="Consolas" panose="020B0609020204030204" pitchFamily="49" charset="0"/>
              </a:rPr>
              <a:t>.</a:t>
            </a:r>
          </a:p>
          <a:p>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Inside that directory are several other directories: bin (which is where some built-in programs are stored), data (for miscellaneous data files), Users (where users’ personal directories are located), </a:t>
            </a:r>
            <a:r>
              <a:rPr lang="en-US" b="0" dirty="0" err="1">
                <a:solidFill>
                  <a:srgbClr val="CCCCCC"/>
                </a:solidFill>
                <a:effectLst/>
                <a:latin typeface="Consolas" panose="020B0609020204030204" pitchFamily="49" charset="0"/>
              </a:rPr>
              <a:t>tmp</a:t>
            </a:r>
            <a:r>
              <a:rPr lang="en-US" b="0" dirty="0">
                <a:solidFill>
                  <a:srgbClr val="CCCCCC"/>
                </a:solidFill>
                <a:effectLst/>
                <a:latin typeface="Consolas" panose="020B0609020204030204" pitchFamily="49" charset="0"/>
              </a:rPr>
              <a:t> (for temporary files that don’t need to be stored long-term), and so on.</a:t>
            </a:r>
          </a:p>
          <a:p>
            <a:endParaRPr lang="en-GB" dirty="0"/>
          </a:p>
        </p:txBody>
      </p:sp>
      <p:sp>
        <p:nvSpPr>
          <p:cNvPr id="4" name="Slide Number Placeholder 3"/>
          <p:cNvSpPr>
            <a:spLocks noGrp="1"/>
          </p:cNvSpPr>
          <p:nvPr>
            <p:ph type="sldNum" sz="quarter" idx="5"/>
          </p:nvPr>
        </p:nvSpPr>
        <p:spPr/>
        <p:txBody>
          <a:bodyPr/>
          <a:lstStyle/>
          <a:p>
            <a:fld id="{E9000BB1-5D4D-4A3E-B4BF-17AD0C90FF67}" type="slidenum">
              <a:rPr lang="en-GB" smtClean="0"/>
              <a:t>8</a:t>
            </a:fld>
            <a:endParaRPr lang="en-GB"/>
          </a:p>
        </p:txBody>
      </p:sp>
    </p:spTree>
    <p:extLst>
      <p:ext uri="{BB962C8B-B14F-4D97-AF65-F5344CB8AC3E}">
        <p14:creationId xmlns:p14="http://schemas.microsoft.com/office/powerpoint/2010/main" val="5790204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9854C-8D71-AE3B-3BEB-738C652D9C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F909872-F6B9-0ED1-39B0-8F411B1B34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D4AF2EF-D41A-CE0B-3768-66447416DAB9}"/>
              </a:ext>
            </a:extLst>
          </p:cNvPr>
          <p:cNvSpPr>
            <a:spLocks noGrp="1"/>
          </p:cNvSpPr>
          <p:nvPr>
            <p:ph type="dt" sz="half" idx="10"/>
          </p:nvPr>
        </p:nvSpPr>
        <p:spPr/>
        <p:txBody>
          <a:bodyPr/>
          <a:lstStyle/>
          <a:p>
            <a:fld id="{C2A6F080-1DEF-4F63-BC52-259345FD7597}" type="datetimeFigureOut">
              <a:rPr lang="en-GB" smtClean="0"/>
              <a:t>12/02/2024</a:t>
            </a:fld>
            <a:endParaRPr lang="en-GB"/>
          </a:p>
        </p:txBody>
      </p:sp>
      <p:sp>
        <p:nvSpPr>
          <p:cNvPr id="5" name="Footer Placeholder 4">
            <a:extLst>
              <a:ext uri="{FF2B5EF4-FFF2-40B4-BE49-F238E27FC236}">
                <a16:creationId xmlns:a16="http://schemas.microsoft.com/office/drawing/2014/main" id="{07B547DF-512B-871A-C340-6DF85F6F45E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B12D1CF-6F2D-D3A6-A0C6-CC23046A5CD9}"/>
              </a:ext>
            </a:extLst>
          </p:cNvPr>
          <p:cNvSpPr>
            <a:spLocks noGrp="1"/>
          </p:cNvSpPr>
          <p:nvPr>
            <p:ph type="sldNum" sz="quarter" idx="12"/>
          </p:nvPr>
        </p:nvSpPr>
        <p:spPr/>
        <p:txBody>
          <a:bodyPr/>
          <a:lstStyle/>
          <a:p>
            <a:fld id="{7DEB9066-8AF9-43D8-9B27-002FA33554C2}" type="slidenum">
              <a:rPr lang="en-GB" smtClean="0"/>
              <a:t>‹#›</a:t>
            </a:fld>
            <a:endParaRPr lang="en-GB"/>
          </a:p>
        </p:txBody>
      </p:sp>
    </p:spTree>
    <p:extLst>
      <p:ext uri="{BB962C8B-B14F-4D97-AF65-F5344CB8AC3E}">
        <p14:creationId xmlns:p14="http://schemas.microsoft.com/office/powerpoint/2010/main" val="1896376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CB37C-BC4A-8771-C479-605C91170AF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DE2162E-D3B6-C2C5-5EA3-E9B9F7C68F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1819705-96A5-D3A4-551F-20D1EDF57E58}"/>
              </a:ext>
            </a:extLst>
          </p:cNvPr>
          <p:cNvSpPr>
            <a:spLocks noGrp="1"/>
          </p:cNvSpPr>
          <p:nvPr>
            <p:ph type="dt" sz="half" idx="10"/>
          </p:nvPr>
        </p:nvSpPr>
        <p:spPr/>
        <p:txBody>
          <a:bodyPr/>
          <a:lstStyle/>
          <a:p>
            <a:fld id="{C2A6F080-1DEF-4F63-BC52-259345FD7597}" type="datetimeFigureOut">
              <a:rPr lang="en-GB" smtClean="0"/>
              <a:t>12/02/2024</a:t>
            </a:fld>
            <a:endParaRPr lang="en-GB"/>
          </a:p>
        </p:txBody>
      </p:sp>
      <p:sp>
        <p:nvSpPr>
          <p:cNvPr id="5" name="Footer Placeholder 4">
            <a:extLst>
              <a:ext uri="{FF2B5EF4-FFF2-40B4-BE49-F238E27FC236}">
                <a16:creationId xmlns:a16="http://schemas.microsoft.com/office/drawing/2014/main" id="{F36B3570-89C4-7E9D-E09D-B604DAEFD63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DBFA66E-C86B-813C-8023-8936ED6729F6}"/>
              </a:ext>
            </a:extLst>
          </p:cNvPr>
          <p:cNvSpPr>
            <a:spLocks noGrp="1"/>
          </p:cNvSpPr>
          <p:nvPr>
            <p:ph type="sldNum" sz="quarter" idx="12"/>
          </p:nvPr>
        </p:nvSpPr>
        <p:spPr/>
        <p:txBody>
          <a:bodyPr/>
          <a:lstStyle/>
          <a:p>
            <a:fld id="{7DEB9066-8AF9-43D8-9B27-002FA33554C2}" type="slidenum">
              <a:rPr lang="en-GB" smtClean="0"/>
              <a:t>‹#›</a:t>
            </a:fld>
            <a:endParaRPr lang="en-GB"/>
          </a:p>
        </p:txBody>
      </p:sp>
    </p:spTree>
    <p:extLst>
      <p:ext uri="{BB962C8B-B14F-4D97-AF65-F5344CB8AC3E}">
        <p14:creationId xmlns:p14="http://schemas.microsoft.com/office/powerpoint/2010/main" val="874702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16EF0C-4A5C-C08F-C923-87B412CE6E8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9E5EB43-ACC3-BBF1-6022-0138F52232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3240EE1-9DC3-2191-238A-2A3F23474E20}"/>
              </a:ext>
            </a:extLst>
          </p:cNvPr>
          <p:cNvSpPr>
            <a:spLocks noGrp="1"/>
          </p:cNvSpPr>
          <p:nvPr>
            <p:ph type="dt" sz="half" idx="10"/>
          </p:nvPr>
        </p:nvSpPr>
        <p:spPr/>
        <p:txBody>
          <a:bodyPr/>
          <a:lstStyle/>
          <a:p>
            <a:fld id="{C2A6F080-1DEF-4F63-BC52-259345FD7597}" type="datetimeFigureOut">
              <a:rPr lang="en-GB" smtClean="0"/>
              <a:t>12/02/2024</a:t>
            </a:fld>
            <a:endParaRPr lang="en-GB"/>
          </a:p>
        </p:txBody>
      </p:sp>
      <p:sp>
        <p:nvSpPr>
          <p:cNvPr id="5" name="Footer Placeholder 4">
            <a:extLst>
              <a:ext uri="{FF2B5EF4-FFF2-40B4-BE49-F238E27FC236}">
                <a16:creationId xmlns:a16="http://schemas.microsoft.com/office/drawing/2014/main" id="{9157FFB9-AA8D-DF3E-A2B2-8A24BB533D2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1CE2ED-E799-9609-57BA-8FE96AC04543}"/>
              </a:ext>
            </a:extLst>
          </p:cNvPr>
          <p:cNvSpPr>
            <a:spLocks noGrp="1"/>
          </p:cNvSpPr>
          <p:nvPr>
            <p:ph type="sldNum" sz="quarter" idx="12"/>
          </p:nvPr>
        </p:nvSpPr>
        <p:spPr/>
        <p:txBody>
          <a:bodyPr/>
          <a:lstStyle/>
          <a:p>
            <a:fld id="{7DEB9066-8AF9-43D8-9B27-002FA33554C2}" type="slidenum">
              <a:rPr lang="en-GB" smtClean="0"/>
              <a:t>‹#›</a:t>
            </a:fld>
            <a:endParaRPr lang="en-GB"/>
          </a:p>
        </p:txBody>
      </p:sp>
    </p:spTree>
    <p:extLst>
      <p:ext uri="{BB962C8B-B14F-4D97-AF65-F5344CB8AC3E}">
        <p14:creationId xmlns:p14="http://schemas.microsoft.com/office/powerpoint/2010/main" val="2153334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AC4A5-BECA-FCFC-40A6-1BA7BEFE945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CF986EB-472F-F94F-B89B-47C1B03251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8950D4-D0B7-B710-481C-5FB0C3F65E92}"/>
              </a:ext>
            </a:extLst>
          </p:cNvPr>
          <p:cNvSpPr>
            <a:spLocks noGrp="1"/>
          </p:cNvSpPr>
          <p:nvPr>
            <p:ph type="dt" sz="half" idx="10"/>
          </p:nvPr>
        </p:nvSpPr>
        <p:spPr/>
        <p:txBody>
          <a:bodyPr/>
          <a:lstStyle/>
          <a:p>
            <a:fld id="{C2A6F080-1DEF-4F63-BC52-259345FD7597}" type="datetimeFigureOut">
              <a:rPr lang="en-GB" smtClean="0"/>
              <a:t>12/02/2024</a:t>
            </a:fld>
            <a:endParaRPr lang="en-GB"/>
          </a:p>
        </p:txBody>
      </p:sp>
      <p:sp>
        <p:nvSpPr>
          <p:cNvPr id="5" name="Footer Placeholder 4">
            <a:extLst>
              <a:ext uri="{FF2B5EF4-FFF2-40B4-BE49-F238E27FC236}">
                <a16:creationId xmlns:a16="http://schemas.microsoft.com/office/drawing/2014/main" id="{99623335-1638-EC6E-42F2-BF505C8387D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2BE112-E0FC-93DE-B5E9-A9448FEAF2FB}"/>
              </a:ext>
            </a:extLst>
          </p:cNvPr>
          <p:cNvSpPr>
            <a:spLocks noGrp="1"/>
          </p:cNvSpPr>
          <p:nvPr>
            <p:ph type="sldNum" sz="quarter" idx="12"/>
          </p:nvPr>
        </p:nvSpPr>
        <p:spPr/>
        <p:txBody>
          <a:bodyPr/>
          <a:lstStyle/>
          <a:p>
            <a:fld id="{7DEB9066-8AF9-43D8-9B27-002FA33554C2}" type="slidenum">
              <a:rPr lang="en-GB" smtClean="0"/>
              <a:t>‹#›</a:t>
            </a:fld>
            <a:endParaRPr lang="en-GB"/>
          </a:p>
        </p:txBody>
      </p:sp>
    </p:spTree>
    <p:extLst>
      <p:ext uri="{BB962C8B-B14F-4D97-AF65-F5344CB8AC3E}">
        <p14:creationId xmlns:p14="http://schemas.microsoft.com/office/powerpoint/2010/main" val="3605258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3D880-6C40-7852-86E5-405D45E365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83AC347-9505-C4B8-BCA3-95B6A77DF4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59FD30-8E9F-B63A-C184-53E53CB1F4B4}"/>
              </a:ext>
            </a:extLst>
          </p:cNvPr>
          <p:cNvSpPr>
            <a:spLocks noGrp="1"/>
          </p:cNvSpPr>
          <p:nvPr>
            <p:ph type="dt" sz="half" idx="10"/>
          </p:nvPr>
        </p:nvSpPr>
        <p:spPr/>
        <p:txBody>
          <a:bodyPr/>
          <a:lstStyle/>
          <a:p>
            <a:fld id="{C2A6F080-1DEF-4F63-BC52-259345FD7597}" type="datetimeFigureOut">
              <a:rPr lang="en-GB" smtClean="0"/>
              <a:t>12/02/2024</a:t>
            </a:fld>
            <a:endParaRPr lang="en-GB"/>
          </a:p>
        </p:txBody>
      </p:sp>
      <p:sp>
        <p:nvSpPr>
          <p:cNvPr id="5" name="Footer Placeholder 4">
            <a:extLst>
              <a:ext uri="{FF2B5EF4-FFF2-40B4-BE49-F238E27FC236}">
                <a16:creationId xmlns:a16="http://schemas.microsoft.com/office/drawing/2014/main" id="{E453EEB6-618A-1B35-3B98-03CF878158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A2986C3-250B-9C11-E063-2B74CBD0F5D7}"/>
              </a:ext>
            </a:extLst>
          </p:cNvPr>
          <p:cNvSpPr>
            <a:spLocks noGrp="1"/>
          </p:cNvSpPr>
          <p:nvPr>
            <p:ph type="sldNum" sz="quarter" idx="12"/>
          </p:nvPr>
        </p:nvSpPr>
        <p:spPr/>
        <p:txBody>
          <a:bodyPr/>
          <a:lstStyle/>
          <a:p>
            <a:fld id="{7DEB9066-8AF9-43D8-9B27-002FA33554C2}" type="slidenum">
              <a:rPr lang="en-GB" smtClean="0"/>
              <a:t>‹#›</a:t>
            </a:fld>
            <a:endParaRPr lang="en-GB"/>
          </a:p>
        </p:txBody>
      </p:sp>
    </p:spTree>
    <p:extLst>
      <p:ext uri="{BB962C8B-B14F-4D97-AF65-F5344CB8AC3E}">
        <p14:creationId xmlns:p14="http://schemas.microsoft.com/office/powerpoint/2010/main" val="2904315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9C24A-B8B5-651C-8696-2E59DF2000A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EED01DF-A721-7CE1-DA87-CE247A1793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353B063-7830-B17C-C962-E2619F2B48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8FC5794-A259-392E-39E0-58BD1D6D3F64}"/>
              </a:ext>
            </a:extLst>
          </p:cNvPr>
          <p:cNvSpPr>
            <a:spLocks noGrp="1"/>
          </p:cNvSpPr>
          <p:nvPr>
            <p:ph type="dt" sz="half" idx="10"/>
          </p:nvPr>
        </p:nvSpPr>
        <p:spPr/>
        <p:txBody>
          <a:bodyPr/>
          <a:lstStyle/>
          <a:p>
            <a:fld id="{C2A6F080-1DEF-4F63-BC52-259345FD7597}" type="datetimeFigureOut">
              <a:rPr lang="en-GB" smtClean="0"/>
              <a:t>12/02/2024</a:t>
            </a:fld>
            <a:endParaRPr lang="en-GB"/>
          </a:p>
        </p:txBody>
      </p:sp>
      <p:sp>
        <p:nvSpPr>
          <p:cNvPr id="6" name="Footer Placeholder 5">
            <a:extLst>
              <a:ext uri="{FF2B5EF4-FFF2-40B4-BE49-F238E27FC236}">
                <a16:creationId xmlns:a16="http://schemas.microsoft.com/office/drawing/2014/main" id="{AF27FEA6-D29F-8F4A-2FB8-B2847DE7506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B891475-3389-BBAD-6F62-AA7982CB3EB8}"/>
              </a:ext>
            </a:extLst>
          </p:cNvPr>
          <p:cNvSpPr>
            <a:spLocks noGrp="1"/>
          </p:cNvSpPr>
          <p:nvPr>
            <p:ph type="sldNum" sz="quarter" idx="12"/>
          </p:nvPr>
        </p:nvSpPr>
        <p:spPr/>
        <p:txBody>
          <a:bodyPr/>
          <a:lstStyle/>
          <a:p>
            <a:fld id="{7DEB9066-8AF9-43D8-9B27-002FA33554C2}" type="slidenum">
              <a:rPr lang="en-GB" smtClean="0"/>
              <a:t>‹#›</a:t>
            </a:fld>
            <a:endParaRPr lang="en-GB"/>
          </a:p>
        </p:txBody>
      </p:sp>
    </p:spTree>
    <p:extLst>
      <p:ext uri="{BB962C8B-B14F-4D97-AF65-F5344CB8AC3E}">
        <p14:creationId xmlns:p14="http://schemas.microsoft.com/office/powerpoint/2010/main" val="314432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1CF79-BDF2-85D2-4DC1-F8C80B2AF8A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DF2D05E-9A14-E676-BDD0-FDB166DBF8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937965-F113-4A3D-E58E-AC9AA1C7E6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D9D4227-0879-9E84-ED71-B384828F2A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A00D52-04C7-9F4D-6DA7-DB9F59CD46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063F089-56D3-2511-5B9A-C5AC6E83971E}"/>
              </a:ext>
            </a:extLst>
          </p:cNvPr>
          <p:cNvSpPr>
            <a:spLocks noGrp="1"/>
          </p:cNvSpPr>
          <p:nvPr>
            <p:ph type="dt" sz="half" idx="10"/>
          </p:nvPr>
        </p:nvSpPr>
        <p:spPr/>
        <p:txBody>
          <a:bodyPr/>
          <a:lstStyle/>
          <a:p>
            <a:fld id="{C2A6F080-1DEF-4F63-BC52-259345FD7597}" type="datetimeFigureOut">
              <a:rPr lang="en-GB" smtClean="0"/>
              <a:t>12/02/2024</a:t>
            </a:fld>
            <a:endParaRPr lang="en-GB"/>
          </a:p>
        </p:txBody>
      </p:sp>
      <p:sp>
        <p:nvSpPr>
          <p:cNvPr id="8" name="Footer Placeholder 7">
            <a:extLst>
              <a:ext uri="{FF2B5EF4-FFF2-40B4-BE49-F238E27FC236}">
                <a16:creationId xmlns:a16="http://schemas.microsoft.com/office/drawing/2014/main" id="{3B157680-631A-6F82-5C39-2E77814968C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A507199-9E12-DC45-6E41-70C37CDA15C9}"/>
              </a:ext>
            </a:extLst>
          </p:cNvPr>
          <p:cNvSpPr>
            <a:spLocks noGrp="1"/>
          </p:cNvSpPr>
          <p:nvPr>
            <p:ph type="sldNum" sz="quarter" idx="12"/>
          </p:nvPr>
        </p:nvSpPr>
        <p:spPr/>
        <p:txBody>
          <a:bodyPr/>
          <a:lstStyle/>
          <a:p>
            <a:fld id="{7DEB9066-8AF9-43D8-9B27-002FA33554C2}" type="slidenum">
              <a:rPr lang="en-GB" smtClean="0"/>
              <a:t>‹#›</a:t>
            </a:fld>
            <a:endParaRPr lang="en-GB"/>
          </a:p>
        </p:txBody>
      </p:sp>
    </p:spTree>
    <p:extLst>
      <p:ext uri="{BB962C8B-B14F-4D97-AF65-F5344CB8AC3E}">
        <p14:creationId xmlns:p14="http://schemas.microsoft.com/office/powerpoint/2010/main" val="2716558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18227-0527-D3FB-20DD-018F69A0B97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536FC08-121D-8B9E-A3B2-B9CFC1B84EE2}"/>
              </a:ext>
            </a:extLst>
          </p:cNvPr>
          <p:cNvSpPr>
            <a:spLocks noGrp="1"/>
          </p:cNvSpPr>
          <p:nvPr>
            <p:ph type="dt" sz="half" idx="10"/>
          </p:nvPr>
        </p:nvSpPr>
        <p:spPr/>
        <p:txBody>
          <a:bodyPr/>
          <a:lstStyle/>
          <a:p>
            <a:fld id="{C2A6F080-1DEF-4F63-BC52-259345FD7597}" type="datetimeFigureOut">
              <a:rPr lang="en-GB" smtClean="0"/>
              <a:t>12/02/2024</a:t>
            </a:fld>
            <a:endParaRPr lang="en-GB"/>
          </a:p>
        </p:txBody>
      </p:sp>
      <p:sp>
        <p:nvSpPr>
          <p:cNvPr id="4" name="Footer Placeholder 3">
            <a:extLst>
              <a:ext uri="{FF2B5EF4-FFF2-40B4-BE49-F238E27FC236}">
                <a16:creationId xmlns:a16="http://schemas.microsoft.com/office/drawing/2014/main" id="{B4C678D0-36AE-0CD9-2956-72816A66172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12E22DB-D7B1-8D53-1A25-7059B2275143}"/>
              </a:ext>
            </a:extLst>
          </p:cNvPr>
          <p:cNvSpPr>
            <a:spLocks noGrp="1"/>
          </p:cNvSpPr>
          <p:nvPr>
            <p:ph type="sldNum" sz="quarter" idx="12"/>
          </p:nvPr>
        </p:nvSpPr>
        <p:spPr/>
        <p:txBody>
          <a:bodyPr/>
          <a:lstStyle/>
          <a:p>
            <a:fld id="{7DEB9066-8AF9-43D8-9B27-002FA33554C2}" type="slidenum">
              <a:rPr lang="en-GB" smtClean="0"/>
              <a:t>‹#›</a:t>
            </a:fld>
            <a:endParaRPr lang="en-GB"/>
          </a:p>
        </p:txBody>
      </p:sp>
    </p:spTree>
    <p:extLst>
      <p:ext uri="{BB962C8B-B14F-4D97-AF65-F5344CB8AC3E}">
        <p14:creationId xmlns:p14="http://schemas.microsoft.com/office/powerpoint/2010/main" val="431124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9FE262-1622-B6FB-9284-75BFE976E511}"/>
              </a:ext>
            </a:extLst>
          </p:cNvPr>
          <p:cNvSpPr>
            <a:spLocks noGrp="1"/>
          </p:cNvSpPr>
          <p:nvPr>
            <p:ph type="dt" sz="half" idx="10"/>
          </p:nvPr>
        </p:nvSpPr>
        <p:spPr/>
        <p:txBody>
          <a:bodyPr/>
          <a:lstStyle/>
          <a:p>
            <a:fld id="{C2A6F080-1DEF-4F63-BC52-259345FD7597}" type="datetimeFigureOut">
              <a:rPr lang="en-GB" smtClean="0"/>
              <a:t>12/02/2024</a:t>
            </a:fld>
            <a:endParaRPr lang="en-GB"/>
          </a:p>
        </p:txBody>
      </p:sp>
      <p:sp>
        <p:nvSpPr>
          <p:cNvPr id="3" name="Footer Placeholder 2">
            <a:extLst>
              <a:ext uri="{FF2B5EF4-FFF2-40B4-BE49-F238E27FC236}">
                <a16:creationId xmlns:a16="http://schemas.microsoft.com/office/drawing/2014/main" id="{00ABCEFC-0345-C041-15CD-B29CC498173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BC9B15C-868F-F1ED-FB5A-7F9AA061DEDA}"/>
              </a:ext>
            </a:extLst>
          </p:cNvPr>
          <p:cNvSpPr>
            <a:spLocks noGrp="1"/>
          </p:cNvSpPr>
          <p:nvPr>
            <p:ph type="sldNum" sz="quarter" idx="12"/>
          </p:nvPr>
        </p:nvSpPr>
        <p:spPr/>
        <p:txBody>
          <a:bodyPr/>
          <a:lstStyle/>
          <a:p>
            <a:fld id="{7DEB9066-8AF9-43D8-9B27-002FA33554C2}" type="slidenum">
              <a:rPr lang="en-GB" smtClean="0"/>
              <a:t>‹#›</a:t>
            </a:fld>
            <a:endParaRPr lang="en-GB"/>
          </a:p>
        </p:txBody>
      </p:sp>
    </p:spTree>
    <p:extLst>
      <p:ext uri="{BB962C8B-B14F-4D97-AF65-F5344CB8AC3E}">
        <p14:creationId xmlns:p14="http://schemas.microsoft.com/office/powerpoint/2010/main" val="3085315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7C819-72A3-6842-5261-3076785EE5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9B5FB67-31F2-5B66-5C66-CF256D543D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7810715-320C-DD09-EA42-99EAD141F6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2A1308-E5DE-EFCA-306C-EBAC6D5D2029}"/>
              </a:ext>
            </a:extLst>
          </p:cNvPr>
          <p:cNvSpPr>
            <a:spLocks noGrp="1"/>
          </p:cNvSpPr>
          <p:nvPr>
            <p:ph type="dt" sz="half" idx="10"/>
          </p:nvPr>
        </p:nvSpPr>
        <p:spPr/>
        <p:txBody>
          <a:bodyPr/>
          <a:lstStyle/>
          <a:p>
            <a:fld id="{C2A6F080-1DEF-4F63-BC52-259345FD7597}" type="datetimeFigureOut">
              <a:rPr lang="en-GB" smtClean="0"/>
              <a:t>12/02/2024</a:t>
            </a:fld>
            <a:endParaRPr lang="en-GB"/>
          </a:p>
        </p:txBody>
      </p:sp>
      <p:sp>
        <p:nvSpPr>
          <p:cNvPr id="6" name="Footer Placeholder 5">
            <a:extLst>
              <a:ext uri="{FF2B5EF4-FFF2-40B4-BE49-F238E27FC236}">
                <a16:creationId xmlns:a16="http://schemas.microsoft.com/office/drawing/2014/main" id="{2EAC9439-FCC5-DC34-32C2-0081406CC71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6BCF8C1-BA0F-060C-2108-BCBE6584D0EE}"/>
              </a:ext>
            </a:extLst>
          </p:cNvPr>
          <p:cNvSpPr>
            <a:spLocks noGrp="1"/>
          </p:cNvSpPr>
          <p:nvPr>
            <p:ph type="sldNum" sz="quarter" idx="12"/>
          </p:nvPr>
        </p:nvSpPr>
        <p:spPr/>
        <p:txBody>
          <a:bodyPr/>
          <a:lstStyle/>
          <a:p>
            <a:fld id="{7DEB9066-8AF9-43D8-9B27-002FA33554C2}" type="slidenum">
              <a:rPr lang="en-GB" smtClean="0"/>
              <a:t>‹#›</a:t>
            </a:fld>
            <a:endParaRPr lang="en-GB"/>
          </a:p>
        </p:txBody>
      </p:sp>
    </p:spTree>
    <p:extLst>
      <p:ext uri="{BB962C8B-B14F-4D97-AF65-F5344CB8AC3E}">
        <p14:creationId xmlns:p14="http://schemas.microsoft.com/office/powerpoint/2010/main" val="2991966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C197C-5780-0E9B-74E4-64B6D432CC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F11CA14-F818-6D1A-C063-899A9ADFE0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AFA6724-863A-09C0-C0D8-056BEE1670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8BE2A6-F3F8-7135-286E-21CC5956EDC5}"/>
              </a:ext>
            </a:extLst>
          </p:cNvPr>
          <p:cNvSpPr>
            <a:spLocks noGrp="1"/>
          </p:cNvSpPr>
          <p:nvPr>
            <p:ph type="dt" sz="half" idx="10"/>
          </p:nvPr>
        </p:nvSpPr>
        <p:spPr/>
        <p:txBody>
          <a:bodyPr/>
          <a:lstStyle/>
          <a:p>
            <a:fld id="{C2A6F080-1DEF-4F63-BC52-259345FD7597}" type="datetimeFigureOut">
              <a:rPr lang="en-GB" smtClean="0"/>
              <a:t>12/02/2024</a:t>
            </a:fld>
            <a:endParaRPr lang="en-GB"/>
          </a:p>
        </p:txBody>
      </p:sp>
      <p:sp>
        <p:nvSpPr>
          <p:cNvPr id="6" name="Footer Placeholder 5">
            <a:extLst>
              <a:ext uri="{FF2B5EF4-FFF2-40B4-BE49-F238E27FC236}">
                <a16:creationId xmlns:a16="http://schemas.microsoft.com/office/drawing/2014/main" id="{72BC0A06-67FA-D164-7330-966923E40E1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331B74B-EA3D-4D29-F939-B0EAC6B8A9AD}"/>
              </a:ext>
            </a:extLst>
          </p:cNvPr>
          <p:cNvSpPr>
            <a:spLocks noGrp="1"/>
          </p:cNvSpPr>
          <p:nvPr>
            <p:ph type="sldNum" sz="quarter" idx="12"/>
          </p:nvPr>
        </p:nvSpPr>
        <p:spPr/>
        <p:txBody>
          <a:bodyPr/>
          <a:lstStyle/>
          <a:p>
            <a:fld id="{7DEB9066-8AF9-43D8-9B27-002FA33554C2}" type="slidenum">
              <a:rPr lang="en-GB" smtClean="0"/>
              <a:t>‹#›</a:t>
            </a:fld>
            <a:endParaRPr lang="en-GB"/>
          </a:p>
        </p:txBody>
      </p:sp>
    </p:spTree>
    <p:extLst>
      <p:ext uri="{BB962C8B-B14F-4D97-AF65-F5344CB8AC3E}">
        <p14:creationId xmlns:p14="http://schemas.microsoft.com/office/powerpoint/2010/main" val="993027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8339B1-0AA7-E769-5194-79E846E0FC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B395961-D252-3BD8-9925-3387BCC0CE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44C1CE0-F829-3AEE-1771-44DEDF9D31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A6F080-1DEF-4F63-BC52-259345FD7597}" type="datetimeFigureOut">
              <a:rPr lang="en-GB" smtClean="0"/>
              <a:t>12/02/2024</a:t>
            </a:fld>
            <a:endParaRPr lang="en-GB"/>
          </a:p>
        </p:txBody>
      </p:sp>
      <p:sp>
        <p:nvSpPr>
          <p:cNvPr id="5" name="Footer Placeholder 4">
            <a:extLst>
              <a:ext uri="{FF2B5EF4-FFF2-40B4-BE49-F238E27FC236}">
                <a16:creationId xmlns:a16="http://schemas.microsoft.com/office/drawing/2014/main" id="{703463E2-FC77-D670-1544-5D3D2BCB46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DBAE6AC-10CA-B0E2-B68E-F86AEB0D34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EB9066-8AF9-43D8-9B27-002FA33554C2}" type="slidenum">
              <a:rPr lang="en-GB" smtClean="0"/>
              <a:t>‹#›</a:t>
            </a:fld>
            <a:endParaRPr lang="en-GB"/>
          </a:p>
        </p:txBody>
      </p:sp>
    </p:spTree>
    <p:extLst>
      <p:ext uri="{BB962C8B-B14F-4D97-AF65-F5344CB8AC3E}">
        <p14:creationId xmlns:p14="http://schemas.microsoft.com/office/powerpoint/2010/main" val="32336330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 Id="rId9" Type="http://schemas.openxmlformats.org/officeDocument/2006/relationships/image" Target="../media/image8.jpeg"/></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customXml" Target="../ink/ink1.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5.png"/><Relationship Id="rId4" Type="http://schemas.openxmlformats.org/officeDocument/2006/relationships/image" Target="../media/image10.png"/><Relationship Id="rId9" Type="http://schemas.openxmlformats.org/officeDocument/2006/relationships/image" Target="../media/image7.jpeg"/></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customXml" Target="../ink/ink2.xml"/><Relationship Id="rId7"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7AB88-90C3-0774-1775-8FE500A67B59}"/>
              </a:ext>
            </a:extLst>
          </p:cNvPr>
          <p:cNvSpPr>
            <a:spLocks noGrp="1"/>
          </p:cNvSpPr>
          <p:nvPr>
            <p:ph type="ctrTitle"/>
          </p:nvPr>
        </p:nvSpPr>
        <p:spPr/>
        <p:txBody>
          <a:bodyPr/>
          <a:lstStyle/>
          <a:p>
            <a:r>
              <a:rPr lang="en-GB" dirty="0"/>
              <a:t>Unix Introduction</a:t>
            </a:r>
          </a:p>
        </p:txBody>
      </p:sp>
    </p:spTree>
    <p:extLst>
      <p:ext uri="{BB962C8B-B14F-4D97-AF65-F5344CB8AC3E}">
        <p14:creationId xmlns:p14="http://schemas.microsoft.com/office/powerpoint/2010/main" val="6563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A05E459-A188-6345-BA06-BF231AC0B37F}"/>
              </a:ext>
            </a:extLst>
          </p:cNvPr>
          <p:cNvGrpSpPr/>
          <p:nvPr/>
        </p:nvGrpSpPr>
        <p:grpSpPr>
          <a:xfrm>
            <a:off x="453036" y="3251010"/>
            <a:ext cx="2548311" cy="1632370"/>
            <a:chOff x="453036" y="3251010"/>
            <a:chExt cx="2548311" cy="1632370"/>
          </a:xfrm>
        </p:grpSpPr>
        <p:pic>
          <p:nvPicPr>
            <p:cNvPr id="1026" name="Picture 2" descr="Das Keyboard - The Ultimate Mechanical Keyboard Experience for Overachievers">
              <a:extLst>
                <a:ext uri="{FF2B5EF4-FFF2-40B4-BE49-F238E27FC236}">
                  <a16:creationId xmlns:a16="http://schemas.microsoft.com/office/drawing/2014/main" id="{C0A0C21C-485D-F715-D591-45F4A90B2E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036" y="3251010"/>
              <a:ext cx="2548311" cy="163237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E28D585-CC1F-CF32-9CC1-5BA1ACFADD37}"/>
                </a:ext>
              </a:extLst>
            </p:cNvPr>
            <p:cNvSpPr txBox="1"/>
            <p:nvPr/>
          </p:nvSpPr>
          <p:spPr>
            <a:xfrm>
              <a:off x="704142" y="3384828"/>
              <a:ext cx="1071960" cy="369332"/>
            </a:xfrm>
            <a:prstGeom prst="rect">
              <a:avLst/>
            </a:prstGeom>
            <a:noFill/>
          </p:spPr>
          <p:txBody>
            <a:bodyPr wrap="none" rtlCol="0">
              <a:spAutoFit/>
            </a:bodyPr>
            <a:lstStyle/>
            <a:p>
              <a:r>
                <a:rPr lang="en-GB" dirty="0"/>
                <a:t>Keyboard</a:t>
              </a:r>
            </a:p>
          </p:txBody>
        </p:sp>
      </p:grpSp>
      <p:sp>
        <p:nvSpPr>
          <p:cNvPr id="2" name="Title 1">
            <a:extLst>
              <a:ext uri="{FF2B5EF4-FFF2-40B4-BE49-F238E27FC236}">
                <a16:creationId xmlns:a16="http://schemas.microsoft.com/office/drawing/2014/main" id="{846E78D4-2872-8C18-8BB1-B3C73FF87D6E}"/>
              </a:ext>
            </a:extLst>
          </p:cNvPr>
          <p:cNvSpPr>
            <a:spLocks noGrp="1"/>
          </p:cNvSpPr>
          <p:nvPr>
            <p:ph type="title"/>
          </p:nvPr>
        </p:nvSpPr>
        <p:spPr>
          <a:xfrm>
            <a:off x="264804" y="245265"/>
            <a:ext cx="11662391" cy="1325563"/>
          </a:xfrm>
        </p:spPr>
        <p:txBody>
          <a:bodyPr/>
          <a:lstStyle/>
          <a:p>
            <a:pPr algn="ctr"/>
            <a:r>
              <a:rPr lang="en-GB" dirty="0"/>
              <a:t>Background : Human interaction with computers</a:t>
            </a:r>
          </a:p>
        </p:txBody>
      </p:sp>
      <p:grpSp>
        <p:nvGrpSpPr>
          <p:cNvPr id="5" name="Group 4">
            <a:extLst>
              <a:ext uri="{FF2B5EF4-FFF2-40B4-BE49-F238E27FC236}">
                <a16:creationId xmlns:a16="http://schemas.microsoft.com/office/drawing/2014/main" id="{8C7EB167-70B8-99A2-8668-5E36E32B1CC2}"/>
              </a:ext>
            </a:extLst>
          </p:cNvPr>
          <p:cNvGrpSpPr/>
          <p:nvPr/>
        </p:nvGrpSpPr>
        <p:grpSpPr>
          <a:xfrm>
            <a:off x="1959329" y="1358708"/>
            <a:ext cx="7361952" cy="2143125"/>
            <a:chOff x="2033975" y="1254675"/>
            <a:chExt cx="7411426" cy="2143125"/>
          </a:xfrm>
        </p:grpSpPr>
        <p:pic>
          <p:nvPicPr>
            <p:cNvPr id="1032" name="Picture 8" descr="Man profile cartoon | Download on Freepik | Packers and movers, Male  profile, Cartoon profile pics">
              <a:extLst>
                <a:ext uri="{FF2B5EF4-FFF2-40B4-BE49-F238E27FC236}">
                  <a16:creationId xmlns:a16="http://schemas.microsoft.com/office/drawing/2014/main" id="{0859F8AA-5FFD-A073-F28C-BF75F37D26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3975" y="1254675"/>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What is a Computer? - Computing - Teaching Wiki - Twinkl">
              <a:extLst>
                <a:ext uri="{FF2B5EF4-FFF2-40B4-BE49-F238E27FC236}">
                  <a16:creationId xmlns:a16="http://schemas.microsoft.com/office/drawing/2014/main" id="{6023E719-F3B5-C38B-1B90-A74F086869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6451" y="1600199"/>
              <a:ext cx="3028950" cy="1514475"/>
            </a:xfrm>
            <a:prstGeom prst="rect">
              <a:avLst/>
            </a:prstGeom>
            <a:noFill/>
            <a:extLst>
              <a:ext uri="{909E8E84-426E-40DD-AFC4-6F175D3DCCD1}">
                <a14:hiddenFill xmlns:a14="http://schemas.microsoft.com/office/drawing/2010/main">
                  <a:solidFill>
                    <a:srgbClr val="FFFFFF"/>
                  </a:solidFill>
                </a14:hiddenFill>
              </a:ext>
            </a:extLst>
          </p:spPr>
        </p:pic>
        <p:sp>
          <p:nvSpPr>
            <p:cNvPr id="3" name="Arrow: Right 2">
              <a:extLst>
                <a:ext uri="{FF2B5EF4-FFF2-40B4-BE49-F238E27FC236}">
                  <a16:creationId xmlns:a16="http://schemas.microsoft.com/office/drawing/2014/main" id="{F7E83365-38F7-0175-5962-9AC0A156CF59}"/>
                </a:ext>
              </a:extLst>
            </p:cNvPr>
            <p:cNvSpPr/>
            <p:nvPr/>
          </p:nvSpPr>
          <p:spPr>
            <a:xfrm>
              <a:off x="4385388" y="2024743"/>
              <a:ext cx="2031063" cy="354563"/>
            </a:xfrm>
            <a:prstGeom prst="rightArrow">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Arrow: Right 3">
              <a:extLst>
                <a:ext uri="{FF2B5EF4-FFF2-40B4-BE49-F238E27FC236}">
                  <a16:creationId xmlns:a16="http://schemas.microsoft.com/office/drawing/2014/main" id="{DE4AC847-716D-6210-847F-1D351D95AF5A}"/>
                </a:ext>
              </a:extLst>
            </p:cNvPr>
            <p:cNvSpPr/>
            <p:nvPr/>
          </p:nvSpPr>
          <p:spPr>
            <a:xfrm flipH="1">
              <a:off x="4385387" y="2536079"/>
              <a:ext cx="2031062" cy="354563"/>
            </a:xfrm>
            <a:prstGeom prst="rightArrow">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6" name="Rectangle 5">
            <a:extLst>
              <a:ext uri="{FF2B5EF4-FFF2-40B4-BE49-F238E27FC236}">
                <a16:creationId xmlns:a16="http://schemas.microsoft.com/office/drawing/2014/main" id="{A56D7CB2-3091-EB09-1F50-F6614D3DF9D9}"/>
              </a:ext>
            </a:extLst>
          </p:cNvPr>
          <p:cNvSpPr/>
          <p:nvPr/>
        </p:nvSpPr>
        <p:spPr>
          <a:xfrm>
            <a:off x="1959329" y="1271560"/>
            <a:ext cx="7231324" cy="205612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 name="Group 13">
            <a:extLst>
              <a:ext uri="{FF2B5EF4-FFF2-40B4-BE49-F238E27FC236}">
                <a16:creationId xmlns:a16="http://schemas.microsoft.com/office/drawing/2014/main" id="{088B8022-E58B-E20D-1ADA-7BABC9BAAC9B}"/>
              </a:ext>
            </a:extLst>
          </p:cNvPr>
          <p:cNvGrpSpPr/>
          <p:nvPr/>
        </p:nvGrpSpPr>
        <p:grpSpPr>
          <a:xfrm>
            <a:off x="663209" y="4514048"/>
            <a:ext cx="2031062" cy="2146511"/>
            <a:chOff x="663209" y="4514048"/>
            <a:chExt cx="2031062" cy="2146511"/>
          </a:xfrm>
        </p:grpSpPr>
        <p:pic>
          <p:nvPicPr>
            <p:cNvPr id="1028" name="Picture 4" descr="Computer mouse - Wikipedia">
              <a:extLst>
                <a:ext uri="{FF2B5EF4-FFF2-40B4-BE49-F238E27FC236}">
                  <a16:creationId xmlns:a16="http://schemas.microsoft.com/office/drawing/2014/main" id="{0354F0F9-D4FC-5788-25BF-EAB267D05F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3209" y="4883380"/>
              <a:ext cx="2031062" cy="177717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2B2FC39-6D34-2F38-1734-962822B080AD}"/>
                </a:ext>
              </a:extLst>
            </p:cNvPr>
            <p:cNvSpPr txBox="1"/>
            <p:nvPr/>
          </p:nvSpPr>
          <p:spPr>
            <a:xfrm>
              <a:off x="887369" y="4514048"/>
              <a:ext cx="830677" cy="369332"/>
            </a:xfrm>
            <a:prstGeom prst="rect">
              <a:avLst/>
            </a:prstGeom>
            <a:noFill/>
          </p:spPr>
          <p:txBody>
            <a:bodyPr wrap="none" rtlCol="0">
              <a:spAutoFit/>
            </a:bodyPr>
            <a:lstStyle/>
            <a:p>
              <a:r>
                <a:rPr lang="en-GB" dirty="0"/>
                <a:t>Mouse</a:t>
              </a:r>
            </a:p>
          </p:txBody>
        </p:sp>
      </p:grpSp>
      <p:grpSp>
        <p:nvGrpSpPr>
          <p:cNvPr id="15" name="Group 14">
            <a:extLst>
              <a:ext uri="{FF2B5EF4-FFF2-40B4-BE49-F238E27FC236}">
                <a16:creationId xmlns:a16="http://schemas.microsoft.com/office/drawing/2014/main" id="{F6C2D787-6FE2-C062-518E-177493E7B7C3}"/>
              </a:ext>
            </a:extLst>
          </p:cNvPr>
          <p:cNvGrpSpPr/>
          <p:nvPr/>
        </p:nvGrpSpPr>
        <p:grpSpPr>
          <a:xfrm>
            <a:off x="3001347" y="3704456"/>
            <a:ext cx="3629616" cy="1426152"/>
            <a:chOff x="3001347" y="3704456"/>
            <a:chExt cx="3629616" cy="1426152"/>
          </a:xfrm>
        </p:grpSpPr>
        <p:pic>
          <p:nvPicPr>
            <p:cNvPr id="1036" name="Picture 12" descr="How to Design an Effective Touch-Screen User Interface - Pannam">
              <a:extLst>
                <a:ext uri="{FF2B5EF4-FFF2-40B4-BE49-F238E27FC236}">
                  <a16:creationId xmlns:a16="http://schemas.microsoft.com/office/drawing/2014/main" id="{43CDDBCB-CE4D-9320-D770-A6883BBC086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01347" y="3704456"/>
              <a:ext cx="2143125" cy="142615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E6C3715-53B3-9AE0-747D-5C3ECF7706D3}"/>
                </a:ext>
              </a:extLst>
            </p:cNvPr>
            <p:cNvSpPr txBox="1"/>
            <p:nvPr/>
          </p:nvSpPr>
          <p:spPr>
            <a:xfrm>
              <a:off x="5131322" y="4168131"/>
              <a:ext cx="1499641" cy="369332"/>
            </a:xfrm>
            <a:prstGeom prst="rect">
              <a:avLst/>
            </a:prstGeom>
            <a:noFill/>
          </p:spPr>
          <p:txBody>
            <a:bodyPr wrap="none" rtlCol="0">
              <a:spAutoFit/>
            </a:bodyPr>
            <a:lstStyle/>
            <a:p>
              <a:r>
                <a:rPr lang="en-GB" dirty="0"/>
                <a:t>Touch screens</a:t>
              </a:r>
            </a:p>
          </p:txBody>
        </p:sp>
      </p:grpSp>
      <p:grpSp>
        <p:nvGrpSpPr>
          <p:cNvPr id="16" name="Group 15">
            <a:extLst>
              <a:ext uri="{FF2B5EF4-FFF2-40B4-BE49-F238E27FC236}">
                <a16:creationId xmlns:a16="http://schemas.microsoft.com/office/drawing/2014/main" id="{28D3D2CB-B1E0-40B0-05AD-52F7D031FFD8}"/>
              </a:ext>
            </a:extLst>
          </p:cNvPr>
          <p:cNvGrpSpPr/>
          <p:nvPr/>
        </p:nvGrpSpPr>
        <p:grpSpPr>
          <a:xfrm>
            <a:off x="2728924" y="5413595"/>
            <a:ext cx="4373621" cy="1361670"/>
            <a:chOff x="2728924" y="5413595"/>
            <a:chExt cx="4373621" cy="1361670"/>
          </a:xfrm>
        </p:grpSpPr>
        <p:pic>
          <p:nvPicPr>
            <p:cNvPr id="1038" name="Picture 14" descr="Voice and Speech Recognition Technology in Mobile Apps">
              <a:extLst>
                <a:ext uri="{FF2B5EF4-FFF2-40B4-BE49-F238E27FC236}">
                  <a16:creationId xmlns:a16="http://schemas.microsoft.com/office/drawing/2014/main" id="{1DF3B53B-679C-76C7-3531-B0930BF8F89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55323" y="5413595"/>
              <a:ext cx="2647222" cy="136167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4B111B3C-DB41-1DCA-DD86-FE34668BB778}"/>
                </a:ext>
              </a:extLst>
            </p:cNvPr>
            <p:cNvSpPr txBox="1"/>
            <p:nvPr/>
          </p:nvSpPr>
          <p:spPr>
            <a:xfrm>
              <a:off x="2728924" y="5771265"/>
              <a:ext cx="1814728" cy="646331"/>
            </a:xfrm>
            <a:prstGeom prst="rect">
              <a:avLst/>
            </a:prstGeom>
            <a:noFill/>
          </p:spPr>
          <p:txBody>
            <a:bodyPr wrap="none" rtlCol="0">
              <a:spAutoFit/>
            </a:bodyPr>
            <a:lstStyle/>
            <a:p>
              <a:pPr algn="ctr"/>
              <a:r>
                <a:rPr lang="en-GB" dirty="0"/>
                <a:t>Voice recognition</a:t>
              </a:r>
            </a:p>
            <a:p>
              <a:pPr algn="ctr"/>
              <a:r>
                <a:rPr lang="en-GB" dirty="0"/>
                <a:t>systems</a:t>
              </a:r>
            </a:p>
          </p:txBody>
        </p:sp>
      </p:grpSp>
      <p:grpSp>
        <p:nvGrpSpPr>
          <p:cNvPr id="18" name="Group 17">
            <a:extLst>
              <a:ext uri="{FF2B5EF4-FFF2-40B4-BE49-F238E27FC236}">
                <a16:creationId xmlns:a16="http://schemas.microsoft.com/office/drawing/2014/main" id="{E2948CFB-B807-A102-9E9E-A195F2F883BE}"/>
              </a:ext>
            </a:extLst>
          </p:cNvPr>
          <p:cNvGrpSpPr/>
          <p:nvPr/>
        </p:nvGrpSpPr>
        <p:grpSpPr>
          <a:xfrm>
            <a:off x="7954813" y="5365565"/>
            <a:ext cx="3825185" cy="1409700"/>
            <a:chOff x="7954813" y="5365565"/>
            <a:chExt cx="3825185" cy="1409700"/>
          </a:xfrm>
        </p:grpSpPr>
        <p:pic>
          <p:nvPicPr>
            <p:cNvPr id="1042" name="Picture 18" descr="Linux Command Line Interface Introduction: A Guide to the Linux CLI | Linux  Journal">
              <a:extLst>
                <a:ext uri="{FF2B5EF4-FFF2-40B4-BE49-F238E27FC236}">
                  <a16:creationId xmlns:a16="http://schemas.microsoft.com/office/drawing/2014/main" id="{249D6F92-02DC-9A4C-EDBF-73E9132CF58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31973" y="5365565"/>
              <a:ext cx="3248025" cy="1409700"/>
            </a:xfrm>
            <a:prstGeom prst="rect">
              <a:avLst/>
            </a:prstGeom>
            <a:noFill/>
            <a:effectLst>
              <a:glow rad="127000">
                <a:schemeClr val="accent2">
                  <a:lumMod val="60000"/>
                  <a:lumOff val="40000"/>
                </a:schemeClr>
              </a:glow>
            </a:effectLst>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746CBEC-1470-B0D4-2F89-7014001CCFA8}"/>
                </a:ext>
              </a:extLst>
            </p:cNvPr>
            <p:cNvSpPr txBox="1"/>
            <p:nvPr/>
          </p:nvSpPr>
          <p:spPr>
            <a:xfrm>
              <a:off x="7954813" y="5714717"/>
              <a:ext cx="465192" cy="369332"/>
            </a:xfrm>
            <a:prstGeom prst="rect">
              <a:avLst/>
            </a:prstGeom>
            <a:noFill/>
          </p:spPr>
          <p:txBody>
            <a:bodyPr wrap="none" rtlCol="0">
              <a:spAutoFit/>
            </a:bodyPr>
            <a:lstStyle/>
            <a:p>
              <a:r>
                <a:rPr lang="en-GB" b="1" dirty="0"/>
                <a:t>CLI</a:t>
              </a:r>
            </a:p>
          </p:txBody>
        </p:sp>
      </p:grpSp>
      <p:grpSp>
        <p:nvGrpSpPr>
          <p:cNvPr id="17" name="Group 16">
            <a:extLst>
              <a:ext uri="{FF2B5EF4-FFF2-40B4-BE49-F238E27FC236}">
                <a16:creationId xmlns:a16="http://schemas.microsoft.com/office/drawing/2014/main" id="{2A50D988-506D-D857-D445-B245D43424B7}"/>
              </a:ext>
            </a:extLst>
          </p:cNvPr>
          <p:cNvGrpSpPr/>
          <p:nvPr/>
        </p:nvGrpSpPr>
        <p:grpSpPr>
          <a:xfrm>
            <a:off x="7099507" y="3569494"/>
            <a:ext cx="3496083" cy="1628775"/>
            <a:chOff x="7099507" y="3569494"/>
            <a:chExt cx="3496083" cy="1628775"/>
          </a:xfrm>
        </p:grpSpPr>
        <p:pic>
          <p:nvPicPr>
            <p:cNvPr id="1040" name="Picture 16" descr="What is a graphical user interface? | ITPro">
              <a:extLst>
                <a:ext uri="{FF2B5EF4-FFF2-40B4-BE49-F238E27FC236}">
                  <a16:creationId xmlns:a16="http://schemas.microsoft.com/office/drawing/2014/main" id="{3D7804C2-6FCA-37B4-8DB3-785398712A7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85715" y="3569494"/>
              <a:ext cx="2809875" cy="1628775"/>
            </a:xfrm>
            <a:prstGeom prst="rect">
              <a:avLst/>
            </a:prstGeom>
            <a:noFill/>
            <a:effectLst>
              <a:glow rad="127000">
                <a:schemeClr val="accent6">
                  <a:lumMod val="60000"/>
                  <a:lumOff val="40000"/>
                </a:schemeClr>
              </a:glow>
            </a:effectLst>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73B95AC4-CEA0-C7A5-B532-F354609AED22}"/>
                </a:ext>
              </a:extLst>
            </p:cNvPr>
            <p:cNvSpPr txBox="1"/>
            <p:nvPr/>
          </p:nvSpPr>
          <p:spPr>
            <a:xfrm>
              <a:off x="7099507" y="3647154"/>
              <a:ext cx="543739" cy="369332"/>
            </a:xfrm>
            <a:prstGeom prst="rect">
              <a:avLst/>
            </a:prstGeom>
            <a:noFill/>
          </p:spPr>
          <p:txBody>
            <a:bodyPr wrap="none" rtlCol="0">
              <a:spAutoFit/>
            </a:bodyPr>
            <a:lstStyle/>
            <a:p>
              <a:r>
                <a:rPr lang="en-GB" b="1" dirty="0"/>
                <a:t>GUI</a:t>
              </a:r>
            </a:p>
          </p:txBody>
        </p:sp>
      </p:grpSp>
    </p:spTree>
    <p:extLst>
      <p:ext uri="{BB962C8B-B14F-4D97-AF65-F5344CB8AC3E}">
        <p14:creationId xmlns:p14="http://schemas.microsoft.com/office/powerpoint/2010/main" val="4072491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nodeType="afterEffect">
                                  <p:stCondLst>
                                    <p:cond delay="50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250"/>
                                        <p:tgtEl>
                                          <p:spTgt spid="14"/>
                                        </p:tgtEl>
                                      </p:cBhvr>
                                    </p:animEffect>
                                  </p:childTnLst>
                                </p:cTn>
                              </p:par>
                            </p:childTnLst>
                          </p:cTn>
                        </p:par>
                        <p:par>
                          <p:cTn id="12" fill="hold">
                            <p:stCondLst>
                              <p:cond delay="1250"/>
                            </p:stCondLst>
                            <p:childTnLst>
                              <p:par>
                                <p:cTn id="13" presetID="10" presetClass="entr" presetSubtype="0" fill="hold" nodeType="afterEffect">
                                  <p:stCondLst>
                                    <p:cond delay="50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par>
                          <p:cTn id="16" fill="hold">
                            <p:stCondLst>
                              <p:cond delay="2250"/>
                            </p:stCondLst>
                            <p:childTnLst>
                              <p:par>
                                <p:cTn id="17" presetID="10" presetClass="entr" presetSubtype="0" fill="hold" nodeType="afterEffect">
                                  <p:stCondLst>
                                    <p:cond delay="50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childTnLst>
                          </p:cTn>
                        </p:par>
                        <p:par>
                          <p:cTn id="20" fill="hold">
                            <p:stCondLst>
                              <p:cond delay="3250"/>
                            </p:stCondLst>
                            <p:childTnLst>
                              <p:par>
                                <p:cTn id="21" presetID="10" presetClass="entr" presetSubtype="0" fill="hold" nodeType="afterEffect">
                                  <p:stCondLst>
                                    <p:cond delay="50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50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93D99-8AF2-F489-0E4A-4AC8CDE5CF27}"/>
              </a:ext>
            </a:extLst>
          </p:cNvPr>
          <p:cNvSpPr>
            <a:spLocks noGrp="1"/>
          </p:cNvSpPr>
          <p:nvPr>
            <p:ph type="title"/>
          </p:nvPr>
        </p:nvSpPr>
        <p:spPr/>
        <p:txBody>
          <a:bodyPr/>
          <a:lstStyle/>
          <a:p>
            <a:pPr algn="ctr"/>
            <a:r>
              <a:rPr lang="en-GB" dirty="0"/>
              <a:t>However, the GUI scales poorly with repetitive tasks</a:t>
            </a:r>
          </a:p>
        </p:txBody>
      </p:sp>
      <p:grpSp>
        <p:nvGrpSpPr>
          <p:cNvPr id="10" name="Group 9">
            <a:extLst>
              <a:ext uri="{FF2B5EF4-FFF2-40B4-BE49-F238E27FC236}">
                <a16:creationId xmlns:a16="http://schemas.microsoft.com/office/drawing/2014/main" id="{2448CB28-233F-78CF-5F22-BABA6A47F77B}"/>
              </a:ext>
            </a:extLst>
          </p:cNvPr>
          <p:cNvGrpSpPr/>
          <p:nvPr/>
        </p:nvGrpSpPr>
        <p:grpSpPr>
          <a:xfrm>
            <a:off x="348502" y="1887102"/>
            <a:ext cx="2848226" cy="2101726"/>
            <a:chOff x="1290519" y="1922106"/>
            <a:chExt cx="4653081" cy="2876027"/>
          </a:xfrm>
        </p:grpSpPr>
        <p:cxnSp>
          <p:nvCxnSpPr>
            <p:cNvPr id="4" name="Straight Connector 3">
              <a:extLst>
                <a:ext uri="{FF2B5EF4-FFF2-40B4-BE49-F238E27FC236}">
                  <a16:creationId xmlns:a16="http://schemas.microsoft.com/office/drawing/2014/main" id="{A0D71376-B8B7-705F-EB00-5ABA7D933920}"/>
                </a:ext>
              </a:extLst>
            </p:cNvPr>
            <p:cNvCxnSpPr/>
            <p:nvPr/>
          </p:nvCxnSpPr>
          <p:spPr>
            <a:xfrm>
              <a:off x="2817845" y="1922106"/>
              <a:ext cx="0" cy="2220686"/>
            </a:xfrm>
            <a:prstGeom prst="line">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750B19C1-32EB-B083-A925-BC94B5EC7A16}"/>
                </a:ext>
              </a:extLst>
            </p:cNvPr>
            <p:cNvCxnSpPr>
              <a:cxnSpLocks/>
            </p:cNvCxnSpPr>
            <p:nvPr/>
          </p:nvCxnSpPr>
          <p:spPr>
            <a:xfrm flipH="1">
              <a:off x="2817845" y="4142792"/>
              <a:ext cx="3125755" cy="0"/>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E8DD86A-F47C-B6BA-7E27-D09B67A2C5C1}"/>
                </a:ext>
              </a:extLst>
            </p:cNvPr>
            <p:cNvSpPr txBox="1"/>
            <p:nvPr/>
          </p:nvSpPr>
          <p:spPr>
            <a:xfrm>
              <a:off x="1290519" y="2015413"/>
              <a:ext cx="1394152" cy="884447"/>
            </a:xfrm>
            <a:prstGeom prst="rect">
              <a:avLst/>
            </a:prstGeom>
            <a:noFill/>
          </p:spPr>
          <p:txBody>
            <a:bodyPr wrap="square" rtlCol="0">
              <a:spAutoFit/>
            </a:bodyPr>
            <a:lstStyle/>
            <a:p>
              <a:r>
                <a:rPr lang="en-GB" dirty="0"/>
                <a:t>Time, Energy</a:t>
              </a:r>
            </a:p>
          </p:txBody>
        </p:sp>
        <p:sp>
          <p:nvSpPr>
            <p:cNvPr id="8" name="TextBox 7">
              <a:extLst>
                <a:ext uri="{FF2B5EF4-FFF2-40B4-BE49-F238E27FC236}">
                  <a16:creationId xmlns:a16="http://schemas.microsoft.com/office/drawing/2014/main" id="{19103AA9-9CDF-39E6-F07E-1EEEB8F460C1}"/>
                </a:ext>
              </a:extLst>
            </p:cNvPr>
            <p:cNvSpPr txBox="1"/>
            <p:nvPr/>
          </p:nvSpPr>
          <p:spPr>
            <a:xfrm>
              <a:off x="4056579" y="4151802"/>
              <a:ext cx="1662442" cy="646331"/>
            </a:xfrm>
            <a:prstGeom prst="rect">
              <a:avLst/>
            </a:prstGeom>
            <a:noFill/>
          </p:spPr>
          <p:txBody>
            <a:bodyPr wrap="none" rtlCol="0">
              <a:spAutoFit/>
            </a:bodyPr>
            <a:lstStyle/>
            <a:p>
              <a:pPr algn="ctr"/>
              <a:r>
                <a:rPr lang="en-GB" dirty="0"/>
                <a:t># of </a:t>
              </a:r>
            </a:p>
            <a:p>
              <a:pPr algn="ctr"/>
              <a:r>
                <a:rPr lang="en-GB" dirty="0"/>
                <a:t>repetitive tasks </a:t>
              </a:r>
            </a:p>
          </p:txBody>
        </p:sp>
        <mc:AlternateContent xmlns:mc="http://schemas.openxmlformats.org/markup-compatibility/2006" xmlns:p14="http://schemas.microsoft.com/office/powerpoint/2010/main">
          <mc:Choice Requires="p14">
            <p:contentPart p14:bwMode="auto" r:id="rId2">
              <p14:nvContentPartPr>
                <p14:cNvPr id="9" name="Ink 8">
                  <a:extLst>
                    <a:ext uri="{FF2B5EF4-FFF2-40B4-BE49-F238E27FC236}">
                      <a16:creationId xmlns:a16="http://schemas.microsoft.com/office/drawing/2014/main" id="{6B2413FB-01AB-0447-DEA9-57944A9798AC}"/>
                    </a:ext>
                  </a:extLst>
                </p14:cNvPr>
                <p14:cNvContentPartPr/>
                <p14:nvPr/>
              </p14:nvContentPartPr>
              <p14:xfrm>
                <a:off x="2836036" y="2099424"/>
                <a:ext cx="1827720" cy="2034360"/>
              </p14:xfrm>
            </p:contentPart>
          </mc:Choice>
          <mc:Fallback xmlns="">
            <p:pic>
              <p:nvPicPr>
                <p:cNvPr id="9" name="Ink 8">
                  <a:extLst>
                    <a:ext uri="{FF2B5EF4-FFF2-40B4-BE49-F238E27FC236}">
                      <a16:creationId xmlns:a16="http://schemas.microsoft.com/office/drawing/2014/main" id="{6B2413FB-01AB-0447-DEA9-57944A9798AC}"/>
                    </a:ext>
                  </a:extLst>
                </p:cNvPr>
                <p:cNvPicPr/>
                <p:nvPr/>
              </p:nvPicPr>
              <p:blipFill>
                <a:blip r:embed="rId3"/>
                <a:stretch>
                  <a:fillRect/>
                </a:stretch>
              </p:blipFill>
              <p:spPr>
                <a:xfrm>
                  <a:off x="2826039" y="2091050"/>
                  <a:ext cx="1847714" cy="2051108"/>
                </a:xfrm>
                <a:prstGeom prst="rect">
                  <a:avLst/>
                </a:prstGeom>
              </p:spPr>
            </p:pic>
          </mc:Fallback>
        </mc:AlternateContent>
      </p:grpSp>
      <p:cxnSp>
        <p:nvCxnSpPr>
          <p:cNvPr id="12" name="Straight Connector 11">
            <a:extLst>
              <a:ext uri="{FF2B5EF4-FFF2-40B4-BE49-F238E27FC236}">
                <a16:creationId xmlns:a16="http://schemas.microsoft.com/office/drawing/2014/main" id="{FA0427D3-E442-429C-424A-697E20FA8A87}"/>
              </a:ext>
            </a:extLst>
          </p:cNvPr>
          <p:cNvCxnSpPr>
            <a:cxnSpLocks/>
          </p:cNvCxnSpPr>
          <p:nvPr/>
        </p:nvCxnSpPr>
        <p:spPr>
          <a:xfrm>
            <a:off x="3671790" y="1674634"/>
            <a:ext cx="0" cy="2604415"/>
          </a:xfrm>
          <a:prstGeom prst="line">
            <a:avLst/>
          </a:prstGeom>
          <a:ln w="28575"/>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752BFDD-1978-CEB1-85AE-46329E3EDE0E}"/>
              </a:ext>
            </a:extLst>
          </p:cNvPr>
          <p:cNvGrpSpPr/>
          <p:nvPr/>
        </p:nvGrpSpPr>
        <p:grpSpPr>
          <a:xfrm>
            <a:off x="4033193" y="1545055"/>
            <a:ext cx="7933137" cy="2923289"/>
            <a:chOff x="4033193" y="1545055"/>
            <a:chExt cx="7933137" cy="2923289"/>
          </a:xfrm>
        </p:grpSpPr>
        <p:grpSp>
          <p:nvGrpSpPr>
            <p:cNvPr id="38" name="Group 37">
              <a:extLst>
                <a:ext uri="{FF2B5EF4-FFF2-40B4-BE49-F238E27FC236}">
                  <a16:creationId xmlns:a16="http://schemas.microsoft.com/office/drawing/2014/main" id="{0A0B6460-2628-66F0-F86E-1D71D9EA97B8}"/>
                </a:ext>
              </a:extLst>
            </p:cNvPr>
            <p:cNvGrpSpPr/>
            <p:nvPr/>
          </p:nvGrpSpPr>
          <p:grpSpPr>
            <a:xfrm>
              <a:off x="4033193" y="1545055"/>
              <a:ext cx="5441980" cy="2604414"/>
              <a:chOff x="4009929" y="1224816"/>
              <a:chExt cx="7191611" cy="3545465"/>
            </a:xfrm>
          </p:grpSpPr>
          <p:pic>
            <p:nvPicPr>
              <p:cNvPr id="2050" name="Picture 2" descr="Text File Viewer - Download">
                <a:extLst>
                  <a:ext uri="{FF2B5EF4-FFF2-40B4-BE49-F238E27FC236}">
                    <a16:creationId xmlns:a16="http://schemas.microsoft.com/office/drawing/2014/main" id="{720BC48C-E2FC-FD33-1CB6-CFF0CC1895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9929" y="2165866"/>
                <a:ext cx="2530830" cy="253083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E7EF1270-4BAA-DCAE-2CFF-FD2526292386}"/>
                  </a:ext>
                </a:extLst>
              </p:cNvPr>
              <p:cNvSpPr txBox="1"/>
              <p:nvPr/>
            </p:nvSpPr>
            <p:spPr>
              <a:xfrm>
                <a:off x="4009929" y="1594147"/>
                <a:ext cx="1039708" cy="369331"/>
              </a:xfrm>
              <a:prstGeom prst="rect">
                <a:avLst/>
              </a:prstGeom>
              <a:noFill/>
            </p:spPr>
            <p:txBody>
              <a:bodyPr wrap="none" rtlCol="0">
                <a:spAutoFit/>
              </a:bodyPr>
              <a:lstStyle/>
              <a:p>
                <a:r>
                  <a:rPr lang="en-GB" dirty="0"/>
                  <a:t>Example:</a:t>
                </a:r>
              </a:p>
            </p:txBody>
          </p:sp>
          <p:sp>
            <p:nvSpPr>
              <p:cNvPr id="16" name="Rectangle 15">
                <a:extLst>
                  <a:ext uri="{FF2B5EF4-FFF2-40B4-BE49-F238E27FC236}">
                    <a16:creationId xmlns:a16="http://schemas.microsoft.com/office/drawing/2014/main" id="{70F6899C-9F18-82E8-EDE5-4F599603B096}"/>
                  </a:ext>
                </a:extLst>
              </p:cNvPr>
              <p:cNvSpPr/>
              <p:nvPr/>
            </p:nvSpPr>
            <p:spPr>
              <a:xfrm>
                <a:off x="4117975" y="3121025"/>
                <a:ext cx="2168525" cy="63500"/>
              </a:xfrm>
              <a:prstGeom prst="rect">
                <a:avLst/>
              </a:prstGeom>
              <a:noFill/>
              <a:ln w="28575">
                <a:solidFill>
                  <a:schemeClr val="tx1">
                    <a:lumMod val="95000"/>
                    <a:lumOff val="5000"/>
                  </a:schemeClr>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GB"/>
              </a:p>
            </p:txBody>
          </p:sp>
          <p:cxnSp>
            <p:nvCxnSpPr>
              <p:cNvPr id="18" name="Straight Arrow Connector 17">
                <a:extLst>
                  <a:ext uri="{FF2B5EF4-FFF2-40B4-BE49-F238E27FC236}">
                    <a16:creationId xmlns:a16="http://schemas.microsoft.com/office/drawing/2014/main" id="{E494F530-19EA-66F8-3E30-A6C1EC4B4F4D}"/>
                  </a:ext>
                </a:extLst>
              </p:cNvPr>
              <p:cNvCxnSpPr/>
              <p:nvPr/>
            </p:nvCxnSpPr>
            <p:spPr>
              <a:xfrm>
                <a:off x="6624735" y="3184525"/>
                <a:ext cx="72778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054" name="Picture 6" descr="What is the definition of a TXT file? - Quora">
                <a:extLst>
                  <a:ext uri="{FF2B5EF4-FFF2-40B4-BE49-F238E27FC236}">
                    <a16:creationId xmlns:a16="http://schemas.microsoft.com/office/drawing/2014/main" id="{FC0C3DAA-539F-B062-EB2F-49BF77864D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52522" y="2419676"/>
                <a:ext cx="1537217" cy="1537217"/>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FEBC1122-368C-4003-09E7-F1E773EAA8DB}"/>
                  </a:ext>
                </a:extLst>
              </p:cNvPr>
              <p:cNvSpPr txBox="1"/>
              <p:nvPr/>
            </p:nvSpPr>
            <p:spPr>
              <a:xfrm>
                <a:off x="6514016" y="2653215"/>
                <a:ext cx="627223" cy="369331"/>
              </a:xfrm>
              <a:prstGeom prst="rect">
                <a:avLst/>
              </a:prstGeom>
              <a:noFill/>
            </p:spPr>
            <p:txBody>
              <a:bodyPr wrap="none" rtlCol="0">
                <a:spAutoFit/>
              </a:bodyPr>
              <a:lstStyle/>
              <a:p>
                <a:r>
                  <a:rPr lang="en-GB" dirty="0"/>
                  <a:t>copy</a:t>
                </a:r>
              </a:p>
            </p:txBody>
          </p:sp>
          <p:cxnSp>
            <p:nvCxnSpPr>
              <p:cNvPr id="21" name="Straight Arrow Connector 20">
                <a:extLst>
                  <a:ext uri="{FF2B5EF4-FFF2-40B4-BE49-F238E27FC236}">
                    <a16:creationId xmlns:a16="http://schemas.microsoft.com/office/drawing/2014/main" id="{CA5BB75B-952A-96EB-6E58-DD8558CC7468}"/>
                  </a:ext>
                </a:extLst>
              </p:cNvPr>
              <p:cNvCxnSpPr/>
              <p:nvPr/>
            </p:nvCxnSpPr>
            <p:spPr>
              <a:xfrm flipV="1">
                <a:off x="8847653" y="2198869"/>
                <a:ext cx="615821" cy="4543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7F8E5BC-8CEA-B953-C119-F26477142F45}"/>
                  </a:ext>
                </a:extLst>
              </p:cNvPr>
              <p:cNvCxnSpPr>
                <a:cxnSpLocks/>
              </p:cNvCxnSpPr>
              <p:nvPr/>
            </p:nvCxnSpPr>
            <p:spPr>
              <a:xfrm>
                <a:off x="8935355" y="3779938"/>
                <a:ext cx="794757" cy="4400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AE2E461-2CE3-33D4-D3D1-065790C0CB82}"/>
                  </a:ext>
                </a:extLst>
              </p:cNvPr>
              <p:cNvCxnSpPr/>
              <p:nvPr/>
            </p:nvCxnSpPr>
            <p:spPr>
              <a:xfrm>
                <a:off x="8889739" y="3184525"/>
                <a:ext cx="72778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18EC1BA3-F243-11FD-EC9C-B31049CE0903}"/>
                  </a:ext>
                </a:extLst>
              </p:cNvPr>
              <p:cNvSpPr txBox="1"/>
              <p:nvPr/>
            </p:nvSpPr>
            <p:spPr>
              <a:xfrm>
                <a:off x="8820192" y="2745846"/>
                <a:ext cx="1015580" cy="502782"/>
              </a:xfrm>
              <a:prstGeom prst="rect">
                <a:avLst/>
              </a:prstGeom>
              <a:noFill/>
            </p:spPr>
            <p:txBody>
              <a:bodyPr wrap="square" rtlCol="0">
                <a:spAutoFit/>
              </a:bodyPr>
              <a:lstStyle/>
              <a:p>
                <a:r>
                  <a:rPr lang="en-GB" dirty="0"/>
                  <a:t>paste</a:t>
                </a:r>
              </a:p>
            </p:txBody>
          </p:sp>
          <p:pic>
            <p:nvPicPr>
              <p:cNvPr id="32" name="Picture 10" descr="folder&quot; Icon - Download for free – Iconduck">
                <a:extLst>
                  <a:ext uri="{FF2B5EF4-FFF2-40B4-BE49-F238E27FC236}">
                    <a16:creationId xmlns:a16="http://schemas.microsoft.com/office/drawing/2014/main" id="{52F78F79-CDEE-D1B1-F60C-55A2C48DF9C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59704" y="3915087"/>
                <a:ext cx="1067928" cy="855194"/>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0" descr="folder&quot; Icon - Download for free – Iconduck">
                <a:extLst>
                  <a:ext uri="{FF2B5EF4-FFF2-40B4-BE49-F238E27FC236}">
                    <a16:creationId xmlns:a16="http://schemas.microsoft.com/office/drawing/2014/main" id="{51D4D1C0-72C4-B185-7009-6C336CC2D9C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59704" y="2791587"/>
                <a:ext cx="1067928" cy="855194"/>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10" descr="folder&quot; Icon - Download for free – Iconduck">
                <a:extLst>
                  <a:ext uri="{FF2B5EF4-FFF2-40B4-BE49-F238E27FC236}">
                    <a16:creationId xmlns:a16="http://schemas.microsoft.com/office/drawing/2014/main" id="{2B9A6F88-65F7-D9FB-D26F-9664C16CA42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59704" y="1668087"/>
                <a:ext cx="1067928" cy="855194"/>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CD9E55CE-3B61-02ED-C519-C34CC33A94E0}"/>
                  </a:ext>
                </a:extLst>
              </p:cNvPr>
              <p:cNvSpPr txBox="1"/>
              <p:nvPr/>
            </p:nvSpPr>
            <p:spPr>
              <a:xfrm>
                <a:off x="9730112" y="1224816"/>
                <a:ext cx="1471428" cy="369332"/>
              </a:xfrm>
              <a:prstGeom prst="rect">
                <a:avLst/>
              </a:prstGeom>
              <a:noFill/>
            </p:spPr>
            <p:txBody>
              <a:bodyPr wrap="none" rtlCol="0">
                <a:spAutoFit/>
              </a:bodyPr>
              <a:lstStyle/>
              <a:p>
                <a:r>
                  <a:rPr lang="en-GB" dirty="0"/>
                  <a:t>50 directories</a:t>
                </a:r>
              </a:p>
            </p:txBody>
          </p:sp>
        </p:grpSp>
        <p:sp>
          <p:nvSpPr>
            <p:cNvPr id="39" name="Arrow: Right 38">
              <a:extLst>
                <a:ext uri="{FF2B5EF4-FFF2-40B4-BE49-F238E27FC236}">
                  <a16:creationId xmlns:a16="http://schemas.microsoft.com/office/drawing/2014/main" id="{D9B5CF56-01B2-A83A-5DD7-DD92A730B4AB}"/>
                </a:ext>
              </a:extLst>
            </p:cNvPr>
            <p:cNvSpPr/>
            <p:nvPr/>
          </p:nvSpPr>
          <p:spPr>
            <a:xfrm>
              <a:off x="9395927" y="2729974"/>
              <a:ext cx="808114" cy="526410"/>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60" name="Picture 12" descr="Business office tired worker flat icon pictograph Vector Image">
              <a:extLst>
                <a:ext uri="{FF2B5EF4-FFF2-40B4-BE49-F238E27FC236}">
                  <a16:creationId xmlns:a16="http://schemas.microsoft.com/office/drawing/2014/main" id="{147C2C6D-63D1-7A2B-A215-B2665DE817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13487" b="18675"/>
            <a:stretch/>
          </p:blipFill>
          <p:spPr bwMode="auto">
            <a:xfrm>
              <a:off x="10256555" y="1635725"/>
              <a:ext cx="1709775" cy="1325563"/>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Data error icon designed in linear style 8060644 Vector Art at Vecteezy">
              <a:extLst>
                <a:ext uri="{FF2B5EF4-FFF2-40B4-BE49-F238E27FC236}">
                  <a16:creationId xmlns:a16="http://schemas.microsoft.com/office/drawing/2014/main" id="{732F8EB4-E34D-52D3-1A69-5AB8AB6D695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332065" y="2847033"/>
              <a:ext cx="1621311" cy="162131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4" name="Group 43">
            <a:extLst>
              <a:ext uri="{FF2B5EF4-FFF2-40B4-BE49-F238E27FC236}">
                <a16:creationId xmlns:a16="http://schemas.microsoft.com/office/drawing/2014/main" id="{D4BB8C3E-FA63-4DAB-1B51-A9C48623CB9A}"/>
              </a:ext>
            </a:extLst>
          </p:cNvPr>
          <p:cNvGrpSpPr/>
          <p:nvPr/>
        </p:nvGrpSpPr>
        <p:grpSpPr>
          <a:xfrm>
            <a:off x="1948317" y="4591260"/>
            <a:ext cx="7869199" cy="2143125"/>
            <a:chOff x="2550456" y="4608089"/>
            <a:chExt cx="7869199" cy="2143125"/>
          </a:xfrm>
        </p:grpSpPr>
        <p:grpSp>
          <p:nvGrpSpPr>
            <p:cNvPr id="41" name="Group 40">
              <a:extLst>
                <a:ext uri="{FF2B5EF4-FFF2-40B4-BE49-F238E27FC236}">
                  <a16:creationId xmlns:a16="http://schemas.microsoft.com/office/drawing/2014/main" id="{7F29B5FC-E5AB-E644-7F2C-3DC3B67540EE}"/>
                </a:ext>
              </a:extLst>
            </p:cNvPr>
            <p:cNvGrpSpPr/>
            <p:nvPr/>
          </p:nvGrpSpPr>
          <p:grpSpPr>
            <a:xfrm>
              <a:off x="2550456" y="4797052"/>
              <a:ext cx="4996349" cy="1859079"/>
              <a:chOff x="7954813" y="5365565"/>
              <a:chExt cx="3825185" cy="1409700"/>
            </a:xfrm>
          </p:grpSpPr>
          <p:pic>
            <p:nvPicPr>
              <p:cNvPr id="42" name="Picture 18" descr="Linux Command Line Interface Introduction: A Guide to the Linux CLI | Linux  Journal">
                <a:extLst>
                  <a:ext uri="{FF2B5EF4-FFF2-40B4-BE49-F238E27FC236}">
                    <a16:creationId xmlns:a16="http://schemas.microsoft.com/office/drawing/2014/main" id="{4E30ACC8-B95D-AE81-25F5-AFD238052EB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531973" y="5365565"/>
                <a:ext cx="3248025" cy="1409700"/>
              </a:xfrm>
              <a:prstGeom prst="rect">
                <a:avLst/>
              </a:prstGeom>
              <a:noFill/>
              <a:effectLst>
                <a:glow rad="127000">
                  <a:schemeClr val="accent2">
                    <a:lumMod val="60000"/>
                    <a:lumOff val="40000"/>
                  </a:schemeClr>
                </a:glow>
              </a:effectLst>
              <a:extLst>
                <a:ext uri="{909E8E84-426E-40DD-AFC4-6F175D3DCCD1}">
                  <a14:hiddenFill xmlns:a14="http://schemas.microsoft.com/office/drawing/2010/main">
                    <a:solidFill>
                      <a:srgbClr val="FFFFFF"/>
                    </a:solidFill>
                  </a14:hiddenFill>
                </a:ext>
              </a:extLst>
            </p:spPr>
          </p:pic>
          <p:sp>
            <p:nvSpPr>
              <p:cNvPr id="43" name="TextBox 42">
                <a:extLst>
                  <a:ext uri="{FF2B5EF4-FFF2-40B4-BE49-F238E27FC236}">
                    <a16:creationId xmlns:a16="http://schemas.microsoft.com/office/drawing/2014/main" id="{C00550C0-87AB-107F-7B93-F7F4D621C278}"/>
                  </a:ext>
                </a:extLst>
              </p:cNvPr>
              <p:cNvSpPr txBox="1"/>
              <p:nvPr/>
            </p:nvSpPr>
            <p:spPr>
              <a:xfrm>
                <a:off x="7954813" y="5714717"/>
                <a:ext cx="465192" cy="369332"/>
              </a:xfrm>
              <a:prstGeom prst="rect">
                <a:avLst/>
              </a:prstGeom>
              <a:noFill/>
            </p:spPr>
            <p:txBody>
              <a:bodyPr wrap="none" rtlCol="0">
                <a:spAutoFit/>
              </a:bodyPr>
              <a:lstStyle/>
              <a:p>
                <a:r>
                  <a:rPr lang="en-GB" b="1" dirty="0"/>
                  <a:t>CLI</a:t>
                </a:r>
              </a:p>
            </p:txBody>
          </p:sp>
        </p:grpSp>
        <p:pic>
          <p:nvPicPr>
            <p:cNvPr id="2064" name="Picture 16" descr="Good - Free marketing icons">
              <a:extLst>
                <a:ext uri="{FF2B5EF4-FFF2-40B4-BE49-F238E27FC236}">
                  <a16:creationId xmlns:a16="http://schemas.microsoft.com/office/drawing/2014/main" id="{86011BBD-9210-30CB-70B8-0AED57A9C57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76530" y="4608089"/>
              <a:ext cx="2143125" cy="214312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088158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fade">
                                      <p:cBhvr>
                                        <p:cTn id="15"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529C8-07F0-06B1-58B7-B885A393173C}"/>
              </a:ext>
            </a:extLst>
          </p:cNvPr>
          <p:cNvSpPr>
            <a:spLocks noGrp="1"/>
          </p:cNvSpPr>
          <p:nvPr>
            <p:ph type="title"/>
          </p:nvPr>
        </p:nvSpPr>
        <p:spPr/>
        <p:txBody>
          <a:bodyPr/>
          <a:lstStyle/>
          <a:p>
            <a:pPr algn="ctr"/>
            <a:r>
              <a:rPr lang="en-GB" dirty="0"/>
              <a:t>Unix shell</a:t>
            </a:r>
          </a:p>
        </p:txBody>
      </p:sp>
      <p:sp>
        <p:nvSpPr>
          <p:cNvPr id="3" name="TextBox 2">
            <a:extLst>
              <a:ext uri="{FF2B5EF4-FFF2-40B4-BE49-F238E27FC236}">
                <a16:creationId xmlns:a16="http://schemas.microsoft.com/office/drawing/2014/main" id="{201D4F0B-13F1-2170-185B-CB637D14EA4F}"/>
              </a:ext>
            </a:extLst>
          </p:cNvPr>
          <p:cNvSpPr txBox="1"/>
          <p:nvPr/>
        </p:nvSpPr>
        <p:spPr>
          <a:xfrm>
            <a:off x="624237" y="1985009"/>
            <a:ext cx="3161506" cy="646331"/>
          </a:xfrm>
          <a:prstGeom prst="rect">
            <a:avLst/>
          </a:prstGeom>
          <a:noFill/>
        </p:spPr>
        <p:txBody>
          <a:bodyPr wrap="none" rtlCol="0">
            <a:spAutoFit/>
          </a:bodyPr>
          <a:lstStyle/>
          <a:p>
            <a:pPr marL="285750" indent="-285750">
              <a:buFont typeface="Arial" panose="020B0604020202020204" pitchFamily="34" charset="0"/>
              <a:buChar char="•"/>
            </a:pPr>
            <a:r>
              <a:rPr lang="en-GB" dirty="0">
                <a:latin typeface="+mj-lt"/>
              </a:rPr>
              <a:t>Command line interface (CLI)</a:t>
            </a:r>
          </a:p>
          <a:p>
            <a:pPr marL="285750" indent="-285750">
              <a:buFont typeface="Arial" panose="020B0604020202020204" pitchFamily="34" charset="0"/>
              <a:buChar char="•"/>
            </a:pPr>
            <a:r>
              <a:rPr lang="en-GB" dirty="0">
                <a:latin typeface="+mj-lt"/>
              </a:rPr>
              <a:t>Scripting language</a:t>
            </a:r>
          </a:p>
        </p:txBody>
      </p:sp>
      <p:grpSp>
        <p:nvGrpSpPr>
          <p:cNvPr id="52" name="Group 51">
            <a:extLst>
              <a:ext uri="{FF2B5EF4-FFF2-40B4-BE49-F238E27FC236}">
                <a16:creationId xmlns:a16="http://schemas.microsoft.com/office/drawing/2014/main" id="{A8E8EC51-A612-427C-81F0-FE8617CC0AFF}"/>
              </a:ext>
            </a:extLst>
          </p:cNvPr>
          <p:cNvGrpSpPr/>
          <p:nvPr/>
        </p:nvGrpSpPr>
        <p:grpSpPr>
          <a:xfrm>
            <a:off x="4047225" y="1861506"/>
            <a:ext cx="3406988" cy="2101726"/>
            <a:chOff x="4671887" y="2007682"/>
            <a:chExt cx="3406988" cy="2101726"/>
          </a:xfrm>
        </p:grpSpPr>
        <p:sp>
          <p:nvSpPr>
            <p:cNvPr id="26" name="TextBox 25">
              <a:extLst>
                <a:ext uri="{FF2B5EF4-FFF2-40B4-BE49-F238E27FC236}">
                  <a16:creationId xmlns:a16="http://schemas.microsoft.com/office/drawing/2014/main" id="{01F8EC58-BCE4-4616-E04D-7FC3CC0E2371}"/>
                </a:ext>
              </a:extLst>
            </p:cNvPr>
            <p:cNvSpPr txBox="1"/>
            <p:nvPr/>
          </p:nvSpPr>
          <p:spPr>
            <a:xfrm>
              <a:off x="4671887" y="2075868"/>
              <a:ext cx="853383" cy="646331"/>
            </a:xfrm>
            <a:prstGeom prst="rect">
              <a:avLst/>
            </a:prstGeom>
            <a:noFill/>
          </p:spPr>
          <p:txBody>
            <a:bodyPr wrap="square" rtlCol="0">
              <a:spAutoFit/>
            </a:bodyPr>
            <a:lstStyle/>
            <a:p>
              <a:r>
                <a:rPr lang="en-GB" dirty="0"/>
                <a:t>Time, Energy</a:t>
              </a:r>
            </a:p>
          </p:txBody>
        </p:sp>
        <p:grpSp>
          <p:nvGrpSpPr>
            <p:cNvPr id="32" name="Group 31">
              <a:extLst>
                <a:ext uri="{FF2B5EF4-FFF2-40B4-BE49-F238E27FC236}">
                  <a16:creationId xmlns:a16="http://schemas.microsoft.com/office/drawing/2014/main" id="{511CA90E-93F4-4EA6-F4E6-334D05E41435}"/>
                </a:ext>
              </a:extLst>
            </p:cNvPr>
            <p:cNvGrpSpPr/>
            <p:nvPr/>
          </p:nvGrpSpPr>
          <p:grpSpPr>
            <a:xfrm>
              <a:off x="5606788" y="2007682"/>
              <a:ext cx="2472087" cy="2101726"/>
              <a:chOff x="5606788" y="2007682"/>
              <a:chExt cx="2472087" cy="2101726"/>
            </a:xfrm>
          </p:grpSpPr>
          <p:cxnSp>
            <p:nvCxnSpPr>
              <p:cNvPr id="24" name="Straight Connector 23">
                <a:extLst>
                  <a:ext uri="{FF2B5EF4-FFF2-40B4-BE49-F238E27FC236}">
                    <a16:creationId xmlns:a16="http://schemas.microsoft.com/office/drawing/2014/main" id="{FA542737-3C75-A887-159E-C73F9830AB83}"/>
                  </a:ext>
                </a:extLst>
              </p:cNvPr>
              <p:cNvCxnSpPr/>
              <p:nvPr/>
            </p:nvCxnSpPr>
            <p:spPr>
              <a:xfrm>
                <a:off x="5606788" y="2007682"/>
                <a:ext cx="0" cy="1622820"/>
              </a:xfrm>
              <a:prstGeom prst="line">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464D6BD-FC60-DD8D-78EC-E2E964BA582F}"/>
                  </a:ext>
                </a:extLst>
              </p:cNvPr>
              <p:cNvCxnSpPr>
                <a:cxnSpLocks/>
              </p:cNvCxnSpPr>
              <p:nvPr/>
            </p:nvCxnSpPr>
            <p:spPr>
              <a:xfrm flipH="1">
                <a:off x="5606788" y="3630502"/>
                <a:ext cx="2472087" cy="0"/>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390F057-4E00-399F-3E6E-C025B90FC728}"/>
                  </a:ext>
                </a:extLst>
              </p:cNvPr>
              <p:cNvSpPr txBox="1"/>
              <p:nvPr/>
            </p:nvSpPr>
            <p:spPr>
              <a:xfrm>
                <a:off x="6365037" y="3637086"/>
                <a:ext cx="1017608" cy="472322"/>
              </a:xfrm>
              <a:prstGeom prst="rect">
                <a:avLst/>
              </a:prstGeom>
              <a:noFill/>
            </p:spPr>
            <p:txBody>
              <a:bodyPr wrap="none" rtlCol="0">
                <a:spAutoFit/>
              </a:bodyPr>
              <a:lstStyle/>
              <a:p>
                <a:pPr algn="ctr"/>
                <a:r>
                  <a:rPr lang="en-GB" dirty="0"/>
                  <a:t># of </a:t>
                </a:r>
              </a:p>
              <a:p>
                <a:pPr algn="ctr"/>
                <a:r>
                  <a:rPr lang="en-GB" dirty="0"/>
                  <a:t>repetitive tasks </a:t>
                </a:r>
              </a:p>
            </p:txBody>
          </p:sp>
          <mc:AlternateContent xmlns:mc="http://schemas.openxmlformats.org/markup-compatibility/2006" xmlns:p14="http://schemas.microsoft.com/office/powerpoint/2010/main">
            <mc:Choice Requires="p14">
              <p:contentPart p14:bwMode="auto" r:id="rId3">
                <p14:nvContentPartPr>
                  <p14:cNvPr id="30" name="Ink 29">
                    <a:extLst>
                      <a:ext uri="{FF2B5EF4-FFF2-40B4-BE49-F238E27FC236}">
                        <a16:creationId xmlns:a16="http://schemas.microsoft.com/office/drawing/2014/main" id="{88F9E560-A539-E49A-0ECF-683E922AAF26}"/>
                      </a:ext>
                    </a:extLst>
                  </p14:cNvPr>
                  <p14:cNvContentPartPr/>
                  <p14:nvPr/>
                </p14:nvContentPartPr>
                <p14:xfrm>
                  <a:off x="5626495" y="3210531"/>
                  <a:ext cx="2217960" cy="427680"/>
                </p14:xfrm>
              </p:contentPart>
            </mc:Choice>
            <mc:Fallback xmlns="">
              <p:pic>
                <p:nvPicPr>
                  <p:cNvPr id="30" name="Ink 29">
                    <a:extLst>
                      <a:ext uri="{FF2B5EF4-FFF2-40B4-BE49-F238E27FC236}">
                        <a16:creationId xmlns:a16="http://schemas.microsoft.com/office/drawing/2014/main" id="{88F9E560-A539-E49A-0ECF-683E922AAF26}"/>
                      </a:ext>
                    </a:extLst>
                  </p:cNvPr>
                  <p:cNvPicPr/>
                  <p:nvPr/>
                </p:nvPicPr>
                <p:blipFill>
                  <a:blip r:embed="rId4"/>
                  <a:stretch>
                    <a:fillRect/>
                  </a:stretch>
                </p:blipFill>
                <p:spPr>
                  <a:xfrm>
                    <a:off x="5620375" y="3204411"/>
                    <a:ext cx="2230200" cy="439920"/>
                  </a:xfrm>
                  <a:prstGeom prst="rect">
                    <a:avLst/>
                  </a:prstGeom>
                </p:spPr>
              </p:pic>
            </mc:Fallback>
          </mc:AlternateContent>
        </p:grpSp>
      </p:grpSp>
      <p:grpSp>
        <p:nvGrpSpPr>
          <p:cNvPr id="53" name="Group 52">
            <a:extLst>
              <a:ext uri="{FF2B5EF4-FFF2-40B4-BE49-F238E27FC236}">
                <a16:creationId xmlns:a16="http://schemas.microsoft.com/office/drawing/2014/main" id="{51395D68-C966-FC3E-4638-315D0A532724}"/>
              </a:ext>
            </a:extLst>
          </p:cNvPr>
          <p:cNvGrpSpPr/>
          <p:nvPr/>
        </p:nvGrpSpPr>
        <p:grpSpPr>
          <a:xfrm>
            <a:off x="1517300" y="4369661"/>
            <a:ext cx="9003323" cy="2272286"/>
            <a:chOff x="1164916" y="4436296"/>
            <a:chExt cx="7041281" cy="1838201"/>
          </a:xfrm>
        </p:grpSpPr>
        <p:grpSp>
          <p:nvGrpSpPr>
            <p:cNvPr id="34" name="Group 33">
              <a:extLst>
                <a:ext uri="{FF2B5EF4-FFF2-40B4-BE49-F238E27FC236}">
                  <a16:creationId xmlns:a16="http://schemas.microsoft.com/office/drawing/2014/main" id="{EAF4D747-2C85-7B48-2000-14344085A6AC}"/>
                </a:ext>
              </a:extLst>
            </p:cNvPr>
            <p:cNvGrpSpPr/>
            <p:nvPr/>
          </p:nvGrpSpPr>
          <p:grpSpPr>
            <a:xfrm>
              <a:off x="1164916" y="4436296"/>
              <a:ext cx="4693525" cy="1809296"/>
              <a:chOff x="4009929" y="1594147"/>
              <a:chExt cx="6917703" cy="3176134"/>
            </a:xfrm>
          </p:grpSpPr>
          <p:pic>
            <p:nvPicPr>
              <p:cNvPr id="38" name="Picture 2" descr="Text File Viewer - Download">
                <a:extLst>
                  <a:ext uri="{FF2B5EF4-FFF2-40B4-BE49-F238E27FC236}">
                    <a16:creationId xmlns:a16="http://schemas.microsoft.com/office/drawing/2014/main" id="{655182C7-F67A-1712-9A6D-F54C50A221C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09929" y="2165866"/>
                <a:ext cx="2530830" cy="2530830"/>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5005D34F-B673-B0D5-64BC-9B99D59C9B37}"/>
                  </a:ext>
                </a:extLst>
              </p:cNvPr>
              <p:cNvSpPr txBox="1"/>
              <p:nvPr/>
            </p:nvSpPr>
            <p:spPr>
              <a:xfrm>
                <a:off x="4009929" y="1594147"/>
                <a:ext cx="1039708" cy="369331"/>
              </a:xfrm>
              <a:prstGeom prst="rect">
                <a:avLst/>
              </a:prstGeom>
              <a:noFill/>
            </p:spPr>
            <p:txBody>
              <a:bodyPr wrap="none" rtlCol="0">
                <a:spAutoFit/>
              </a:bodyPr>
              <a:lstStyle/>
              <a:p>
                <a:r>
                  <a:rPr lang="en-GB" dirty="0"/>
                  <a:t>Example:</a:t>
                </a:r>
              </a:p>
            </p:txBody>
          </p:sp>
          <p:sp>
            <p:nvSpPr>
              <p:cNvPr id="40" name="Rectangle 39">
                <a:extLst>
                  <a:ext uri="{FF2B5EF4-FFF2-40B4-BE49-F238E27FC236}">
                    <a16:creationId xmlns:a16="http://schemas.microsoft.com/office/drawing/2014/main" id="{1FA85877-AD56-70EB-8849-6568E89E8682}"/>
                  </a:ext>
                </a:extLst>
              </p:cNvPr>
              <p:cNvSpPr/>
              <p:nvPr/>
            </p:nvSpPr>
            <p:spPr>
              <a:xfrm>
                <a:off x="4117975" y="3121025"/>
                <a:ext cx="2168525" cy="63500"/>
              </a:xfrm>
              <a:prstGeom prst="rect">
                <a:avLst/>
              </a:prstGeom>
              <a:noFill/>
              <a:ln w="28575">
                <a:solidFill>
                  <a:schemeClr val="tx1">
                    <a:lumMod val="95000"/>
                    <a:lumOff val="5000"/>
                  </a:schemeClr>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GB"/>
              </a:p>
            </p:txBody>
          </p:sp>
          <p:cxnSp>
            <p:nvCxnSpPr>
              <p:cNvPr id="41" name="Straight Arrow Connector 40">
                <a:extLst>
                  <a:ext uri="{FF2B5EF4-FFF2-40B4-BE49-F238E27FC236}">
                    <a16:creationId xmlns:a16="http://schemas.microsoft.com/office/drawing/2014/main" id="{D1BBCE2B-9381-C8F4-E114-042F608A21BB}"/>
                  </a:ext>
                </a:extLst>
              </p:cNvPr>
              <p:cNvCxnSpPr/>
              <p:nvPr/>
            </p:nvCxnSpPr>
            <p:spPr>
              <a:xfrm>
                <a:off x="6624735" y="3184525"/>
                <a:ext cx="72778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2" name="Picture 6" descr="What is the definition of a TXT file? - Quora">
                <a:extLst>
                  <a:ext uri="{FF2B5EF4-FFF2-40B4-BE49-F238E27FC236}">
                    <a16:creationId xmlns:a16="http://schemas.microsoft.com/office/drawing/2014/main" id="{61B1BA71-2927-2E82-B162-F45ED4D8F0E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52522" y="2419676"/>
                <a:ext cx="1537217" cy="1537217"/>
              </a:xfrm>
              <a:prstGeom prst="rect">
                <a:avLst/>
              </a:prstGeom>
              <a:noFill/>
              <a:extLst>
                <a:ext uri="{909E8E84-426E-40DD-AFC4-6F175D3DCCD1}">
                  <a14:hiddenFill xmlns:a14="http://schemas.microsoft.com/office/drawing/2010/main">
                    <a:solidFill>
                      <a:srgbClr val="FFFFFF"/>
                    </a:solidFill>
                  </a14:hiddenFill>
                </a:ext>
              </a:extLst>
            </p:spPr>
          </p:pic>
          <p:cxnSp>
            <p:nvCxnSpPr>
              <p:cNvPr id="44" name="Straight Arrow Connector 43">
                <a:extLst>
                  <a:ext uri="{FF2B5EF4-FFF2-40B4-BE49-F238E27FC236}">
                    <a16:creationId xmlns:a16="http://schemas.microsoft.com/office/drawing/2014/main" id="{89F8267B-89F4-1BAB-B0D6-E6F9085F209E}"/>
                  </a:ext>
                </a:extLst>
              </p:cNvPr>
              <p:cNvCxnSpPr/>
              <p:nvPr/>
            </p:nvCxnSpPr>
            <p:spPr>
              <a:xfrm flipV="1">
                <a:off x="8847653" y="2198869"/>
                <a:ext cx="615821" cy="4543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A556DA4-E0F9-27D6-AD4A-EE03932823FA}"/>
                  </a:ext>
                </a:extLst>
              </p:cNvPr>
              <p:cNvCxnSpPr>
                <a:cxnSpLocks/>
              </p:cNvCxnSpPr>
              <p:nvPr/>
            </p:nvCxnSpPr>
            <p:spPr>
              <a:xfrm>
                <a:off x="8935355" y="3779938"/>
                <a:ext cx="794757" cy="4400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041E6070-2DB9-F337-8BBF-D2D7AD60B19E}"/>
                  </a:ext>
                </a:extLst>
              </p:cNvPr>
              <p:cNvCxnSpPr/>
              <p:nvPr/>
            </p:nvCxnSpPr>
            <p:spPr>
              <a:xfrm>
                <a:off x="8889739" y="3184525"/>
                <a:ext cx="72778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8" name="Picture 10" descr="folder&quot; Icon - Download for free – Iconduck">
                <a:extLst>
                  <a:ext uri="{FF2B5EF4-FFF2-40B4-BE49-F238E27FC236}">
                    <a16:creationId xmlns:a16="http://schemas.microsoft.com/office/drawing/2014/main" id="{11887DAB-2417-179C-937A-860E2872A6C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859704" y="3915087"/>
                <a:ext cx="1067928" cy="855194"/>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10" descr="folder&quot; Icon - Download for free – Iconduck">
                <a:extLst>
                  <a:ext uri="{FF2B5EF4-FFF2-40B4-BE49-F238E27FC236}">
                    <a16:creationId xmlns:a16="http://schemas.microsoft.com/office/drawing/2014/main" id="{C6DC81E9-F1B5-3BF6-15CE-1F8F7FB1AF3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859704" y="2791587"/>
                <a:ext cx="1067928" cy="855194"/>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10" descr="folder&quot; Icon - Download for free – Iconduck">
                <a:extLst>
                  <a:ext uri="{FF2B5EF4-FFF2-40B4-BE49-F238E27FC236}">
                    <a16:creationId xmlns:a16="http://schemas.microsoft.com/office/drawing/2014/main" id="{FE20B883-B180-7652-3011-D9E6FB0E3F9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859704" y="1668087"/>
                <a:ext cx="1067928" cy="855194"/>
              </a:xfrm>
              <a:prstGeom prst="rect">
                <a:avLst/>
              </a:prstGeom>
              <a:noFill/>
              <a:extLst>
                <a:ext uri="{909E8E84-426E-40DD-AFC4-6F175D3DCCD1}">
                  <a14:hiddenFill xmlns:a14="http://schemas.microsoft.com/office/drawing/2010/main">
                    <a:solidFill>
                      <a:srgbClr val="FFFFFF"/>
                    </a:solidFill>
                  </a14:hiddenFill>
                </a:ext>
              </a:extLst>
            </p:spPr>
          </p:pic>
        </p:grpSp>
        <p:pic>
          <p:nvPicPr>
            <p:cNvPr id="3074" name="Picture 2" descr="Seconds - Free time and date icons">
              <a:extLst>
                <a:ext uri="{FF2B5EF4-FFF2-40B4-BE49-F238E27FC236}">
                  <a16:creationId xmlns:a16="http://schemas.microsoft.com/office/drawing/2014/main" id="{76BD4003-C876-5394-9FF6-1F559E9ECEC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47730" y="4516030"/>
              <a:ext cx="1758467" cy="175846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130754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ED563-157D-FD78-3530-636BFC80EB4F}"/>
              </a:ext>
            </a:extLst>
          </p:cNvPr>
          <p:cNvSpPr>
            <a:spLocks noGrp="1"/>
          </p:cNvSpPr>
          <p:nvPr>
            <p:ph type="title"/>
          </p:nvPr>
        </p:nvSpPr>
        <p:spPr/>
        <p:txBody>
          <a:bodyPr/>
          <a:lstStyle/>
          <a:p>
            <a:r>
              <a:rPr lang="en-GB" dirty="0"/>
              <a:t>Unix shell </a:t>
            </a:r>
          </a:p>
        </p:txBody>
      </p:sp>
      <p:sp>
        <p:nvSpPr>
          <p:cNvPr id="4" name="TextBox 3">
            <a:extLst>
              <a:ext uri="{FF2B5EF4-FFF2-40B4-BE49-F238E27FC236}">
                <a16:creationId xmlns:a16="http://schemas.microsoft.com/office/drawing/2014/main" id="{65670124-6FAE-31E2-F7A4-E67981365FED}"/>
              </a:ext>
            </a:extLst>
          </p:cNvPr>
          <p:cNvSpPr txBox="1"/>
          <p:nvPr/>
        </p:nvSpPr>
        <p:spPr>
          <a:xfrm>
            <a:off x="746089" y="1328947"/>
            <a:ext cx="9633857" cy="5078313"/>
          </a:xfrm>
          <a:prstGeom prst="rect">
            <a:avLst/>
          </a:prstGeom>
          <a:noFill/>
        </p:spPr>
        <p:txBody>
          <a:bodyPr wrap="square">
            <a:spAutoFit/>
          </a:bodyPr>
          <a:lstStyle/>
          <a:p>
            <a:pPr marL="342900" indent="-342900">
              <a:buFont typeface="+mj-lt"/>
              <a:buAutoNum type="arabicPeriod"/>
            </a:pPr>
            <a:endParaRPr lang="en-US" b="0" i="0" dirty="0">
              <a:solidFill>
                <a:srgbClr val="383838"/>
              </a:solidFill>
              <a:effectLst/>
              <a:latin typeface="+mj-lt"/>
            </a:endParaRPr>
          </a:p>
          <a:p>
            <a:pPr marL="342900" indent="-342900">
              <a:buFont typeface="+mj-lt"/>
              <a:buAutoNum type="arabicPeriod"/>
            </a:pPr>
            <a:r>
              <a:rPr lang="en-US" b="0" i="0" dirty="0">
                <a:solidFill>
                  <a:srgbClr val="383838"/>
                </a:solidFill>
                <a:effectLst/>
                <a:latin typeface="+mj-lt"/>
              </a:rPr>
              <a:t>Bash is the default shell on most modern implementations of Unix and in most packages that provide Unix-like tools for Windows. </a:t>
            </a:r>
          </a:p>
          <a:p>
            <a:pPr marL="342900" indent="-342900">
              <a:buFont typeface="+mj-lt"/>
              <a:buAutoNum type="arabicPeriod"/>
            </a:pPr>
            <a:endParaRPr lang="en-US" b="0" i="0" dirty="0">
              <a:solidFill>
                <a:srgbClr val="383838"/>
              </a:solidFill>
              <a:effectLst/>
              <a:latin typeface="+mj-lt"/>
            </a:endParaRPr>
          </a:p>
          <a:p>
            <a:pPr marL="342900" indent="-342900">
              <a:buFont typeface="+mj-lt"/>
              <a:buAutoNum type="arabicPeriod"/>
            </a:pPr>
            <a:r>
              <a:rPr lang="en-US" b="0" i="0" dirty="0">
                <a:solidFill>
                  <a:srgbClr val="383838"/>
                </a:solidFill>
                <a:effectLst/>
                <a:latin typeface="+mj-lt"/>
              </a:rPr>
              <a:t>Git Bash is a piece of software that enables Windows users to use a Bash like interface when interacting with Git.</a:t>
            </a:r>
          </a:p>
          <a:p>
            <a:pPr marL="342900" indent="-342900">
              <a:buFont typeface="+mj-lt"/>
              <a:buAutoNum type="arabicPeriod"/>
            </a:pPr>
            <a:endParaRPr lang="en-US" b="0" i="0" dirty="0">
              <a:solidFill>
                <a:srgbClr val="383838"/>
              </a:solidFill>
              <a:effectLst/>
              <a:latin typeface="+mj-lt"/>
            </a:endParaRPr>
          </a:p>
          <a:p>
            <a:pPr marL="342900" indent="-342900">
              <a:buFont typeface="+mj-lt"/>
              <a:buAutoNum type="arabicPeriod"/>
            </a:pPr>
            <a:r>
              <a:rPr lang="en-US" i="0" u="sng" dirty="0">
                <a:solidFill>
                  <a:srgbClr val="383838"/>
                </a:solidFill>
                <a:effectLst/>
                <a:latin typeface="+mj-lt"/>
              </a:rPr>
              <a:t>The shell is a program where users can type commands</a:t>
            </a:r>
            <a:r>
              <a:rPr lang="en-US" b="0" i="0" dirty="0">
                <a:solidFill>
                  <a:srgbClr val="383838"/>
                </a:solidFill>
                <a:effectLst/>
                <a:latin typeface="+mj-lt"/>
              </a:rPr>
              <a:t>. </a:t>
            </a:r>
            <a:r>
              <a:rPr lang="en-US" b="0" i="0" dirty="0">
                <a:solidFill>
                  <a:srgbClr val="383838"/>
                </a:solidFill>
                <a:effectLst/>
                <a:latin typeface="Mulish"/>
              </a:rPr>
              <a:t> </a:t>
            </a:r>
            <a:r>
              <a:rPr lang="en-US" b="0" i="0" dirty="0">
                <a:solidFill>
                  <a:srgbClr val="383838"/>
                </a:solidFill>
                <a:effectLst/>
                <a:latin typeface="+mj-lt"/>
              </a:rPr>
              <a:t>While a GUI presents you with choices to select, CLI choices are not automatically presented to you, so you must learn a few commands like new vocabulary in a language you’re studying. </a:t>
            </a:r>
          </a:p>
          <a:p>
            <a:pPr marL="342900" indent="-342900">
              <a:buFont typeface="+mj-lt"/>
              <a:buAutoNum type="arabicPeriod"/>
            </a:pPr>
            <a:endParaRPr lang="en-US" b="0" i="0" dirty="0">
              <a:solidFill>
                <a:srgbClr val="383838"/>
              </a:solidFill>
              <a:effectLst/>
              <a:latin typeface="+mj-lt"/>
            </a:endParaRPr>
          </a:p>
          <a:p>
            <a:pPr marL="342900" indent="-342900">
              <a:buFont typeface="+mj-lt"/>
              <a:buAutoNum type="arabicPeriod"/>
            </a:pPr>
            <a:r>
              <a:rPr lang="en-US" b="0" i="0" dirty="0">
                <a:solidFill>
                  <a:srgbClr val="383838"/>
                </a:solidFill>
                <a:effectLst/>
                <a:latin typeface="+mj-lt"/>
              </a:rPr>
              <a:t>The grammar of a shell allows you to combine existing tools into powerful pipelines and handle large volumes of data automatically. </a:t>
            </a:r>
            <a:r>
              <a:rPr lang="en-US" b="0" i="0" u="sng" dirty="0">
                <a:solidFill>
                  <a:srgbClr val="383838"/>
                </a:solidFill>
                <a:effectLst/>
                <a:latin typeface="+mj-lt"/>
              </a:rPr>
              <a:t>Sequences of commands can be written into a </a:t>
            </a:r>
            <a:r>
              <a:rPr lang="en-US" b="0" i="1" u="sng" dirty="0">
                <a:solidFill>
                  <a:srgbClr val="383838"/>
                </a:solidFill>
                <a:effectLst/>
                <a:latin typeface="+mj-lt"/>
              </a:rPr>
              <a:t>script</a:t>
            </a:r>
            <a:r>
              <a:rPr lang="en-US" b="0" i="0" u="sng" dirty="0">
                <a:solidFill>
                  <a:srgbClr val="383838"/>
                </a:solidFill>
                <a:effectLst/>
                <a:latin typeface="+mj-lt"/>
              </a:rPr>
              <a:t>, improving the reproducibility of workflows</a:t>
            </a:r>
            <a:r>
              <a:rPr lang="en-US" b="0" i="0" dirty="0">
                <a:solidFill>
                  <a:srgbClr val="383838"/>
                </a:solidFill>
                <a:effectLst/>
                <a:latin typeface="+mj-lt"/>
              </a:rPr>
              <a:t>.</a:t>
            </a:r>
          </a:p>
          <a:p>
            <a:pPr marL="342900" indent="-342900">
              <a:buFont typeface="+mj-lt"/>
              <a:buAutoNum type="arabicPeriod"/>
            </a:pPr>
            <a:endParaRPr lang="en-US" b="0" i="0" dirty="0">
              <a:solidFill>
                <a:srgbClr val="383838"/>
              </a:solidFill>
              <a:effectLst/>
              <a:latin typeface="+mj-lt"/>
            </a:endParaRPr>
          </a:p>
          <a:p>
            <a:pPr marL="342900" indent="-342900">
              <a:buFont typeface="+mj-lt"/>
              <a:buAutoNum type="arabicPeriod"/>
            </a:pPr>
            <a:r>
              <a:rPr lang="en-US" b="0" i="0" dirty="0">
                <a:solidFill>
                  <a:srgbClr val="383838"/>
                </a:solidFill>
                <a:effectLst/>
                <a:latin typeface="+mj-lt"/>
              </a:rPr>
              <a:t> The command line is often the easiest way to interact with remote machines, supercomputers, clusters and cloud computing systems, thus </a:t>
            </a:r>
            <a:r>
              <a:rPr lang="en-US" b="0" i="0" u="sng" dirty="0">
                <a:solidFill>
                  <a:srgbClr val="383838"/>
                </a:solidFill>
                <a:effectLst/>
                <a:latin typeface="+mj-lt"/>
              </a:rPr>
              <a:t>being able to interact with the shell is becoming a necessary skill.</a:t>
            </a:r>
            <a:endParaRPr lang="en-GB" u="sng" dirty="0">
              <a:latin typeface="+mj-lt"/>
            </a:endParaRPr>
          </a:p>
        </p:txBody>
      </p:sp>
    </p:spTree>
    <p:extLst>
      <p:ext uri="{BB962C8B-B14F-4D97-AF65-F5344CB8AC3E}">
        <p14:creationId xmlns:p14="http://schemas.microsoft.com/office/powerpoint/2010/main" val="860234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500"/>
                                        <p:tgtEl>
                                          <p:spTgt spid="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5" end="5"/>
                                            </p:txEl>
                                          </p:spTgt>
                                        </p:tgtEl>
                                        <p:attrNameLst>
                                          <p:attrName>style.visibility</p:attrName>
                                        </p:attrNameLst>
                                      </p:cBhvr>
                                      <p:to>
                                        <p:strVal val="visible"/>
                                      </p:to>
                                    </p:set>
                                    <p:animEffect transition="in" filter="fade">
                                      <p:cBhvr>
                                        <p:cTn id="12" dur="500"/>
                                        <p:tgtEl>
                                          <p:spTgt spid="4">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animEffect transition="in" filter="fade">
                                      <p:cBhvr>
                                        <p:cTn id="17" dur="500"/>
                                        <p:tgtEl>
                                          <p:spTgt spid="4">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9" end="9"/>
                                            </p:txEl>
                                          </p:spTgt>
                                        </p:tgtEl>
                                        <p:attrNameLst>
                                          <p:attrName>style.visibility</p:attrName>
                                        </p:attrNameLst>
                                      </p:cBhvr>
                                      <p:to>
                                        <p:strVal val="visible"/>
                                      </p:to>
                                    </p:set>
                                    <p:animEffect transition="in" filter="fade">
                                      <p:cBhvr>
                                        <p:cTn id="22"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9F998-9100-B435-3D22-1947A9AFEA38}"/>
              </a:ext>
            </a:extLst>
          </p:cNvPr>
          <p:cNvSpPr>
            <a:spLocks noGrp="1"/>
          </p:cNvSpPr>
          <p:nvPr>
            <p:ph type="title"/>
          </p:nvPr>
        </p:nvSpPr>
        <p:spPr/>
        <p:txBody>
          <a:bodyPr/>
          <a:lstStyle/>
          <a:p>
            <a:r>
              <a:rPr lang="en-GB" dirty="0"/>
              <a:t>Today , we will use the shell for:</a:t>
            </a:r>
          </a:p>
        </p:txBody>
      </p:sp>
      <p:sp>
        <p:nvSpPr>
          <p:cNvPr id="3" name="TextBox 2">
            <a:extLst>
              <a:ext uri="{FF2B5EF4-FFF2-40B4-BE49-F238E27FC236}">
                <a16:creationId xmlns:a16="http://schemas.microsoft.com/office/drawing/2014/main" id="{6D1418E2-BC69-2862-8415-6AE93B23A76B}"/>
              </a:ext>
            </a:extLst>
          </p:cNvPr>
          <p:cNvSpPr txBox="1"/>
          <p:nvPr/>
        </p:nvSpPr>
        <p:spPr>
          <a:xfrm>
            <a:off x="994787" y="2049864"/>
            <a:ext cx="3973524" cy="707886"/>
          </a:xfrm>
          <a:prstGeom prst="rect">
            <a:avLst/>
          </a:prstGeom>
          <a:noFill/>
        </p:spPr>
        <p:txBody>
          <a:bodyPr wrap="none" rtlCol="0">
            <a:spAutoFit/>
          </a:bodyPr>
          <a:lstStyle/>
          <a:p>
            <a:pPr marL="285750" indent="-285750">
              <a:buFont typeface="Arial" panose="020B0604020202020204" pitchFamily="34" charset="0"/>
              <a:buChar char="•"/>
            </a:pPr>
            <a:r>
              <a:rPr lang="en-GB" sz="2000" dirty="0"/>
              <a:t>Navigate files and directories</a:t>
            </a:r>
          </a:p>
          <a:p>
            <a:pPr marL="285750" indent="-285750">
              <a:buFont typeface="Arial" panose="020B0604020202020204" pitchFamily="34" charset="0"/>
              <a:buChar char="•"/>
            </a:pPr>
            <a:r>
              <a:rPr lang="en-GB" sz="2000" dirty="0"/>
              <a:t>Working with files and directories</a:t>
            </a:r>
          </a:p>
        </p:txBody>
      </p:sp>
    </p:spTree>
    <p:extLst>
      <p:ext uri="{BB962C8B-B14F-4D97-AF65-F5344CB8AC3E}">
        <p14:creationId xmlns:p14="http://schemas.microsoft.com/office/powerpoint/2010/main" val="1085801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C7F55EAC-550A-4BDD-9099-3F20B8FA0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5" name="Freeform: Shape 4104">
            <a:extLst>
              <a:ext uri="{FF2B5EF4-FFF2-40B4-BE49-F238E27FC236}">
                <a16:creationId xmlns:a16="http://schemas.microsoft.com/office/drawing/2014/main" id="{DC4F5A5F-493F-49AE-89B6-D5AF5EBC8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724001 w 12192000"/>
              <a:gd name="connsiteY0" fmla="*/ 434021 h 6858000"/>
              <a:gd name="connsiteX1" fmla="*/ 6471155 w 12192000"/>
              <a:gd name="connsiteY1" fmla="*/ 434599 h 6858000"/>
              <a:gd name="connsiteX2" fmla="*/ 5384913 w 12192000"/>
              <a:gd name="connsiteY2" fmla="*/ 497971 h 6858000"/>
              <a:gd name="connsiteX3" fmla="*/ 4818280 w 12192000"/>
              <a:gd name="connsiteY3" fmla="*/ 541802 h 6858000"/>
              <a:gd name="connsiteX4" fmla="*/ 3965428 w 12192000"/>
              <a:gd name="connsiteY4" fmla="*/ 675942 h 6858000"/>
              <a:gd name="connsiteX5" fmla="*/ 3699528 w 12192000"/>
              <a:gd name="connsiteY5" fmla="*/ 770472 h 6858000"/>
              <a:gd name="connsiteX6" fmla="*/ 3438854 w 12192000"/>
              <a:gd name="connsiteY6" fmla="*/ 834899 h 6858000"/>
              <a:gd name="connsiteX7" fmla="*/ 3367443 w 12192000"/>
              <a:gd name="connsiteY7" fmla="*/ 893518 h 6858000"/>
              <a:gd name="connsiteX8" fmla="*/ 3467301 w 12192000"/>
              <a:gd name="connsiteY8" fmla="*/ 953722 h 6858000"/>
              <a:gd name="connsiteX9" fmla="*/ 3889955 w 12192000"/>
              <a:gd name="connsiteY9" fmla="*/ 977486 h 6858000"/>
              <a:gd name="connsiteX10" fmla="*/ 3502135 w 12192000"/>
              <a:gd name="connsiteY10" fmla="*/ 1054062 h 6858000"/>
              <a:gd name="connsiteX11" fmla="*/ 4072832 w 12192000"/>
              <a:gd name="connsiteY11" fmla="*/ 1017622 h 6858000"/>
              <a:gd name="connsiteX12" fmla="*/ 4244099 w 12192000"/>
              <a:gd name="connsiteY12" fmla="*/ 1030825 h 6858000"/>
              <a:gd name="connsiteX13" fmla="*/ 4095475 w 12192000"/>
              <a:gd name="connsiteY13" fmla="*/ 1092084 h 6858000"/>
              <a:gd name="connsiteX14" fmla="*/ 3327386 w 12192000"/>
              <a:gd name="connsiteY14" fmla="*/ 1215660 h 6858000"/>
              <a:gd name="connsiteX15" fmla="*/ 3254813 w 12192000"/>
              <a:gd name="connsiteY15" fmla="*/ 1226749 h 6858000"/>
              <a:gd name="connsiteX16" fmla="*/ 2776427 w 12192000"/>
              <a:gd name="connsiteY16" fmla="*/ 1401552 h 6858000"/>
              <a:gd name="connsiteX17" fmla="*/ 3063226 w 12192000"/>
              <a:gd name="connsiteY17" fmla="*/ 1384124 h 6858000"/>
              <a:gd name="connsiteX18" fmla="*/ 2754945 w 12192000"/>
              <a:gd name="connsiteY18" fmla="*/ 1495025 h 6858000"/>
              <a:gd name="connsiteX19" fmla="*/ 2381061 w 12192000"/>
              <a:gd name="connsiteY19" fmla="*/ 1619658 h 6858000"/>
              <a:gd name="connsiteX20" fmla="*/ 2008336 w 12192000"/>
              <a:gd name="connsiteY20" fmla="*/ 1814527 h 6858000"/>
              <a:gd name="connsiteX21" fmla="*/ 1740695 w 12192000"/>
              <a:gd name="connsiteY21" fmla="*/ 1914337 h 6858000"/>
              <a:gd name="connsiteX22" fmla="*/ 1787720 w 12192000"/>
              <a:gd name="connsiteY22" fmla="*/ 1991970 h 6858000"/>
              <a:gd name="connsiteX23" fmla="*/ 1754048 w 12192000"/>
              <a:gd name="connsiteY23" fmla="*/ 2078049 h 6858000"/>
              <a:gd name="connsiteX24" fmla="*/ 2228951 w 12192000"/>
              <a:gd name="connsiteY24" fmla="*/ 1996721 h 6858000"/>
              <a:gd name="connsiteX25" fmla="*/ 2054781 w 12192000"/>
              <a:gd name="connsiteY25" fmla="*/ 2053228 h 6858000"/>
              <a:gd name="connsiteX26" fmla="*/ 1985693 w 12192000"/>
              <a:gd name="connsiteY26" fmla="*/ 2109207 h 6858000"/>
              <a:gd name="connsiteX27" fmla="*/ 2061168 w 12192000"/>
              <a:gd name="connsiteY27" fmla="*/ 2130859 h 6858000"/>
              <a:gd name="connsiteX28" fmla="*/ 2388026 w 12192000"/>
              <a:gd name="connsiteY28" fmla="*/ 2184726 h 6858000"/>
              <a:gd name="connsiteX29" fmla="*/ 1560719 w 12192000"/>
              <a:gd name="connsiteY29" fmla="*/ 2384876 h 6858000"/>
              <a:gd name="connsiteX30" fmla="*/ 1679734 w 12192000"/>
              <a:gd name="connsiteY30" fmla="*/ 2400191 h 6858000"/>
              <a:gd name="connsiteX31" fmla="*/ 2882089 w 12192000"/>
              <a:gd name="connsiteY31" fmla="*/ 2383292 h 6858000"/>
              <a:gd name="connsiteX32" fmla="*/ 3116638 w 12192000"/>
              <a:gd name="connsiteY32" fmla="*/ 2359528 h 6858000"/>
              <a:gd name="connsiteX33" fmla="*/ 2897765 w 12192000"/>
              <a:gd name="connsiteY33" fmla="*/ 2758243 h 6858000"/>
              <a:gd name="connsiteX34" fmla="*/ 2981367 w 12192000"/>
              <a:gd name="connsiteY34" fmla="*/ 2829008 h 6858000"/>
              <a:gd name="connsiteX35" fmla="*/ 2682955 w 12192000"/>
              <a:gd name="connsiteY35" fmla="*/ 2846436 h 6858000"/>
              <a:gd name="connsiteX36" fmla="*/ 2099485 w 12192000"/>
              <a:gd name="connsiteY36" fmla="*/ 3066653 h 6858000"/>
              <a:gd name="connsiteX37" fmla="*/ 1807460 w 12192000"/>
              <a:gd name="connsiteY37" fmla="*/ 3454808 h 6858000"/>
              <a:gd name="connsiteX38" fmla="*/ 1921251 w 12192000"/>
              <a:gd name="connsiteY38" fmla="*/ 3540889 h 6858000"/>
              <a:gd name="connsiteX39" fmla="*/ 1453313 w 12192000"/>
              <a:gd name="connsiteY39" fmla="*/ 3637002 h 6858000"/>
              <a:gd name="connsiteX40" fmla="*/ 1686122 w 12192000"/>
              <a:gd name="connsiteY40" fmla="*/ 3667634 h 6858000"/>
              <a:gd name="connsiteX41" fmla="*/ 1513692 w 12192000"/>
              <a:gd name="connsiteY41" fmla="*/ 3725196 h 6858000"/>
              <a:gd name="connsiteX42" fmla="*/ 1369711 w 12192000"/>
              <a:gd name="connsiteY42" fmla="*/ 3826063 h 6858000"/>
              <a:gd name="connsiteX43" fmla="*/ 2051298 w 12192000"/>
              <a:gd name="connsiteY43" fmla="*/ 3754242 h 6858000"/>
              <a:gd name="connsiteX44" fmla="*/ 2245207 w 12192000"/>
              <a:gd name="connsiteY44" fmla="*/ 3797018 h 6858000"/>
              <a:gd name="connsiteX45" fmla="*/ 2353192 w 12192000"/>
              <a:gd name="connsiteY45" fmla="*/ 3796489 h 6858000"/>
              <a:gd name="connsiteX46" fmla="*/ 2490207 w 12192000"/>
              <a:gd name="connsiteY46" fmla="*/ 3801242 h 6858000"/>
              <a:gd name="connsiteX47" fmla="*/ 2375835 w 12192000"/>
              <a:gd name="connsiteY47" fmla="*/ 3839794 h 6858000"/>
              <a:gd name="connsiteX48" fmla="*/ 2522138 w 12192000"/>
              <a:gd name="connsiteY48" fmla="*/ 4009841 h 6858000"/>
              <a:gd name="connsiteX49" fmla="*/ 1998466 w 12192000"/>
              <a:gd name="connsiteY49" fmla="*/ 4130778 h 6858000"/>
              <a:gd name="connsiteX50" fmla="*/ 2114580 w 12192000"/>
              <a:gd name="connsiteY50" fmla="*/ 4154543 h 6858000"/>
              <a:gd name="connsiteX51" fmla="*/ 2177862 w 12192000"/>
              <a:gd name="connsiteY51" fmla="*/ 4189925 h 6858000"/>
              <a:gd name="connsiteX52" fmla="*/ 1868419 w 12192000"/>
              <a:gd name="connsiteY52" fmla="*/ 4382153 h 6858000"/>
              <a:gd name="connsiteX53" fmla="*/ 2279460 w 12192000"/>
              <a:gd name="connsiteY53" fmla="*/ 4356805 h 6858000"/>
              <a:gd name="connsiteX54" fmla="*/ 2029817 w 12192000"/>
              <a:gd name="connsiteY54" fmla="*/ 4468235 h 6858000"/>
              <a:gd name="connsiteX55" fmla="*/ 1560137 w 12192000"/>
              <a:gd name="connsiteY55" fmla="*/ 4730172 h 6858000"/>
              <a:gd name="connsiteX56" fmla="*/ 1956664 w 12192000"/>
              <a:gd name="connsiteY56" fmla="*/ 4820477 h 6858000"/>
              <a:gd name="connsiteX57" fmla="*/ 3268168 w 12192000"/>
              <a:gd name="connsiteY57" fmla="*/ 4852692 h 6858000"/>
              <a:gd name="connsiteX58" fmla="*/ 2807197 w 12192000"/>
              <a:gd name="connsiteY58" fmla="*/ 4939300 h 6858000"/>
              <a:gd name="connsiteX59" fmla="*/ 2721272 w 12192000"/>
              <a:gd name="connsiteY59" fmla="*/ 4970458 h 6858000"/>
              <a:gd name="connsiteX60" fmla="*/ 2802552 w 12192000"/>
              <a:gd name="connsiteY60" fmla="*/ 5014291 h 6858000"/>
              <a:gd name="connsiteX61" fmla="*/ 2537812 w 12192000"/>
              <a:gd name="connsiteY61" fmla="*/ 5053898 h 6858000"/>
              <a:gd name="connsiteX62" fmla="*/ 2569744 w 12192000"/>
              <a:gd name="connsiteY62" fmla="*/ 5153182 h 6858000"/>
              <a:gd name="connsiteX63" fmla="*/ 1987436 w 12192000"/>
              <a:gd name="connsiteY63" fmla="*/ 5334320 h 6858000"/>
              <a:gd name="connsiteX64" fmla="*/ 1972921 w 12192000"/>
              <a:gd name="connsiteY64" fmla="*/ 5382376 h 6858000"/>
              <a:gd name="connsiteX65" fmla="*/ 2341001 w 12192000"/>
              <a:gd name="connsiteY65" fmla="*/ 5360725 h 6858000"/>
              <a:gd name="connsiteX66" fmla="*/ 2710822 w 12192000"/>
              <a:gd name="connsiteY66" fmla="*/ 5418816 h 6858000"/>
              <a:gd name="connsiteX67" fmla="*/ 2833903 w 12192000"/>
              <a:gd name="connsiteY67" fmla="*/ 5413007 h 6858000"/>
              <a:gd name="connsiteX68" fmla="*/ 3011556 w 12192000"/>
              <a:gd name="connsiteY68" fmla="*/ 5399276 h 6858000"/>
              <a:gd name="connsiteX69" fmla="*/ 3254233 w 12192000"/>
              <a:gd name="connsiteY69" fmla="*/ 5439412 h 6858000"/>
              <a:gd name="connsiteX70" fmla="*/ 2792101 w 12192000"/>
              <a:gd name="connsiteY70" fmla="*/ 5471625 h 6858000"/>
              <a:gd name="connsiteX71" fmla="*/ 2977303 w 12192000"/>
              <a:gd name="connsiteY71" fmla="*/ 5539751 h 6858000"/>
              <a:gd name="connsiteX72" fmla="*/ 3656566 w 12192000"/>
              <a:gd name="connsiteY72" fmla="*/ 5678642 h 6858000"/>
              <a:gd name="connsiteX73" fmla="*/ 4858340 w 12192000"/>
              <a:gd name="connsiteY73" fmla="*/ 5969625 h 6858000"/>
              <a:gd name="connsiteX74" fmla="*/ 5296668 w 12192000"/>
              <a:gd name="connsiteY74" fmla="*/ 6043559 h 6858000"/>
              <a:gd name="connsiteX75" fmla="*/ 5456323 w 12192000"/>
              <a:gd name="connsiteY75" fmla="*/ 6042502 h 6858000"/>
              <a:gd name="connsiteX76" fmla="*/ 5267058 w 12192000"/>
              <a:gd name="connsiteY76" fmla="*/ 6100066 h 6858000"/>
              <a:gd name="connsiteX77" fmla="*/ 7095266 w 12192000"/>
              <a:gd name="connsiteY77" fmla="*/ 6287541 h 6858000"/>
              <a:gd name="connsiteX78" fmla="*/ 9707235 w 12192000"/>
              <a:gd name="connsiteY78" fmla="*/ 5994446 h 6858000"/>
              <a:gd name="connsiteX79" fmla="*/ 10083442 w 12192000"/>
              <a:gd name="connsiteY79" fmla="*/ 5678642 h 6858000"/>
              <a:gd name="connsiteX80" fmla="*/ 10338892 w 12192000"/>
              <a:gd name="connsiteY80" fmla="*/ 4650957 h 6858000"/>
              <a:gd name="connsiteX81" fmla="*/ 10628013 w 12192000"/>
              <a:gd name="connsiteY81" fmla="*/ 4411198 h 6858000"/>
              <a:gd name="connsiteX82" fmla="*/ 10802766 w 12192000"/>
              <a:gd name="connsiteY82" fmla="*/ 4258050 h 6858000"/>
              <a:gd name="connsiteX83" fmla="*/ 10614662 w 12192000"/>
              <a:gd name="connsiteY83" fmla="*/ 4150318 h 6858000"/>
              <a:gd name="connsiteX84" fmla="*/ 10681427 w 12192000"/>
              <a:gd name="connsiteY84" fmla="*/ 4054203 h 6858000"/>
              <a:gd name="connsiteX85" fmla="*/ 10520029 w 12192000"/>
              <a:gd name="connsiteY85" fmla="*/ 3804411 h 6858000"/>
              <a:gd name="connsiteX86" fmla="*/ 10568798 w 12192000"/>
              <a:gd name="connsiteY86" fmla="*/ 3466426 h 6858000"/>
              <a:gd name="connsiteX87" fmla="*/ 10499709 w 12192000"/>
              <a:gd name="connsiteY87" fmla="*/ 3166465 h 6858000"/>
              <a:gd name="connsiteX88" fmla="*/ 10489840 w 12192000"/>
              <a:gd name="connsiteY88" fmla="*/ 2546475 h 6858000"/>
              <a:gd name="connsiteX89" fmla="*/ 10584471 w 12192000"/>
              <a:gd name="connsiteY89" fmla="*/ 2512148 h 6858000"/>
              <a:gd name="connsiteX90" fmla="*/ 10695942 w 12192000"/>
              <a:gd name="connsiteY90" fmla="*/ 2358471 h 6858000"/>
              <a:gd name="connsiteX91" fmla="*/ 10732516 w 12192000"/>
              <a:gd name="connsiteY91" fmla="*/ 2287706 h 6858000"/>
              <a:gd name="connsiteX92" fmla="*/ 10731357 w 12192000"/>
              <a:gd name="connsiteY92" fmla="*/ 2137725 h 6858000"/>
              <a:gd name="connsiteX93" fmla="*/ 10678525 w 12192000"/>
              <a:gd name="connsiteY93" fmla="*/ 2070656 h 6858000"/>
              <a:gd name="connsiteX94" fmla="*/ 10735999 w 12192000"/>
              <a:gd name="connsiteY94" fmla="*/ 1956587 h 6858000"/>
              <a:gd name="connsiteX95" fmla="*/ 10824246 w 12192000"/>
              <a:gd name="connsiteY95" fmla="*/ 1862584 h 6858000"/>
              <a:gd name="connsiteX96" fmla="*/ 10773156 w 12192000"/>
              <a:gd name="connsiteY96" fmla="*/ 1768054 h 6858000"/>
              <a:gd name="connsiteX97" fmla="*/ 10716261 w 12192000"/>
              <a:gd name="connsiteY97" fmla="*/ 1678278 h 6858000"/>
              <a:gd name="connsiteX98" fmla="*/ 10554864 w 12192000"/>
              <a:gd name="connsiteY98" fmla="*/ 1477599 h 6858000"/>
              <a:gd name="connsiteX99" fmla="*/ 10267483 w 12192000"/>
              <a:gd name="connsiteY99" fmla="*/ 1324977 h 6858000"/>
              <a:gd name="connsiteX100" fmla="*/ 9913337 w 12192000"/>
              <a:gd name="connsiteY100" fmla="*/ 1202458 h 6858000"/>
              <a:gd name="connsiteX101" fmla="*/ 10024805 w 12192000"/>
              <a:gd name="connsiteY101" fmla="*/ 1124827 h 6858000"/>
              <a:gd name="connsiteX102" fmla="*/ 9411726 w 12192000"/>
              <a:gd name="connsiteY102" fmla="*/ 980655 h 6858000"/>
              <a:gd name="connsiteX103" fmla="*/ 9930753 w 12192000"/>
              <a:gd name="connsiteY103" fmla="*/ 901968 h 6858000"/>
              <a:gd name="connsiteX104" fmla="*/ 9894178 w 12192000"/>
              <a:gd name="connsiteY104" fmla="*/ 871339 h 6858000"/>
              <a:gd name="connsiteX105" fmla="*/ 9858182 w 12192000"/>
              <a:gd name="connsiteY105" fmla="*/ 839125 h 6858000"/>
              <a:gd name="connsiteX106" fmla="*/ 10131050 w 12192000"/>
              <a:gd name="connsiteY106" fmla="*/ 792652 h 6858000"/>
              <a:gd name="connsiteX107" fmla="*/ 10006808 w 12192000"/>
              <a:gd name="connsiteY107" fmla="*/ 731920 h 6858000"/>
              <a:gd name="connsiteX108" fmla="*/ 10233809 w 12192000"/>
              <a:gd name="connsiteY108" fmla="*/ 710268 h 6858000"/>
              <a:gd name="connsiteX109" fmla="*/ 10267483 w 12192000"/>
              <a:gd name="connsiteY109" fmla="*/ 628940 h 6858000"/>
              <a:gd name="connsiteX110" fmla="*/ 10136275 w 12192000"/>
              <a:gd name="connsiteY110" fmla="*/ 589333 h 6858000"/>
              <a:gd name="connsiteX111" fmla="*/ 9131312 w 12192000"/>
              <a:gd name="connsiteY111" fmla="*/ 480544 h 6858000"/>
              <a:gd name="connsiteX112" fmla="*/ 7479600 w 12192000"/>
              <a:gd name="connsiteY112" fmla="*/ 454667 h 6858000"/>
              <a:gd name="connsiteX113" fmla="*/ 6724001 w 12192000"/>
              <a:gd name="connsiteY113" fmla="*/ 434021 h 6858000"/>
              <a:gd name="connsiteX114" fmla="*/ 0 w 12192000"/>
              <a:gd name="connsiteY114" fmla="*/ 0 h 6858000"/>
              <a:gd name="connsiteX115" fmla="*/ 12192000 w 12192000"/>
              <a:gd name="connsiteY115" fmla="*/ 0 h 6858000"/>
              <a:gd name="connsiteX116" fmla="*/ 12192000 w 12192000"/>
              <a:gd name="connsiteY116" fmla="*/ 6858000 h 6858000"/>
              <a:gd name="connsiteX117" fmla="*/ 0 w 12192000"/>
              <a:gd name="connsiteY11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2192000" h="6858000">
                <a:moveTo>
                  <a:pt x="6724001" y="434021"/>
                </a:moveTo>
                <a:cubicBezTo>
                  <a:pt x="6639882" y="433113"/>
                  <a:pt x="6555627" y="433147"/>
                  <a:pt x="6471155" y="434599"/>
                </a:cubicBezTo>
                <a:cubicBezTo>
                  <a:pt x="6109461" y="440937"/>
                  <a:pt x="5748349" y="439351"/>
                  <a:pt x="5384913" y="497971"/>
                </a:cubicBezTo>
                <a:cubicBezTo>
                  <a:pt x="5199132" y="528072"/>
                  <a:pt x="5005803" y="518038"/>
                  <a:pt x="4818280" y="541802"/>
                </a:cubicBezTo>
                <a:cubicBezTo>
                  <a:pt x="4532641" y="578242"/>
                  <a:pt x="4247003" y="621019"/>
                  <a:pt x="3965428" y="675942"/>
                </a:cubicBezTo>
                <a:cubicBezTo>
                  <a:pt x="3877181" y="693369"/>
                  <a:pt x="3768034" y="703930"/>
                  <a:pt x="3699528" y="770472"/>
                </a:cubicBezTo>
                <a:cubicBezTo>
                  <a:pt x="3590961" y="728224"/>
                  <a:pt x="3523617" y="807966"/>
                  <a:pt x="3438854" y="834899"/>
                </a:cubicBezTo>
                <a:cubicBezTo>
                  <a:pt x="3405761" y="845462"/>
                  <a:pt x="3362218" y="860248"/>
                  <a:pt x="3367443" y="893518"/>
                </a:cubicBezTo>
                <a:cubicBezTo>
                  <a:pt x="3372089" y="935238"/>
                  <a:pt x="3420855" y="962172"/>
                  <a:pt x="3467301" y="953722"/>
                </a:cubicBezTo>
                <a:cubicBezTo>
                  <a:pt x="3611863" y="927317"/>
                  <a:pt x="3741328" y="986464"/>
                  <a:pt x="3889955" y="977486"/>
                </a:cubicBezTo>
                <a:cubicBezTo>
                  <a:pt x="3760488" y="1002836"/>
                  <a:pt x="3631601" y="1028713"/>
                  <a:pt x="3502135" y="1054062"/>
                </a:cubicBezTo>
                <a:cubicBezTo>
                  <a:pt x="3694303" y="1074129"/>
                  <a:pt x="3883568" y="1038218"/>
                  <a:pt x="4072832" y="1017622"/>
                </a:cubicBezTo>
                <a:cubicBezTo>
                  <a:pt x="4133792" y="1011285"/>
                  <a:pt x="4228424" y="962699"/>
                  <a:pt x="4244099" y="1030825"/>
                </a:cubicBezTo>
                <a:cubicBezTo>
                  <a:pt x="4254550" y="1076242"/>
                  <a:pt x="4152951" y="1079410"/>
                  <a:pt x="4095475" y="1092084"/>
                </a:cubicBezTo>
                <a:cubicBezTo>
                  <a:pt x="3841766" y="1146479"/>
                  <a:pt x="3583994" y="1178165"/>
                  <a:pt x="3327386" y="1215660"/>
                </a:cubicBezTo>
                <a:cubicBezTo>
                  <a:pt x="3303001" y="1219357"/>
                  <a:pt x="3271070" y="1216188"/>
                  <a:pt x="3254813" y="1226749"/>
                </a:cubicBezTo>
                <a:cubicBezTo>
                  <a:pt x="3123605" y="1311774"/>
                  <a:pt x="2957563" y="1339765"/>
                  <a:pt x="2776427" y="1401552"/>
                </a:cubicBezTo>
                <a:cubicBezTo>
                  <a:pt x="2890798" y="1430598"/>
                  <a:pt x="2968012" y="1370921"/>
                  <a:pt x="3063226" y="1384124"/>
                </a:cubicBezTo>
                <a:cubicBezTo>
                  <a:pt x="2966272" y="1448024"/>
                  <a:pt x="2853641" y="1460171"/>
                  <a:pt x="2754945" y="1495025"/>
                </a:cubicBezTo>
                <a:cubicBezTo>
                  <a:pt x="2684117" y="1519846"/>
                  <a:pt x="2421119" y="1597477"/>
                  <a:pt x="2381061" y="1619658"/>
                </a:cubicBezTo>
                <a:cubicBezTo>
                  <a:pt x="2260302" y="1688311"/>
                  <a:pt x="2107033" y="1720525"/>
                  <a:pt x="2008336" y="1814527"/>
                </a:cubicBezTo>
                <a:cubicBezTo>
                  <a:pt x="1938668" y="1880540"/>
                  <a:pt x="1822554" y="1868393"/>
                  <a:pt x="1740695" y="1914337"/>
                </a:cubicBezTo>
                <a:cubicBezTo>
                  <a:pt x="1711667" y="1957642"/>
                  <a:pt x="1767982" y="1968733"/>
                  <a:pt x="1787720" y="1991970"/>
                </a:cubicBezTo>
                <a:cubicBezTo>
                  <a:pt x="1813846" y="2023126"/>
                  <a:pt x="1767401" y="2040555"/>
                  <a:pt x="1754048" y="2078049"/>
                </a:cubicBezTo>
                <a:cubicBezTo>
                  <a:pt x="1907898" y="2035802"/>
                  <a:pt x="2054781" y="2010981"/>
                  <a:pt x="2228951" y="1996721"/>
                </a:cubicBezTo>
                <a:cubicBezTo>
                  <a:pt x="2171475" y="2057452"/>
                  <a:pt x="2101807" y="2031048"/>
                  <a:pt x="2054781" y="2053228"/>
                </a:cubicBezTo>
                <a:cubicBezTo>
                  <a:pt x="2024011" y="2067487"/>
                  <a:pt x="1976984" y="2073824"/>
                  <a:pt x="1985693" y="2109207"/>
                </a:cubicBezTo>
                <a:cubicBezTo>
                  <a:pt x="1992660" y="2137196"/>
                  <a:pt x="2032140" y="2133500"/>
                  <a:pt x="2061168" y="2130859"/>
                </a:cubicBezTo>
                <a:cubicBezTo>
                  <a:pt x="2172636" y="2120825"/>
                  <a:pt x="2281202" y="2117656"/>
                  <a:pt x="2388026" y="2184726"/>
                </a:cubicBezTo>
                <a:cubicBezTo>
                  <a:pt x="2116321" y="2282425"/>
                  <a:pt x="1803977" y="2241233"/>
                  <a:pt x="1560719" y="2384876"/>
                </a:cubicBezTo>
                <a:cubicBezTo>
                  <a:pt x="1594973" y="2429237"/>
                  <a:pt x="1643739" y="2405472"/>
                  <a:pt x="1679734" y="2400191"/>
                </a:cubicBezTo>
                <a:cubicBezTo>
                  <a:pt x="1916026" y="2364279"/>
                  <a:pt x="2760170" y="2428180"/>
                  <a:pt x="2882089" y="2383292"/>
                </a:cubicBezTo>
                <a:cubicBezTo>
                  <a:pt x="2956983" y="2355830"/>
                  <a:pt x="3035941" y="2342628"/>
                  <a:pt x="3116638" y="2359528"/>
                </a:cubicBezTo>
                <a:cubicBezTo>
                  <a:pt x="3194434" y="2375898"/>
                  <a:pt x="3174696" y="2605622"/>
                  <a:pt x="2897765" y="2758243"/>
                </a:cubicBezTo>
                <a:cubicBezTo>
                  <a:pt x="2858286" y="2779895"/>
                  <a:pt x="3034779" y="2811053"/>
                  <a:pt x="2981367" y="2829008"/>
                </a:cubicBezTo>
                <a:cubicBezTo>
                  <a:pt x="2939566" y="2843267"/>
                  <a:pt x="2734626" y="2835346"/>
                  <a:pt x="2682955" y="2846436"/>
                </a:cubicBezTo>
                <a:cubicBezTo>
                  <a:pt x="2662635" y="2851188"/>
                  <a:pt x="2040267" y="3029159"/>
                  <a:pt x="2099485" y="3066653"/>
                </a:cubicBezTo>
                <a:cubicBezTo>
                  <a:pt x="2276558" y="3179139"/>
                  <a:pt x="2869897" y="3385098"/>
                  <a:pt x="1807460" y="3454808"/>
                </a:cubicBezTo>
                <a:cubicBezTo>
                  <a:pt x="1841132" y="3495472"/>
                  <a:pt x="1934024" y="3469596"/>
                  <a:pt x="1921251" y="3540889"/>
                </a:cubicBezTo>
                <a:cubicBezTo>
                  <a:pt x="1780173" y="3579440"/>
                  <a:pt x="1617035" y="3577328"/>
                  <a:pt x="1453313" y="3637002"/>
                </a:cubicBezTo>
                <a:cubicBezTo>
                  <a:pt x="1527047" y="3680307"/>
                  <a:pt x="1611808" y="3653902"/>
                  <a:pt x="1686122" y="3667634"/>
                </a:cubicBezTo>
                <a:cubicBezTo>
                  <a:pt x="1644320" y="3722027"/>
                  <a:pt x="1572330" y="3713578"/>
                  <a:pt x="1513692" y="3725196"/>
                </a:cubicBezTo>
                <a:cubicBezTo>
                  <a:pt x="1459700" y="3736286"/>
                  <a:pt x="1345329" y="3830816"/>
                  <a:pt x="1369711" y="3826063"/>
                </a:cubicBezTo>
                <a:cubicBezTo>
                  <a:pt x="1595553" y="3783815"/>
                  <a:pt x="1824877" y="3795434"/>
                  <a:pt x="2051298" y="3754242"/>
                </a:cubicBezTo>
                <a:cubicBezTo>
                  <a:pt x="2126192" y="3740511"/>
                  <a:pt x="2210955" y="3714106"/>
                  <a:pt x="2245207" y="3797018"/>
                </a:cubicBezTo>
                <a:cubicBezTo>
                  <a:pt x="2255659" y="3821310"/>
                  <a:pt x="2248109" y="3829232"/>
                  <a:pt x="2353192" y="3796489"/>
                </a:cubicBezTo>
                <a:cubicBezTo>
                  <a:pt x="2394414" y="3783815"/>
                  <a:pt x="2448988" y="3770085"/>
                  <a:pt x="2490207" y="3801242"/>
                </a:cubicBezTo>
                <a:cubicBezTo>
                  <a:pt x="2464082" y="3840321"/>
                  <a:pt x="2413572" y="3828703"/>
                  <a:pt x="2375835" y="3839794"/>
                </a:cubicBezTo>
                <a:cubicBezTo>
                  <a:pt x="2275978" y="3868311"/>
                  <a:pt x="2619094" y="3977100"/>
                  <a:pt x="2522138" y="4009841"/>
                </a:cubicBezTo>
                <a:cubicBezTo>
                  <a:pt x="2323584" y="4076912"/>
                  <a:pt x="2199343" y="4057372"/>
                  <a:pt x="1998466" y="4130778"/>
                </a:cubicBezTo>
                <a:cubicBezTo>
                  <a:pt x="2066973" y="4129192"/>
                  <a:pt x="2046072" y="4154543"/>
                  <a:pt x="2114580" y="4154543"/>
                </a:cubicBezTo>
                <a:cubicBezTo>
                  <a:pt x="2145350" y="4154543"/>
                  <a:pt x="2177862" y="4160878"/>
                  <a:pt x="2177862" y="4189925"/>
                </a:cubicBezTo>
                <a:cubicBezTo>
                  <a:pt x="2177862" y="4217385"/>
                  <a:pt x="1817330" y="4367895"/>
                  <a:pt x="1868419" y="4382153"/>
                </a:cubicBezTo>
                <a:cubicBezTo>
                  <a:pt x="2007755" y="4420704"/>
                  <a:pt x="2365385" y="4302410"/>
                  <a:pt x="2279460" y="4356805"/>
                </a:cubicBezTo>
                <a:cubicBezTo>
                  <a:pt x="2148834" y="4439716"/>
                  <a:pt x="2129094" y="4456088"/>
                  <a:pt x="2029817" y="4468235"/>
                </a:cubicBezTo>
                <a:cubicBezTo>
                  <a:pt x="1944474" y="4478796"/>
                  <a:pt x="1644320" y="4710633"/>
                  <a:pt x="1560137" y="4730172"/>
                </a:cubicBezTo>
                <a:cubicBezTo>
                  <a:pt x="1485825" y="4747072"/>
                  <a:pt x="1774947" y="4800410"/>
                  <a:pt x="1956664" y="4820477"/>
                </a:cubicBezTo>
                <a:cubicBezTo>
                  <a:pt x="2130256" y="4840017"/>
                  <a:pt x="3101544" y="4789319"/>
                  <a:pt x="3268168" y="4852692"/>
                </a:cubicBezTo>
                <a:cubicBezTo>
                  <a:pt x="3111993" y="4878041"/>
                  <a:pt x="2970336" y="4953030"/>
                  <a:pt x="2807197" y="4939300"/>
                </a:cubicBezTo>
                <a:cubicBezTo>
                  <a:pt x="2773524" y="4936660"/>
                  <a:pt x="2724756" y="4930323"/>
                  <a:pt x="2721272" y="4970458"/>
                </a:cubicBezTo>
                <a:cubicBezTo>
                  <a:pt x="2718369" y="5005313"/>
                  <a:pt x="2788038" y="4981548"/>
                  <a:pt x="2802552" y="5014291"/>
                </a:cubicBezTo>
                <a:cubicBezTo>
                  <a:pt x="2719531" y="5060235"/>
                  <a:pt x="2621415" y="5018515"/>
                  <a:pt x="2537812" y="5053898"/>
                </a:cubicBezTo>
                <a:cubicBezTo>
                  <a:pt x="2491948" y="5099314"/>
                  <a:pt x="2589483" y="5107236"/>
                  <a:pt x="2569744" y="5153182"/>
                </a:cubicBezTo>
                <a:cubicBezTo>
                  <a:pt x="2301522" y="5193845"/>
                  <a:pt x="2252174" y="5268836"/>
                  <a:pt x="1987436" y="5334320"/>
                </a:cubicBezTo>
                <a:cubicBezTo>
                  <a:pt x="1971179" y="5338545"/>
                  <a:pt x="1958407" y="5352274"/>
                  <a:pt x="1972921" y="5382376"/>
                </a:cubicBezTo>
                <a:cubicBezTo>
                  <a:pt x="2087874" y="5396107"/>
                  <a:pt x="2215599" y="5373399"/>
                  <a:pt x="2341001" y="5360725"/>
                </a:cubicBezTo>
                <a:cubicBezTo>
                  <a:pt x="2537812" y="5340129"/>
                  <a:pt x="2533748" y="5339072"/>
                  <a:pt x="2710822" y="5418816"/>
                </a:cubicBezTo>
                <a:cubicBezTo>
                  <a:pt x="2743914" y="5433602"/>
                  <a:pt x="2801390" y="5438355"/>
                  <a:pt x="2833903" y="5413007"/>
                </a:cubicBezTo>
                <a:cubicBezTo>
                  <a:pt x="2896604" y="5364422"/>
                  <a:pt x="2950016" y="5368646"/>
                  <a:pt x="3011556" y="5399276"/>
                </a:cubicBezTo>
                <a:cubicBezTo>
                  <a:pt x="3077160" y="5432547"/>
                  <a:pt x="3171793" y="5391882"/>
                  <a:pt x="3254233" y="5439412"/>
                </a:cubicBezTo>
                <a:cubicBezTo>
                  <a:pt x="3099802" y="5473739"/>
                  <a:pt x="2957563" y="5473739"/>
                  <a:pt x="2792101" y="5471625"/>
                </a:cubicBezTo>
                <a:cubicBezTo>
                  <a:pt x="2846095" y="5537639"/>
                  <a:pt x="2914601" y="5536582"/>
                  <a:pt x="2977303" y="5539751"/>
                </a:cubicBezTo>
                <a:cubicBezTo>
                  <a:pt x="3214174" y="5551898"/>
                  <a:pt x="3601411" y="5660686"/>
                  <a:pt x="3656566" y="5678642"/>
                </a:cubicBezTo>
                <a:cubicBezTo>
                  <a:pt x="4280675" y="5879847"/>
                  <a:pt x="4178497" y="5898332"/>
                  <a:pt x="4858340" y="5969625"/>
                </a:cubicBezTo>
                <a:cubicBezTo>
                  <a:pt x="5261253" y="6011873"/>
                  <a:pt x="4887368" y="6032469"/>
                  <a:pt x="5296668" y="6043559"/>
                </a:cubicBezTo>
                <a:cubicBezTo>
                  <a:pt x="5349500" y="6045143"/>
                  <a:pt x="5402911" y="6044087"/>
                  <a:pt x="5456323" y="6042502"/>
                </a:cubicBezTo>
                <a:cubicBezTo>
                  <a:pt x="5368077" y="6073134"/>
                  <a:pt x="5267058" y="6100066"/>
                  <a:pt x="5267058" y="6100066"/>
                </a:cubicBezTo>
                <a:cubicBezTo>
                  <a:pt x="5267058" y="6100066"/>
                  <a:pt x="5318728" y="6208854"/>
                  <a:pt x="7095266" y="6287541"/>
                </a:cubicBezTo>
                <a:cubicBezTo>
                  <a:pt x="7422124" y="6302329"/>
                  <a:pt x="9563254" y="6024548"/>
                  <a:pt x="9707235" y="5994446"/>
                </a:cubicBezTo>
                <a:cubicBezTo>
                  <a:pt x="9844249" y="5966984"/>
                  <a:pt x="10002164" y="5671247"/>
                  <a:pt x="10083442" y="5678642"/>
                </a:cubicBezTo>
                <a:cubicBezTo>
                  <a:pt x="10103183" y="5653293"/>
                  <a:pt x="10283158" y="5139979"/>
                  <a:pt x="10338892" y="4650957"/>
                </a:cubicBezTo>
                <a:cubicBezTo>
                  <a:pt x="10448618" y="4580718"/>
                  <a:pt x="10551960" y="4503088"/>
                  <a:pt x="10628013" y="4411198"/>
                </a:cubicBezTo>
                <a:cubicBezTo>
                  <a:pt x="10675040" y="4354692"/>
                  <a:pt x="10718003" y="4298185"/>
                  <a:pt x="10802766" y="4258050"/>
                </a:cubicBezTo>
                <a:cubicBezTo>
                  <a:pt x="10755739" y="4203128"/>
                  <a:pt x="10675040" y="4190453"/>
                  <a:pt x="10614662" y="4150318"/>
                </a:cubicBezTo>
                <a:cubicBezTo>
                  <a:pt x="10610017" y="4117046"/>
                  <a:pt x="10705811" y="4127081"/>
                  <a:pt x="10681427" y="4054203"/>
                </a:cubicBezTo>
                <a:cubicBezTo>
                  <a:pt x="10648335" y="3957032"/>
                  <a:pt x="10684328" y="3846131"/>
                  <a:pt x="10520029" y="3804411"/>
                </a:cubicBezTo>
                <a:cubicBezTo>
                  <a:pt x="10476485" y="3709881"/>
                  <a:pt x="10464294" y="3558845"/>
                  <a:pt x="10568798" y="3466426"/>
                </a:cubicBezTo>
                <a:cubicBezTo>
                  <a:pt x="10724388" y="3328592"/>
                  <a:pt x="10699424" y="3240927"/>
                  <a:pt x="10499709" y="3166465"/>
                </a:cubicBezTo>
                <a:cubicBezTo>
                  <a:pt x="10474164" y="3156958"/>
                  <a:pt x="10501452" y="2570768"/>
                  <a:pt x="10489840" y="2546475"/>
                </a:cubicBezTo>
                <a:cubicBezTo>
                  <a:pt x="10508418" y="2513205"/>
                  <a:pt x="10551960" y="2521126"/>
                  <a:pt x="10584471" y="2512148"/>
                </a:cubicBezTo>
                <a:cubicBezTo>
                  <a:pt x="10726711" y="2474125"/>
                  <a:pt x="10731357" y="2474125"/>
                  <a:pt x="10695942" y="2358471"/>
                </a:cubicBezTo>
                <a:cubicBezTo>
                  <a:pt x="10685490" y="2323616"/>
                  <a:pt x="10709874" y="2309357"/>
                  <a:pt x="10732516" y="2287706"/>
                </a:cubicBezTo>
                <a:cubicBezTo>
                  <a:pt x="10817280" y="2206905"/>
                  <a:pt x="10817860" y="2205850"/>
                  <a:pt x="10731357" y="2137725"/>
                </a:cubicBezTo>
                <a:cubicBezTo>
                  <a:pt x="10706391" y="2118185"/>
                  <a:pt x="10689555" y="2097061"/>
                  <a:pt x="10678525" y="2070656"/>
                </a:cubicBezTo>
                <a:cubicBezTo>
                  <a:pt x="10658203" y="2022599"/>
                  <a:pt x="10658784" y="1982463"/>
                  <a:pt x="10735999" y="1956587"/>
                </a:cubicBezTo>
                <a:cubicBezTo>
                  <a:pt x="10789993" y="1938104"/>
                  <a:pt x="10820762" y="1916978"/>
                  <a:pt x="10824246" y="1862584"/>
                </a:cubicBezTo>
                <a:cubicBezTo>
                  <a:pt x="10826570" y="1817166"/>
                  <a:pt x="10832955" y="1787594"/>
                  <a:pt x="10773156" y="1768054"/>
                </a:cubicBezTo>
                <a:cubicBezTo>
                  <a:pt x="10724969" y="1752211"/>
                  <a:pt x="10711036" y="1718412"/>
                  <a:pt x="10716261" y="1678278"/>
                </a:cubicBezTo>
                <a:cubicBezTo>
                  <a:pt x="10728452" y="1580050"/>
                  <a:pt x="10662849" y="1522487"/>
                  <a:pt x="10554864" y="1477599"/>
                </a:cubicBezTo>
                <a:cubicBezTo>
                  <a:pt x="10452101" y="1434822"/>
                  <a:pt x="10362116" y="1377259"/>
                  <a:pt x="10267483" y="1324977"/>
                </a:cubicBezTo>
                <a:cubicBezTo>
                  <a:pt x="10162399" y="1266887"/>
                  <a:pt x="10040481" y="1232031"/>
                  <a:pt x="9913337" y="1202458"/>
                </a:cubicBezTo>
                <a:cubicBezTo>
                  <a:pt x="9936561" y="1160210"/>
                  <a:pt x="10016678" y="1183974"/>
                  <a:pt x="10024805" y="1124827"/>
                </a:cubicBezTo>
                <a:cubicBezTo>
                  <a:pt x="9826251" y="1074658"/>
                  <a:pt x="9636408" y="999139"/>
                  <a:pt x="9411726" y="980655"/>
                </a:cubicBezTo>
                <a:cubicBezTo>
                  <a:pt x="9593444" y="990161"/>
                  <a:pt x="9758326" y="922036"/>
                  <a:pt x="9930753" y="901968"/>
                </a:cubicBezTo>
                <a:cubicBezTo>
                  <a:pt x="9947008" y="868698"/>
                  <a:pt x="9909273" y="877147"/>
                  <a:pt x="9894178" y="871339"/>
                </a:cubicBezTo>
                <a:cubicBezTo>
                  <a:pt x="9879083" y="865001"/>
                  <a:pt x="9860506" y="862889"/>
                  <a:pt x="9858182" y="839125"/>
                </a:cubicBezTo>
                <a:cubicBezTo>
                  <a:pt x="9941205" y="804798"/>
                  <a:pt x="10045126" y="827506"/>
                  <a:pt x="10131050" y="792652"/>
                </a:cubicBezTo>
                <a:cubicBezTo>
                  <a:pt x="10111891" y="741954"/>
                  <a:pt x="10037578" y="772583"/>
                  <a:pt x="10006808" y="731920"/>
                </a:cubicBezTo>
                <a:cubicBezTo>
                  <a:pt x="10086927" y="724526"/>
                  <a:pt x="10161239" y="721357"/>
                  <a:pt x="10233809" y="710268"/>
                </a:cubicBezTo>
                <a:cubicBezTo>
                  <a:pt x="10290705" y="701818"/>
                  <a:pt x="10306380" y="658513"/>
                  <a:pt x="10267483" y="628940"/>
                </a:cubicBezTo>
                <a:cubicBezTo>
                  <a:pt x="10232648" y="602536"/>
                  <a:pt x="10181559" y="600422"/>
                  <a:pt x="10136275" y="589333"/>
                </a:cubicBezTo>
                <a:cubicBezTo>
                  <a:pt x="9813479" y="512230"/>
                  <a:pt x="9474428" y="487409"/>
                  <a:pt x="9131312" y="480544"/>
                </a:cubicBezTo>
                <a:cubicBezTo>
                  <a:pt x="8580936" y="469453"/>
                  <a:pt x="8028817" y="469982"/>
                  <a:pt x="7479600" y="454667"/>
                </a:cubicBezTo>
                <a:cubicBezTo>
                  <a:pt x="7227489" y="447934"/>
                  <a:pt x="6976357" y="436744"/>
                  <a:pt x="6724001" y="434021"/>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4098" name="Picture 2" descr="Let's start the lesson icebreaker: English ESL powerpoints">
            <a:extLst>
              <a:ext uri="{FF2B5EF4-FFF2-40B4-BE49-F238E27FC236}">
                <a16:creationId xmlns:a16="http://schemas.microsoft.com/office/drawing/2014/main" id="{B1CEC6AD-EB21-C12D-B39B-39AB977B919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752972" y="1289713"/>
            <a:ext cx="5755131" cy="4073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919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22578-8D2B-2542-D24F-49D8CFEDB41D}"/>
              </a:ext>
            </a:extLst>
          </p:cNvPr>
          <p:cNvSpPr>
            <a:spLocks noGrp="1"/>
          </p:cNvSpPr>
          <p:nvPr>
            <p:ph type="title"/>
          </p:nvPr>
        </p:nvSpPr>
        <p:spPr/>
        <p:txBody>
          <a:bodyPr/>
          <a:lstStyle/>
          <a:p>
            <a:r>
              <a:rPr lang="en-GB" dirty="0"/>
              <a:t>Home directory :/c/Users/</a:t>
            </a:r>
            <a:r>
              <a:rPr lang="en-GB" dirty="0" err="1"/>
              <a:t>maxplanck</a:t>
            </a:r>
            <a:endParaRPr lang="en-GB" dirty="0"/>
          </a:p>
        </p:txBody>
      </p:sp>
      <p:pic>
        <p:nvPicPr>
          <p:cNvPr id="4" name="Picture 3">
            <a:extLst>
              <a:ext uri="{FF2B5EF4-FFF2-40B4-BE49-F238E27FC236}">
                <a16:creationId xmlns:a16="http://schemas.microsoft.com/office/drawing/2014/main" id="{12A462D2-051B-1E67-859D-2FE55E3A7D3E}"/>
              </a:ext>
            </a:extLst>
          </p:cNvPr>
          <p:cNvPicPr>
            <a:picLocks noChangeAspect="1"/>
          </p:cNvPicPr>
          <p:nvPr/>
        </p:nvPicPr>
        <p:blipFill>
          <a:blip r:embed="rId3"/>
          <a:stretch>
            <a:fillRect/>
          </a:stretch>
        </p:blipFill>
        <p:spPr>
          <a:xfrm>
            <a:off x="3849356" y="2031772"/>
            <a:ext cx="3475892" cy="1854923"/>
          </a:xfrm>
          <a:prstGeom prst="rect">
            <a:avLst/>
          </a:prstGeom>
        </p:spPr>
      </p:pic>
      <p:sp>
        <p:nvSpPr>
          <p:cNvPr id="9" name="TextBox 8">
            <a:extLst>
              <a:ext uri="{FF2B5EF4-FFF2-40B4-BE49-F238E27FC236}">
                <a16:creationId xmlns:a16="http://schemas.microsoft.com/office/drawing/2014/main" id="{352B9E51-F78F-51D7-CE43-F2FD228DD46A}"/>
              </a:ext>
            </a:extLst>
          </p:cNvPr>
          <p:cNvSpPr txBox="1"/>
          <p:nvPr/>
        </p:nvSpPr>
        <p:spPr>
          <a:xfrm>
            <a:off x="703383" y="4632290"/>
            <a:ext cx="8186857" cy="1754326"/>
          </a:xfrm>
          <a:prstGeom prst="rect">
            <a:avLst/>
          </a:prstGeom>
          <a:noFill/>
        </p:spPr>
        <p:txBody>
          <a:bodyPr wrap="none" rtlCol="0">
            <a:spAutoFit/>
          </a:bodyPr>
          <a:lstStyle/>
          <a:p>
            <a:r>
              <a:rPr lang="en-US" b="0" i="0" dirty="0">
                <a:solidFill>
                  <a:srgbClr val="383838"/>
                </a:solidFill>
                <a:effectLst/>
                <a:latin typeface="Mulish"/>
              </a:rPr>
              <a:t>Notice that there are two meanings for the </a:t>
            </a:r>
            <a:r>
              <a:rPr lang="en-US" dirty="0"/>
              <a:t>/</a:t>
            </a:r>
            <a:r>
              <a:rPr lang="en-US" b="0" i="0" dirty="0">
                <a:solidFill>
                  <a:srgbClr val="383838"/>
                </a:solidFill>
                <a:effectLst/>
                <a:latin typeface="Mulish"/>
              </a:rPr>
              <a:t> character. </a:t>
            </a:r>
          </a:p>
          <a:p>
            <a:r>
              <a:rPr lang="en-US" b="0" i="0" dirty="0">
                <a:solidFill>
                  <a:srgbClr val="383838"/>
                </a:solidFill>
                <a:effectLst/>
                <a:latin typeface="Mulish"/>
              </a:rPr>
              <a:t>When it appears at the front of a file or directory name, it refers to the root directory.</a:t>
            </a:r>
          </a:p>
          <a:p>
            <a:r>
              <a:rPr lang="en-US" b="0" i="0" dirty="0">
                <a:solidFill>
                  <a:srgbClr val="383838"/>
                </a:solidFill>
                <a:effectLst/>
                <a:latin typeface="Mulish"/>
              </a:rPr>
              <a:t> When it appears </a:t>
            </a:r>
            <a:r>
              <a:rPr lang="en-US" b="0" i="1" dirty="0">
                <a:solidFill>
                  <a:srgbClr val="383838"/>
                </a:solidFill>
                <a:effectLst/>
                <a:latin typeface="Mulish"/>
              </a:rPr>
              <a:t>inside</a:t>
            </a:r>
            <a:r>
              <a:rPr lang="en-US" b="0" i="0" dirty="0">
                <a:solidFill>
                  <a:srgbClr val="383838"/>
                </a:solidFill>
                <a:effectLst/>
                <a:latin typeface="Mulish"/>
              </a:rPr>
              <a:t> a path, it’s just a separator.</a:t>
            </a:r>
          </a:p>
          <a:p>
            <a:endParaRPr lang="en-US" dirty="0">
              <a:solidFill>
                <a:srgbClr val="383838"/>
              </a:solidFill>
              <a:latin typeface="Mulish"/>
            </a:endParaRPr>
          </a:p>
          <a:p>
            <a:r>
              <a:rPr lang="en-US" dirty="0">
                <a:solidFill>
                  <a:srgbClr val="FF0000"/>
                </a:solidFill>
                <a:latin typeface="Mulish"/>
              </a:rPr>
              <a:t>/</a:t>
            </a:r>
            <a:r>
              <a:rPr lang="en-US" dirty="0">
                <a:solidFill>
                  <a:srgbClr val="383838"/>
                </a:solidFill>
                <a:latin typeface="Mulish"/>
              </a:rPr>
              <a:t>C/Users/</a:t>
            </a:r>
            <a:r>
              <a:rPr lang="en-US" dirty="0" err="1">
                <a:solidFill>
                  <a:srgbClr val="383838"/>
                </a:solidFill>
                <a:latin typeface="Mulish"/>
              </a:rPr>
              <a:t>maxplanck</a:t>
            </a:r>
            <a:r>
              <a:rPr lang="en-US" dirty="0">
                <a:solidFill>
                  <a:srgbClr val="383838"/>
                </a:solidFill>
                <a:latin typeface="Mulish"/>
              </a:rPr>
              <a:t>/Documents</a:t>
            </a:r>
            <a:endParaRPr lang="en-GB" dirty="0"/>
          </a:p>
          <a:p>
            <a:endParaRPr lang="en-GB" dirty="0"/>
          </a:p>
        </p:txBody>
      </p:sp>
      <p:sp>
        <p:nvSpPr>
          <p:cNvPr id="10" name="TextBox 9">
            <a:extLst>
              <a:ext uri="{FF2B5EF4-FFF2-40B4-BE49-F238E27FC236}">
                <a16:creationId xmlns:a16="http://schemas.microsoft.com/office/drawing/2014/main" id="{504092F4-81C0-CA8E-F0E0-ECB8F646C351}"/>
              </a:ext>
            </a:extLst>
          </p:cNvPr>
          <p:cNvSpPr txBox="1"/>
          <p:nvPr/>
        </p:nvSpPr>
        <p:spPr>
          <a:xfrm>
            <a:off x="5975420" y="2190541"/>
            <a:ext cx="1525546" cy="369332"/>
          </a:xfrm>
          <a:prstGeom prst="rect">
            <a:avLst/>
          </a:prstGeom>
          <a:noFill/>
        </p:spPr>
        <p:txBody>
          <a:bodyPr wrap="none" rtlCol="0">
            <a:spAutoFit/>
          </a:bodyPr>
          <a:lstStyle/>
          <a:p>
            <a:r>
              <a:rPr lang="en-GB" dirty="0"/>
              <a:t>Root directory</a:t>
            </a:r>
          </a:p>
        </p:txBody>
      </p:sp>
    </p:spTree>
    <p:extLst>
      <p:ext uri="{BB962C8B-B14F-4D97-AF65-F5344CB8AC3E}">
        <p14:creationId xmlns:p14="http://schemas.microsoft.com/office/powerpoint/2010/main" val="1848911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D77F8-3155-DABE-5900-2BDD65B3BB69}"/>
              </a:ext>
            </a:extLst>
          </p:cNvPr>
          <p:cNvSpPr>
            <a:spLocks noGrp="1"/>
          </p:cNvSpPr>
          <p:nvPr>
            <p:ph type="title"/>
          </p:nvPr>
        </p:nvSpPr>
        <p:spPr/>
        <p:txBody>
          <a:bodyPr/>
          <a:lstStyle/>
          <a:p>
            <a:r>
              <a:rPr lang="en-GB" dirty="0"/>
              <a:t>File structure</a:t>
            </a:r>
          </a:p>
        </p:txBody>
      </p:sp>
      <p:sp>
        <p:nvSpPr>
          <p:cNvPr id="3" name="TextBox 2">
            <a:extLst>
              <a:ext uri="{FF2B5EF4-FFF2-40B4-BE49-F238E27FC236}">
                <a16:creationId xmlns:a16="http://schemas.microsoft.com/office/drawing/2014/main" id="{2E681665-BFAA-B22D-7A1C-C62BE75BFFC3}"/>
              </a:ext>
            </a:extLst>
          </p:cNvPr>
          <p:cNvSpPr txBox="1"/>
          <p:nvPr/>
        </p:nvSpPr>
        <p:spPr>
          <a:xfrm>
            <a:off x="926541" y="1599228"/>
            <a:ext cx="10338917" cy="4893647"/>
          </a:xfrm>
          <a:prstGeom prst="rect">
            <a:avLst/>
          </a:prstGeom>
          <a:noFill/>
        </p:spPr>
        <p:txBody>
          <a:bodyPr wrap="square" rtlCol="0">
            <a:spAutoFit/>
          </a:bodyPr>
          <a:lstStyle/>
          <a:p>
            <a:r>
              <a:rPr lang="en-GB" sz="2400" dirty="0">
                <a:latin typeface="+mj-lt"/>
              </a:rPr>
              <a:t>- Locate your Desktop folder </a:t>
            </a:r>
          </a:p>
          <a:p>
            <a:r>
              <a:rPr lang="en-GB" sz="2400" dirty="0">
                <a:latin typeface="+mj-lt"/>
              </a:rPr>
              <a:t>- Move to your Desktop folder </a:t>
            </a:r>
          </a:p>
          <a:p>
            <a:r>
              <a:rPr lang="en-GB" sz="2400" dirty="0">
                <a:latin typeface="+mj-lt"/>
              </a:rPr>
              <a:t>- Create a directory with the following internal pattern:</a:t>
            </a:r>
          </a:p>
          <a:p>
            <a:endParaRPr lang="en-GB" sz="2400" dirty="0">
              <a:latin typeface="+mj-lt"/>
            </a:endParaRPr>
          </a:p>
          <a:p>
            <a:r>
              <a:rPr lang="en-GB" sz="2400" b="1" dirty="0">
                <a:latin typeface="+mj-lt"/>
              </a:rPr>
              <a:t>Thesis</a:t>
            </a:r>
          </a:p>
          <a:p>
            <a:r>
              <a:rPr lang="en-GB" sz="2400" dirty="0">
                <a:latin typeface="+mj-lt"/>
              </a:rPr>
              <a:t>|── data/</a:t>
            </a:r>
          </a:p>
          <a:p>
            <a:r>
              <a:rPr lang="en-GB" sz="2400" dirty="0">
                <a:latin typeface="+mj-lt"/>
              </a:rPr>
              <a:t>│   |── a.dat</a:t>
            </a:r>
          </a:p>
          <a:p>
            <a:r>
              <a:rPr lang="en-GB" sz="2400" dirty="0">
                <a:latin typeface="+mj-lt"/>
              </a:rPr>
              <a:t>│   |── b.dat</a:t>
            </a:r>
          </a:p>
          <a:p>
            <a:r>
              <a:rPr lang="en-GB" sz="2400" dirty="0">
                <a:latin typeface="+mj-lt"/>
              </a:rPr>
              <a:t>│   |── c.dat</a:t>
            </a:r>
          </a:p>
          <a:p>
            <a:r>
              <a:rPr lang="en-GB" sz="2400" dirty="0">
                <a:latin typeface="+mj-lt"/>
              </a:rPr>
              <a:t>|── docs/</a:t>
            </a:r>
          </a:p>
          <a:p>
            <a:r>
              <a:rPr lang="en-GB" sz="2400" dirty="0">
                <a:latin typeface="+mj-lt"/>
              </a:rPr>
              <a:t>|── scripts/</a:t>
            </a:r>
          </a:p>
          <a:p>
            <a:r>
              <a:rPr lang="en-GB" sz="2400" dirty="0">
                <a:latin typeface="+mj-lt"/>
              </a:rPr>
              <a:t>      |── raw_data_processing.py</a:t>
            </a:r>
          </a:p>
          <a:p>
            <a:r>
              <a:rPr lang="en-GB" sz="2400" dirty="0">
                <a:latin typeface="+mj-lt"/>
              </a:rPr>
              <a:t>manuscript.tex</a:t>
            </a:r>
          </a:p>
        </p:txBody>
      </p:sp>
    </p:spTree>
    <p:extLst>
      <p:ext uri="{BB962C8B-B14F-4D97-AF65-F5344CB8AC3E}">
        <p14:creationId xmlns:p14="http://schemas.microsoft.com/office/powerpoint/2010/main" val="42087494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TotalTime>
  <Words>532</Words>
  <Application>Microsoft Office PowerPoint</Application>
  <PresentationFormat>Widescreen</PresentationFormat>
  <Paragraphs>65</Paragraphs>
  <Slides>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Consolas</vt:lpstr>
      <vt:lpstr>Mulish</vt:lpstr>
      <vt:lpstr>Office Theme</vt:lpstr>
      <vt:lpstr>Unix Introduction</vt:lpstr>
      <vt:lpstr>Background : Human interaction with computers</vt:lpstr>
      <vt:lpstr>However, the GUI scales poorly with repetitive tasks</vt:lpstr>
      <vt:lpstr>Unix shell</vt:lpstr>
      <vt:lpstr>Unix shell </vt:lpstr>
      <vt:lpstr>Today , we will use the shell for:</vt:lpstr>
      <vt:lpstr>PowerPoint Presentation</vt:lpstr>
      <vt:lpstr>Home directory :/c/Users/maxplanck</vt:lpstr>
      <vt:lpstr>File structure</vt:lpstr>
    </vt:vector>
  </TitlesOfParts>
  <Company>TU Delft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Unix Introduction</dc:title>
  <dc:creator>Leila Iñigo de la Cruz</dc:creator>
  <cp:lastModifiedBy>Leila Iñigo de la Cruz</cp:lastModifiedBy>
  <cp:revision>5</cp:revision>
  <dcterms:created xsi:type="dcterms:W3CDTF">2024-01-26T09:37:08Z</dcterms:created>
  <dcterms:modified xsi:type="dcterms:W3CDTF">2024-02-12T15:22:30Z</dcterms:modified>
</cp:coreProperties>
</file>