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ge6KihLSTu/TupDfJ+8hym2izS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3" name="Google Shape;1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3" name="Google Shape;15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4" name="Google Shape;19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5" name="Google Shape;20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1"/>
          <p:cNvSpPr/>
          <p:nvPr/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 extrusionOk="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4" name="Google Shape;14;p11"/>
          <p:cNvSpPr txBox="1"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Meiryo"/>
              <a:buNone/>
              <a:defRPr sz="54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lvl="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  <a:defRPr sz="2400">
                <a:solidFill>
                  <a:srgbClr val="262626"/>
                </a:solidFill>
              </a:defRPr>
            </a:lvl1pPr>
            <a:lvl2pPr lvl="1" algn="ctr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600"/>
              <a:buNone/>
              <a:defRPr sz="1600"/>
            </a:lvl6pPr>
            <a:lvl7pPr lvl="6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600"/>
              <a:buNone/>
              <a:defRPr sz="1600"/>
            </a:lvl7pPr>
            <a:lvl8pPr lvl="7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600"/>
              <a:buNone/>
              <a:defRPr sz="1600"/>
            </a:lvl8pPr>
            <a:lvl9pPr lvl="8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dt" idx="10"/>
          </p:nvPr>
        </p:nvSpPr>
        <p:spPr>
          <a:xfrm>
            <a:off x="4654295" y="617415"/>
            <a:ext cx="712372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ftr" idx="11"/>
          </p:nvPr>
        </p:nvSpPr>
        <p:spPr>
          <a:xfrm>
            <a:off x="4654295" y="6170490"/>
            <a:ext cx="558834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sldNum" idx="12"/>
          </p:nvPr>
        </p:nvSpPr>
        <p:spPr>
          <a:xfrm>
            <a:off x="10515600" y="6170490"/>
            <a:ext cx="119882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" name="Google Shape;19;p11"/>
          <p:cNvSpPr/>
          <p:nvPr/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 extrusionOk="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0" name="Google Shape;20;p11"/>
          <p:cNvSpPr/>
          <p:nvPr/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 extrusionOk="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1" name="Google Shape;21;p11"/>
          <p:cNvSpPr/>
          <p:nvPr/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 extrusionOk="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D5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body" idx="1"/>
          </p:nvPr>
        </p:nvSpPr>
        <p:spPr>
          <a:xfrm rot="5400000">
            <a:off x="4479774" y="-247258"/>
            <a:ext cx="3651504" cy="8770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marL="457200" lvl="0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marL="1371600" lvl="2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dt" idx="10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ftr" idx="11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ldNum" idx="12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>
            <a:spLocks noGrp="1"/>
          </p:cNvSpPr>
          <p:nvPr>
            <p:ph type="title"/>
          </p:nvPr>
        </p:nvSpPr>
        <p:spPr>
          <a:xfrm rot="5400000">
            <a:off x="7393812" y="2391190"/>
            <a:ext cx="5339932" cy="1571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body" idx="1"/>
          </p:nvPr>
        </p:nvSpPr>
        <p:spPr>
          <a:xfrm rot="5400000">
            <a:off x="3252190" y="205883"/>
            <a:ext cx="5322596" cy="5959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marL="457200" lvl="0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marL="1371600" lvl="2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dt" idx="10"/>
          </p:nvPr>
        </p:nvSpPr>
        <p:spPr>
          <a:xfrm>
            <a:off x="9277965" y="6296615"/>
            <a:ext cx="25059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ftr" idx="11"/>
          </p:nvPr>
        </p:nvSpPr>
        <p:spPr>
          <a:xfrm>
            <a:off x="2933699" y="6296615"/>
            <a:ext cx="59595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sldNum" idx="12"/>
          </p:nvPr>
        </p:nvSpPr>
        <p:spPr>
          <a:xfrm rot="5400000">
            <a:off x="8734643" y="2853201"/>
            <a:ext cx="5383267" cy="60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00" name="Google Shape;100;p21" title="Rule Line"/>
          <p:cNvCxnSpPr/>
          <p:nvPr/>
        </p:nvCxnSpPr>
        <p:spPr>
          <a:xfrm>
            <a:off x="9111582" y="571502"/>
            <a:ext cx="0" cy="5275467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marL="457200" lvl="0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marL="1371600" lvl="2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dt" idx="10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ftr" idx="11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ldNum" idx="12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dt" idx="10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ftr" idx="11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sldNum" idx="12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>
            <a:spLocks noGrp="1"/>
          </p:cNvSpPr>
          <p:nvPr>
            <p:ph type="dt" idx="10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ftr" idx="11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sldNum" idx="12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15"/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39" name="Google Shape;39;p15"/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/>
              <a:ahLst/>
              <a:cxnLst/>
              <a:rect l="l" t="t" r="r" b="b"/>
              <a:pathLst>
                <a:path w="4013331" h="2742133" extrusionOk="0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40" name="Google Shape;40;p15"/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/>
              <a:ahLst/>
              <a:cxnLst/>
              <a:rect l="l" t="t" r="r" b="b"/>
              <a:pathLst>
                <a:path w="3401415" h="2440484" extrusionOk="0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 cap="flat" cmpd="sng">
              <a:solidFill>
                <a:srgbClr val="D5DDD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41" name="Google Shape;41;p15"/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/>
              <a:ahLst/>
              <a:cxnLst/>
              <a:rect l="l" t="t" r="r" b="b"/>
              <a:pathLst>
                <a:path w="4130517" h="2806419" extrusionOk="0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42" name="Google Shape;42;p15"/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/>
              <a:ahLst/>
              <a:cxnLst/>
              <a:rect l="l" t="t" r="r" b="b"/>
              <a:pathLst>
                <a:path w="4389519" h="2916937" extrusionOk="0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</p:grpSp>
      <p:grpSp>
        <p:nvGrpSpPr>
          <p:cNvPr id="43" name="Google Shape;43;p15"/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44" name="Google Shape;44;p15"/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/>
              <a:ahLst/>
              <a:cxnLst/>
              <a:rect l="l" t="t" r="r" b="b"/>
              <a:pathLst>
                <a:path w="4069058" h="3547008" extrusionOk="0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45" name="Google Shape;45;p15"/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/>
              <a:ahLst/>
              <a:cxnLst/>
              <a:rect l="l" t="t" r="r" b="b"/>
              <a:pathLst>
                <a:path w="3872006" h="3321595" extrusionOk="0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46" name="Google Shape;46;p15"/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/>
              <a:ahLst/>
              <a:cxnLst/>
              <a:rect l="l" t="t" r="r" b="b"/>
              <a:pathLst>
                <a:path w="3462454" h="3010961" extrusionOk="0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 cap="flat" cmpd="sng">
              <a:solidFill>
                <a:srgbClr val="D5DDD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47" name="Google Shape;47;p15"/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/>
              <a:ahLst/>
              <a:cxnLst/>
              <a:rect l="l" t="t" r="r" b="b"/>
              <a:pathLst>
                <a:path w="3904481" h="3411460" extrusionOk="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</p:grpSp>
      <p:grpSp>
        <p:nvGrpSpPr>
          <p:cNvPr id="48" name="Google Shape;48;p15"/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49" name="Google Shape;49;p15"/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/>
              <a:ahLst/>
              <a:cxnLst/>
              <a:rect l="l" t="t" r="r" b="b"/>
              <a:pathLst>
                <a:path w="4174269" h="5181455" extrusionOk="0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/>
              <a:ahLst/>
              <a:cxnLst/>
              <a:rect l="l" t="t" r="r" b="b"/>
              <a:pathLst>
                <a:path w="4259808" h="5510713" extrusionOk="0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/>
              <a:ahLst/>
              <a:cxnLst/>
              <a:rect l="l" t="t" r="r" b="b"/>
              <a:pathLst>
                <a:path w="4029221" h="5265194" extrusionOk="0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D5DDD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/>
              <a:ahLst/>
              <a:cxnLst/>
              <a:rect l="l" t="t" r="r" b="b"/>
              <a:pathLst>
                <a:path w="3702048" h="4710667" extrusionOk="0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 cap="flat" cmpd="sng">
              <a:solidFill>
                <a:srgbClr val="D5DDD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</p:grpSp>
      <p:sp>
        <p:nvSpPr>
          <p:cNvPr id="53" name="Google Shape;53;p15"/>
          <p:cNvSpPr txBox="1"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Meiryo"/>
              <a:buNone/>
              <a:defRPr sz="4800" cap="none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ftr" idx="11"/>
          </p:nvPr>
        </p:nvSpPr>
        <p:spPr>
          <a:xfrm>
            <a:off x="4654296" y="6170490"/>
            <a:ext cx="571331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sldNum" idx="12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dt" idx="10"/>
          </p:nvPr>
        </p:nvSpPr>
        <p:spPr>
          <a:xfrm>
            <a:off x="640080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1920240" y="2438399"/>
            <a:ext cx="4160520" cy="365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marL="457200" lvl="0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marL="1371600" lvl="2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2"/>
          </p:nvPr>
        </p:nvSpPr>
        <p:spPr>
          <a:xfrm>
            <a:off x="6530290" y="2438399"/>
            <a:ext cx="4160520" cy="365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marL="457200" lvl="0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marL="1371600" lvl="2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dt" idx="10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>
            <a:lvl1pPr marL="457200" lvl="0" indent="-22860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2"/>
          </p:nvPr>
        </p:nvSpPr>
        <p:spPr>
          <a:xfrm>
            <a:off x="1920241" y="3316639"/>
            <a:ext cx="4160520" cy="2779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marL="457200" lvl="0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marL="1371600" lvl="2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3"/>
          </p:nvPr>
        </p:nvSpPr>
        <p:spPr>
          <a:xfrm>
            <a:off x="6530290" y="2456408"/>
            <a:ext cx="416052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>
            <a:lvl1pPr marL="457200" lvl="0" indent="-228600" algn="l">
              <a:lnSpc>
                <a:spcPct val="99000"/>
              </a:lnSpc>
              <a:spcBef>
                <a:spcPts val="93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 cap="none">
                <a:solidFill>
                  <a:schemeClr val="accent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4"/>
          </p:nvPr>
        </p:nvSpPr>
        <p:spPr>
          <a:xfrm>
            <a:off x="6530290" y="3316639"/>
            <a:ext cx="4160520" cy="2779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marL="457200" lvl="0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marL="1371600" lvl="2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dt" idx="10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ftr" idx="11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400"/>
              <a:buFont typeface="Meiryo"/>
              <a:buNone/>
              <a:defRPr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1"/>
          </p:nvPr>
        </p:nvSpPr>
        <p:spPr>
          <a:xfrm>
            <a:off x="1280160" y="640080"/>
            <a:ext cx="6949440" cy="5455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marL="457200" lvl="0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2pPr>
            <a:lvl3pPr marL="1371600" lvl="2" indent="-330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Char char="–"/>
              <a:defRPr sz="1600"/>
            </a:lvl3pPr>
            <a:lvl4pPr marL="1828800" lvl="3" indent="-3175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Char char="–"/>
              <a:defRPr sz="1400"/>
            </a:lvl4pPr>
            <a:lvl5pPr marL="2286000" lvl="4" indent="-3175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Char char="–"/>
              <a:defRPr sz="1400"/>
            </a:lvl5pPr>
            <a:lvl6pPr marL="2743200" lvl="5" indent="-3175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400"/>
              <a:buChar char="–"/>
              <a:defRPr sz="1400"/>
            </a:lvl6pPr>
            <a:lvl7pPr marL="3200400" lvl="6" indent="-3175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400"/>
              <a:buChar char="–"/>
              <a:defRPr sz="1400"/>
            </a:lvl7pPr>
            <a:lvl8pPr marL="3657600" lvl="7" indent="-3175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400"/>
              <a:buChar char="–"/>
              <a:defRPr sz="1400"/>
            </a:lvl8pPr>
            <a:lvl9pPr marL="4114800" lvl="8" indent="-3175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400"/>
              <a:buChar char="–"/>
              <a:defRPr sz="1400"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body" idx="2"/>
          </p:nvPr>
        </p:nvSpPr>
        <p:spPr>
          <a:xfrm>
            <a:off x="8476488" y="3223803"/>
            <a:ext cx="3227715" cy="287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marL="457200" lvl="0" indent="-228600" algn="l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dt" idx="10"/>
          </p:nvPr>
        </p:nvSpPr>
        <p:spPr>
          <a:xfrm>
            <a:off x="8476488" y="6170491"/>
            <a:ext cx="221432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ftr" idx="11"/>
          </p:nvPr>
        </p:nvSpPr>
        <p:spPr>
          <a:xfrm>
            <a:off x="1280160" y="6170490"/>
            <a:ext cx="694944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ldNum" idx="12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>
            <a:spLocks noGrp="1"/>
          </p:cNvSpPr>
          <p:nvPr>
            <p:ph type="pic" idx="2"/>
          </p:nvPr>
        </p:nvSpPr>
        <p:spPr>
          <a:xfrm>
            <a:off x="0" y="0"/>
            <a:ext cx="8102651" cy="6857999"/>
          </a:xfrm>
          <a:prstGeom prst="rect">
            <a:avLst/>
          </a:prstGeom>
          <a:solidFill>
            <a:srgbClr val="D5DDDD"/>
          </a:solidFill>
          <a:ln>
            <a:noFill/>
          </a:ln>
        </p:spPr>
      </p:sp>
      <p:sp>
        <p:nvSpPr>
          <p:cNvPr id="83" name="Google Shape;83;p19"/>
          <p:cNvSpPr txBox="1"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400"/>
              <a:buFont typeface="Meiryo"/>
              <a:buNone/>
              <a:defRPr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body" idx="1"/>
          </p:nvPr>
        </p:nvSpPr>
        <p:spPr>
          <a:xfrm>
            <a:off x="8476488" y="3223806"/>
            <a:ext cx="3227832" cy="2872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marL="457200" lvl="0" indent="-228600" algn="l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dt" idx="10"/>
          </p:nvPr>
        </p:nvSpPr>
        <p:spPr>
          <a:xfrm>
            <a:off x="8476488" y="6170491"/>
            <a:ext cx="221432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ftr" idx="11"/>
          </p:nvPr>
        </p:nvSpPr>
        <p:spPr>
          <a:xfrm>
            <a:off x="1280160" y="6170490"/>
            <a:ext cx="646441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sldNum" idx="12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>
            <a:lvl1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  <a:defRPr sz="32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marL="457200" marR="0" lvl="0" indent="-22860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orbel"/>
              <a:buNone/>
              <a:defRPr sz="1800" b="0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914400" marR="0" lvl="1" indent="-22860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orbel"/>
              <a:buNone/>
              <a:defRPr sz="1600" b="0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1371600" marR="0" lvl="2" indent="-31750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rbel"/>
              <a:buChar char="–"/>
              <a:defRPr sz="1400" b="0" i="1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1828800" marR="0" lvl="3" indent="-31750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rbel"/>
              <a:buChar char="–"/>
              <a:defRPr sz="1400" b="0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2286000" marR="0" lvl="4" indent="-31750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rbel"/>
              <a:buChar char="–"/>
              <a:defRPr sz="1400" b="0" i="1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2743200" marR="0" lvl="5" indent="-31750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400"/>
              <a:buFont typeface="Corbel"/>
              <a:buChar char="–"/>
              <a:defRPr sz="1400" b="0" i="0" u="none" strike="noStrike" cap="none">
                <a:solidFill>
                  <a:srgbClr val="B72614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3200400" marR="0" lvl="6" indent="-31750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400"/>
              <a:buFont typeface="Corbel"/>
              <a:buChar char="–"/>
              <a:defRPr sz="1400" b="0" i="1" u="none" strike="noStrike" cap="none">
                <a:solidFill>
                  <a:srgbClr val="B72614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3657600" marR="0" lvl="7" indent="-31750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400"/>
              <a:buFont typeface="Corbel"/>
              <a:buChar char="–"/>
              <a:defRPr sz="1400" b="0" i="0" u="none" strike="noStrike" cap="none">
                <a:solidFill>
                  <a:srgbClr val="B72614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4114800" marR="0" lvl="8" indent="-31750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400"/>
              <a:buFont typeface="Corbel"/>
              <a:buChar char="–"/>
              <a:defRPr sz="1400" b="0" i="1" u="none" strike="noStrike" cap="none">
                <a:solidFill>
                  <a:srgbClr val="B72614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0" title="Rule Line"/>
          <p:cNvCxnSpPr/>
          <p:nvPr/>
        </p:nvCxnSpPr>
        <p:spPr>
          <a:xfrm>
            <a:off x="1920240" y="2176009"/>
            <a:ext cx="8770571" cy="0"/>
          </a:xfrm>
          <a:prstGeom prst="straightConnector1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106" name="Google Shape;106;p1"/>
          <p:cNvPicPr preferRelativeResize="0"/>
          <p:nvPr/>
        </p:nvPicPr>
        <p:blipFill rotWithShape="1">
          <a:blip r:embed="rId3">
            <a:alphaModFix/>
          </a:blip>
          <a:srcRect r="-1" b="16023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" name="Google Shape;107;p1"/>
          <p:cNvGrpSpPr/>
          <p:nvPr/>
        </p:nvGrpSpPr>
        <p:grpSpPr>
          <a:xfrm>
            <a:off x="709937" y="721297"/>
            <a:ext cx="5565913" cy="5415406"/>
            <a:chOff x="797792" y="912854"/>
            <a:chExt cx="5298208" cy="5032292"/>
          </a:xfrm>
        </p:grpSpPr>
        <p:sp>
          <p:nvSpPr>
            <p:cNvPr id="108" name="Google Shape;108;p1"/>
            <p:cNvSpPr/>
            <p:nvPr/>
          </p:nvSpPr>
          <p:spPr>
            <a:xfrm>
              <a:off x="931439" y="1056388"/>
              <a:ext cx="4968823" cy="4748064"/>
            </a:xfrm>
            <a:custGeom>
              <a:avLst/>
              <a:gdLst/>
              <a:ahLst/>
              <a:cxnLst/>
              <a:rect l="l" t="t" r="r" b="b"/>
              <a:pathLst>
                <a:path w="3810827" h="3634591" extrusionOk="0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797792" y="912854"/>
              <a:ext cx="5298208" cy="5032292"/>
            </a:xfrm>
            <a:custGeom>
              <a:avLst/>
              <a:gdLst/>
              <a:ahLst/>
              <a:cxnLst/>
              <a:rect l="l" t="t" r="r" b="b"/>
              <a:pathLst>
                <a:path w="3810827" h="3634591" extrusionOk="0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1033671" y="1232452"/>
              <a:ext cx="4715122" cy="4439901"/>
            </a:xfrm>
            <a:custGeom>
              <a:avLst/>
              <a:gdLst/>
              <a:ahLst/>
              <a:cxnLst/>
              <a:rect l="l" t="t" r="r" b="b"/>
              <a:pathLst>
                <a:path w="3810827" h="3634591" extrusionOk="0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lt1">
                <a:alpha val="8431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</p:grpSp>
      <p:sp>
        <p:nvSpPr>
          <p:cNvPr id="111" name="Google Shape;111;p1"/>
          <p:cNvSpPr txBox="1">
            <a:spLocks noGrp="1"/>
          </p:cNvSpPr>
          <p:nvPr>
            <p:ph type="ctrTitle"/>
          </p:nvPr>
        </p:nvSpPr>
        <p:spPr>
          <a:xfrm>
            <a:off x="1402171" y="2152207"/>
            <a:ext cx="4181444" cy="236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 fontScale="90000"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100"/>
              <a:buFont typeface="Meiryo"/>
              <a:buNone/>
            </a:pPr>
            <a:r>
              <a:rPr lang="en-GB" sz="4100" dirty="0">
                <a:solidFill>
                  <a:srgbClr val="3F3F3F"/>
                </a:solidFill>
              </a:rPr>
              <a:t>Welcome to the 4TU Git Workshop</a:t>
            </a:r>
            <a:br>
              <a:rPr lang="en-GB" sz="4100" dirty="0">
                <a:solidFill>
                  <a:srgbClr val="3F3F3F"/>
                </a:solidFill>
              </a:rPr>
            </a:br>
            <a:r>
              <a:rPr lang="en-GB" sz="4100" dirty="0">
                <a:solidFill>
                  <a:srgbClr val="3F3F3F"/>
                </a:solidFill>
              </a:rPr>
              <a:t>(day 2)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</a:pPr>
            <a:r>
              <a:rPr lang="en-GB" dirty="0"/>
              <a:t>Program for today </a:t>
            </a:r>
            <a:endParaRPr dirty="0"/>
          </a:p>
        </p:txBody>
      </p:sp>
      <p:sp>
        <p:nvSpPr>
          <p:cNvPr id="117" name="Google Shape;117;p2"/>
          <p:cNvSpPr txBox="1"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2418"/>
              <a:buNone/>
            </a:pPr>
            <a:r>
              <a:rPr lang="en-GB" dirty="0"/>
              <a:t>10:00-12:30</a:t>
            </a:r>
            <a:r>
              <a:rPr lang="en-GB" sz="1900" dirty="0"/>
              <a:t> – </a:t>
            </a:r>
            <a:r>
              <a:rPr lang="en-GB" sz="1900" b="1" dirty="0"/>
              <a:t>Git remotes (</a:t>
            </a:r>
            <a:r>
              <a:rPr lang="en-GB" sz="1900" b="1" dirty="0" err="1"/>
              <a:t>Github</a:t>
            </a:r>
            <a:r>
              <a:rPr lang="en-GB" sz="1900" b="1" dirty="0"/>
              <a:t>)</a:t>
            </a:r>
            <a:endParaRPr sz="1900" dirty="0"/>
          </a:p>
          <a:p>
            <a:pPr marL="0" lvl="0" indent="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ct val="108108"/>
              <a:buNone/>
            </a:pPr>
            <a:r>
              <a:rPr lang="en-GB" dirty="0"/>
              <a:t>	</a:t>
            </a:r>
            <a:r>
              <a:rPr lang="en-GB" dirty="0">
                <a:highlight>
                  <a:srgbClr val="FFFF00"/>
                </a:highlight>
              </a:rPr>
              <a:t>11:30-11:45- Break</a:t>
            </a:r>
            <a:endParaRPr dirty="0"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ct val="108108"/>
              <a:buNone/>
            </a:pPr>
            <a:r>
              <a:rPr lang="en-GB" dirty="0">
                <a:solidFill>
                  <a:srgbClr val="FF0000"/>
                </a:solidFill>
              </a:rPr>
              <a:t>12:30 – 13:30 – Lunch </a:t>
            </a: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ct val="88452"/>
              <a:buNone/>
            </a:pPr>
            <a:r>
              <a:rPr lang="en-GB" sz="1600" dirty="0"/>
              <a:t>13:30- 14:30 </a:t>
            </a:r>
            <a:r>
              <a:rPr lang="en-GB" sz="1900" b="1" dirty="0"/>
              <a:t>Collaboration  </a:t>
            </a:r>
          </a:p>
          <a:p>
            <a:pPr marL="0" lvl="0" indent="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ct val="88452"/>
              <a:buNone/>
            </a:pPr>
            <a:r>
              <a:rPr lang="en-GB" sz="1900" dirty="0"/>
              <a:t>- Dealing with conflicts when working in the same project</a:t>
            </a:r>
            <a:endParaRPr sz="1900" dirty="0"/>
          </a:p>
          <a:p>
            <a:pPr marL="0" lvl="0" indent="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ct val="108108"/>
              <a:buNone/>
            </a:pPr>
            <a:r>
              <a:rPr lang="en-GB" dirty="0"/>
              <a:t>	</a:t>
            </a:r>
            <a:r>
              <a:rPr lang="en-GB" dirty="0">
                <a:highlight>
                  <a:srgbClr val="FFFF00"/>
                </a:highlight>
              </a:rPr>
              <a:t>14:30 – 14:45 Break I</a:t>
            </a:r>
          </a:p>
          <a:p>
            <a:pPr marL="0" lvl="0" indent="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ct val="108108"/>
              <a:buNone/>
            </a:pPr>
            <a:r>
              <a:rPr lang="en-GB" sz="1600" dirty="0"/>
              <a:t>14:45-17:00</a:t>
            </a:r>
            <a:r>
              <a:rPr lang="en-GB" dirty="0"/>
              <a:t> </a:t>
            </a:r>
            <a:r>
              <a:rPr lang="en-GB" sz="1900" b="1" dirty="0"/>
              <a:t>Get to know 4TU.ResearchData</a:t>
            </a:r>
          </a:p>
          <a:p>
            <a:pPr marL="0" lvl="0" indent="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ct val="108108"/>
              <a:buNone/>
            </a:pPr>
            <a:r>
              <a:rPr lang="en-GB" dirty="0"/>
              <a:t>Using the 4TU.ResearchData data repository for your data management as a researcher. </a:t>
            </a:r>
            <a:endParaRPr dirty="0"/>
          </a:p>
          <a:p>
            <a:pPr marL="0" lvl="0" indent="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ct val="108108"/>
              <a:buNone/>
            </a:pPr>
            <a:r>
              <a:rPr lang="en-GB" dirty="0">
                <a:highlight>
                  <a:srgbClr val="FFFF00"/>
                </a:highlight>
              </a:rPr>
              <a:t>	15:45- 16:00 Break II</a:t>
            </a:r>
          </a:p>
          <a:p>
            <a:pPr marL="0" lvl="0" indent="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ct val="108108"/>
              <a:buNone/>
            </a:pPr>
            <a:r>
              <a:rPr lang="en-GB" dirty="0">
                <a:solidFill>
                  <a:srgbClr val="221FAB"/>
                </a:solidFill>
              </a:rPr>
              <a:t>17:00 End of the workshop. Day 2</a:t>
            </a:r>
            <a:endParaRPr dirty="0">
              <a:solidFill>
                <a:srgbClr val="221FAB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/>
          <p:nvPr/>
        </p:nvSpPr>
        <p:spPr>
          <a:xfrm>
            <a:off x="153" y="0"/>
            <a:ext cx="12191695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6504167" y="0"/>
            <a:ext cx="5687681" cy="5708856"/>
          </a:xfrm>
          <a:custGeom>
            <a:avLst/>
            <a:gdLst/>
            <a:ahLst/>
            <a:cxnLst/>
            <a:rect l="l" t="t" r="r" b="b"/>
            <a:pathLst>
              <a:path w="5687681" h="5708856" extrusionOk="0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6325450" y="0"/>
            <a:ext cx="5866550" cy="5788550"/>
          </a:xfrm>
          <a:custGeom>
            <a:avLst/>
            <a:gdLst/>
            <a:ahLst/>
            <a:cxnLst/>
            <a:rect l="l" t="t" r="r" b="b"/>
            <a:pathLst>
              <a:path w="5798121" h="5788550" extrusionOk="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25" name="Google Shape;125;p3"/>
          <p:cNvSpPr txBox="1">
            <a:spLocks noGrp="1"/>
          </p:cNvSpPr>
          <p:nvPr>
            <p:ph type="title"/>
          </p:nvPr>
        </p:nvSpPr>
        <p:spPr>
          <a:xfrm>
            <a:off x="914400" y="442912"/>
            <a:ext cx="5411050" cy="1822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</a:pPr>
            <a:r>
              <a:rPr lang="en-GB"/>
              <a:t>The team of the workshop</a:t>
            </a:r>
            <a:endParaRPr/>
          </a:p>
        </p:txBody>
      </p:sp>
      <p:sp>
        <p:nvSpPr>
          <p:cNvPr id="126" name="Google Shape;126;p3"/>
          <p:cNvSpPr txBox="1">
            <a:spLocks noGrp="1"/>
          </p:cNvSpPr>
          <p:nvPr>
            <p:ph type="body" idx="1"/>
          </p:nvPr>
        </p:nvSpPr>
        <p:spPr>
          <a:xfrm>
            <a:off x="914400" y="2962860"/>
            <a:ext cx="5037338" cy="93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 fontScale="85000" lnSpcReduction="10000"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en-GB"/>
              <a:t>Instructor : Leila Inigo de la Cruz</a:t>
            </a:r>
            <a:endParaRPr/>
          </a:p>
          <a:p>
            <a:pPr marL="0" lvl="0" indent="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en-GB"/>
              <a:t>Trainer at 4TU.ResearchData</a:t>
            </a:r>
            <a:endParaRPr/>
          </a:p>
        </p:txBody>
      </p:sp>
      <p:sp>
        <p:nvSpPr>
          <p:cNvPr id="127" name="Google Shape;127;p3"/>
          <p:cNvSpPr/>
          <p:nvPr/>
        </p:nvSpPr>
        <p:spPr>
          <a:xfrm>
            <a:off x="6623734" y="0"/>
            <a:ext cx="5568114" cy="5577748"/>
          </a:xfrm>
          <a:custGeom>
            <a:avLst/>
            <a:gdLst/>
            <a:ahLst/>
            <a:cxnLst/>
            <a:rect l="l" t="t" r="r" b="b"/>
            <a:pathLst>
              <a:path w="5568114" h="5577748" extrusionOk="0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128" name="Google Shape;128;p3" descr="4TU.ResearchData"/>
          <p:cNvPicPr preferRelativeResize="0"/>
          <p:nvPr/>
        </p:nvPicPr>
        <p:blipFill rotWithShape="1">
          <a:blip r:embed="rId3">
            <a:alphaModFix/>
          </a:blip>
          <a:srcRect r="-2" b="2897"/>
          <a:stretch/>
        </p:blipFill>
        <p:spPr>
          <a:xfrm>
            <a:off x="7463631" y="886693"/>
            <a:ext cx="3518047" cy="3445610"/>
          </a:xfrm>
          <a:custGeom>
            <a:avLst/>
            <a:gdLst/>
            <a:ahLst/>
            <a:cxnLst/>
            <a:rect l="l" t="t" r="r" b="b"/>
            <a:pathLst>
              <a:path w="5044104" h="4896924" extrusionOk="0">
                <a:moveTo>
                  <a:pt x="2886613" y="0"/>
                </a:moveTo>
                <a:cubicBezTo>
                  <a:pt x="3218269" y="0"/>
                  <a:pt x="3523512" y="65865"/>
                  <a:pt x="3794011" y="195584"/>
                </a:cubicBezTo>
                <a:cubicBezTo>
                  <a:pt x="4047516" y="317247"/>
                  <a:pt x="4270172" y="494825"/>
                  <a:pt x="4455804" y="723284"/>
                </a:cubicBezTo>
                <a:cubicBezTo>
                  <a:pt x="4835198" y="1190375"/>
                  <a:pt x="5044104" y="1854168"/>
                  <a:pt x="5044104" y="2592438"/>
                </a:cubicBezTo>
                <a:cubicBezTo>
                  <a:pt x="5044104" y="2886985"/>
                  <a:pt x="4963247" y="3123382"/>
                  <a:pt x="4782050" y="3358996"/>
                </a:cubicBezTo>
                <a:cubicBezTo>
                  <a:pt x="4592516" y="3605460"/>
                  <a:pt x="4307730" y="3832465"/>
                  <a:pt x="4006167" y="4072775"/>
                </a:cubicBezTo>
                <a:cubicBezTo>
                  <a:pt x="3950530" y="4117058"/>
                  <a:pt x="3893052" y="4162907"/>
                  <a:pt x="3835576" y="4209314"/>
                </a:cubicBezTo>
                <a:cubicBezTo>
                  <a:pt x="3321099" y="4624632"/>
                  <a:pt x="2945605" y="4896924"/>
                  <a:pt x="2433835" y="4896924"/>
                </a:cubicBezTo>
                <a:cubicBezTo>
                  <a:pt x="1654054" y="4896924"/>
                  <a:pt x="1101803" y="4562680"/>
                  <a:pt x="587325" y="3779234"/>
                </a:cubicBezTo>
                <a:cubicBezTo>
                  <a:pt x="519999" y="3676690"/>
                  <a:pt x="454187" y="3583430"/>
                  <a:pt x="390540" y="3493298"/>
                </a:cubicBezTo>
                <a:cubicBezTo>
                  <a:pt x="126752" y="3119579"/>
                  <a:pt x="0" y="2925228"/>
                  <a:pt x="0" y="2592438"/>
                </a:cubicBezTo>
                <a:cubicBezTo>
                  <a:pt x="0" y="2261996"/>
                  <a:pt x="79450" y="1935577"/>
                  <a:pt x="235969" y="1622244"/>
                </a:cubicBezTo>
                <a:cubicBezTo>
                  <a:pt x="389133" y="1315731"/>
                  <a:pt x="608107" y="1035165"/>
                  <a:pt x="886724" y="788590"/>
                </a:cubicBezTo>
                <a:cubicBezTo>
                  <a:pt x="1160578" y="546153"/>
                  <a:pt x="1485846" y="346211"/>
                  <a:pt x="1827568" y="210454"/>
                </a:cubicBezTo>
                <a:cubicBezTo>
                  <a:pt x="2178491" y="70787"/>
                  <a:pt x="2534934" y="0"/>
                  <a:pt x="288661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/>
          <p:nvPr/>
        </p:nvSpPr>
        <p:spPr>
          <a:xfrm>
            <a:off x="153" y="0"/>
            <a:ext cx="12191695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34" name="Google Shape;134;p4"/>
          <p:cNvSpPr/>
          <p:nvPr/>
        </p:nvSpPr>
        <p:spPr>
          <a:xfrm>
            <a:off x="6504167" y="0"/>
            <a:ext cx="5687681" cy="5708856"/>
          </a:xfrm>
          <a:custGeom>
            <a:avLst/>
            <a:gdLst/>
            <a:ahLst/>
            <a:cxnLst/>
            <a:rect l="l" t="t" r="r" b="b"/>
            <a:pathLst>
              <a:path w="5687681" h="5708856" extrusionOk="0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35" name="Google Shape;135;p4"/>
          <p:cNvSpPr/>
          <p:nvPr/>
        </p:nvSpPr>
        <p:spPr>
          <a:xfrm>
            <a:off x="6325450" y="0"/>
            <a:ext cx="5866550" cy="5788550"/>
          </a:xfrm>
          <a:custGeom>
            <a:avLst/>
            <a:gdLst/>
            <a:ahLst/>
            <a:cxnLst/>
            <a:rect l="l" t="t" r="r" b="b"/>
            <a:pathLst>
              <a:path w="5798121" h="5788550" extrusionOk="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36" name="Google Shape;136;p4"/>
          <p:cNvSpPr txBox="1">
            <a:spLocks noGrp="1"/>
          </p:cNvSpPr>
          <p:nvPr>
            <p:ph type="title"/>
          </p:nvPr>
        </p:nvSpPr>
        <p:spPr>
          <a:xfrm>
            <a:off x="914400" y="442912"/>
            <a:ext cx="5411050" cy="1822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</a:pPr>
            <a:r>
              <a:rPr lang="en-GB"/>
              <a:t>The team of the workshop</a:t>
            </a:r>
            <a:endParaRPr/>
          </a:p>
        </p:txBody>
      </p:sp>
      <p:sp>
        <p:nvSpPr>
          <p:cNvPr id="137" name="Google Shape;137;p4"/>
          <p:cNvSpPr txBox="1">
            <a:spLocks noGrp="1"/>
          </p:cNvSpPr>
          <p:nvPr>
            <p:ph type="body" idx="1"/>
          </p:nvPr>
        </p:nvSpPr>
        <p:spPr>
          <a:xfrm>
            <a:off x="914400" y="2962860"/>
            <a:ext cx="5037338" cy="93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GB"/>
              <a:t>Helpers: </a:t>
            </a:r>
            <a:endParaRPr/>
          </a:p>
        </p:txBody>
      </p:sp>
      <p:sp>
        <p:nvSpPr>
          <p:cNvPr id="138" name="Google Shape;138;p4"/>
          <p:cNvSpPr/>
          <p:nvPr/>
        </p:nvSpPr>
        <p:spPr>
          <a:xfrm>
            <a:off x="6623734" y="0"/>
            <a:ext cx="5568114" cy="5577748"/>
          </a:xfrm>
          <a:custGeom>
            <a:avLst/>
            <a:gdLst/>
            <a:ahLst/>
            <a:cxnLst/>
            <a:rect l="l" t="t" r="r" b="b"/>
            <a:pathLst>
              <a:path w="5568114" h="5577748" extrusionOk="0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139" name="Google Shape;139;p4" descr="Meet The Team – GeneSprout Initiativ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59421" y="2254986"/>
            <a:ext cx="1869803" cy="2040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4" descr="Alumni | Samuel Mok | Chemical Science &amp; Engineer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20384" y="285181"/>
            <a:ext cx="26193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4" descr="Jay Gohil - Researcher - University of Twente | LinkedIn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05476" y="2313437"/>
            <a:ext cx="1949488" cy="1955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4" descr="John Bons - Research IT Consultant - Eindhoven University of Technology |  LinkedIn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98980" y="4520021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4" descr="Bjørn Bartholdy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760159" y="4620485"/>
            <a:ext cx="1704188" cy="2067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4" descr="Elviss Dvinskis - Latvian Biomedical Research &amp; Study centre | LinkedIn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779412" y="208689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4"/>
          <p:cNvSpPr txBox="1"/>
          <p:nvPr/>
        </p:nvSpPr>
        <p:spPr>
          <a:xfrm>
            <a:off x="4231055" y="1619025"/>
            <a:ext cx="1021222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Elvis</a:t>
            </a:r>
          </a:p>
          <a:p>
            <a:r>
              <a:rPr lang="en-GB" dirty="0"/>
              <a:t>TU Delft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p4"/>
          <p:cNvSpPr txBox="1"/>
          <p:nvPr/>
        </p:nvSpPr>
        <p:spPr>
          <a:xfrm>
            <a:off x="7551708" y="1126363"/>
            <a:ext cx="86852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Samuel</a:t>
            </a:r>
          </a:p>
          <a:p>
            <a:r>
              <a:rPr lang="en-GB" dirty="0" err="1"/>
              <a:t>UT-Lisa</a:t>
            </a:r>
            <a:endParaRPr lang="en-GB" dirty="0"/>
          </a:p>
        </p:txBody>
      </p:sp>
      <p:sp>
        <p:nvSpPr>
          <p:cNvPr id="147" name="Google Shape;147;p4"/>
          <p:cNvSpPr txBox="1"/>
          <p:nvPr/>
        </p:nvSpPr>
        <p:spPr>
          <a:xfrm>
            <a:off x="6453826" y="3167410"/>
            <a:ext cx="86852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Halford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TU Delft</a:t>
            </a:r>
            <a:endParaRPr dirty="0"/>
          </a:p>
        </p:txBody>
      </p:sp>
      <p:sp>
        <p:nvSpPr>
          <p:cNvPr id="148" name="Google Shape;148;p4"/>
          <p:cNvSpPr txBox="1"/>
          <p:nvPr/>
        </p:nvSpPr>
        <p:spPr>
          <a:xfrm>
            <a:off x="9171659" y="3167410"/>
            <a:ext cx="79386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UT-ITC</a:t>
            </a:r>
            <a:endParaRPr dirty="0"/>
          </a:p>
        </p:txBody>
      </p:sp>
      <p:sp>
        <p:nvSpPr>
          <p:cNvPr id="149" name="Google Shape;149;p4"/>
          <p:cNvSpPr txBox="1"/>
          <p:nvPr/>
        </p:nvSpPr>
        <p:spPr>
          <a:xfrm>
            <a:off x="5252277" y="5554975"/>
            <a:ext cx="6507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TU/e</a:t>
            </a:r>
            <a:endParaRPr dirty="0"/>
          </a:p>
        </p:txBody>
      </p:sp>
      <p:sp>
        <p:nvSpPr>
          <p:cNvPr id="150" name="Google Shape;150;p4"/>
          <p:cNvSpPr txBox="1"/>
          <p:nvPr/>
        </p:nvSpPr>
        <p:spPr>
          <a:xfrm>
            <a:off x="8806650" y="5554975"/>
            <a:ext cx="923422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Bjorn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TU Delft</a:t>
            </a:r>
            <a:endParaRPr dirty="0"/>
          </a:p>
        </p:txBody>
      </p:sp>
      <p:pic>
        <p:nvPicPr>
          <p:cNvPr id="3" name="Picture 2" descr="A person wearing glasses smiling&#10;&#10;Description automatically generated">
            <a:extLst>
              <a:ext uri="{FF2B5EF4-FFF2-40B4-BE49-F238E27FC236}">
                <a16:creationId xmlns:a16="http://schemas.microsoft.com/office/drawing/2014/main" id="{EF84FA32-E778-3A0A-D281-A587CFBF4A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91072" y="2696772"/>
            <a:ext cx="1756410" cy="1844040"/>
          </a:xfrm>
          <a:prstGeom prst="rect">
            <a:avLst/>
          </a:prstGeom>
        </p:spPr>
      </p:pic>
      <p:sp>
        <p:nvSpPr>
          <p:cNvPr id="4" name="Google Shape;145;p4">
            <a:extLst>
              <a:ext uri="{FF2B5EF4-FFF2-40B4-BE49-F238E27FC236}">
                <a16:creationId xmlns:a16="http://schemas.microsoft.com/office/drawing/2014/main" id="{6E6194D9-4B0E-2111-87EC-DD1E5C52CC9F}"/>
              </a:ext>
            </a:extLst>
          </p:cNvPr>
          <p:cNvSpPr txBox="1"/>
          <p:nvPr/>
        </p:nvSpPr>
        <p:spPr>
          <a:xfrm>
            <a:off x="3178206" y="3167410"/>
            <a:ext cx="85840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Joao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TU Delft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"/>
          <p:cNvSpPr/>
          <p:nvPr/>
        </p:nvSpPr>
        <p:spPr>
          <a:xfrm>
            <a:off x="153" y="0"/>
            <a:ext cx="12191695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56" name="Google Shape;156;p5"/>
          <p:cNvSpPr/>
          <p:nvPr/>
        </p:nvSpPr>
        <p:spPr>
          <a:xfrm>
            <a:off x="6504167" y="0"/>
            <a:ext cx="5687681" cy="5708856"/>
          </a:xfrm>
          <a:custGeom>
            <a:avLst/>
            <a:gdLst/>
            <a:ahLst/>
            <a:cxnLst/>
            <a:rect l="l" t="t" r="r" b="b"/>
            <a:pathLst>
              <a:path w="5687681" h="5708856" extrusionOk="0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57" name="Google Shape;157;p5"/>
          <p:cNvSpPr/>
          <p:nvPr/>
        </p:nvSpPr>
        <p:spPr>
          <a:xfrm>
            <a:off x="6325450" y="0"/>
            <a:ext cx="5866550" cy="5788550"/>
          </a:xfrm>
          <a:custGeom>
            <a:avLst/>
            <a:gdLst/>
            <a:ahLst/>
            <a:cxnLst/>
            <a:rect l="l" t="t" r="r" b="b"/>
            <a:pathLst>
              <a:path w="5798121" h="5788550" extrusionOk="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58" name="Google Shape;158;p5"/>
          <p:cNvSpPr txBox="1">
            <a:spLocks noGrp="1"/>
          </p:cNvSpPr>
          <p:nvPr>
            <p:ph type="title"/>
          </p:nvPr>
        </p:nvSpPr>
        <p:spPr>
          <a:xfrm>
            <a:off x="914400" y="442912"/>
            <a:ext cx="5411050" cy="1822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</a:pPr>
            <a:r>
              <a:rPr lang="en-GB"/>
              <a:t>The team of the workshop</a:t>
            </a:r>
            <a:endParaRPr/>
          </a:p>
        </p:txBody>
      </p:sp>
      <p:sp>
        <p:nvSpPr>
          <p:cNvPr id="159" name="Google Shape;159;p5"/>
          <p:cNvSpPr txBox="1">
            <a:spLocks noGrp="1"/>
          </p:cNvSpPr>
          <p:nvPr>
            <p:ph type="body" idx="1"/>
          </p:nvPr>
        </p:nvSpPr>
        <p:spPr>
          <a:xfrm>
            <a:off x="1010622" y="2576225"/>
            <a:ext cx="3256578" cy="11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 fontScale="47500" lnSpcReduction="20000"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en-GB" sz="3200" dirty="0"/>
              <a:t>Host: Alessandra Soro</a:t>
            </a:r>
            <a:endParaRPr dirty="0"/>
          </a:p>
          <a:p>
            <a:pPr marL="0" lvl="0" indent="0" algn="l" rtl="0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en-GB" sz="3200" dirty="0"/>
              <a:t>Community Manager at 4TU.ResearchData </a:t>
            </a:r>
            <a:endParaRPr dirty="0"/>
          </a:p>
        </p:txBody>
      </p:sp>
      <p:sp>
        <p:nvSpPr>
          <p:cNvPr id="160" name="Google Shape;160;p5"/>
          <p:cNvSpPr/>
          <p:nvPr/>
        </p:nvSpPr>
        <p:spPr>
          <a:xfrm>
            <a:off x="6623734" y="0"/>
            <a:ext cx="5568114" cy="5577748"/>
          </a:xfrm>
          <a:custGeom>
            <a:avLst/>
            <a:gdLst/>
            <a:ahLst/>
            <a:cxnLst/>
            <a:rect l="l" t="t" r="r" b="b"/>
            <a:pathLst>
              <a:path w="5568114" h="5577748" extrusionOk="0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161" name="Google Shape;161;p5" descr="Alessandra Soro - Community Manager - 4TU.ResearchData | LinkedIn"/>
          <p:cNvPicPr preferRelativeResize="0"/>
          <p:nvPr/>
        </p:nvPicPr>
        <p:blipFill rotWithShape="1">
          <a:blip r:embed="rId3">
            <a:alphaModFix/>
          </a:blip>
          <a:srcRect r="-2" b="2897"/>
          <a:stretch/>
        </p:blipFill>
        <p:spPr>
          <a:xfrm>
            <a:off x="7563158" y="845868"/>
            <a:ext cx="3714442" cy="3606687"/>
          </a:xfrm>
          <a:custGeom>
            <a:avLst/>
            <a:gdLst/>
            <a:ahLst/>
            <a:cxnLst/>
            <a:rect l="l" t="t" r="r" b="b"/>
            <a:pathLst>
              <a:path w="5044104" h="4896924" extrusionOk="0">
                <a:moveTo>
                  <a:pt x="2886613" y="0"/>
                </a:moveTo>
                <a:cubicBezTo>
                  <a:pt x="3218269" y="0"/>
                  <a:pt x="3523512" y="65865"/>
                  <a:pt x="3794011" y="195584"/>
                </a:cubicBezTo>
                <a:cubicBezTo>
                  <a:pt x="4047516" y="317247"/>
                  <a:pt x="4270172" y="494825"/>
                  <a:pt x="4455804" y="723284"/>
                </a:cubicBezTo>
                <a:cubicBezTo>
                  <a:pt x="4835198" y="1190375"/>
                  <a:pt x="5044104" y="1854168"/>
                  <a:pt x="5044104" y="2592438"/>
                </a:cubicBezTo>
                <a:cubicBezTo>
                  <a:pt x="5044104" y="2886985"/>
                  <a:pt x="4963247" y="3123382"/>
                  <a:pt x="4782050" y="3358996"/>
                </a:cubicBezTo>
                <a:cubicBezTo>
                  <a:pt x="4592516" y="3605460"/>
                  <a:pt x="4307730" y="3832465"/>
                  <a:pt x="4006167" y="4072775"/>
                </a:cubicBezTo>
                <a:cubicBezTo>
                  <a:pt x="3950530" y="4117058"/>
                  <a:pt x="3893052" y="4162907"/>
                  <a:pt x="3835576" y="4209314"/>
                </a:cubicBezTo>
                <a:cubicBezTo>
                  <a:pt x="3321099" y="4624632"/>
                  <a:pt x="2945605" y="4896924"/>
                  <a:pt x="2433835" y="4896924"/>
                </a:cubicBezTo>
                <a:cubicBezTo>
                  <a:pt x="1654054" y="4896924"/>
                  <a:pt x="1101803" y="4562680"/>
                  <a:pt x="587325" y="3779234"/>
                </a:cubicBezTo>
                <a:cubicBezTo>
                  <a:pt x="519999" y="3676690"/>
                  <a:pt x="454187" y="3583430"/>
                  <a:pt x="390540" y="3493298"/>
                </a:cubicBezTo>
                <a:cubicBezTo>
                  <a:pt x="126752" y="3119579"/>
                  <a:pt x="0" y="2925228"/>
                  <a:pt x="0" y="2592438"/>
                </a:cubicBezTo>
                <a:cubicBezTo>
                  <a:pt x="0" y="2261996"/>
                  <a:pt x="79450" y="1935577"/>
                  <a:pt x="235969" y="1622244"/>
                </a:cubicBezTo>
                <a:cubicBezTo>
                  <a:pt x="389133" y="1315731"/>
                  <a:pt x="608107" y="1035165"/>
                  <a:pt x="886724" y="788590"/>
                </a:cubicBezTo>
                <a:cubicBezTo>
                  <a:pt x="1160578" y="546153"/>
                  <a:pt x="1485846" y="346211"/>
                  <a:pt x="1827568" y="210454"/>
                </a:cubicBezTo>
                <a:cubicBezTo>
                  <a:pt x="2178491" y="70787"/>
                  <a:pt x="2534934" y="0"/>
                  <a:pt x="288661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lt2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"/>
          <p:cNvSpPr/>
          <p:nvPr/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 extrusionOk="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67" name="Google Shape;167;p6"/>
          <p:cNvSpPr/>
          <p:nvPr/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 extrusionOk="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68" name="Google Shape;168;p6"/>
          <p:cNvSpPr/>
          <p:nvPr/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 extrusionOk="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69" name="Google Shape;169;p6"/>
          <p:cNvSpPr/>
          <p:nvPr/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 extrusionOk="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D5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70" name="Google Shape;170;p6"/>
          <p:cNvSpPr/>
          <p:nvPr/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 extrusionOk="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71" name="Google Shape;171;p6"/>
          <p:cNvSpPr/>
          <p:nvPr/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 extrusionOk="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72" name="Google Shape;172;p6"/>
          <p:cNvSpPr/>
          <p:nvPr/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 extrusionOk="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D5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73" name="Google Shape;173;p6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74" name="Google Shape;174;p6"/>
          <p:cNvSpPr/>
          <p:nvPr/>
        </p:nvSpPr>
        <p:spPr>
          <a:xfrm>
            <a:off x="1085410" y="0"/>
            <a:ext cx="3997527" cy="2646947"/>
          </a:xfrm>
          <a:custGeom>
            <a:avLst/>
            <a:gdLst/>
            <a:ahLst/>
            <a:cxnLst/>
            <a:rect l="l" t="t" r="r" b="b"/>
            <a:pathLst>
              <a:path w="4013331" h="2742133" extrusionOk="0">
                <a:moveTo>
                  <a:pt x="294151" y="0"/>
                </a:moveTo>
                <a:lnTo>
                  <a:pt x="3844057" y="0"/>
                </a:lnTo>
                <a:lnTo>
                  <a:pt x="3892490" y="131440"/>
                </a:lnTo>
                <a:cubicBezTo>
                  <a:pt x="3971777" y="378867"/>
                  <a:pt x="4013331" y="652783"/>
                  <a:pt x="4013331" y="941251"/>
                </a:cubicBezTo>
                <a:cubicBezTo>
                  <a:pt x="4013331" y="1171430"/>
                  <a:pt x="3948997" y="1356167"/>
                  <a:pt x="3804827" y="1540292"/>
                </a:cubicBezTo>
                <a:cubicBezTo>
                  <a:pt x="3654026" y="1732895"/>
                  <a:pt x="3427436" y="1910292"/>
                  <a:pt x="3187498" y="2098087"/>
                </a:cubicBezTo>
                <a:cubicBezTo>
                  <a:pt x="3143231" y="2132693"/>
                  <a:pt x="3097499" y="2168522"/>
                  <a:pt x="3051769" y="2204787"/>
                </a:cubicBezTo>
                <a:cubicBezTo>
                  <a:pt x="2642425" y="2529345"/>
                  <a:pt x="2343664" y="2742133"/>
                  <a:pt x="1936476" y="2742133"/>
                </a:cubicBezTo>
                <a:cubicBezTo>
                  <a:pt x="1316045" y="2742133"/>
                  <a:pt x="876647" y="2480932"/>
                  <a:pt x="467303" y="1868695"/>
                </a:cubicBezTo>
                <a:cubicBezTo>
                  <a:pt x="413736" y="1788559"/>
                  <a:pt x="361372" y="1715679"/>
                  <a:pt x="310732" y="1645244"/>
                </a:cubicBezTo>
                <a:cubicBezTo>
                  <a:pt x="100850" y="1353195"/>
                  <a:pt x="0" y="1201315"/>
                  <a:pt x="0" y="941251"/>
                </a:cubicBezTo>
                <a:cubicBezTo>
                  <a:pt x="0" y="683021"/>
                  <a:pt x="63214" y="427935"/>
                  <a:pt x="187749" y="183076"/>
                </a:cubicBezTo>
                <a:cubicBezTo>
                  <a:pt x="218215" y="123194"/>
                  <a:pt x="251953" y="64578"/>
                  <a:pt x="288888" y="7329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75" name="Google Shape;175;p6"/>
          <p:cNvSpPr/>
          <p:nvPr/>
        </p:nvSpPr>
        <p:spPr>
          <a:xfrm>
            <a:off x="880875" y="0"/>
            <a:ext cx="4244813" cy="2866417"/>
          </a:xfrm>
          <a:custGeom>
            <a:avLst/>
            <a:gdLst/>
            <a:ahLst/>
            <a:cxnLst/>
            <a:rect l="l" t="t" r="r" b="b"/>
            <a:pathLst>
              <a:path w="4130517" h="2806419" extrusionOk="0">
                <a:moveTo>
                  <a:pt x="237339" y="0"/>
                </a:moveTo>
                <a:lnTo>
                  <a:pt x="3997489" y="0"/>
                </a:lnTo>
                <a:lnTo>
                  <a:pt x="4006148" y="24333"/>
                </a:lnTo>
                <a:cubicBezTo>
                  <a:pt x="4087750" y="288004"/>
                  <a:pt x="4130517" y="579903"/>
                  <a:pt x="4130517" y="887307"/>
                </a:cubicBezTo>
                <a:cubicBezTo>
                  <a:pt x="4130517" y="1132599"/>
                  <a:pt x="4064304" y="1329464"/>
                  <a:pt x="3915925" y="1525677"/>
                </a:cubicBezTo>
                <a:cubicBezTo>
                  <a:pt x="3760721" y="1730924"/>
                  <a:pt x="3527514" y="1919967"/>
                  <a:pt x="3280571" y="2120090"/>
                </a:cubicBezTo>
                <a:cubicBezTo>
                  <a:pt x="3235011" y="2156968"/>
                  <a:pt x="3187944" y="2195151"/>
                  <a:pt x="3140878" y="2233796"/>
                </a:cubicBezTo>
                <a:cubicBezTo>
                  <a:pt x="2719582" y="2579662"/>
                  <a:pt x="2412097" y="2806419"/>
                  <a:pt x="1993019" y="2806419"/>
                </a:cubicBezTo>
                <a:cubicBezTo>
                  <a:pt x="1354472" y="2806419"/>
                  <a:pt x="902244" y="2528070"/>
                  <a:pt x="480948" y="1875638"/>
                </a:cubicBezTo>
                <a:cubicBezTo>
                  <a:pt x="425816" y="1790244"/>
                  <a:pt x="371924" y="1712578"/>
                  <a:pt x="319805" y="1637519"/>
                </a:cubicBezTo>
                <a:cubicBezTo>
                  <a:pt x="103795" y="1326296"/>
                  <a:pt x="0" y="1164446"/>
                  <a:pt x="0" y="887307"/>
                </a:cubicBezTo>
                <a:cubicBezTo>
                  <a:pt x="0" y="612125"/>
                  <a:pt x="65060" y="340293"/>
                  <a:pt x="193231" y="79360"/>
                </a:cubicBez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76" name="Google Shape;176;p6"/>
          <p:cNvSpPr/>
          <p:nvPr/>
        </p:nvSpPr>
        <p:spPr>
          <a:xfrm>
            <a:off x="676336" y="0"/>
            <a:ext cx="4584032" cy="3020235"/>
          </a:xfrm>
          <a:custGeom>
            <a:avLst/>
            <a:gdLst/>
            <a:ahLst/>
            <a:cxnLst/>
            <a:rect l="l" t="t" r="r" b="b"/>
            <a:pathLst>
              <a:path w="4389519" h="2916937" extrusionOk="0">
                <a:moveTo>
                  <a:pt x="208215" y="0"/>
                </a:moveTo>
                <a:lnTo>
                  <a:pt x="4284014" y="0"/>
                </a:lnTo>
                <a:lnTo>
                  <a:pt x="4335794" y="207911"/>
                </a:lnTo>
                <a:cubicBezTo>
                  <a:pt x="4388748" y="479686"/>
                  <a:pt x="4403109" y="773803"/>
                  <a:pt x="4376420" y="1078865"/>
                </a:cubicBezTo>
                <a:cubicBezTo>
                  <a:pt x="4353703" y="1338514"/>
                  <a:pt x="4265383" y="1540772"/>
                  <a:pt x="4090147" y="1734728"/>
                </a:cubicBezTo>
                <a:cubicBezTo>
                  <a:pt x="3906850" y="1937616"/>
                  <a:pt x="3642485" y="2116128"/>
                  <a:pt x="3362552" y="2305097"/>
                </a:cubicBezTo>
                <a:cubicBezTo>
                  <a:pt x="3310910" y="2339914"/>
                  <a:pt x="3257553" y="2375972"/>
                  <a:pt x="3204152" y="2412521"/>
                </a:cubicBezTo>
                <a:cubicBezTo>
                  <a:pt x="2726165" y="2739616"/>
                  <a:pt x="2379682" y="2951171"/>
                  <a:pt x="1936072" y="2912360"/>
                </a:cubicBezTo>
                <a:cubicBezTo>
                  <a:pt x="1260148" y="2853224"/>
                  <a:pt x="807225" y="2516700"/>
                  <a:pt x="421690" y="1787063"/>
                </a:cubicBezTo>
                <a:cubicBezTo>
                  <a:pt x="371240" y="1691563"/>
                  <a:pt x="321385" y="1604361"/>
                  <a:pt x="273167" y="1520080"/>
                </a:cubicBezTo>
                <a:cubicBezTo>
                  <a:pt x="73334" y="1170636"/>
                  <a:pt x="-21548" y="989700"/>
                  <a:pt x="4118" y="696338"/>
                </a:cubicBezTo>
                <a:cubicBezTo>
                  <a:pt x="23232" y="477870"/>
                  <a:pt x="80908" y="264786"/>
                  <a:pt x="175984" y="60381"/>
                </a:cubicBez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177" name="Google Shape;177;p6" descr="Huisstijl TU Delft"/>
          <p:cNvPicPr preferRelativeResize="0"/>
          <p:nvPr/>
        </p:nvPicPr>
        <p:blipFill rotWithShape="1">
          <a:blip r:embed="rId3">
            <a:alphaModFix/>
          </a:blip>
          <a:srcRect r="4999" b="3"/>
          <a:stretch/>
        </p:blipFill>
        <p:spPr>
          <a:xfrm>
            <a:off x="1338072" y="1"/>
            <a:ext cx="3392905" cy="2376547"/>
          </a:xfrm>
          <a:custGeom>
            <a:avLst/>
            <a:gdLst/>
            <a:ahLst/>
            <a:cxnLst/>
            <a:rect l="l" t="t" r="r" b="b"/>
            <a:pathLst>
              <a:path w="3484186" h="2440484" extrusionOk="0">
                <a:moveTo>
                  <a:pt x="341018" y="0"/>
                </a:moveTo>
                <a:lnTo>
                  <a:pt x="3285181" y="0"/>
                </a:lnTo>
                <a:lnTo>
                  <a:pt x="3321562" y="74937"/>
                </a:lnTo>
                <a:cubicBezTo>
                  <a:pt x="3427818" y="322243"/>
                  <a:pt x="3484186" y="608579"/>
                  <a:pt x="3484186" y="914184"/>
                </a:cubicBezTo>
                <a:cubicBezTo>
                  <a:pt x="3484186" y="1109268"/>
                  <a:pt x="3428334" y="1265837"/>
                  <a:pt x="3303173" y="1421888"/>
                </a:cubicBezTo>
                <a:cubicBezTo>
                  <a:pt x="3172255" y="1585125"/>
                  <a:pt x="2975540" y="1735475"/>
                  <a:pt x="2767237" y="1894635"/>
                </a:cubicBezTo>
                <a:cubicBezTo>
                  <a:pt x="2728806" y="1923966"/>
                  <a:pt x="2689104" y="1954332"/>
                  <a:pt x="2649403" y="1985068"/>
                </a:cubicBezTo>
                <a:cubicBezTo>
                  <a:pt x="2294030" y="2260140"/>
                  <a:pt x="2034660" y="2440484"/>
                  <a:pt x="1681157" y="2440484"/>
                </a:cubicBezTo>
                <a:cubicBezTo>
                  <a:pt x="1142528" y="2440484"/>
                  <a:pt x="761064" y="2219109"/>
                  <a:pt x="405691" y="1700219"/>
                </a:cubicBezTo>
                <a:cubicBezTo>
                  <a:pt x="359186" y="1632303"/>
                  <a:pt x="313726" y="1570535"/>
                  <a:pt x="269763" y="1510839"/>
                </a:cubicBezTo>
                <a:cubicBezTo>
                  <a:pt x="87553" y="1263318"/>
                  <a:pt x="0" y="1134597"/>
                  <a:pt x="0" y="914184"/>
                </a:cubicBezTo>
                <a:cubicBezTo>
                  <a:pt x="0" y="695327"/>
                  <a:pt x="54880" y="479135"/>
                  <a:pt x="162994" y="271610"/>
                </a:cubicBezTo>
                <a:cubicBezTo>
                  <a:pt x="189444" y="220858"/>
                  <a:pt x="218734" y="171179"/>
                  <a:pt x="250799" y="122658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78" name="Google Shape;178;p6"/>
          <p:cNvSpPr/>
          <p:nvPr/>
        </p:nvSpPr>
        <p:spPr>
          <a:xfrm>
            <a:off x="6232156" y="3297832"/>
            <a:ext cx="5959692" cy="3560169"/>
          </a:xfrm>
          <a:custGeom>
            <a:avLst/>
            <a:gdLst/>
            <a:ahLst/>
            <a:cxnLst/>
            <a:rect l="l" t="t" r="r" b="b"/>
            <a:pathLst>
              <a:path w="5959692" h="3560169" extrusionOk="0">
                <a:moveTo>
                  <a:pt x="3008109" y="42"/>
                </a:moveTo>
                <a:cubicBezTo>
                  <a:pt x="3549058" y="3372"/>
                  <a:pt x="4091345" y="208628"/>
                  <a:pt x="4702247" y="626282"/>
                </a:cubicBezTo>
                <a:cubicBezTo>
                  <a:pt x="4830168" y="713755"/>
                  <a:pt x="4951806" y="791097"/>
                  <a:pt x="5069411" y="865826"/>
                </a:cubicBezTo>
                <a:cubicBezTo>
                  <a:pt x="5495976" y="1136988"/>
                  <a:pt x="5734167" y="1298128"/>
                  <a:pt x="5895906" y="1594994"/>
                </a:cubicBezTo>
                <a:lnTo>
                  <a:pt x="5959691" y="1728783"/>
                </a:lnTo>
                <a:lnTo>
                  <a:pt x="5959692" y="3560169"/>
                </a:lnTo>
                <a:lnTo>
                  <a:pt x="635" y="3560169"/>
                </a:lnTo>
                <a:lnTo>
                  <a:pt x="0" y="3534810"/>
                </a:lnTo>
                <a:cubicBezTo>
                  <a:pt x="2402" y="3407978"/>
                  <a:pt x="21463" y="3278501"/>
                  <a:pt x="56896" y="3142342"/>
                </a:cubicBezTo>
                <a:cubicBezTo>
                  <a:pt x="155720" y="2762537"/>
                  <a:pt x="374193" y="2359525"/>
                  <a:pt x="605568" y="1932853"/>
                </a:cubicBezTo>
                <a:cubicBezTo>
                  <a:pt x="648282" y="1854194"/>
                  <a:pt x="692359" y="1772817"/>
                  <a:pt x="736162" y="1690788"/>
                </a:cubicBezTo>
                <a:cubicBezTo>
                  <a:pt x="1128289" y="956620"/>
                  <a:pt x="1429537" y="456850"/>
                  <a:pt x="2021319" y="209863"/>
                </a:cubicBezTo>
                <a:cubicBezTo>
                  <a:pt x="2359453" y="68739"/>
                  <a:pt x="2683541" y="-1956"/>
                  <a:pt x="3008109" y="42"/>
                </a:cubicBez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79" name="Google Shape;179;p6"/>
          <p:cNvSpPr/>
          <p:nvPr/>
        </p:nvSpPr>
        <p:spPr>
          <a:xfrm>
            <a:off x="5443499" y="319598"/>
            <a:ext cx="3110997" cy="3301428"/>
          </a:xfrm>
          <a:custGeom>
            <a:avLst/>
            <a:gdLst/>
            <a:ahLst/>
            <a:cxnLst/>
            <a:rect l="l" t="t" r="r" b="b"/>
            <a:pathLst>
              <a:path w="3110997" h="3301428" extrusionOk="0">
                <a:moveTo>
                  <a:pt x="1431069" y="1514"/>
                </a:moveTo>
                <a:cubicBezTo>
                  <a:pt x="1596908" y="-4789"/>
                  <a:pt x="1770176" y="8561"/>
                  <a:pt x="1946520" y="42088"/>
                </a:cubicBezTo>
                <a:cubicBezTo>
                  <a:pt x="2134136" y="77759"/>
                  <a:pt x="2274818" y="158432"/>
                  <a:pt x="2402721" y="303594"/>
                </a:cubicBezTo>
                <a:cubicBezTo>
                  <a:pt x="2536515" y="455435"/>
                  <a:pt x="2646258" y="666231"/>
                  <a:pt x="2762423" y="889436"/>
                </a:cubicBezTo>
                <a:cubicBezTo>
                  <a:pt x="2783822" y="930610"/>
                  <a:pt x="2805992" y="973158"/>
                  <a:pt x="2828518" y="1015773"/>
                </a:cubicBezTo>
                <a:cubicBezTo>
                  <a:pt x="3030101" y="1397216"/>
                  <a:pt x="3157590" y="1671880"/>
                  <a:pt x="3094962" y="2001284"/>
                </a:cubicBezTo>
                <a:cubicBezTo>
                  <a:pt x="2999536" y="2503193"/>
                  <a:pt x="2719052" y="2818175"/>
                  <a:pt x="2157067" y="3054444"/>
                </a:cubicBezTo>
                <a:cubicBezTo>
                  <a:pt x="2083511" y="3085361"/>
                  <a:pt x="2016053" y="3116427"/>
                  <a:pt x="1950853" y="3146478"/>
                </a:cubicBezTo>
                <a:cubicBezTo>
                  <a:pt x="1680527" y="3271008"/>
                  <a:pt x="1541221" y="3329055"/>
                  <a:pt x="1329246" y="3288753"/>
                </a:cubicBezTo>
                <a:cubicBezTo>
                  <a:pt x="1118766" y="3248736"/>
                  <a:pt x="920572" y="3158068"/>
                  <a:pt x="740145" y="3019378"/>
                </a:cubicBezTo>
                <a:cubicBezTo>
                  <a:pt x="563651" y="2883673"/>
                  <a:pt x="411737" y="2708752"/>
                  <a:pt x="288773" y="2499557"/>
                </a:cubicBezTo>
                <a:cubicBezTo>
                  <a:pt x="167863" y="2293930"/>
                  <a:pt x="80312" y="2060356"/>
                  <a:pt x="35659" y="1823964"/>
                </a:cubicBezTo>
                <a:cubicBezTo>
                  <a:pt x="-10360" y="1581177"/>
                  <a:pt x="-11829" y="1343178"/>
                  <a:pt x="31208" y="1116817"/>
                </a:cubicBezTo>
                <a:cubicBezTo>
                  <a:pt x="71795" y="903345"/>
                  <a:pt x="151102" y="714850"/>
                  <a:pt x="266830" y="556451"/>
                </a:cubicBezTo>
                <a:cubicBezTo>
                  <a:pt x="375349" y="408016"/>
                  <a:pt x="515707" y="286208"/>
                  <a:pt x="683944" y="194390"/>
                </a:cubicBezTo>
                <a:cubicBezTo>
                  <a:pt x="898912" y="77121"/>
                  <a:pt x="1154672" y="12021"/>
                  <a:pt x="1431069" y="1514"/>
                </a:cubicBez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0" name="Google Shape;180;p6"/>
          <p:cNvSpPr/>
          <p:nvPr/>
        </p:nvSpPr>
        <p:spPr>
          <a:xfrm>
            <a:off x="5575604" y="443150"/>
            <a:ext cx="2805016" cy="3049345"/>
          </a:xfrm>
          <a:custGeom>
            <a:avLst/>
            <a:gdLst/>
            <a:ahLst/>
            <a:cxnLst/>
            <a:rect l="l" t="t" r="r" b="b"/>
            <a:pathLst>
              <a:path w="2805016" h="3049345" extrusionOk="0">
                <a:moveTo>
                  <a:pt x="1448892" y="1295"/>
                </a:moveTo>
                <a:cubicBezTo>
                  <a:pt x="1551302" y="5038"/>
                  <a:pt x="1656071" y="16908"/>
                  <a:pt x="1762036" y="37054"/>
                </a:cubicBezTo>
                <a:cubicBezTo>
                  <a:pt x="1931145" y="69206"/>
                  <a:pt x="2057720" y="143119"/>
                  <a:pt x="2172496" y="276646"/>
                </a:cubicBezTo>
                <a:cubicBezTo>
                  <a:pt x="2292557" y="416316"/>
                  <a:pt x="2390672" y="610536"/>
                  <a:pt x="2494528" y="816190"/>
                </a:cubicBezTo>
                <a:cubicBezTo>
                  <a:pt x="2513659" y="854126"/>
                  <a:pt x="2533480" y="893328"/>
                  <a:pt x="2553622" y="932591"/>
                </a:cubicBezTo>
                <a:cubicBezTo>
                  <a:pt x="2733870" y="1284027"/>
                  <a:pt x="2847724" y="1537159"/>
                  <a:pt x="2789833" y="1841650"/>
                </a:cubicBezTo>
                <a:cubicBezTo>
                  <a:pt x="2701624" y="2305599"/>
                  <a:pt x="2447254" y="2597690"/>
                  <a:pt x="1939259" y="2818274"/>
                </a:cubicBezTo>
                <a:cubicBezTo>
                  <a:pt x="1872770" y="2847138"/>
                  <a:pt x="1811781" y="2876114"/>
                  <a:pt x="1752834" y="2904144"/>
                </a:cubicBezTo>
                <a:cubicBezTo>
                  <a:pt x="1508432" y="3020297"/>
                  <a:pt x="1382512" y="3074496"/>
                  <a:pt x="1191447" y="3038170"/>
                </a:cubicBezTo>
                <a:cubicBezTo>
                  <a:pt x="1001732" y="3002100"/>
                  <a:pt x="823313" y="2919199"/>
                  <a:pt x="661126" y="2791872"/>
                </a:cubicBezTo>
                <a:cubicBezTo>
                  <a:pt x="502474" y="2667286"/>
                  <a:pt x="366163" y="2506376"/>
                  <a:pt x="256115" y="2313690"/>
                </a:cubicBezTo>
                <a:cubicBezTo>
                  <a:pt x="147904" y="2124290"/>
                  <a:pt x="69906" y="1908939"/>
                  <a:pt x="30620" y="1690804"/>
                </a:cubicBezTo>
                <a:cubicBezTo>
                  <a:pt x="-9871" y="1466769"/>
                  <a:pt x="-10191" y="1246967"/>
                  <a:pt x="29591" y="1037726"/>
                </a:cubicBezTo>
                <a:cubicBezTo>
                  <a:pt x="67109" y="840400"/>
                  <a:pt x="139452" y="665977"/>
                  <a:pt x="244525" y="519197"/>
                </a:cubicBezTo>
                <a:cubicBezTo>
                  <a:pt x="343054" y="381648"/>
                  <a:pt x="470192" y="268558"/>
                  <a:pt x="622356" y="183048"/>
                </a:cubicBezTo>
                <a:cubicBezTo>
                  <a:pt x="855671" y="51991"/>
                  <a:pt x="1141662" y="-9932"/>
                  <a:pt x="1448892" y="1295"/>
                </a:cubicBez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1" name="Google Shape;181;p6"/>
          <p:cNvSpPr/>
          <p:nvPr/>
        </p:nvSpPr>
        <p:spPr>
          <a:xfrm>
            <a:off x="5693466" y="623454"/>
            <a:ext cx="2567901" cy="2687367"/>
          </a:xfrm>
          <a:custGeom>
            <a:avLst/>
            <a:gdLst/>
            <a:ahLst/>
            <a:cxnLst/>
            <a:rect l="l" t="t" r="r" b="b"/>
            <a:pathLst>
              <a:path w="2567901" h="2687367" extrusionOk="0">
                <a:moveTo>
                  <a:pt x="1177679" y="1063"/>
                </a:moveTo>
                <a:cubicBezTo>
                  <a:pt x="1314507" y="-3704"/>
                  <a:pt x="1457510" y="7543"/>
                  <a:pt x="1603094" y="35223"/>
                </a:cubicBezTo>
                <a:cubicBezTo>
                  <a:pt x="1757985" y="64671"/>
                  <a:pt x="1874247" y="130651"/>
                  <a:pt x="1980105" y="249099"/>
                </a:cubicBezTo>
                <a:cubicBezTo>
                  <a:pt x="2090840" y="372996"/>
                  <a:pt x="2181857" y="544832"/>
                  <a:pt x="2278200" y="726784"/>
                </a:cubicBezTo>
                <a:cubicBezTo>
                  <a:pt x="2295948" y="760348"/>
                  <a:pt x="2314335" y="795032"/>
                  <a:pt x="2333016" y="829771"/>
                </a:cubicBezTo>
                <a:cubicBezTo>
                  <a:pt x="2500190" y="1140721"/>
                  <a:pt x="2605991" y="1364587"/>
                  <a:pt x="2555036" y="1632596"/>
                </a:cubicBezTo>
                <a:cubicBezTo>
                  <a:pt x="2477395" y="2040959"/>
                  <a:pt x="2246644" y="2296751"/>
                  <a:pt x="1783436" y="2487849"/>
                </a:cubicBezTo>
                <a:cubicBezTo>
                  <a:pt x="1722809" y="2512855"/>
                  <a:pt x="1667214" y="2537996"/>
                  <a:pt x="1613480" y="2562316"/>
                </a:cubicBezTo>
                <a:cubicBezTo>
                  <a:pt x="1390692" y="2663095"/>
                  <a:pt x="1275870" y="2710042"/>
                  <a:pt x="1100869" y="2676769"/>
                </a:cubicBezTo>
                <a:cubicBezTo>
                  <a:pt x="927103" y="2643732"/>
                  <a:pt x="763363" y="2569490"/>
                  <a:pt x="614178" y="2456196"/>
                </a:cubicBezTo>
                <a:cubicBezTo>
                  <a:pt x="468245" y="2345340"/>
                  <a:pt x="342509" y="2202615"/>
                  <a:pt x="240586" y="2032054"/>
                </a:cubicBezTo>
                <a:cubicBezTo>
                  <a:pt x="140365" y="1864400"/>
                  <a:pt x="67610" y="1674071"/>
                  <a:pt x="30245" y="1481541"/>
                </a:cubicBezTo>
                <a:cubicBezTo>
                  <a:pt x="-8261" y="1283803"/>
                  <a:pt x="-9994" y="1090060"/>
                  <a:pt x="25021" y="905889"/>
                </a:cubicBezTo>
                <a:cubicBezTo>
                  <a:pt x="58043" y="732204"/>
                  <a:pt x="123071" y="578936"/>
                  <a:pt x="218217" y="450248"/>
                </a:cubicBezTo>
                <a:cubicBezTo>
                  <a:pt x="307436" y="329654"/>
                  <a:pt x="422987" y="230806"/>
                  <a:pt x="561607" y="156432"/>
                </a:cubicBezTo>
                <a:cubicBezTo>
                  <a:pt x="738731" y="61442"/>
                  <a:pt x="949631" y="9010"/>
                  <a:pt x="1177679" y="1063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2" name="Google Shape;182;p6"/>
          <p:cNvSpPr/>
          <p:nvPr/>
        </p:nvSpPr>
        <p:spPr>
          <a:xfrm>
            <a:off x="8787256" y="0"/>
            <a:ext cx="3404592" cy="2880968"/>
          </a:xfrm>
          <a:custGeom>
            <a:avLst/>
            <a:gdLst/>
            <a:ahLst/>
            <a:cxnLst/>
            <a:rect l="l" t="t" r="r" b="b"/>
            <a:pathLst>
              <a:path w="3404592" h="2880968" extrusionOk="0">
                <a:moveTo>
                  <a:pt x="30625" y="0"/>
                </a:moveTo>
                <a:lnTo>
                  <a:pt x="3404591" y="0"/>
                </a:lnTo>
                <a:lnTo>
                  <a:pt x="3404592" y="2363677"/>
                </a:lnTo>
                <a:lnTo>
                  <a:pt x="3368234" y="2400463"/>
                </a:lnTo>
                <a:cubicBezTo>
                  <a:pt x="3196560" y="2556781"/>
                  <a:pt x="3007578" y="2609148"/>
                  <a:pt x="2673169" y="2691710"/>
                </a:cubicBezTo>
                <a:cubicBezTo>
                  <a:pt x="2580978" y="2714454"/>
                  <a:pt x="2485617" y="2738008"/>
                  <a:pt x="2383908" y="2766733"/>
                </a:cubicBezTo>
                <a:cubicBezTo>
                  <a:pt x="1606788" y="2986132"/>
                  <a:pt x="1067300" y="2893177"/>
                  <a:pt x="580011" y="2455996"/>
                </a:cubicBezTo>
                <a:cubicBezTo>
                  <a:pt x="260201" y="2169073"/>
                  <a:pt x="183906" y="1782048"/>
                  <a:pt x="103935" y="1224395"/>
                </a:cubicBezTo>
                <a:cubicBezTo>
                  <a:pt x="95007" y="1162089"/>
                  <a:pt x="85753" y="1100145"/>
                  <a:pt x="76737" y="1040246"/>
                </a:cubicBezTo>
                <a:cubicBezTo>
                  <a:pt x="28042" y="715402"/>
                  <a:pt x="-17905" y="408591"/>
                  <a:pt x="6986" y="142569"/>
                </a:cubicBez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3" name="Google Shape;183;p6"/>
          <p:cNvSpPr/>
          <p:nvPr/>
        </p:nvSpPr>
        <p:spPr>
          <a:xfrm>
            <a:off x="8611772" y="0"/>
            <a:ext cx="3580076" cy="3029264"/>
          </a:xfrm>
          <a:custGeom>
            <a:avLst/>
            <a:gdLst/>
            <a:ahLst/>
            <a:cxnLst/>
            <a:rect l="l" t="t" r="r" b="b"/>
            <a:pathLst>
              <a:path w="3580076" h="3029264" extrusionOk="0">
                <a:moveTo>
                  <a:pt x="19381" y="0"/>
                </a:moveTo>
                <a:lnTo>
                  <a:pt x="3580076" y="0"/>
                </a:lnTo>
                <a:lnTo>
                  <a:pt x="3580076" y="2559343"/>
                </a:lnTo>
                <a:lnTo>
                  <a:pt x="3556258" y="2578706"/>
                </a:lnTo>
                <a:cubicBezTo>
                  <a:pt x="3390615" y="2698133"/>
                  <a:pt x="3196665" y="2750327"/>
                  <a:pt x="2887450" y="2826324"/>
                </a:cubicBezTo>
                <a:cubicBezTo>
                  <a:pt x="2787996" y="2850747"/>
                  <a:pt x="2685123" y="2876042"/>
                  <a:pt x="2575407" y="2906908"/>
                </a:cubicBezTo>
                <a:cubicBezTo>
                  <a:pt x="1737105" y="3142655"/>
                  <a:pt x="1154843" y="3041718"/>
                  <a:pt x="628491" y="2569492"/>
                </a:cubicBezTo>
                <a:cubicBezTo>
                  <a:pt x="283045" y="2259569"/>
                  <a:pt x="200247" y="1841949"/>
                  <a:pt x="113276" y="1240251"/>
                </a:cubicBezTo>
                <a:cubicBezTo>
                  <a:pt x="103566" y="1173024"/>
                  <a:pt x="93505" y="1106186"/>
                  <a:pt x="83702" y="1041556"/>
                </a:cubicBezTo>
                <a:cubicBezTo>
                  <a:pt x="30763" y="691052"/>
                  <a:pt x="-19190" y="360006"/>
                  <a:pt x="7347" y="73049"/>
                </a:cubicBez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4" name="Google Shape;184;p6"/>
          <p:cNvSpPr/>
          <p:nvPr/>
        </p:nvSpPr>
        <p:spPr>
          <a:xfrm>
            <a:off x="8897970" y="0"/>
            <a:ext cx="3293877" cy="2743212"/>
          </a:xfrm>
          <a:custGeom>
            <a:avLst/>
            <a:gdLst/>
            <a:ahLst/>
            <a:cxnLst/>
            <a:rect l="l" t="t" r="r" b="b"/>
            <a:pathLst>
              <a:path w="3293877" h="2743212" extrusionOk="0">
                <a:moveTo>
                  <a:pt x="37772" y="0"/>
                </a:moveTo>
                <a:lnTo>
                  <a:pt x="3293877" y="0"/>
                </a:lnTo>
                <a:lnTo>
                  <a:pt x="3293877" y="2133887"/>
                </a:lnTo>
                <a:lnTo>
                  <a:pt x="3222757" y="2223039"/>
                </a:lnTo>
                <a:cubicBezTo>
                  <a:pt x="3041339" y="2425251"/>
                  <a:pt x="2861221" y="2476800"/>
                  <a:pt x="2503136" y="2565392"/>
                </a:cubicBezTo>
                <a:cubicBezTo>
                  <a:pt x="2416757" y="2586746"/>
                  <a:pt x="2327408" y="2608861"/>
                  <a:pt x="2232111" y="2635826"/>
                </a:cubicBezTo>
                <a:cubicBezTo>
                  <a:pt x="1503976" y="2841768"/>
                  <a:pt x="998612" y="2754939"/>
                  <a:pt x="542319" y="2345567"/>
                </a:cubicBezTo>
                <a:cubicBezTo>
                  <a:pt x="242852" y="2076894"/>
                  <a:pt x="171565" y="1714314"/>
                  <a:pt x="96920" y="1191868"/>
                </a:cubicBezTo>
                <a:cubicBezTo>
                  <a:pt x="88586" y="1133496"/>
                  <a:pt x="79946" y="1075462"/>
                  <a:pt x="71529" y="1019346"/>
                </a:cubicBezTo>
                <a:cubicBezTo>
                  <a:pt x="26070" y="715012"/>
                  <a:pt x="-16826" y="427572"/>
                  <a:pt x="6623" y="178315"/>
                </a:cubicBezTo>
                <a:cubicBezTo>
                  <a:pt x="12226" y="118742"/>
                  <a:pt x="21526" y="62431"/>
                  <a:pt x="34833" y="868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5" name="Google Shape;185;p6"/>
          <p:cNvSpPr/>
          <p:nvPr/>
        </p:nvSpPr>
        <p:spPr>
          <a:xfrm>
            <a:off x="6050493" y="3105611"/>
            <a:ext cx="6141507" cy="3752389"/>
          </a:xfrm>
          <a:custGeom>
            <a:avLst/>
            <a:gdLst/>
            <a:ahLst/>
            <a:cxnLst/>
            <a:rect l="l" t="t" r="r" b="b"/>
            <a:pathLst>
              <a:path w="6141507" h="3752389" extrusionOk="0">
                <a:moveTo>
                  <a:pt x="3215595" y="37"/>
                </a:moveTo>
                <a:cubicBezTo>
                  <a:pt x="3793727" y="3265"/>
                  <a:pt x="4373168" y="222053"/>
                  <a:pt x="5025810" y="667544"/>
                </a:cubicBezTo>
                <a:cubicBezTo>
                  <a:pt x="5162471" y="760846"/>
                  <a:pt x="5292423" y="843339"/>
                  <a:pt x="5418068" y="923043"/>
                </a:cubicBezTo>
                <a:cubicBezTo>
                  <a:pt x="5743584" y="1129628"/>
                  <a:pt x="5966418" y="1276344"/>
                  <a:pt x="6130109" y="1458777"/>
                </a:cubicBezTo>
                <a:lnTo>
                  <a:pt x="6141506" y="1473047"/>
                </a:lnTo>
                <a:lnTo>
                  <a:pt x="6141507" y="3752389"/>
                </a:lnTo>
                <a:lnTo>
                  <a:pt x="0" y="3752389"/>
                </a:lnTo>
                <a:lnTo>
                  <a:pt x="7127" y="3638865"/>
                </a:lnTo>
                <a:cubicBezTo>
                  <a:pt x="16780" y="3547020"/>
                  <a:pt x="34303" y="3453276"/>
                  <a:pt x="59603" y="3356358"/>
                </a:cubicBezTo>
                <a:cubicBezTo>
                  <a:pt x="165452" y="2950843"/>
                  <a:pt x="399187" y="2520480"/>
                  <a:pt x="646726" y="2064848"/>
                </a:cubicBezTo>
                <a:cubicBezTo>
                  <a:pt x="692424" y="1980851"/>
                  <a:pt x="739580" y="1893951"/>
                  <a:pt x="786444" y="1806355"/>
                </a:cubicBezTo>
                <a:cubicBezTo>
                  <a:pt x="1205972" y="1022363"/>
                  <a:pt x="1528233" y="488656"/>
                  <a:pt x="2160845" y="224629"/>
                </a:cubicBezTo>
                <a:cubicBezTo>
                  <a:pt x="2522310" y="73767"/>
                  <a:pt x="2868717" y="-1899"/>
                  <a:pt x="3215595" y="37"/>
                </a:cubicBez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186" name="Google Shape;186;p6" descr="TU Eindhoven | Eindhoven"/>
          <p:cNvPicPr preferRelativeResize="0"/>
          <p:nvPr/>
        </p:nvPicPr>
        <p:blipFill rotWithShape="1">
          <a:blip r:embed="rId4">
            <a:alphaModFix/>
          </a:blip>
          <a:srcRect t="7043" r="1" b="11152"/>
          <a:stretch/>
        </p:blipFill>
        <p:spPr>
          <a:xfrm>
            <a:off x="9109902" y="-9270"/>
            <a:ext cx="3093269" cy="2530405"/>
          </a:xfrm>
          <a:custGeom>
            <a:avLst/>
            <a:gdLst/>
            <a:ahLst/>
            <a:cxnLst/>
            <a:rect l="l" t="t" r="r" b="b"/>
            <a:pathLst>
              <a:path w="3093269" h="2530405" extrusionOk="0">
                <a:moveTo>
                  <a:pt x="60381" y="0"/>
                </a:moveTo>
                <a:lnTo>
                  <a:pt x="3093269" y="0"/>
                </a:lnTo>
                <a:lnTo>
                  <a:pt x="3093269" y="1760938"/>
                </a:lnTo>
                <a:lnTo>
                  <a:pt x="3091357" y="1764934"/>
                </a:lnTo>
                <a:cubicBezTo>
                  <a:pt x="3032651" y="1871844"/>
                  <a:pt x="2962668" y="1970741"/>
                  <a:pt x="2881807" y="2060870"/>
                </a:cubicBezTo>
                <a:cubicBezTo>
                  <a:pt x="2718935" y="2242410"/>
                  <a:pt x="2557541" y="2288971"/>
                  <a:pt x="2236713" y="2369092"/>
                </a:cubicBezTo>
                <a:cubicBezTo>
                  <a:pt x="2159321" y="2388405"/>
                  <a:pt x="2079268" y="2408405"/>
                  <a:pt x="1993879" y="2432762"/>
                </a:cubicBezTo>
                <a:cubicBezTo>
                  <a:pt x="1341447" y="2618793"/>
                  <a:pt x="889107" y="2542063"/>
                  <a:pt x="481384" y="2176267"/>
                </a:cubicBezTo>
                <a:cubicBezTo>
                  <a:pt x="213794" y="1936193"/>
                  <a:pt x="150722" y="1611509"/>
                  <a:pt x="84978" y="1143609"/>
                </a:cubicBezTo>
                <a:cubicBezTo>
                  <a:pt x="77638" y="1091332"/>
                  <a:pt x="70023" y="1039358"/>
                  <a:pt x="62604" y="989101"/>
                </a:cubicBezTo>
                <a:cubicBezTo>
                  <a:pt x="22537" y="716545"/>
                  <a:pt x="-15270" y="459119"/>
                  <a:pt x="6250" y="235762"/>
                </a:cubicBezTo>
                <a:cubicBezTo>
                  <a:pt x="11393" y="182380"/>
                  <a:pt x="19838" y="131912"/>
                  <a:pt x="31866" y="83728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87" name="Google Shape;187;p6"/>
          <p:cNvSpPr/>
          <p:nvPr/>
        </p:nvSpPr>
        <p:spPr>
          <a:xfrm>
            <a:off x="6467814" y="3406834"/>
            <a:ext cx="5724034" cy="3451167"/>
          </a:xfrm>
          <a:custGeom>
            <a:avLst/>
            <a:gdLst/>
            <a:ahLst/>
            <a:cxnLst/>
            <a:rect l="l" t="t" r="r" b="b"/>
            <a:pathLst>
              <a:path w="5724034" h="3451167" extrusionOk="0">
                <a:moveTo>
                  <a:pt x="2808622" y="207"/>
                </a:moveTo>
                <a:cubicBezTo>
                  <a:pt x="3316039" y="7471"/>
                  <a:pt x="3825452" y="206405"/>
                  <a:pt x="4400004" y="607462"/>
                </a:cubicBezTo>
                <a:cubicBezTo>
                  <a:pt x="4520314" y="691458"/>
                  <a:pt x="4634691" y="765791"/>
                  <a:pt x="4745277" y="837612"/>
                </a:cubicBezTo>
                <a:cubicBezTo>
                  <a:pt x="5203686" y="1135457"/>
                  <a:pt x="5430786" y="1295036"/>
                  <a:pt x="5584627" y="1665805"/>
                </a:cubicBezTo>
                <a:cubicBezTo>
                  <a:pt x="5622816" y="1757843"/>
                  <a:pt x="5655511" y="1851832"/>
                  <a:pt x="5682689" y="1947596"/>
                </a:cubicBezTo>
                <a:lnTo>
                  <a:pt x="5724034" y="2133764"/>
                </a:lnTo>
                <a:lnTo>
                  <a:pt x="5724034" y="3254784"/>
                </a:lnTo>
                <a:lnTo>
                  <a:pt x="5682668" y="3451167"/>
                </a:lnTo>
                <a:lnTo>
                  <a:pt x="3398" y="3451167"/>
                </a:lnTo>
                <a:lnTo>
                  <a:pt x="0" y="3332475"/>
                </a:lnTo>
                <a:cubicBezTo>
                  <a:pt x="1789" y="3212109"/>
                  <a:pt x="19193" y="3089357"/>
                  <a:pt x="51930" y="2960389"/>
                </a:cubicBezTo>
                <a:cubicBezTo>
                  <a:pt x="143234" y="2600640"/>
                  <a:pt x="346682" y="2219774"/>
                  <a:pt x="562146" y="1816544"/>
                </a:cubicBezTo>
                <a:cubicBezTo>
                  <a:pt x="601922" y="1742209"/>
                  <a:pt x="642967" y="1665303"/>
                  <a:pt x="683754" y="1587775"/>
                </a:cubicBezTo>
                <a:cubicBezTo>
                  <a:pt x="1048876" y="893902"/>
                  <a:pt x="1329611" y="421821"/>
                  <a:pt x="1883792" y="191878"/>
                </a:cubicBezTo>
                <a:cubicBezTo>
                  <a:pt x="2200442" y="60492"/>
                  <a:pt x="2504173" y="-4151"/>
                  <a:pt x="2808622" y="20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8" name="Google Shape;188;p6"/>
          <p:cNvSpPr txBox="1">
            <a:spLocks noGrp="1"/>
          </p:cNvSpPr>
          <p:nvPr>
            <p:ph type="title"/>
          </p:nvPr>
        </p:nvSpPr>
        <p:spPr>
          <a:xfrm>
            <a:off x="996697" y="3151651"/>
            <a:ext cx="5574692" cy="2060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Meiryo"/>
              <a:buNone/>
            </a:pPr>
            <a:r>
              <a:rPr lang="en-GB" sz="4800">
                <a:solidFill>
                  <a:srgbClr val="262626"/>
                </a:solidFill>
              </a:rPr>
              <a:t>The team of the workshop</a:t>
            </a:r>
            <a:endParaRPr/>
          </a:p>
        </p:txBody>
      </p:sp>
      <p:sp>
        <p:nvSpPr>
          <p:cNvPr id="189" name="Google Shape;189;p6"/>
          <p:cNvSpPr txBox="1">
            <a:spLocks noGrp="1"/>
          </p:cNvSpPr>
          <p:nvPr>
            <p:ph type="body" idx="1"/>
          </p:nvPr>
        </p:nvSpPr>
        <p:spPr>
          <a:xfrm>
            <a:off x="996696" y="5212404"/>
            <a:ext cx="5235308" cy="82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en-GB" sz="2400" b="1">
                <a:solidFill>
                  <a:srgbClr val="262626"/>
                </a:solidFill>
              </a:rPr>
              <a:t>YOU!</a:t>
            </a:r>
            <a:endParaRPr b="1"/>
          </a:p>
        </p:txBody>
      </p:sp>
      <p:pic>
        <p:nvPicPr>
          <p:cNvPr id="190" name="Google Shape;190;p6" descr="Universiteit Twente (UT) | Enschede | High Tech Human Touch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59444" y="1394562"/>
            <a:ext cx="2153251" cy="1076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6" descr="Wageningen University &amp; Research - Kiemt"/>
          <p:cNvPicPr preferRelativeResize="0"/>
          <p:nvPr/>
        </p:nvPicPr>
        <p:blipFill rotWithShape="1">
          <a:blip r:embed="rId6">
            <a:alphaModFix/>
          </a:blip>
          <a:srcRect t="10355" r="1" b="5072"/>
          <a:stretch/>
        </p:blipFill>
        <p:spPr>
          <a:xfrm>
            <a:off x="6807196" y="3656543"/>
            <a:ext cx="5185262" cy="3201454"/>
          </a:xfrm>
          <a:custGeom>
            <a:avLst/>
            <a:gdLst/>
            <a:ahLst/>
            <a:cxnLst/>
            <a:rect l="l" t="t" r="r" b="b"/>
            <a:pathLst>
              <a:path w="5185262" h="3201454" extrusionOk="0">
                <a:moveTo>
                  <a:pt x="2395657" y="533"/>
                </a:moveTo>
                <a:cubicBezTo>
                  <a:pt x="2853132" y="-10568"/>
                  <a:pt x="3320085" y="151875"/>
                  <a:pt x="3853824" y="495130"/>
                </a:cubicBezTo>
                <a:cubicBezTo>
                  <a:pt x="3965587" y="567021"/>
                  <a:pt x="4071620" y="630367"/>
                  <a:pt x="4174137" y="691568"/>
                </a:cubicBezTo>
                <a:cubicBezTo>
                  <a:pt x="4599096" y="945381"/>
                  <a:pt x="4810106" y="1082014"/>
                  <a:pt x="4963571" y="1412493"/>
                </a:cubicBezTo>
                <a:cubicBezTo>
                  <a:pt x="5115952" y="1740640"/>
                  <a:pt x="5190392" y="2100122"/>
                  <a:pt x="5184988" y="2480884"/>
                </a:cubicBezTo>
                <a:cubicBezTo>
                  <a:pt x="5182321" y="2667133"/>
                  <a:pt x="5160907" y="2854257"/>
                  <a:pt x="5121020" y="3040915"/>
                </a:cubicBezTo>
                <a:lnTo>
                  <a:pt x="5078712" y="3201454"/>
                </a:lnTo>
                <a:lnTo>
                  <a:pt x="5755" y="3201454"/>
                </a:lnTo>
                <a:lnTo>
                  <a:pt x="0" y="3006621"/>
                </a:lnTo>
                <a:cubicBezTo>
                  <a:pt x="4041" y="2932436"/>
                  <a:pt x="14231" y="2856537"/>
                  <a:pt x="30450" y="2777898"/>
                </a:cubicBezTo>
                <a:cubicBezTo>
                  <a:pt x="98304" y="2448859"/>
                  <a:pt x="266355" y="2096783"/>
                  <a:pt x="444335" y="1724033"/>
                </a:cubicBezTo>
                <a:cubicBezTo>
                  <a:pt x="477196" y="1655314"/>
                  <a:pt x="511097" y="1584223"/>
                  <a:pt x="544740" y="1512578"/>
                </a:cubicBezTo>
                <a:cubicBezTo>
                  <a:pt x="845919" y="871350"/>
                  <a:pt x="1079952" y="433962"/>
                  <a:pt x="1570060" y="206371"/>
                </a:cubicBezTo>
                <a:cubicBezTo>
                  <a:pt x="1850099" y="76329"/>
                  <a:pt x="2121172" y="7193"/>
                  <a:pt x="2395657" y="533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"/>
          <p:cNvSpPr txBox="1"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</a:pPr>
            <a:r>
              <a:rPr lang="en-GB"/>
              <a:t>Code of conduct 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197190-AA33-98BB-43EF-DD30A3C3ACD6}"/>
              </a:ext>
            </a:extLst>
          </p:cNvPr>
          <p:cNvSpPr txBox="1"/>
          <p:nvPr/>
        </p:nvSpPr>
        <p:spPr>
          <a:xfrm>
            <a:off x="1920240" y="2716567"/>
            <a:ext cx="76587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  <a:cs typeface="Calibri" panose="020F0502020204030204" pitchFamily="34" charset="0"/>
              </a:rPr>
              <a:t>Use welcoming and inclusive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404040"/>
              </a:solidFill>
              <a:effectLst/>
              <a:latin typeface="Meiryo" panose="020B0604030504040204" pitchFamily="34" charset="-128"/>
              <a:ea typeface="Meiryo" panose="020B0604030504040204" pitchFamily="34" charset="-128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  <a:cs typeface="Calibri" panose="020F0502020204030204" pitchFamily="34" charset="0"/>
              </a:rPr>
              <a:t>Be respectful of different viewpoints and experiences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404040"/>
              </a:solidFill>
              <a:effectLst/>
              <a:latin typeface="Meiryo" panose="020B0604030504040204" pitchFamily="34" charset="-128"/>
              <a:ea typeface="Meiryo" panose="020B0604030504040204" pitchFamily="34" charset="-128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  <a:cs typeface="Calibri" panose="020F0502020204030204" pitchFamily="34" charset="0"/>
              </a:rPr>
              <a:t>Gracefully accept constructive criticism</a:t>
            </a:r>
          </a:p>
          <a:p>
            <a:endParaRPr lang="en-US" sz="2000" b="0" i="0" dirty="0">
              <a:solidFill>
                <a:srgbClr val="404040"/>
              </a:solidFill>
              <a:effectLst/>
              <a:latin typeface="Meiryo" panose="020B0604030504040204" pitchFamily="34" charset="-128"/>
              <a:ea typeface="Meiryo" panose="020B0604030504040204" pitchFamily="34" charset="-128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  <a:cs typeface="Calibri" panose="020F0502020204030204" pitchFamily="34" charset="0"/>
              </a:rPr>
              <a:t>Show courtesy and respect towards others during the workshop</a:t>
            </a:r>
          </a:p>
          <a:p>
            <a:endParaRPr lang="en-GB" sz="2000" dirty="0">
              <a:latin typeface="Meiryo" panose="020B0604030504040204" pitchFamily="34" charset="-128"/>
              <a:ea typeface="Meiryo" panose="020B0604030504040204" pitchFamily="34" charset="-128"/>
              <a:cs typeface="Calibri" panose="020F0502020204030204" pitchFamily="34" charset="0"/>
            </a:endParaRP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D3172C51-78EE-58C6-09C0-9019105E8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263" y="541264"/>
            <a:ext cx="3775969" cy="77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9CF09A-4F58-5601-C0FB-DCABEAE80CB0}"/>
              </a:ext>
            </a:extLst>
          </p:cNvPr>
          <p:cNvSpPr txBox="1"/>
          <p:nvPr/>
        </p:nvSpPr>
        <p:spPr>
          <a:xfrm>
            <a:off x="6617637" y="1418157"/>
            <a:ext cx="395722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u="none" strike="noStrike" dirty="0">
                <a:solidFill>
                  <a:srgbClr val="071159"/>
                </a:solidFill>
                <a:effectLst/>
                <a:latin typeface="Lato" panose="020F0502020204030203" pitchFamily="34" charset="0"/>
              </a:rPr>
              <a:t>The Carpentries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teaches foundational coding, and data science skills to researchers worldwide.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Picture 203" descr="Top view of iceberg">
            <a:extLst>
              <a:ext uri="{FF2B5EF4-FFF2-40B4-BE49-F238E27FC236}">
                <a16:creationId xmlns:a16="http://schemas.microsoft.com/office/drawing/2014/main" id="{8F96B8AD-9E9B-17E7-5A60-EDAB6FCCAD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3" r="9706"/>
          <a:stretch/>
        </p:blipFill>
        <p:spPr>
          <a:xfrm>
            <a:off x="20" y="10"/>
            <a:ext cx="8102631" cy="6857989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8"/>
          <p:cNvSpPr txBox="1"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spcFirstLastPara="1" wrap="square" lIns="109725" tIns="109725" rIns="109725" bIns="91425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</a:pPr>
            <a:r>
              <a:rPr lang="en-GB" dirty="0"/>
              <a:t>Ice breaker</a:t>
            </a:r>
            <a:endParaRPr lang="en-GB"/>
          </a:p>
        </p:txBody>
      </p:sp>
      <p:sp>
        <p:nvSpPr>
          <p:cNvPr id="202" name="Google Shape;202;p8"/>
          <p:cNvSpPr txBox="1">
            <a:spLocks noGrp="1"/>
          </p:cNvSpPr>
          <p:nvPr>
            <p:ph type="body" idx="1"/>
          </p:nvPr>
        </p:nvSpPr>
        <p:spPr>
          <a:xfrm>
            <a:off x="8476488" y="3270459"/>
            <a:ext cx="3227832" cy="2872194"/>
          </a:xfrm>
        </p:spPr>
        <p:txBody>
          <a:bodyPr spcFirstLastPara="1" wrap="square" lIns="109725" tIns="109725" rIns="1097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rgbClr val="3F3F3F"/>
              </a:buClr>
              <a:buSzPts val="1800"/>
              <a:buNone/>
            </a:pPr>
            <a:r>
              <a:rPr lang="en-US" sz="2000" dirty="0"/>
              <a:t>Write in the chat: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rgbClr val="3F3F3F"/>
              </a:buClr>
              <a:buSzPts val="1800"/>
              <a:buNone/>
            </a:pPr>
            <a:r>
              <a:rPr lang="en-US" sz="2000" b="1" dirty="0"/>
              <a:t>The email you used to make an account in </a:t>
            </a:r>
            <a:r>
              <a:rPr lang="en-US" sz="2000" b="1" dirty="0" err="1"/>
              <a:t>Github</a:t>
            </a:r>
            <a:r>
              <a:rPr lang="en-US" sz="2000" b="1" dirty="0"/>
              <a:t>.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/>
          <p:nvPr/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 extrusionOk="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08" name="Google Shape;208;p9"/>
          <p:cNvSpPr/>
          <p:nvPr/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 extrusionOk="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09" name="Google Shape;209;p9"/>
          <p:cNvSpPr/>
          <p:nvPr/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 extrusionOk="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10" name="Google Shape;210;p9"/>
          <p:cNvSpPr/>
          <p:nvPr/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 extrusionOk="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D5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11" name="Google Shape;211;p9"/>
          <p:cNvSpPr/>
          <p:nvPr/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 extrusionOk="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12" name="Google Shape;212;p9"/>
          <p:cNvSpPr/>
          <p:nvPr/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 extrusionOk="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13" name="Google Shape;213;p9"/>
          <p:cNvSpPr/>
          <p:nvPr/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 extrusionOk="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14" name="Google Shape;214;p9"/>
          <p:cNvSpPr/>
          <p:nvPr/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 extrusionOk="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D5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15" name="Google Shape;215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216" name="Google Shape;216;p9" descr="Skydivers make a formation above the clouds"/>
          <p:cNvPicPr preferRelativeResize="0"/>
          <p:nvPr/>
        </p:nvPicPr>
        <p:blipFill rotWithShape="1">
          <a:blip r:embed="rId3">
            <a:alphaModFix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9"/>
          <p:cNvSpPr/>
          <p:nvPr/>
        </p:nvSpPr>
        <p:spPr>
          <a:xfrm>
            <a:off x="4023360" y="0"/>
            <a:ext cx="8168639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000">
                <a:srgbClr val="000000">
                  <a:alpha val="0"/>
                </a:srgbClr>
              </a:gs>
              <a:gs pos="33000">
                <a:srgbClr val="000000">
                  <a:alpha val="40000"/>
                </a:srgbClr>
              </a:gs>
              <a:gs pos="58000">
                <a:srgbClr val="000000">
                  <a:alpha val="54509"/>
                </a:srgbClr>
              </a:gs>
              <a:gs pos="100000">
                <a:srgbClr val="000000">
                  <a:alpha val="54509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18" name="Google Shape;218;p9"/>
          <p:cNvSpPr txBox="1"/>
          <p:nvPr/>
        </p:nvSpPr>
        <p:spPr>
          <a:xfrm>
            <a:off x="334732" y="2324496"/>
            <a:ext cx="2850780" cy="1104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 fontScale="92500" lnSpcReduction="10000"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GB" sz="5400" b="1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Enjoy!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DarkSeedLeftStep">
      <a:dk1>
        <a:srgbClr val="000000"/>
      </a:dk1>
      <a:lt1>
        <a:srgbClr val="FFFFFF"/>
      </a:lt1>
      <a:dk2>
        <a:srgbClr val="311B24"/>
      </a:dk2>
      <a:lt2>
        <a:srgbClr val="F0F3F3"/>
      </a:lt2>
      <a:accent1>
        <a:srgbClr val="E73E29"/>
      </a:accent1>
      <a:accent2>
        <a:srgbClr val="D51752"/>
      </a:accent2>
      <a:accent3>
        <a:srgbClr val="E729B2"/>
      </a:accent3>
      <a:accent4>
        <a:srgbClr val="BA17D5"/>
      </a:accent4>
      <a:accent5>
        <a:srgbClr val="7D29E7"/>
      </a:accent5>
      <a:accent6>
        <a:srgbClr val="3935DA"/>
      </a:accent6>
      <a:hlink>
        <a:srgbClr val="8D3FB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211</Words>
  <Application>Microsoft Office PowerPoint</Application>
  <PresentationFormat>Widescreen</PresentationFormat>
  <Paragraphs>49</Paragraphs>
  <Slides>9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Meiryo</vt:lpstr>
      <vt:lpstr>Arial</vt:lpstr>
      <vt:lpstr>Corbel</vt:lpstr>
      <vt:lpstr>Lato</vt:lpstr>
      <vt:lpstr>SketchLinesVTI</vt:lpstr>
      <vt:lpstr>Welcome to the 4TU Git Workshop (day 2)</vt:lpstr>
      <vt:lpstr>Program for today </vt:lpstr>
      <vt:lpstr>The team of the workshop</vt:lpstr>
      <vt:lpstr>The team of the workshop</vt:lpstr>
      <vt:lpstr>The team of the workshop</vt:lpstr>
      <vt:lpstr>The team of the workshop</vt:lpstr>
      <vt:lpstr>Code of conduct </vt:lpstr>
      <vt:lpstr>Ice breaker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4TU Git Workshop</dc:title>
  <dc:creator>Leila Iñigo de la Cruz</dc:creator>
  <cp:lastModifiedBy>Leila Iñigo de la Cruz</cp:lastModifiedBy>
  <cp:revision>7</cp:revision>
  <dcterms:created xsi:type="dcterms:W3CDTF">2024-01-26T12:47:57Z</dcterms:created>
  <dcterms:modified xsi:type="dcterms:W3CDTF">2024-02-12T14:29:09Z</dcterms:modified>
</cp:coreProperties>
</file>