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9" r:id="rId2"/>
  </p:sldMasterIdLst>
  <p:notesMasterIdLst>
    <p:notesMasterId r:id="rId23"/>
  </p:notesMasterIdLst>
  <p:sldIdLst>
    <p:sldId id="262" r:id="rId3"/>
    <p:sldId id="263" r:id="rId4"/>
    <p:sldId id="257" r:id="rId5"/>
    <p:sldId id="258" r:id="rId6"/>
    <p:sldId id="264" r:id="rId7"/>
    <p:sldId id="276" r:id="rId8"/>
    <p:sldId id="259" r:id="rId9"/>
    <p:sldId id="266" r:id="rId10"/>
    <p:sldId id="277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41" autoAdjust="0"/>
  </p:normalViewPr>
  <p:slideViewPr>
    <p:cSldViewPr snapToGrid="0">
      <p:cViewPr varScale="1">
        <p:scale>
          <a:sx n="57" d="100"/>
          <a:sy n="57" d="100"/>
        </p:scale>
        <p:origin x="9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E5348-1736-4861-B8B5-965F68D1D4D5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F864E-B828-418E-A097-C392F7B8F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7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de7c0cc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de7c0cc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8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23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2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05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61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4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0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9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de7c0cc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de7c0cc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term in quotes refers to 15 years preservation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de7c0cc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de7c0cc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term in quotes refers to 15 years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43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de7c0cc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de7c0cc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term in quotes refers to 15 years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69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9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6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6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8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5D55-B3A2-51DA-7104-FACA45A5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5BA6-D30D-198B-AA0C-4D8B8C5BF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491-991F-A458-4997-07C8A297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EB6B-8847-121F-0E4F-5DC2511F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CABE-40A2-7967-F8C5-803C1859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4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023D-0496-4753-4844-169C886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414F-ED0C-4372-01F6-17693574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106B-8DCC-5088-38FB-598CC4D5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4C44-42BE-87E9-CAEF-6CCC7AE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C550-A669-FD38-3AF5-AC23C4B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7931B-49A9-F5B0-20B6-7D4EF19A6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9B17-3109-D72C-FD9C-6EEB29A9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A38F-67CB-D973-9427-38842313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592B-627D-474A-528E-CEA7A7EE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F76D-6065-C571-8785-986E7591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9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127D-918A-E131-A55F-624C5113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F7B2-F3DF-525D-F972-9E44C7F9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4C42-9BE2-1CBA-DE67-1E24F20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5914-3CBF-94C4-E23C-1689DDF9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4F65-EC6C-2BF6-D13A-48A760D4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7521-FAD6-598F-9DEE-0399330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929D-477B-019E-1B0A-EECC580E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D29A-D1D3-4C91-ABB6-3E3DEA2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2260-CA8A-1BC3-19B9-9BB64C06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CD10-CAF7-041D-7838-5F232C8B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B01-8D4D-58FE-DDA7-376BC143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FE89-8707-2F5B-2090-9B3A26DF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5F461-2719-069F-19D9-CB27DD67E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9636-ACFF-4D4D-6D78-959F140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B230C-C96E-FD04-3E29-8BEE9955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C5DCC-31DA-80FB-A5DE-69FAB412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E819-F014-B0A8-BF14-564F51C9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3FD6-0D5B-607F-9D85-19620EF0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DB894-50C3-D5C4-DD95-44A41D9E5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0C0-C3EF-E0EC-E437-406755825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855D-2265-17C6-53FC-03451530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88510-4549-5FA7-6B1F-70316E6B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DC1F1-E824-30B3-9FA0-4F2DD2C4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2C4CD-E4A6-3BB3-3199-A50E83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D327-8967-07B7-258A-F487D798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B0AC0-C196-3F05-72B3-9FD10E22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D5F7B-3A0A-2547-C044-D5F0E21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56DF9-F5CD-2387-F0DC-1EA9D1F0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BB30C-3520-6F7B-4AFB-EEAD652F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6C7B5-C21A-81C9-0BB2-AC0F0DDC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CC8B-A358-5966-B695-9B00C85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4276-F512-026C-ECB0-CEE4528E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76CB-55C2-D662-1333-A2A62FE3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FCD0-506A-D50B-991F-9AC768A1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28D2-16AB-A7DF-03C9-CF07B1F5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FC14-0067-3146-73ED-DACB561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C1D3-DC51-68BC-1419-DF3977AA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8AB-2ECD-688D-9E26-4DA15396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3FAE4-A32E-B2A3-9942-8CD5F34C0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499E-3771-6C83-3EC4-BFD85572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18A17-C611-0F8C-CA59-69299526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DC0E7-7B49-65C3-57B1-EA2290EC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BA5F-2002-2A9F-5E9E-F8F159AF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749B7-01E9-C102-3612-D53092D7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16DB-E73E-BEA3-C726-B7590682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25DB-747F-8813-FA0A-AB710B76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DDD6-1E7D-4EBA-9AEE-2EB1D1BBE72D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AF30-5206-D201-336D-C8F9D52A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61D7-1B0F-0694-0934-7D8819E4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djDSmhOa64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it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5A36-4BCF-58EA-FD37-30AE2D1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EFAB-9AA3-BA83-80E5-DCC314A5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6400" y="4064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/>
              <a:t> </a:t>
            </a:r>
            <a:endParaRPr sz="248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0EB0A-25B0-8BDD-1F64-1FEFE8D45FBF}"/>
              </a:ext>
            </a:extLst>
          </p:cNvPr>
          <p:cNvSpPr txBox="1"/>
          <p:nvPr/>
        </p:nvSpPr>
        <p:spPr>
          <a:xfrm>
            <a:off x="2284156" y="2100403"/>
            <a:ext cx="7913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Get to know 4TU.ResearchData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258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3732EA-9240-CA8F-81F6-20C52A78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4" y="0"/>
            <a:ext cx="1053521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B50566-3FDA-4612-6EBE-45F8C40134D0}"/>
              </a:ext>
            </a:extLst>
          </p:cNvPr>
          <p:cNvSpPr/>
          <p:nvPr/>
        </p:nvSpPr>
        <p:spPr>
          <a:xfrm>
            <a:off x="8191500" y="3644900"/>
            <a:ext cx="30607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95114-4EBE-E28B-2D3E-4AC4E1020038}"/>
              </a:ext>
            </a:extLst>
          </p:cNvPr>
          <p:cNvSpPr/>
          <p:nvPr/>
        </p:nvSpPr>
        <p:spPr>
          <a:xfrm>
            <a:off x="5462392" y="2245513"/>
            <a:ext cx="2513208" cy="3706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E0696-390B-E5BE-B55A-E54FAE9AC909}"/>
              </a:ext>
            </a:extLst>
          </p:cNvPr>
          <p:cNvSpPr/>
          <p:nvPr/>
        </p:nvSpPr>
        <p:spPr>
          <a:xfrm>
            <a:off x="802994" y="1036626"/>
            <a:ext cx="2221108" cy="3706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3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 through the 4TU repository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E4EE3-7320-7497-6E39-BF2ED10B5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1" r="50208" b="19259"/>
          <a:stretch/>
        </p:blipFill>
        <p:spPr>
          <a:xfrm>
            <a:off x="0" y="1632880"/>
            <a:ext cx="12090400" cy="4755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</p:spTree>
    <p:extLst>
      <p:ext uri="{BB962C8B-B14F-4D97-AF65-F5344CB8AC3E}">
        <p14:creationId xmlns:p14="http://schemas.microsoft.com/office/powerpoint/2010/main" val="27415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Step1 : Log 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082B1-90D6-6D74-4473-B0E1E7D8D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9" r="22105"/>
          <a:stretch/>
        </p:blipFill>
        <p:spPr>
          <a:xfrm>
            <a:off x="4210106" y="412286"/>
            <a:ext cx="5137094" cy="60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Step2 : Create a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EAC5E-A72A-F030-5734-3A9CC529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369009"/>
            <a:ext cx="8010806" cy="5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Step3 : The metadata form(1/3)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3AA69-B1FC-534E-5368-C4C26FC7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97" y="1414410"/>
            <a:ext cx="7801503" cy="50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Step4 : The metadata form(2/3)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7296-A984-C415-0647-13E49F6E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4" y="1329133"/>
            <a:ext cx="8264806" cy="53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8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Step4 : The metadata form(3/3)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1CB2D-FCCD-8930-E4E5-A8423324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4" y="1370469"/>
            <a:ext cx="8315606" cy="5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Step5 : Software deposit (Git 1/2)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C9390-AC1A-2C7E-7509-855DB25E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" y="1295404"/>
            <a:ext cx="8236948" cy="53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8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Step5 : Software deposit (Git 1/2) </a:t>
            </a:r>
            <a:br>
              <a:rPr lang="en-GB" dirty="0"/>
            </a:br>
            <a:r>
              <a:rPr lang="en-GB" dirty="0"/>
              <a:t>if using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0B41E-B763-3E6B-B868-41AC83B6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5" y="1572883"/>
            <a:ext cx="8020637" cy="52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Step6 : Software deposit (Git 2/2)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F84BF-987C-1082-BF85-B01B7539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407"/>
            <a:ext cx="8089464" cy="52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622C-7CE8-D379-34F5-01FB3442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9962-BDF3-A52B-9FC3-DC7A2CC4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4" name="Google Shape;64;p14"/>
          <p:cNvSpPr txBox="1"/>
          <p:nvPr/>
        </p:nvSpPr>
        <p:spPr>
          <a:xfrm>
            <a:off x="406400" y="4064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/>
              <a:t> </a:t>
            </a:r>
            <a:endParaRPr sz="2489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68B69E-0732-3C4A-DD73-9C7537849FB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+mj-lt"/>
              </a:rPr>
              <a:t>What is </a:t>
            </a:r>
            <a:r>
              <a:rPr lang="en-GB" b="1" dirty="0">
                <a:latin typeface="+mj-lt"/>
              </a:rPr>
              <a:t>4TU.Research Data</a:t>
            </a:r>
            <a:r>
              <a:rPr lang="en-GB" dirty="0">
                <a:latin typeface="+mj-lt"/>
              </a:rPr>
              <a:t>? </a:t>
            </a:r>
            <a:endParaRPr lang="en-GB" dirty="0">
              <a:latin typeface="+mj-lt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+mj-lt"/>
                <a:ea typeface="Times New Roman" panose="02020603050405020304" pitchFamily="18" charset="0"/>
              </a:rPr>
              <a:t>Why</a:t>
            </a:r>
            <a:r>
              <a:rPr lang="en-GB" dirty="0">
                <a:latin typeface="+mj-lt"/>
                <a:ea typeface="Times New Roman" panose="02020603050405020304" pitchFamily="18" charset="0"/>
              </a:rPr>
              <a:t> would you archive your data and use 4TU for that?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+mj-lt"/>
                <a:ea typeface="Times New Roman" panose="02020603050405020304" pitchFamily="18" charset="0"/>
              </a:rPr>
              <a:t>Procedure to upload </a:t>
            </a:r>
            <a:r>
              <a:rPr lang="en-GB" dirty="0">
                <a:latin typeface="+mj-lt"/>
                <a:ea typeface="Times New Roman" panose="02020603050405020304" pitchFamily="18" charset="0"/>
              </a:rPr>
              <a:t>a software/dataset to 4TU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+mj-lt"/>
                <a:ea typeface="Times New Roman" panose="02020603050405020304" pitchFamily="18" charset="0"/>
              </a:rPr>
              <a:t>Git integration in 4TU</a:t>
            </a:r>
            <a:r>
              <a:rPr lang="en-GB" dirty="0">
                <a:latin typeface="+mj-lt"/>
                <a:ea typeface="Times New Roman" panose="02020603050405020304" pitchFamily="18" charset="0"/>
              </a:rPr>
              <a:t>. How does it work? </a:t>
            </a:r>
            <a:endParaRPr lang="en-GB" dirty="0">
              <a:latin typeface="+mj-lt"/>
              <a:ea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C552C3-9FB0-9C21-24E5-1A3CAFB8ED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69205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B4618658-0C4F-87EC-5138-EE7FA2C7C2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BFD9B-C4F7-31EB-D1D6-76D640D9C265}"/>
              </a:ext>
            </a:extLst>
          </p:cNvPr>
          <p:cNvSpPr txBox="1"/>
          <p:nvPr/>
        </p:nvSpPr>
        <p:spPr>
          <a:xfrm>
            <a:off x="3578942" y="2281084"/>
            <a:ext cx="5081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7004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4TU.ResearchData Repository">
            <a:hlinkClick r:id="" action="ppaction://media"/>
            <a:extLst>
              <a:ext uri="{FF2B5EF4-FFF2-40B4-BE49-F238E27FC236}">
                <a16:creationId xmlns:a16="http://schemas.microsoft.com/office/drawing/2014/main" id="{D89B2A89-10F8-EC87-F39F-562A048C96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EB-4253-33B4-B40E-6FFDFC9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6400"/>
            <a:ext cx="10515600" cy="1325563"/>
          </a:xfrm>
        </p:spPr>
        <p:txBody>
          <a:bodyPr/>
          <a:lstStyle/>
          <a:p>
            <a:r>
              <a:rPr lang="en-GB" sz="4400" b="1" dirty="0">
                <a:latin typeface="+mj-lt"/>
              </a:rPr>
              <a:t>What is 4TU.Research Data? </a:t>
            </a:r>
            <a:endParaRPr lang="en-GB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415600" y="203200"/>
            <a:ext cx="4000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3AFA-AF21-7801-FF39-1625AC88E3E3}"/>
              </a:ext>
            </a:extLst>
          </p:cNvPr>
          <p:cNvSpPr txBox="1"/>
          <p:nvPr/>
        </p:nvSpPr>
        <p:spPr>
          <a:xfrm>
            <a:off x="299453" y="2055813"/>
            <a:ext cx="11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j-lt"/>
              </a:rPr>
              <a:t>Curated</a:t>
            </a:r>
            <a:r>
              <a:rPr lang="en-GB" sz="2800" dirty="0">
                <a:latin typeface="+mj-lt"/>
              </a:rPr>
              <a:t> data and software depository for science, engineering and design.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Supports publishing and “</a:t>
            </a:r>
            <a:r>
              <a:rPr lang="en-GB" sz="2800" b="1" dirty="0">
                <a:latin typeface="+mj-lt"/>
              </a:rPr>
              <a:t>long-term</a:t>
            </a:r>
            <a:r>
              <a:rPr lang="en-GB" sz="2800" dirty="0">
                <a:latin typeface="+mj-lt"/>
              </a:rPr>
              <a:t>” preservation.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Expands the ability to re-use (collaborate) your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Link the data metadata to </a:t>
            </a:r>
            <a:r>
              <a:rPr lang="en-GB" sz="2800" dirty="0" err="1">
                <a:latin typeface="+mj-lt"/>
                <a:hlinkClick r:id="rId3"/>
              </a:rPr>
              <a:t>Datacite</a:t>
            </a:r>
            <a:r>
              <a:rPr lang="en-GB" sz="2800" dirty="0">
                <a:latin typeface="+mj-lt"/>
              </a:rPr>
              <a:t> which ensures your data is findable across other website services like Google scholar for papers.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EB-4253-33B4-B40E-6FFDFC9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80" y="250436"/>
            <a:ext cx="8991600" cy="170476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+mj-lt"/>
              </a:rPr>
              <a:t>4TU.Research Data role within the research life cycle</a:t>
            </a:r>
            <a:endParaRPr lang="en-GB" sz="36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415600" y="203200"/>
            <a:ext cx="4000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B26145-9470-3291-B1AB-25206301850A}"/>
              </a:ext>
            </a:extLst>
          </p:cNvPr>
          <p:cNvSpPr/>
          <p:nvPr/>
        </p:nvSpPr>
        <p:spPr>
          <a:xfrm>
            <a:off x="2701100" y="3797078"/>
            <a:ext cx="1714500" cy="160861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tx1">
                <a:lumMod val="50000"/>
                <a:lumOff val="50000"/>
                <a:alpha val="66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642EA5-60D4-F074-762C-8AB758B14A71}"/>
              </a:ext>
            </a:extLst>
          </p:cNvPr>
          <p:cNvSpPr/>
          <p:nvPr/>
        </p:nvSpPr>
        <p:spPr>
          <a:xfrm>
            <a:off x="8762232" y="1563844"/>
            <a:ext cx="1714500" cy="1608619"/>
          </a:xfrm>
          <a:prstGeom prst="ellipse">
            <a:avLst/>
          </a:prstGeom>
          <a:solidFill>
            <a:srgbClr val="99336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tx1">
                <a:lumMod val="50000"/>
                <a:lumOff val="50000"/>
                <a:alpha val="66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Publishing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6609E3-2E71-3E06-8FDF-CFA105BF8429}"/>
              </a:ext>
            </a:extLst>
          </p:cNvPr>
          <p:cNvSpPr/>
          <p:nvPr/>
        </p:nvSpPr>
        <p:spPr>
          <a:xfrm>
            <a:off x="853315" y="4601388"/>
            <a:ext cx="1714500" cy="1608619"/>
          </a:xfrm>
          <a:prstGeom prst="ellipse">
            <a:avLst/>
          </a:prstGeom>
          <a:solidFill>
            <a:srgbClr val="3333CC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CB9569-FE12-FD6E-9604-E34BB81B3B3D}"/>
              </a:ext>
            </a:extLst>
          </p:cNvPr>
          <p:cNvSpPr/>
          <p:nvPr/>
        </p:nvSpPr>
        <p:spPr>
          <a:xfrm>
            <a:off x="4686262" y="3159617"/>
            <a:ext cx="1714500" cy="160861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35D452-1792-6D18-9324-6F863F23D286}"/>
              </a:ext>
            </a:extLst>
          </p:cNvPr>
          <p:cNvSpPr/>
          <p:nvPr/>
        </p:nvSpPr>
        <p:spPr>
          <a:xfrm>
            <a:off x="6563361" y="2355307"/>
            <a:ext cx="1714500" cy="160861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849BBE-18E5-44F9-8338-266C49B17174}"/>
              </a:ext>
            </a:extLst>
          </p:cNvPr>
          <p:cNvCxnSpPr/>
          <p:nvPr/>
        </p:nvCxnSpPr>
        <p:spPr>
          <a:xfrm flipV="1">
            <a:off x="3067665" y="3429000"/>
            <a:ext cx="6813754" cy="2893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EB-4253-33B4-B40E-6FFDFC9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80" y="250436"/>
            <a:ext cx="8991600" cy="170476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+mj-lt"/>
              </a:rPr>
              <a:t>4TU.Research Data role within the research life cycle</a:t>
            </a:r>
            <a:endParaRPr lang="en-GB" sz="36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415600" y="203200"/>
            <a:ext cx="4000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B26145-9470-3291-B1AB-25206301850A}"/>
              </a:ext>
            </a:extLst>
          </p:cNvPr>
          <p:cNvSpPr/>
          <p:nvPr/>
        </p:nvSpPr>
        <p:spPr>
          <a:xfrm>
            <a:off x="2701100" y="3797078"/>
            <a:ext cx="1714500" cy="160861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723900">
              <a:schemeClr val="accent3">
                <a:satMod val="175000"/>
                <a:alpha val="72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642EA5-60D4-F074-762C-8AB758B14A71}"/>
              </a:ext>
            </a:extLst>
          </p:cNvPr>
          <p:cNvSpPr/>
          <p:nvPr/>
        </p:nvSpPr>
        <p:spPr>
          <a:xfrm>
            <a:off x="8762232" y="1563844"/>
            <a:ext cx="1714500" cy="1608619"/>
          </a:xfrm>
          <a:prstGeom prst="ellipse">
            <a:avLst/>
          </a:prstGeom>
          <a:solidFill>
            <a:srgbClr val="99336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723900">
              <a:schemeClr val="accent3">
                <a:satMod val="175000"/>
                <a:alpha val="72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Publishing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6609E3-2E71-3E06-8FDF-CFA105BF8429}"/>
              </a:ext>
            </a:extLst>
          </p:cNvPr>
          <p:cNvSpPr/>
          <p:nvPr/>
        </p:nvSpPr>
        <p:spPr>
          <a:xfrm>
            <a:off x="853315" y="4601388"/>
            <a:ext cx="1714500" cy="1608619"/>
          </a:xfrm>
          <a:prstGeom prst="ellipse">
            <a:avLst/>
          </a:prstGeom>
          <a:solidFill>
            <a:srgbClr val="3333CC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CB9569-FE12-FD6E-9604-E34BB81B3B3D}"/>
              </a:ext>
            </a:extLst>
          </p:cNvPr>
          <p:cNvSpPr/>
          <p:nvPr/>
        </p:nvSpPr>
        <p:spPr>
          <a:xfrm>
            <a:off x="4686262" y="3159617"/>
            <a:ext cx="1714500" cy="160861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35D452-1792-6D18-9324-6F863F23D286}"/>
              </a:ext>
            </a:extLst>
          </p:cNvPr>
          <p:cNvSpPr/>
          <p:nvPr/>
        </p:nvSpPr>
        <p:spPr>
          <a:xfrm>
            <a:off x="6563361" y="2355307"/>
            <a:ext cx="1714500" cy="160861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849BBE-18E5-44F9-8338-266C49B17174}"/>
              </a:ext>
            </a:extLst>
          </p:cNvPr>
          <p:cNvCxnSpPr/>
          <p:nvPr/>
        </p:nvCxnSpPr>
        <p:spPr>
          <a:xfrm flipV="1">
            <a:off x="3067665" y="3429000"/>
            <a:ext cx="6813754" cy="2893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6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05BB-F82F-E677-1192-E0C823B9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dirty="0"/>
              <a:t>In the context of FAIR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415DE-6ED1-D626-595B-FA1B14766BC3}"/>
              </a:ext>
            </a:extLst>
          </p:cNvPr>
          <p:cNvSpPr txBox="1"/>
          <p:nvPr/>
        </p:nvSpPr>
        <p:spPr>
          <a:xfrm>
            <a:off x="838200" y="2335351"/>
            <a:ext cx="1103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Findable</a:t>
            </a:r>
            <a:r>
              <a:rPr lang="en-GB" sz="2400" dirty="0"/>
              <a:t>: DOIs, landing page, curated metadata export to aggregators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 err="1"/>
              <a:t>Accesible</a:t>
            </a:r>
            <a:r>
              <a:rPr lang="en-GB" sz="2400" dirty="0"/>
              <a:t>: Access control, format specific optimizations (like Git and </a:t>
            </a:r>
            <a:r>
              <a:rPr lang="en-GB" sz="2400" dirty="0" err="1">
                <a:hlinkClick r:id="rId3"/>
              </a:rPr>
              <a:t>NetCDF</a:t>
            </a:r>
            <a:r>
              <a:rPr lang="en-GB" sz="2400" dirty="0">
                <a:hlinkClick r:id="rId3"/>
              </a:rPr>
              <a:t>-network common data form</a:t>
            </a:r>
            <a:r>
              <a:rPr lang="en-GB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Interoperable</a:t>
            </a:r>
            <a:r>
              <a:rPr lang="en-GB" sz="2400" dirty="0"/>
              <a:t>: Git, </a:t>
            </a:r>
            <a:r>
              <a:rPr lang="en-GB" sz="2400" dirty="0" err="1"/>
              <a:t>NetCDF</a:t>
            </a:r>
            <a:r>
              <a:rPr lang="en-GB" sz="2400" dirty="0"/>
              <a:t>, recommended file formats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Reusable</a:t>
            </a:r>
            <a:r>
              <a:rPr lang="en-GB" sz="2400" dirty="0"/>
              <a:t>: File download, licensing options</a:t>
            </a:r>
          </a:p>
        </p:txBody>
      </p:sp>
    </p:spTree>
    <p:extLst>
      <p:ext uri="{BB962C8B-B14F-4D97-AF65-F5344CB8AC3E}">
        <p14:creationId xmlns:p14="http://schemas.microsoft.com/office/powerpoint/2010/main" val="33453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D868-5F5A-0805-8DC9-B0384DBD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would you archive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3E49-34EF-112C-0DAB-6AA918B4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325"/>
            <a:ext cx="10515600" cy="4351338"/>
          </a:xfrm>
        </p:spPr>
        <p:txBody>
          <a:bodyPr/>
          <a:lstStyle/>
          <a:p>
            <a:r>
              <a:rPr lang="en-GB" dirty="0">
                <a:latin typeface="+mj-lt"/>
              </a:rPr>
              <a:t>Your data is safe and readable in the long term</a:t>
            </a:r>
          </a:p>
          <a:p>
            <a:r>
              <a:rPr lang="en-GB" dirty="0">
                <a:latin typeface="+mj-lt"/>
              </a:rPr>
              <a:t>You can comply with funder requirements </a:t>
            </a:r>
          </a:p>
          <a:p>
            <a:r>
              <a:rPr lang="en-GB" dirty="0">
                <a:latin typeface="+mj-lt"/>
              </a:rPr>
              <a:t>It raises the impact of your research</a:t>
            </a:r>
          </a:p>
          <a:p>
            <a:r>
              <a:rPr lang="en-GB" dirty="0">
                <a:latin typeface="+mj-lt"/>
              </a:rPr>
              <a:t>It raises your research profile </a:t>
            </a:r>
          </a:p>
        </p:txBody>
      </p:sp>
    </p:spTree>
    <p:extLst>
      <p:ext uri="{BB962C8B-B14F-4D97-AF65-F5344CB8AC3E}">
        <p14:creationId xmlns:p14="http://schemas.microsoft.com/office/powerpoint/2010/main" val="43574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D868-5F5A-0805-8DC9-B0384DBD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would you use 4TU.ResearchData?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3E49-34EF-112C-0DAB-6AA918B4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3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Up to 1TB storage per year for TUD and UT </a:t>
            </a:r>
          </a:p>
          <a:p>
            <a:r>
              <a:rPr lang="en-GB" dirty="0">
                <a:latin typeface="+mj-lt"/>
              </a:rPr>
              <a:t>Up to 100 GB storage for TU/e and WUR</a:t>
            </a:r>
          </a:p>
          <a:p>
            <a:r>
              <a:rPr lang="en-GB" dirty="0">
                <a:latin typeface="+mj-lt"/>
              </a:rPr>
              <a:t>The data is stored redundantly at three different locations in The Netherlands</a:t>
            </a:r>
          </a:p>
          <a:p>
            <a:r>
              <a:rPr lang="en-GB" dirty="0">
                <a:latin typeface="+mj-lt"/>
              </a:rPr>
              <a:t>Receive a persistent identifier for a published dataset</a:t>
            </a:r>
          </a:p>
          <a:p>
            <a:r>
              <a:rPr lang="en-GB" dirty="0">
                <a:latin typeface="+mj-lt"/>
              </a:rPr>
              <a:t>Find your dataset in aggregation services like </a:t>
            </a:r>
            <a:r>
              <a:rPr lang="en-GB" dirty="0" err="1">
                <a:latin typeface="+mj-lt"/>
              </a:rPr>
              <a:t>Datacite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Statistics on the re-use of your published data </a:t>
            </a:r>
          </a:p>
          <a:p>
            <a:r>
              <a:rPr lang="en-GB" dirty="0">
                <a:latin typeface="+mj-lt"/>
              </a:rPr>
              <a:t>Free and open source (</a:t>
            </a:r>
            <a:r>
              <a:rPr lang="en-GB" dirty="0" err="1">
                <a:latin typeface="+mj-lt"/>
              </a:rPr>
              <a:t>Djehuty</a:t>
            </a:r>
            <a:r>
              <a:rPr lang="en-GB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0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471</Words>
  <Application>Microsoft Office PowerPoint</Application>
  <PresentationFormat>Widescreen</PresentationFormat>
  <Paragraphs>82</Paragraphs>
  <Slides>20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Simple Light</vt:lpstr>
      <vt:lpstr>PowerPoint Presentation</vt:lpstr>
      <vt:lpstr>PowerPoint Presentation</vt:lpstr>
      <vt:lpstr>PowerPoint Presentation</vt:lpstr>
      <vt:lpstr>What is 4TU.Research Data? </vt:lpstr>
      <vt:lpstr>4TU.Research Data role within the research life cycle</vt:lpstr>
      <vt:lpstr>4TU.Research Data role within the research life cycle</vt:lpstr>
      <vt:lpstr>In the context of FAIR data</vt:lpstr>
      <vt:lpstr>Why would you archive your data?</vt:lpstr>
      <vt:lpstr>Why would you use 4TU.ResearchData?</vt:lpstr>
      <vt:lpstr>PowerPoint Presentation</vt:lpstr>
      <vt:lpstr>Walk through the 4TU repository </vt:lpstr>
      <vt:lpstr>Step1 : Log in </vt:lpstr>
      <vt:lpstr>Step2 : Create a dataset</vt:lpstr>
      <vt:lpstr>Step3 : The metadata form(1/3)</vt:lpstr>
      <vt:lpstr>Step4 : The metadata form(2/3)</vt:lpstr>
      <vt:lpstr>Step4 : The metadata form(3/3)</vt:lpstr>
      <vt:lpstr>Step5 : Software deposit (Git 1/2)</vt:lpstr>
      <vt:lpstr>Step5 : Software deposit (Git 1/2)  if using Github</vt:lpstr>
      <vt:lpstr>Step6 : Software deposit (Git 2/2) 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4TU.ResearchData</dc:title>
  <dc:creator>Leila Iñigo de la Cruz</dc:creator>
  <cp:lastModifiedBy>Leila Iñigo de la Cruz</cp:lastModifiedBy>
  <cp:revision>12</cp:revision>
  <dcterms:created xsi:type="dcterms:W3CDTF">2024-01-30T09:17:29Z</dcterms:created>
  <dcterms:modified xsi:type="dcterms:W3CDTF">2024-02-22T11:51:08Z</dcterms:modified>
</cp:coreProperties>
</file>