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e6KihLSTu/TupDfJ+8hym2izS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/>
          <p:nvPr/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 extrusionOk="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  <a:defRPr sz="54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>
                <a:solidFill>
                  <a:srgbClr val="262626"/>
                </a:solidFill>
              </a:defRPr>
            </a:lvl1pPr>
            <a:lvl2pPr lvl="1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4654295" y="617415"/>
            <a:ext cx="712372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>
            <a:off x="4654295" y="6170490"/>
            <a:ext cx="558834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10515600" y="6170490"/>
            <a:ext cx="11988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11"/>
          <p:cNvSpPr/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" name="Google Shape;21;p11"/>
          <p:cNvSpPr/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 extrusionOk="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 rot="5400000">
            <a:off x="4479774" y="-247258"/>
            <a:ext cx="3651504" cy="877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 rot="5400000">
            <a:off x="7393812" y="2391190"/>
            <a:ext cx="5339932" cy="157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 rot="5400000">
            <a:off x="3252190" y="205883"/>
            <a:ext cx="5322596" cy="595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dt" idx="10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ftr" idx="11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 rot="5400000">
            <a:off x="8734643" y="2853201"/>
            <a:ext cx="5383267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00" name="Google Shape;100;p21" title="Rule Line"/>
          <p:cNvCxnSpPr/>
          <p:nvPr/>
        </p:nvCxnSpPr>
        <p:spPr>
          <a:xfrm>
            <a:off x="9111582" y="571502"/>
            <a:ext cx="0" cy="5275467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15"/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39" name="Google Shape;39;p15"/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/>
              <a:ahLst/>
              <a:cxnLst/>
              <a:rect l="l" t="t" r="r" b="b"/>
              <a:pathLst>
                <a:path w="4013331" h="2742133" extrusionOk="0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/>
              <a:ahLst/>
              <a:cxnLst/>
              <a:rect l="l" t="t" r="r" b="b"/>
              <a:pathLst>
                <a:path w="3401415" h="2440484" extrusionOk="0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 cap="flat" cmpd="sng">
              <a:solidFill>
                <a:srgbClr val="D5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/>
              <a:ahLst/>
              <a:cxnLst/>
              <a:rect l="l" t="t" r="r" b="b"/>
              <a:pathLst>
                <a:path w="4130517" h="2806419" extrusionOk="0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/>
              <a:ahLst/>
              <a:cxnLst/>
              <a:rect l="l" t="t" r="r" b="b"/>
              <a:pathLst>
                <a:path w="4389519" h="2916937" extrusionOk="0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43" name="Google Shape;43;p15"/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44" name="Google Shape;44;p15"/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/>
              <a:ahLst/>
              <a:cxnLst/>
              <a:rect l="l" t="t" r="r" b="b"/>
              <a:pathLst>
                <a:path w="4069058" h="3547008" extrusionOk="0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/>
              <a:ahLst/>
              <a:cxnLst/>
              <a:rect l="l" t="t" r="r" b="b"/>
              <a:pathLst>
                <a:path w="3872006" h="3321595" extrusionOk="0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/>
              <a:ahLst/>
              <a:cxnLst/>
              <a:rect l="l" t="t" r="r" b="b"/>
              <a:pathLst>
                <a:path w="3462454" h="3010961" extrusionOk="0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 cap="flat" cmpd="sng">
              <a:solidFill>
                <a:srgbClr val="D5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/>
              <a:ahLst/>
              <a:cxnLst/>
              <a:rect l="l" t="t" r="r" b="b"/>
              <a:pathLst>
                <a:path w="3904481" h="3411460" extrusionOk="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48" name="Google Shape;48;p15"/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49" name="Google Shape;49;p15"/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/>
              <a:ahLst/>
              <a:cxnLst/>
              <a:rect l="l" t="t" r="r" b="b"/>
              <a:pathLst>
                <a:path w="4174269" h="5181455" extrusionOk="0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/>
              <a:ahLst/>
              <a:cxnLst/>
              <a:rect l="l" t="t" r="r" b="b"/>
              <a:pathLst>
                <a:path w="4259808" h="5510713" extrusionOk="0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/>
              <a:ahLst/>
              <a:cxnLst/>
              <a:rect l="l" t="t" r="r" b="b"/>
              <a:pathLst>
                <a:path w="4029221" h="5265194" extrusionOk="0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5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/>
              <a:ahLst/>
              <a:cxnLst/>
              <a:rect l="l" t="t" r="r" b="b"/>
              <a:pathLst>
                <a:path w="3702048" h="4710667" extrusionOk="0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 cap="flat" cmpd="sng">
              <a:solidFill>
                <a:srgbClr val="D5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eiryo"/>
              <a:buNone/>
              <a:defRPr sz="4800" cap="none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4654296" y="6170490"/>
            <a:ext cx="571331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640080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192024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53029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1920241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3"/>
          </p:nvPr>
        </p:nvSpPr>
        <p:spPr>
          <a:xfrm>
            <a:off x="6530290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4"/>
          </p:nvPr>
        </p:nvSpPr>
        <p:spPr>
          <a:xfrm>
            <a:off x="6530290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1280160" y="640080"/>
            <a:ext cx="6949440" cy="545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marL="1371600" lvl="2" indent="-330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  <a:defRPr sz="1600"/>
            </a:lvl3pPr>
            <a:lvl4pPr marL="1828800" lvl="3" indent="-3175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marL="2743200" lvl="5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6pPr>
            <a:lvl7pPr marL="3200400" lvl="6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7pPr>
            <a:lvl8pPr marL="3657600" lvl="7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8pPr>
            <a:lvl9pPr marL="4114800" lvl="8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8476488" y="3223803"/>
            <a:ext cx="3227715" cy="287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1280160" y="6170490"/>
            <a:ext cx="69494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>
            <a:spLocks noGrp="1"/>
          </p:cNvSpPr>
          <p:nvPr>
            <p:ph type="pic" idx="2"/>
          </p:nvPr>
        </p:nvSpPr>
        <p:spPr>
          <a:xfrm>
            <a:off x="0" y="0"/>
            <a:ext cx="8102651" cy="6857999"/>
          </a:xfrm>
          <a:prstGeom prst="rect">
            <a:avLst/>
          </a:prstGeom>
          <a:solidFill>
            <a:srgbClr val="D5DDDD"/>
          </a:solidFill>
          <a:ln>
            <a:noFill/>
          </a:ln>
        </p:spPr>
      </p:sp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8476488" y="3223806"/>
            <a:ext cx="3227832" cy="287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>
            <a:off x="1280160" y="6170490"/>
            <a:ext cx="64644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 sz="32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marR="0" lvl="0" indent="-2286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sz="18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2286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None/>
              <a:defRPr sz="16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3200400" marR="0" lvl="6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3657600" marR="0" lvl="7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4114800" marR="0" lvl="8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0" title="Rule Line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r="-1" b="1602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"/>
          <p:cNvGrpSpPr/>
          <p:nvPr/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08" name="Google Shape;108;p1"/>
            <p:cNvSpPr/>
            <p:nvPr/>
          </p:nvSpPr>
          <p:spPr>
            <a:xfrm>
              <a:off x="931439" y="1056388"/>
              <a:ext cx="4968823" cy="4748064"/>
            </a:xfrm>
            <a:custGeom>
              <a:avLst/>
              <a:gdLst/>
              <a:ahLst/>
              <a:cxnLst/>
              <a:rect l="l" t="t" r="r" b="b"/>
              <a:pathLst>
                <a:path w="3810827" h="3634591" extrusionOk="0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97792" y="912854"/>
              <a:ext cx="5298208" cy="5032292"/>
            </a:xfrm>
            <a:custGeom>
              <a:avLst/>
              <a:gdLst/>
              <a:ahLst/>
              <a:cxnLst/>
              <a:rect l="l" t="t" r="r" b="b"/>
              <a:pathLst>
                <a:path w="3810827" h="3634591" extrusionOk="0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33671" y="1232452"/>
              <a:ext cx="4715122" cy="4439901"/>
            </a:xfrm>
            <a:custGeom>
              <a:avLst/>
              <a:gdLst/>
              <a:ahLst/>
              <a:cxnLst/>
              <a:rect l="l" t="t" r="r" b="b"/>
              <a:pathLst>
                <a:path w="3810827" h="3634591" extrusionOk="0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l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1402171" y="2152207"/>
            <a:ext cx="4181444" cy="236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Meiryo"/>
              <a:buNone/>
            </a:pPr>
            <a:r>
              <a:rPr lang="en-GB" sz="4100">
                <a:solidFill>
                  <a:srgbClr val="3F3F3F"/>
                </a:solidFill>
              </a:rPr>
              <a:t>Welcome to the 4TU Git Workshop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Program for today 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2418"/>
              <a:buNone/>
            </a:pPr>
            <a:r>
              <a:rPr lang="en-GB" sz="1900"/>
              <a:t>10:00-12:30 – </a:t>
            </a:r>
            <a:r>
              <a:rPr lang="en-GB" sz="1900" b="1"/>
              <a:t>Unix shell</a:t>
            </a:r>
            <a:endParaRPr sz="1900"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/>
              <a:t>	</a:t>
            </a:r>
            <a:r>
              <a:rPr lang="en-GB">
                <a:highlight>
                  <a:srgbClr val="FFFF00"/>
                </a:highlight>
              </a:rPr>
              <a:t>11:30-11:45- Break</a:t>
            </a:r>
            <a:endParaRPr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>
                <a:solidFill>
                  <a:srgbClr val="FF0000"/>
                </a:solidFill>
              </a:rPr>
              <a:t>12:30 – 13:30 – Lunch 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endParaRPr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88452"/>
              <a:buNone/>
            </a:pPr>
            <a:r>
              <a:rPr lang="en-GB" sz="2200"/>
              <a:t>13:30- 17:00 </a:t>
            </a:r>
            <a:r>
              <a:rPr lang="en-GB" sz="2200" b="1"/>
              <a:t>Git </a:t>
            </a:r>
            <a:endParaRPr sz="2200"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/>
              <a:t>	</a:t>
            </a:r>
            <a:r>
              <a:rPr lang="en-GB">
                <a:highlight>
                  <a:srgbClr val="FFFF00"/>
                </a:highlight>
              </a:rPr>
              <a:t>14:30 – 14:45 Break I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>
                <a:highlight>
                  <a:srgbClr val="FFFF00"/>
                </a:highlight>
              </a:rPr>
              <a:t>	15:45- 16:00 Break II</a:t>
            </a:r>
            <a:endParaRPr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>
                <a:solidFill>
                  <a:srgbClr val="221FAB"/>
                </a:solidFill>
              </a:rPr>
              <a:t>17:00 End of the workshop. Day 1</a:t>
            </a:r>
            <a:endParaRPr>
              <a:solidFill>
                <a:srgbClr val="221FA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6504167" y="0"/>
            <a:ext cx="5687681" cy="5708856"/>
          </a:xfrm>
          <a:custGeom>
            <a:avLst/>
            <a:gdLst/>
            <a:ahLst/>
            <a:cxnLst/>
            <a:rect l="l" t="t" r="r" b="b"/>
            <a:pathLst>
              <a:path w="5687681" h="5708856" extrusionOk="0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325450" y="0"/>
            <a:ext cx="5866550" cy="5788550"/>
          </a:xfrm>
          <a:custGeom>
            <a:avLst/>
            <a:gdLst/>
            <a:ahLst/>
            <a:cxnLst/>
            <a:rect l="l" t="t" r="r" b="b"/>
            <a:pathLst>
              <a:path w="5798121" h="5788550" extrusionOk="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The team of the workshop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914400" y="2962860"/>
            <a:ext cx="5037338" cy="9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/>
              <a:t>Instructor : Leila Inigo de la Cruz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/>
              <a:t>Trainer at 4TU.ResearchData</a:t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6623734" y="0"/>
            <a:ext cx="5568114" cy="5577748"/>
          </a:xfrm>
          <a:custGeom>
            <a:avLst/>
            <a:gdLst/>
            <a:ahLst/>
            <a:cxnLst/>
            <a:rect l="l" t="t" r="r" b="b"/>
            <a:pathLst>
              <a:path w="5568114" h="5577748" extrusionOk="0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28" name="Google Shape;128;p3" descr="4TU.ResearchData"/>
          <p:cNvPicPr preferRelativeResize="0"/>
          <p:nvPr/>
        </p:nvPicPr>
        <p:blipFill rotWithShape="1">
          <a:blip r:embed="rId3">
            <a:alphaModFix/>
          </a:blip>
          <a:srcRect r="-2" b="2897"/>
          <a:stretch/>
        </p:blipFill>
        <p:spPr>
          <a:xfrm>
            <a:off x="7463631" y="886693"/>
            <a:ext cx="3518047" cy="3445610"/>
          </a:xfrm>
          <a:custGeom>
            <a:avLst/>
            <a:gdLst/>
            <a:ahLst/>
            <a:cxnLst/>
            <a:rect l="l" t="t" r="r" b="b"/>
            <a:pathLst>
              <a:path w="5044104" h="4896924" extrusionOk="0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6504167" y="0"/>
            <a:ext cx="5687681" cy="5708856"/>
          </a:xfrm>
          <a:custGeom>
            <a:avLst/>
            <a:gdLst/>
            <a:ahLst/>
            <a:cxnLst/>
            <a:rect l="l" t="t" r="r" b="b"/>
            <a:pathLst>
              <a:path w="5687681" h="5708856" extrusionOk="0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6325450" y="0"/>
            <a:ext cx="5866550" cy="5788550"/>
          </a:xfrm>
          <a:custGeom>
            <a:avLst/>
            <a:gdLst/>
            <a:ahLst/>
            <a:cxnLst/>
            <a:rect l="l" t="t" r="r" b="b"/>
            <a:pathLst>
              <a:path w="5798121" h="5788550" extrusionOk="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The team of the workshop</a:t>
            </a:r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body" idx="1"/>
          </p:nvPr>
        </p:nvSpPr>
        <p:spPr>
          <a:xfrm>
            <a:off x="914400" y="2962860"/>
            <a:ext cx="5037338" cy="9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GB"/>
              <a:t>Helpers: </a:t>
            </a:r>
            <a:endParaRPr/>
          </a:p>
        </p:txBody>
      </p:sp>
      <p:sp>
        <p:nvSpPr>
          <p:cNvPr id="138" name="Google Shape;138;p4"/>
          <p:cNvSpPr/>
          <p:nvPr/>
        </p:nvSpPr>
        <p:spPr>
          <a:xfrm>
            <a:off x="6623734" y="0"/>
            <a:ext cx="5568114" cy="5577748"/>
          </a:xfrm>
          <a:custGeom>
            <a:avLst/>
            <a:gdLst/>
            <a:ahLst/>
            <a:cxnLst/>
            <a:rect l="l" t="t" r="r" b="b"/>
            <a:pathLst>
              <a:path w="5568114" h="5577748" extrusionOk="0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39" name="Google Shape;139;p4" descr="Meet The Team – GeneSprout Initiativ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9421" y="2254986"/>
            <a:ext cx="1869803" cy="2040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 descr="Alumni | Samuel Mok | Chemical Science &amp;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0384" y="285181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 descr="Jay Gohil - Researcher - University of Twente | LinkedI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5476" y="2313437"/>
            <a:ext cx="1949488" cy="1955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" descr="John Bons - Research IT Consultant - Eindhoven University of Technology |  LinkedI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98980" y="4520021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 descr="Bjørn Bartholdy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60159" y="4620485"/>
            <a:ext cx="1704188" cy="206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 descr="Elviss Dvinskis - Latvian Biomedical Research &amp; Study centre | LinkedIn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79412" y="208689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/>
          <p:nvPr/>
        </p:nvSpPr>
        <p:spPr>
          <a:xfrm>
            <a:off x="4231055" y="1619025"/>
            <a:ext cx="1021222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Elvis</a:t>
            </a:r>
          </a:p>
          <a:p>
            <a:r>
              <a:rPr lang="en-GB" dirty="0"/>
              <a:t>TU Delft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4"/>
          <p:cNvSpPr txBox="1"/>
          <p:nvPr/>
        </p:nvSpPr>
        <p:spPr>
          <a:xfrm>
            <a:off x="7551708" y="1126363"/>
            <a:ext cx="8685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Samuel</a:t>
            </a:r>
          </a:p>
          <a:p>
            <a:r>
              <a:rPr lang="en-GB" dirty="0" err="1"/>
              <a:t>UT-Lisa</a:t>
            </a:r>
            <a:endParaRPr lang="en-GB" dirty="0"/>
          </a:p>
        </p:txBody>
      </p:sp>
      <p:sp>
        <p:nvSpPr>
          <p:cNvPr id="147" name="Google Shape;147;p4"/>
          <p:cNvSpPr txBox="1"/>
          <p:nvPr/>
        </p:nvSpPr>
        <p:spPr>
          <a:xfrm>
            <a:off x="6453826" y="3167410"/>
            <a:ext cx="8685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Halford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TU Delft</a:t>
            </a:r>
            <a:endParaRPr dirty="0"/>
          </a:p>
        </p:txBody>
      </p:sp>
      <p:sp>
        <p:nvSpPr>
          <p:cNvPr id="148" name="Google Shape;148;p4"/>
          <p:cNvSpPr txBox="1"/>
          <p:nvPr/>
        </p:nvSpPr>
        <p:spPr>
          <a:xfrm>
            <a:off x="9171659" y="3167410"/>
            <a:ext cx="79386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UT-ITC</a:t>
            </a:r>
            <a:endParaRPr dirty="0"/>
          </a:p>
        </p:txBody>
      </p:sp>
      <p:sp>
        <p:nvSpPr>
          <p:cNvPr id="149" name="Google Shape;149;p4"/>
          <p:cNvSpPr txBox="1"/>
          <p:nvPr/>
        </p:nvSpPr>
        <p:spPr>
          <a:xfrm>
            <a:off x="5252277" y="5554975"/>
            <a:ext cx="6507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TU/e</a:t>
            </a:r>
            <a:endParaRPr dirty="0"/>
          </a:p>
        </p:txBody>
      </p:sp>
      <p:sp>
        <p:nvSpPr>
          <p:cNvPr id="150" name="Google Shape;150;p4"/>
          <p:cNvSpPr txBox="1"/>
          <p:nvPr/>
        </p:nvSpPr>
        <p:spPr>
          <a:xfrm>
            <a:off x="8806650" y="5554975"/>
            <a:ext cx="92342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Bjorn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TU Delft</a:t>
            </a:r>
            <a:endParaRPr dirty="0"/>
          </a:p>
        </p:txBody>
      </p:sp>
      <p:pic>
        <p:nvPicPr>
          <p:cNvPr id="3" name="Picture 2" descr="A person wearing glasses smiling&#10;&#10;Description automatically generated">
            <a:extLst>
              <a:ext uri="{FF2B5EF4-FFF2-40B4-BE49-F238E27FC236}">
                <a16:creationId xmlns:a16="http://schemas.microsoft.com/office/drawing/2014/main" id="{EF84FA32-E778-3A0A-D281-A587CFBF4A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1072" y="2696772"/>
            <a:ext cx="1756410" cy="1844040"/>
          </a:xfrm>
          <a:prstGeom prst="rect">
            <a:avLst/>
          </a:prstGeom>
        </p:spPr>
      </p:pic>
      <p:sp>
        <p:nvSpPr>
          <p:cNvPr id="4" name="Google Shape;145;p4">
            <a:extLst>
              <a:ext uri="{FF2B5EF4-FFF2-40B4-BE49-F238E27FC236}">
                <a16:creationId xmlns:a16="http://schemas.microsoft.com/office/drawing/2014/main" id="{6E6194D9-4B0E-2111-87EC-DD1E5C52CC9F}"/>
              </a:ext>
            </a:extLst>
          </p:cNvPr>
          <p:cNvSpPr txBox="1"/>
          <p:nvPr/>
        </p:nvSpPr>
        <p:spPr>
          <a:xfrm>
            <a:off x="3178206" y="3167410"/>
            <a:ext cx="85840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Joao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TU Delft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6504167" y="0"/>
            <a:ext cx="5687681" cy="5708856"/>
          </a:xfrm>
          <a:custGeom>
            <a:avLst/>
            <a:gdLst/>
            <a:ahLst/>
            <a:cxnLst/>
            <a:rect l="l" t="t" r="r" b="b"/>
            <a:pathLst>
              <a:path w="5687681" h="5708856" extrusionOk="0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6325450" y="0"/>
            <a:ext cx="5866550" cy="5788550"/>
          </a:xfrm>
          <a:custGeom>
            <a:avLst/>
            <a:gdLst/>
            <a:ahLst/>
            <a:cxnLst/>
            <a:rect l="l" t="t" r="r" b="b"/>
            <a:pathLst>
              <a:path w="5798121" h="5788550" extrusionOk="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The team of the workshop</a:t>
            </a:r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body" idx="1"/>
          </p:nvPr>
        </p:nvSpPr>
        <p:spPr>
          <a:xfrm>
            <a:off x="1010622" y="2576225"/>
            <a:ext cx="3256578" cy="11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 sz="3200" dirty="0"/>
              <a:t>Host: Alessandra Soro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 sz="3200" dirty="0"/>
              <a:t>Community Manager at 4TU.ResearchData </a:t>
            </a:r>
            <a:endParaRPr dirty="0"/>
          </a:p>
        </p:txBody>
      </p:sp>
      <p:sp>
        <p:nvSpPr>
          <p:cNvPr id="160" name="Google Shape;160;p5"/>
          <p:cNvSpPr/>
          <p:nvPr/>
        </p:nvSpPr>
        <p:spPr>
          <a:xfrm>
            <a:off x="6623734" y="0"/>
            <a:ext cx="5568114" cy="5577748"/>
          </a:xfrm>
          <a:custGeom>
            <a:avLst/>
            <a:gdLst/>
            <a:ahLst/>
            <a:cxnLst/>
            <a:rect l="l" t="t" r="r" b="b"/>
            <a:pathLst>
              <a:path w="5568114" h="5577748" extrusionOk="0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61" name="Google Shape;161;p5" descr="Alessandra Soro - Community Manager - 4TU.ResearchData | LinkedIn"/>
          <p:cNvPicPr preferRelativeResize="0"/>
          <p:nvPr/>
        </p:nvPicPr>
        <p:blipFill rotWithShape="1">
          <a:blip r:embed="rId3">
            <a:alphaModFix/>
          </a:blip>
          <a:srcRect r="-2" b="2897"/>
          <a:stretch/>
        </p:blipFill>
        <p:spPr>
          <a:xfrm>
            <a:off x="7563158" y="845868"/>
            <a:ext cx="3714442" cy="3606687"/>
          </a:xfrm>
          <a:custGeom>
            <a:avLst/>
            <a:gdLst/>
            <a:ahLst/>
            <a:cxnLst/>
            <a:rect l="l" t="t" r="r" b="b"/>
            <a:pathLst>
              <a:path w="5044104" h="4896924" extrusionOk="0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 extrusionOk="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 extrusionOk="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 extrusionOk="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1085410" y="0"/>
            <a:ext cx="3997527" cy="2646947"/>
          </a:xfrm>
          <a:custGeom>
            <a:avLst/>
            <a:gdLst/>
            <a:ahLst/>
            <a:cxnLst/>
            <a:rect l="l" t="t" r="r" b="b"/>
            <a:pathLst>
              <a:path w="4013331" h="2742133" extrusionOk="0">
                <a:moveTo>
                  <a:pt x="294151" y="0"/>
                </a:moveTo>
                <a:lnTo>
                  <a:pt x="3844057" y="0"/>
                </a:lnTo>
                <a:lnTo>
                  <a:pt x="3892490" y="131440"/>
                </a:lnTo>
                <a:cubicBezTo>
                  <a:pt x="3971777" y="378867"/>
                  <a:pt x="4013331" y="652783"/>
                  <a:pt x="4013331" y="941251"/>
                </a:cubicBezTo>
                <a:cubicBezTo>
                  <a:pt x="4013331" y="1171430"/>
                  <a:pt x="3948997" y="1356167"/>
                  <a:pt x="3804827" y="1540292"/>
                </a:cubicBezTo>
                <a:cubicBezTo>
                  <a:pt x="3654026" y="1732895"/>
                  <a:pt x="3427436" y="1910292"/>
                  <a:pt x="3187498" y="2098087"/>
                </a:cubicBezTo>
                <a:cubicBezTo>
                  <a:pt x="3143231" y="2132693"/>
                  <a:pt x="3097499" y="2168522"/>
                  <a:pt x="3051769" y="2204787"/>
                </a:cubicBezTo>
                <a:cubicBezTo>
                  <a:pt x="2642425" y="2529345"/>
                  <a:pt x="2343664" y="2742133"/>
                  <a:pt x="1936476" y="2742133"/>
                </a:cubicBezTo>
                <a:cubicBezTo>
                  <a:pt x="1316045" y="2742133"/>
                  <a:pt x="876647" y="2480932"/>
                  <a:pt x="467303" y="1868695"/>
                </a:cubicBezTo>
                <a:cubicBezTo>
                  <a:pt x="413736" y="1788559"/>
                  <a:pt x="361372" y="1715679"/>
                  <a:pt x="310732" y="1645244"/>
                </a:cubicBezTo>
                <a:cubicBezTo>
                  <a:pt x="100850" y="1353195"/>
                  <a:pt x="0" y="1201315"/>
                  <a:pt x="0" y="941251"/>
                </a:cubicBezTo>
                <a:cubicBezTo>
                  <a:pt x="0" y="683021"/>
                  <a:pt x="63214" y="427935"/>
                  <a:pt x="187749" y="183076"/>
                </a:cubicBezTo>
                <a:cubicBezTo>
                  <a:pt x="218215" y="123194"/>
                  <a:pt x="251953" y="64578"/>
                  <a:pt x="288888" y="73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880875" y="0"/>
            <a:ext cx="4244813" cy="2866417"/>
          </a:xfrm>
          <a:custGeom>
            <a:avLst/>
            <a:gdLst/>
            <a:ahLst/>
            <a:cxnLst/>
            <a:rect l="l" t="t" r="r" b="b"/>
            <a:pathLst>
              <a:path w="4130517" h="2806419" extrusionOk="0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676336" y="0"/>
            <a:ext cx="4584032" cy="3020235"/>
          </a:xfrm>
          <a:custGeom>
            <a:avLst/>
            <a:gdLst/>
            <a:ahLst/>
            <a:cxnLst/>
            <a:rect l="l" t="t" r="r" b="b"/>
            <a:pathLst>
              <a:path w="4389519" h="2916937" extrusionOk="0">
                <a:moveTo>
                  <a:pt x="208215" y="0"/>
                </a:moveTo>
                <a:lnTo>
                  <a:pt x="4284014" y="0"/>
                </a:lnTo>
                <a:lnTo>
                  <a:pt x="4335794" y="207911"/>
                </a:lnTo>
                <a:cubicBezTo>
                  <a:pt x="4388748" y="479686"/>
                  <a:pt x="4403109" y="773803"/>
                  <a:pt x="4376420" y="1078865"/>
                </a:cubicBezTo>
                <a:cubicBezTo>
                  <a:pt x="4353703" y="1338514"/>
                  <a:pt x="4265383" y="1540772"/>
                  <a:pt x="4090147" y="1734728"/>
                </a:cubicBezTo>
                <a:cubicBezTo>
                  <a:pt x="3906850" y="1937616"/>
                  <a:pt x="3642485" y="2116128"/>
                  <a:pt x="3362552" y="2305097"/>
                </a:cubicBezTo>
                <a:cubicBezTo>
                  <a:pt x="3310910" y="2339914"/>
                  <a:pt x="3257553" y="2375972"/>
                  <a:pt x="3204152" y="2412521"/>
                </a:cubicBezTo>
                <a:cubicBezTo>
                  <a:pt x="2726165" y="2739616"/>
                  <a:pt x="2379682" y="2951171"/>
                  <a:pt x="1936072" y="2912360"/>
                </a:cubicBezTo>
                <a:cubicBezTo>
                  <a:pt x="1260148" y="2853224"/>
                  <a:pt x="807225" y="2516700"/>
                  <a:pt x="421690" y="1787063"/>
                </a:cubicBezTo>
                <a:cubicBezTo>
                  <a:pt x="371240" y="1691563"/>
                  <a:pt x="321385" y="1604361"/>
                  <a:pt x="273167" y="1520080"/>
                </a:cubicBezTo>
                <a:cubicBezTo>
                  <a:pt x="73334" y="1170636"/>
                  <a:pt x="-21548" y="989700"/>
                  <a:pt x="4118" y="696338"/>
                </a:cubicBezTo>
                <a:cubicBezTo>
                  <a:pt x="23232" y="477870"/>
                  <a:pt x="80908" y="264786"/>
                  <a:pt x="175984" y="60381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77" name="Google Shape;177;p6" descr="Huisstijl TU Delft"/>
          <p:cNvPicPr preferRelativeResize="0"/>
          <p:nvPr/>
        </p:nvPicPr>
        <p:blipFill rotWithShape="1">
          <a:blip r:embed="rId3">
            <a:alphaModFix/>
          </a:blip>
          <a:srcRect r="4999" b="3"/>
          <a:stretch/>
        </p:blipFill>
        <p:spPr>
          <a:xfrm>
            <a:off x="1338072" y="1"/>
            <a:ext cx="3392905" cy="2376547"/>
          </a:xfrm>
          <a:custGeom>
            <a:avLst/>
            <a:gdLst/>
            <a:ahLst/>
            <a:cxnLst/>
            <a:rect l="l" t="t" r="r" b="b"/>
            <a:pathLst>
              <a:path w="3484186" h="2440484" extrusionOk="0">
                <a:moveTo>
                  <a:pt x="341018" y="0"/>
                </a:moveTo>
                <a:lnTo>
                  <a:pt x="3285181" y="0"/>
                </a:lnTo>
                <a:lnTo>
                  <a:pt x="3321562" y="74937"/>
                </a:lnTo>
                <a:cubicBezTo>
                  <a:pt x="3427818" y="322243"/>
                  <a:pt x="3484186" y="608579"/>
                  <a:pt x="3484186" y="914184"/>
                </a:cubicBezTo>
                <a:cubicBezTo>
                  <a:pt x="3484186" y="1109268"/>
                  <a:pt x="3428334" y="1265837"/>
                  <a:pt x="3303173" y="1421888"/>
                </a:cubicBezTo>
                <a:cubicBezTo>
                  <a:pt x="3172255" y="1585125"/>
                  <a:pt x="2975540" y="1735475"/>
                  <a:pt x="2767237" y="1894635"/>
                </a:cubicBezTo>
                <a:cubicBezTo>
                  <a:pt x="2728806" y="1923966"/>
                  <a:pt x="2689104" y="1954332"/>
                  <a:pt x="2649403" y="1985068"/>
                </a:cubicBezTo>
                <a:cubicBezTo>
                  <a:pt x="2294030" y="2260140"/>
                  <a:pt x="2034660" y="2440484"/>
                  <a:pt x="1681157" y="2440484"/>
                </a:cubicBezTo>
                <a:cubicBezTo>
                  <a:pt x="1142528" y="2440484"/>
                  <a:pt x="761064" y="2219109"/>
                  <a:pt x="405691" y="1700219"/>
                </a:cubicBezTo>
                <a:cubicBezTo>
                  <a:pt x="359186" y="1632303"/>
                  <a:pt x="313726" y="1570535"/>
                  <a:pt x="269763" y="1510839"/>
                </a:cubicBezTo>
                <a:cubicBezTo>
                  <a:pt x="87553" y="1263318"/>
                  <a:pt x="0" y="1134597"/>
                  <a:pt x="0" y="914184"/>
                </a:cubicBezTo>
                <a:cubicBezTo>
                  <a:pt x="0" y="695327"/>
                  <a:pt x="54880" y="479135"/>
                  <a:pt x="162994" y="271610"/>
                </a:cubicBezTo>
                <a:cubicBezTo>
                  <a:pt x="189444" y="220858"/>
                  <a:pt x="218734" y="171179"/>
                  <a:pt x="250799" y="12265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6"/>
          <p:cNvSpPr/>
          <p:nvPr/>
        </p:nvSpPr>
        <p:spPr>
          <a:xfrm>
            <a:off x="6232156" y="3297832"/>
            <a:ext cx="5959692" cy="3560169"/>
          </a:xfrm>
          <a:custGeom>
            <a:avLst/>
            <a:gdLst/>
            <a:ahLst/>
            <a:cxnLst/>
            <a:rect l="l" t="t" r="r" b="b"/>
            <a:pathLst>
              <a:path w="5959692" h="3560169" extrusionOk="0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5443499" y="319598"/>
            <a:ext cx="3110997" cy="3301428"/>
          </a:xfrm>
          <a:custGeom>
            <a:avLst/>
            <a:gdLst/>
            <a:ahLst/>
            <a:cxnLst/>
            <a:rect l="l" t="t" r="r" b="b"/>
            <a:pathLst>
              <a:path w="3110997" h="3301428" extrusionOk="0">
                <a:moveTo>
                  <a:pt x="1431069" y="1514"/>
                </a:moveTo>
                <a:cubicBezTo>
                  <a:pt x="1596908" y="-4789"/>
                  <a:pt x="1770176" y="8561"/>
                  <a:pt x="1946520" y="42088"/>
                </a:cubicBezTo>
                <a:cubicBezTo>
                  <a:pt x="2134136" y="77759"/>
                  <a:pt x="2274818" y="158432"/>
                  <a:pt x="2402721" y="303594"/>
                </a:cubicBezTo>
                <a:cubicBezTo>
                  <a:pt x="2536515" y="455435"/>
                  <a:pt x="2646258" y="666231"/>
                  <a:pt x="2762423" y="889436"/>
                </a:cubicBezTo>
                <a:cubicBezTo>
                  <a:pt x="2783822" y="930610"/>
                  <a:pt x="2805992" y="973158"/>
                  <a:pt x="2828518" y="1015773"/>
                </a:cubicBezTo>
                <a:cubicBezTo>
                  <a:pt x="3030101" y="1397216"/>
                  <a:pt x="3157590" y="1671880"/>
                  <a:pt x="3094962" y="2001284"/>
                </a:cubicBezTo>
                <a:cubicBezTo>
                  <a:pt x="2999536" y="2503193"/>
                  <a:pt x="2719052" y="2818175"/>
                  <a:pt x="2157067" y="3054444"/>
                </a:cubicBezTo>
                <a:cubicBezTo>
                  <a:pt x="2083511" y="3085361"/>
                  <a:pt x="2016053" y="3116427"/>
                  <a:pt x="1950853" y="3146478"/>
                </a:cubicBezTo>
                <a:cubicBezTo>
                  <a:pt x="1680527" y="3271008"/>
                  <a:pt x="1541221" y="3329055"/>
                  <a:pt x="1329246" y="3288753"/>
                </a:cubicBezTo>
                <a:cubicBezTo>
                  <a:pt x="1118766" y="3248736"/>
                  <a:pt x="920572" y="3158068"/>
                  <a:pt x="740145" y="3019378"/>
                </a:cubicBezTo>
                <a:cubicBezTo>
                  <a:pt x="563651" y="2883673"/>
                  <a:pt x="411737" y="2708752"/>
                  <a:pt x="288773" y="2499557"/>
                </a:cubicBezTo>
                <a:cubicBezTo>
                  <a:pt x="167863" y="2293930"/>
                  <a:pt x="80312" y="2060356"/>
                  <a:pt x="35659" y="1823964"/>
                </a:cubicBezTo>
                <a:cubicBezTo>
                  <a:pt x="-10360" y="1581177"/>
                  <a:pt x="-11829" y="1343178"/>
                  <a:pt x="31208" y="1116817"/>
                </a:cubicBezTo>
                <a:cubicBezTo>
                  <a:pt x="71795" y="903345"/>
                  <a:pt x="151102" y="714850"/>
                  <a:pt x="266830" y="556451"/>
                </a:cubicBezTo>
                <a:cubicBezTo>
                  <a:pt x="375349" y="408016"/>
                  <a:pt x="515707" y="286208"/>
                  <a:pt x="683944" y="194390"/>
                </a:cubicBezTo>
                <a:cubicBezTo>
                  <a:pt x="898912" y="77121"/>
                  <a:pt x="1154672" y="12021"/>
                  <a:pt x="1431069" y="1514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5575604" y="443150"/>
            <a:ext cx="2805016" cy="3049345"/>
          </a:xfrm>
          <a:custGeom>
            <a:avLst/>
            <a:gdLst/>
            <a:ahLst/>
            <a:cxnLst/>
            <a:rect l="l" t="t" r="r" b="b"/>
            <a:pathLst>
              <a:path w="2805016" h="3049345" extrusionOk="0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5693466" y="623454"/>
            <a:ext cx="2567901" cy="2687367"/>
          </a:xfrm>
          <a:custGeom>
            <a:avLst/>
            <a:gdLst/>
            <a:ahLst/>
            <a:cxnLst/>
            <a:rect l="l" t="t" r="r" b="b"/>
            <a:pathLst>
              <a:path w="2567901" h="2687367" extrusionOk="0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8787256" y="0"/>
            <a:ext cx="3404592" cy="2880968"/>
          </a:xfrm>
          <a:custGeom>
            <a:avLst/>
            <a:gdLst/>
            <a:ahLst/>
            <a:cxnLst/>
            <a:rect l="l" t="t" r="r" b="b"/>
            <a:pathLst>
              <a:path w="3404592" h="2880968" extrusionOk="0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8611772" y="0"/>
            <a:ext cx="3580076" cy="3029264"/>
          </a:xfrm>
          <a:custGeom>
            <a:avLst/>
            <a:gdLst/>
            <a:ahLst/>
            <a:cxnLst/>
            <a:rect l="l" t="t" r="r" b="b"/>
            <a:pathLst>
              <a:path w="3580076" h="3029264" extrusionOk="0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8897970" y="0"/>
            <a:ext cx="3293877" cy="2743212"/>
          </a:xfrm>
          <a:custGeom>
            <a:avLst/>
            <a:gdLst/>
            <a:ahLst/>
            <a:cxnLst/>
            <a:rect l="l" t="t" r="r" b="b"/>
            <a:pathLst>
              <a:path w="3293877" h="2743212" extrusionOk="0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6050493" y="3105611"/>
            <a:ext cx="6141507" cy="3752389"/>
          </a:xfrm>
          <a:custGeom>
            <a:avLst/>
            <a:gdLst/>
            <a:ahLst/>
            <a:cxnLst/>
            <a:rect l="l" t="t" r="r" b="b"/>
            <a:pathLst>
              <a:path w="6141507" h="3752389" extrusionOk="0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86" name="Google Shape;186;p6" descr="TU Eindhoven | Eindhoven"/>
          <p:cNvPicPr preferRelativeResize="0"/>
          <p:nvPr/>
        </p:nvPicPr>
        <p:blipFill rotWithShape="1">
          <a:blip r:embed="rId4">
            <a:alphaModFix/>
          </a:blip>
          <a:srcRect t="7043" r="1" b="11152"/>
          <a:stretch/>
        </p:blipFill>
        <p:spPr>
          <a:xfrm>
            <a:off x="9109902" y="-9270"/>
            <a:ext cx="3093269" cy="2530405"/>
          </a:xfrm>
          <a:custGeom>
            <a:avLst/>
            <a:gdLst/>
            <a:ahLst/>
            <a:cxnLst/>
            <a:rect l="l" t="t" r="r" b="b"/>
            <a:pathLst>
              <a:path w="3093269" h="2530405" extrusionOk="0">
                <a:moveTo>
                  <a:pt x="60381" y="0"/>
                </a:moveTo>
                <a:lnTo>
                  <a:pt x="3093269" y="0"/>
                </a:lnTo>
                <a:lnTo>
                  <a:pt x="3093269" y="1760938"/>
                </a:lnTo>
                <a:lnTo>
                  <a:pt x="3091357" y="1764934"/>
                </a:lnTo>
                <a:cubicBezTo>
                  <a:pt x="3032651" y="1871844"/>
                  <a:pt x="2962668" y="1970741"/>
                  <a:pt x="2881807" y="2060870"/>
                </a:cubicBezTo>
                <a:cubicBezTo>
                  <a:pt x="2718935" y="2242410"/>
                  <a:pt x="2557541" y="2288971"/>
                  <a:pt x="2236713" y="2369092"/>
                </a:cubicBezTo>
                <a:cubicBezTo>
                  <a:pt x="2159321" y="2388405"/>
                  <a:pt x="2079268" y="2408405"/>
                  <a:pt x="1993879" y="2432762"/>
                </a:cubicBezTo>
                <a:cubicBezTo>
                  <a:pt x="1341447" y="2618793"/>
                  <a:pt x="889107" y="2542063"/>
                  <a:pt x="481384" y="2176267"/>
                </a:cubicBezTo>
                <a:cubicBezTo>
                  <a:pt x="213794" y="1936193"/>
                  <a:pt x="150722" y="1611509"/>
                  <a:pt x="84978" y="1143609"/>
                </a:cubicBezTo>
                <a:cubicBezTo>
                  <a:pt x="77638" y="1091332"/>
                  <a:pt x="70023" y="1039358"/>
                  <a:pt x="62604" y="989101"/>
                </a:cubicBezTo>
                <a:cubicBezTo>
                  <a:pt x="22537" y="716545"/>
                  <a:pt x="-15270" y="459119"/>
                  <a:pt x="6250" y="235762"/>
                </a:cubicBezTo>
                <a:cubicBezTo>
                  <a:pt x="11393" y="182380"/>
                  <a:pt x="19838" y="131912"/>
                  <a:pt x="31866" y="8372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6467814" y="3406834"/>
            <a:ext cx="5724034" cy="3451167"/>
          </a:xfrm>
          <a:custGeom>
            <a:avLst/>
            <a:gdLst/>
            <a:ahLst/>
            <a:cxnLst/>
            <a:rect l="l" t="t" r="r" b="b"/>
            <a:pathLst>
              <a:path w="5724034" h="3451167" extrusionOk="0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8" name="Google Shape;188;p6"/>
          <p:cNvSpPr txBox="1">
            <a:spLocks noGrp="1"/>
          </p:cNvSpPr>
          <p:nvPr>
            <p:ph type="title"/>
          </p:nvPr>
        </p:nvSpPr>
        <p:spPr>
          <a:xfrm>
            <a:off x="996697" y="3151651"/>
            <a:ext cx="5574692" cy="2060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Meiryo"/>
              <a:buNone/>
            </a:pPr>
            <a:r>
              <a:rPr lang="en-GB" sz="4800">
                <a:solidFill>
                  <a:srgbClr val="262626"/>
                </a:solidFill>
              </a:rPr>
              <a:t>The team of the workshop</a:t>
            </a:r>
            <a:endParaRPr/>
          </a:p>
        </p:txBody>
      </p:sp>
      <p:sp>
        <p:nvSpPr>
          <p:cNvPr id="189" name="Google Shape;189;p6"/>
          <p:cNvSpPr txBox="1">
            <a:spLocks noGrp="1"/>
          </p:cNvSpPr>
          <p:nvPr>
            <p:ph type="body" idx="1"/>
          </p:nvPr>
        </p:nvSpPr>
        <p:spPr>
          <a:xfrm>
            <a:off x="996696" y="5212404"/>
            <a:ext cx="5235308" cy="82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GB" sz="2400" b="1">
                <a:solidFill>
                  <a:srgbClr val="262626"/>
                </a:solidFill>
              </a:rPr>
              <a:t>YOU!</a:t>
            </a:r>
            <a:endParaRPr b="1"/>
          </a:p>
        </p:txBody>
      </p:sp>
      <p:pic>
        <p:nvPicPr>
          <p:cNvPr id="190" name="Google Shape;190;p6" descr="Universiteit Twente (UT) | Enschede | High Tech Human Touch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59444" y="1394562"/>
            <a:ext cx="2153251" cy="107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 descr="Wageningen University &amp; Research - Kiemt"/>
          <p:cNvPicPr preferRelativeResize="0"/>
          <p:nvPr/>
        </p:nvPicPr>
        <p:blipFill rotWithShape="1">
          <a:blip r:embed="rId6">
            <a:alphaModFix/>
          </a:blip>
          <a:srcRect t="10355" r="1" b="5072"/>
          <a:stretch/>
        </p:blipFill>
        <p:spPr>
          <a:xfrm>
            <a:off x="6807196" y="3656543"/>
            <a:ext cx="5185262" cy="3201454"/>
          </a:xfrm>
          <a:custGeom>
            <a:avLst/>
            <a:gdLst/>
            <a:ahLst/>
            <a:cxnLst/>
            <a:rect l="l" t="t" r="r" b="b"/>
            <a:pathLst>
              <a:path w="5185262" h="3201454" extrusionOk="0">
                <a:moveTo>
                  <a:pt x="2395657" y="533"/>
                </a:moveTo>
                <a:cubicBezTo>
                  <a:pt x="2853132" y="-10568"/>
                  <a:pt x="3320085" y="151875"/>
                  <a:pt x="3853824" y="495130"/>
                </a:cubicBezTo>
                <a:cubicBezTo>
                  <a:pt x="3965587" y="567021"/>
                  <a:pt x="4071620" y="630367"/>
                  <a:pt x="4174137" y="691568"/>
                </a:cubicBezTo>
                <a:cubicBezTo>
                  <a:pt x="4599096" y="945381"/>
                  <a:pt x="4810106" y="1082014"/>
                  <a:pt x="4963571" y="1412493"/>
                </a:cubicBezTo>
                <a:cubicBezTo>
                  <a:pt x="5115952" y="1740640"/>
                  <a:pt x="5190392" y="2100122"/>
                  <a:pt x="5184988" y="2480884"/>
                </a:cubicBezTo>
                <a:cubicBezTo>
                  <a:pt x="5182321" y="2667133"/>
                  <a:pt x="5160907" y="2854257"/>
                  <a:pt x="5121020" y="3040915"/>
                </a:cubicBezTo>
                <a:lnTo>
                  <a:pt x="5078712" y="3201454"/>
                </a:lnTo>
                <a:lnTo>
                  <a:pt x="5755" y="3201454"/>
                </a:lnTo>
                <a:lnTo>
                  <a:pt x="0" y="3006621"/>
                </a:lnTo>
                <a:cubicBezTo>
                  <a:pt x="4041" y="2932436"/>
                  <a:pt x="14231" y="2856537"/>
                  <a:pt x="30450" y="2777898"/>
                </a:cubicBezTo>
                <a:cubicBezTo>
                  <a:pt x="98304" y="2448859"/>
                  <a:pt x="266355" y="2096783"/>
                  <a:pt x="444335" y="1724033"/>
                </a:cubicBezTo>
                <a:cubicBezTo>
                  <a:pt x="477196" y="1655314"/>
                  <a:pt x="511097" y="1584223"/>
                  <a:pt x="544740" y="1512578"/>
                </a:cubicBezTo>
                <a:cubicBezTo>
                  <a:pt x="845919" y="871350"/>
                  <a:pt x="1079952" y="433962"/>
                  <a:pt x="1570060" y="206371"/>
                </a:cubicBezTo>
                <a:cubicBezTo>
                  <a:pt x="1850099" y="76329"/>
                  <a:pt x="2121172" y="7193"/>
                  <a:pt x="2395657" y="533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Code of conduct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97190-AA33-98BB-43EF-DD30A3C3ACD6}"/>
              </a:ext>
            </a:extLst>
          </p:cNvPr>
          <p:cNvSpPr txBox="1"/>
          <p:nvPr/>
        </p:nvSpPr>
        <p:spPr>
          <a:xfrm>
            <a:off x="1920240" y="2716567"/>
            <a:ext cx="7658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Use welcoming and inclusive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04040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Be respectful of different viewpoints and experiences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04040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Gracefully accept constructive criticism</a:t>
            </a:r>
          </a:p>
          <a:p>
            <a:endParaRPr lang="en-US" sz="2000" b="0" i="0" dirty="0">
              <a:solidFill>
                <a:srgbClr val="404040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Show courtesy and respect towards others during the workshop</a:t>
            </a:r>
          </a:p>
          <a:p>
            <a:endParaRPr lang="en-GB" sz="2000" dirty="0">
              <a:latin typeface="Meiryo" panose="020B0604030504040204" pitchFamily="34" charset="-128"/>
              <a:ea typeface="Meiryo" panose="020B0604030504040204" pitchFamily="34" charset="-128"/>
              <a:cs typeface="Calibri" panose="020F0502020204030204" pitchFamily="34" charset="0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D3172C51-78EE-58C6-09C0-9019105E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263" y="541264"/>
            <a:ext cx="3775969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9CF09A-4F58-5601-C0FB-DCABEAE80CB0}"/>
              </a:ext>
            </a:extLst>
          </p:cNvPr>
          <p:cNvSpPr txBox="1"/>
          <p:nvPr/>
        </p:nvSpPr>
        <p:spPr>
          <a:xfrm>
            <a:off x="6617637" y="1418157"/>
            <a:ext cx="39572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071159"/>
                </a:solidFill>
                <a:effectLst/>
                <a:latin typeface="Lato" panose="020F0502020204030203" pitchFamily="34" charset="0"/>
              </a:rPr>
              <a:t>The Carpentries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teaches foundational coding, and data science skills to researchers worldwide.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03" descr="Top view of iceberg">
            <a:extLst>
              <a:ext uri="{FF2B5EF4-FFF2-40B4-BE49-F238E27FC236}">
                <a16:creationId xmlns:a16="http://schemas.microsoft.com/office/drawing/2014/main" id="{8F96B8AD-9E9B-17E7-5A60-EDAB6FCCA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3" r="9706"/>
          <a:stretch/>
        </p:blipFill>
        <p:spPr>
          <a:xfrm>
            <a:off x="20" y="10"/>
            <a:ext cx="8102631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8"/>
          <p:cNvSpPr txBox="1"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 dirty="0"/>
              <a:t>Ice breaker</a:t>
            </a:r>
            <a:endParaRPr lang="en-GB"/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idx="1"/>
          </p:nvPr>
        </p:nvSpPr>
        <p:spPr>
          <a:xfrm>
            <a:off x="8476488" y="3270459"/>
            <a:ext cx="3227832" cy="2872194"/>
          </a:xfrm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3F3F3F"/>
              </a:buClr>
              <a:buSzPts val="1800"/>
              <a:buNone/>
            </a:pPr>
            <a:r>
              <a:rPr lang="en-US" sz="2000" dirty="0"/>
              <a:t>Write in the chat: </a:t>
            </a:r>
            <a:r>
              <a:rPr lang="en-US" sz="2000" b="1" dirty="0"/>
              <a:t>the name of your university </a:t>
            </a:r>
            <a:r>
              <a:rPr lang="en-US" sz="2000" dirty="0"/>
              <a:t>and </a:t>
            </a:r>
            <a:r>
              <a:rPr lang="en-US" sz="2000" b="1" dirty="0"/>
              <a:t>what you like the most about it?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 extrusionOk="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 extrusionOk="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 extrusionOk="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 extrusionOk="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16" name="Google Shape;216;p9" descr="Skydivers make a formation above the clouds"/>
          <p:cNvPicPr preferRelativeResize="0"/>
          <p:nvPr/>
        </p:nvPicPr>
        <p:blipFill rotWithShape="1">
          <a:blip r:embed="rId3">
            <a:alphaModFix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/>
          <p:nvPr/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">
                <a:srgbClr val="000000">
                  <a:alpha val="0"/>
                </a:srgbClr>
              </a:gs>
              <a:gs pos="33000">
                <a:srgbClr val="000000">
                  <a:alpha val="40000"/>
                </a:srgbClr>
              </a:gs>
              <a:gs pos="58000">
                <a:srgbClr val="000000">
                  <a:alpha val="54509"/>
                </a:srgbClr>
              </a:gs>
              <a:gs pos="100000">
                <a:srgbClr val="000000">
                  <a:alpha val="54509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334732" y="2324496"/>
            <a:ext cx="2850780" cy="1104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 fontScale="92500" lnSpcReduction="1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GB" sz="5400" b="1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Enjoy!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311B24"/>
      </a:dk2>
      <a:lt2>
        <a:srgbClr val="F0F3F3"/>
      </a:lt2>
      <a:accent1>
        <a:srgbClr val="E73E29"/>
      </a:accent1>
      <a:accent2>
        <a:srgbClr val="D51752"/>
      </a:accent2>
      <a:accent3>
        <a:srgbClr val="E729B2"/>
      </a:accent3>
      <a:accent4>
        <a:srgbClr val="BA17D5"/>
      </a:accent4>
      <a:accent5>
        <a:srgbClr val="7D29E7"/>
      </a:accent5>
      <a:accent6>
        <a:srgbClr val="3935DA"/>
      </a:accent6>
      <a:hlink>
        <a:srgbClr val="8D3F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174</Words>
  <Application>Microsoft Office PowerPoint</Application>
  <PresentationFormat>Widescreen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Meiryo</vt:lpstr>
      <vt:lpstr>Arial</vt:lpstr>
      <vt:lpstr>Corbel</vt:lpstr>
      <vt:lpstr>Lato</vt:lpstr>
      <vt:lpstr>SketchLinesVTI</vt:lpstr>
      <vt:lpstr>Welcome to the 4TU Git Workshop</vt:lpstr>
      <vt:lpstr>Program for today </vt:lpstr>
      <vt:lpstr>The team of the workshop</vt:lpstr>
      <vt:lpstr>The team of the workshop</vt:lpstr>
      <vt:lpstr>The team of the workshop</vt:lpstr>
      <vt:lpstr>The team of the workshop</vt:lpstr>
      <vt:lpstr>Code of conduct </vt:lpstr>
      <vt:lpstr>Ice breaker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4TU Git Workshop</dc:title>
  <dc:creator>Leila Iñigo de la Cruz</dc:creator>
  <cp:lastModifiedBy>Leila Iñigo de la Cruz</cp:lastModifiedBy>
  <cp:revision>3</cp:revision>
  <dcterms:created xsi:type="dcterms:W3CDTF">2024-01-26T12:47:57Z</dcterms:created>
  <dcterms:modified xsi:type="dcterms:W3CDTF">2024-01-29T11:01:17Z</dcterms:modified>
</cp:coreProperties>
</file>