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DF41"/>
    <a:srgbClr val="159BFF"/>
    <a:srgbClr val="C05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91" autoAdjust="0"/>
  </p:normalViewPr>
  <p:slideViewPr>
    <p:cSldViewPr snapToGrid="0">
      <p:cViewPr varScale="1">
        <p:scale>
          <a:sx n="88" d="100"/>
          <a:sy n="88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52170-68FC-4982-8F47-B877B8BB21F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D2192-E6A5-47BF-A709-313BD836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2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66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talk about the challenges when working a group project of code for example without using version control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18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08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8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96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1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171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775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5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6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11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60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8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3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9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3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88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83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F65A-CA80-4036-A1DE-2EDF1F345BB4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69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ainbow colored splatter&#10;&#10;Description automatically generated">
            <a:extLst>
              <a:ext uri="{FF2B5EF4-FFF2-40B4-BE49-F238E27FC236}">
                <a16:creationId xmlns:a16="http://schemas.microsoft.com/office/drawing/2014/main" id="{E2AD1F5B-C74A-4B1A-74EF-1FDE9C0F99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FF20A-FC14-2203-3012-488909CEF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b="1" dirty="0"/>
              <a:t>Version control with Git</a:t>
            </a:r>
          </a:p>
        </p:txBody>
      </p:sp>
    </p:spTree>
    <p:extLst>
      <p:ext uri="{BB962C8B-B14F-4D97-AF65-F5344CB8AC3E}">
        <p14:creationId xmlns:p14="http://schemas.microsoft.com/office/powerpoint/2010/main" val="346609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1B4F-B06C-730A-2C17-9319FCC3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9BFFF-3054-31EE-EC15-6F8CC82C2671}"/>
              </a:ext>
            </a:extLst>
          </p:cNvPr>
          <p:cNvSpPr txBox="1"/>
          <p:nvPr/>
        </p:nvSpPr>
        <p:spPr>
          <a:xfrm>
            <a:off x="1522495" y="2198914"/>
            <a:ext cx="821346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200" b="1" dirty="0"/>
              <a:t> Unix terminal (Git Bash for Windows or WSL)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200" b="1" dirty="0"/>
              <a:t>Git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200" dirty="0"/>
              <a:t>Browser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200" dirty="0" err="1"/>
              <a:t>Github</a:t>
            </a:r>
            <a:r>
              <a:rPr lang="en-GB" sz="3200" dirty="0"/>
              <a:t> account </a:t>
            </a:r>
          </a:p>
        </p:txBody>
      </p:sp>
    </p:spTree>
    <p:extLst>
      <p:ext uri="{BB962C8B-B14F-4D97-AF65-F5344CB8AC3E}">
        <p14:creationId xmlns:p14="http://schemas.microsoft.com/office/powerpoint/2010/main" val="117146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Let's start the lesson icebreaker: English ESL powerpoints">
            <a:extLst>
              <a:ext uri="{FF2B5EF4-FFF2-40B4-BE49-F238E27FC236}">
                <a16:creationId xmlns:a16="http://schemas.microsoft.com/office/drawing/2014/main" id="{3C2D0A69-867A-E0A2-2C81-95E404C3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1972" y="1050227"/>
            <a:ext cx="5755131" cy="407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52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5EA4-DEB0-735E-53DC-D07A22E3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D7D2F-4212-4C5A-2688-2049AE45A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557"/>
            <a:ext cx="10515600" cy="48908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13:30 – 13:45 Git Intro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13:45- 14:30 Setting up a local Git : </a:t>
            </a:r>
          </a:p>
          <a:p>
            <a:pPr marL="0" indent="0">
              <a:buNone/>
            </a:pPr>
            <a:r>
              <a:rPr lang="en-GB" dirty="0"/>
              <a:t>	Configuration and Initialization of a Git project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14:30- 14:45 Break 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/>
              <a:t>14:45- 15:45 Git cycle and Ignoring things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15:45-16:00 Break 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/>
              <a:t>16:00-17:00 Exploring the history/Exercise. </a:t>
            </a:r>
            <a:r>
              <a:rPr lang="en-GB" b="1" dirty="0"/>
              <a:t>Concluding remarks 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52159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7D5C-8058-B364-893F-E23603F7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  <a:latin typeface="Consolas" panose="020B0609020204030204" pitchFamily="49" charset="0"/>
              </a:rPr>
              <a:t>The working directory- stage area and git history relationship</a:t>
            </a:r>
            <a:br>
              <a:rPr lang="en-US" dirty="0"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  <p:pic>
        <p:nvPicPr>
          <p:cNvPr id="7" name="Picture 6" descr="A diagram of a stage area">
            <a:extLst>
              <a:ext uri="{FF2B5EF4-FFF2-40B4-BE49-F238E27FC236}">
                <a16:creationId xmlns:a16="http://schemas.microsoft.com/office/drawing/2014/main" id="{CAE885E7-0F3A-001B-A8AC-308698FA3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" y="1963057"/>
            <a:ext cx="11981712" cy="46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7D5C-8058-B364-893F-E23603F7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  <a:latin typeface="Consolas" panose="020B0609020204030204" pitchFamily="49" charset="0"/>
              </a:rPr>
              <a:t>The working directory- stage area status</a:t>
            </a:r>
            <a:br>
              <a:rPr lang="en-US" dirty="0"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  <p:pic>
        <p:nvPicPr>
          <p:cNvPr id="4" name="Picture 3" descr="A close-up of a diagram">
            <a:extLst>
              <a:ext uri="{FF2B5EF4-FFF2-40B4-BE49-F238E27FC236}">
                <a16:creationId xmlns:a16="http://schemas.microsoft.com/office/drawing/2014/main" id="{E85894B5-7AB4-D0A5-8A0E-1D194895C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" y="2006600"/>
            <a:ext cx="11981712" cy="46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98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 of a git history">
            <a:extLst>
              <a:ext uri="{FF2B5EF4-FFF2-40B4-BE49-F238E27FC236}">
                <a16:creationId xmlns:a16="http://schemas.microsoft.com/office/drawing/2014/main" id="{2014EA5E-0783-78F3-4288-FE2A3424B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314"/>
            <a:ext cx="12079504" cy="605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3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30F8-FE1D-D679-3129-3E8A9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596" y="2360660"/>
            <a:ext cx="3039233" cy="1814398"/>
          </a:xfrm>
        </p:spPr>
        <p:txBody>
          <a:bodyPr anchor="ctr">
            <a:noAutofit/>
          </a:bodyPr>
          <a:lstStyle/>
          <a:p>
            <a:r>
              <a:rPr lang="en-GB" sz="6000" b="1" dirty="0">
                <a:highlight>
                  <a:srgbClr val="C05D30"/>
                </a:highlight>
                <a:latin typeface="+mj-lt"/>
              </a:rPr>
              <a:t>Why</a:t>
            </a:r>
          </a:p>
          <a:p>
            <a:r>
              <a:rPr lang="en-GB" sz="6000" b="1" dirty="0">
                <a:highlight>
                  <a:srgbClr val="159BFF"/>
                </a:highlight>
                <a:latin typeface="+mj-lt"/>
              </a:rPr>
              <a:t>What</a:t>
            </a:r>
          </a:p>
          <a:p>
            <a:r>
              <a:rPr lang="en-GB" sz="6000" b="1" dirty="0">
                <a:highlight>
                  <a:srgbClr val="00FF00"/>
                </a:highlight>
                <a:latin typeface="+mj-lt"/>
              </a:rPr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346656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5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9E45A-1B69-3B40-418E-10F75ACBE98B}"/>
              </a:ext>
            </a:extLst>
          </p:cNvPr>
          <p:cNvSpPr txBox="1"/>
          <p:nvPr/>
        </p:nvSpPr>
        <p:spPr>
          <a:xfrm>
            <a:off x="4645892" y="2567710"/>
            <a:ext cx="33716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/>
              <a:t>Why? </a:t>
            </a:r>
          </a:p>
        </p:txBody>
      </p:sp>
    </p:spTree>
    <p:extLst>
      <p:ext uri="{BB962C8B-B14F-4D97-AF65-F5344CB8AC3E}">
        <p14:creationId xmlns:p14="http://schemas.microsoft.com/office/powerpoint/2010/main" val="51473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ic strip of a person sitting at a computer">
            <a:extLst>
              <a:ext uri="{FF2B5EF4-FFF2-40B4-BE49-F238E27FC236}">
                <a16:creationId xmlns:a16="http://schemas.microsoft.com/office/drawing/2014/main" id="{929F3685-F351-20BD-6FCA-6D61914AA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6" y="1040821"/>
            <a:ext cx="4200525" cy="560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3BEAB8-CBB5-04E6-5FB5-5875310F4F1B}"/>
              </a:ext>
            </a:extLst>
          </p:cNvPr>
          <p:cNvSpPr txBox="1"/>
          <p:nvPr/>
        </p:nvSpPr>
        <p:spPr>
          <a:xfrm>
            <a:off x="73891" y="318078"/>
            <a:ext cx="557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Situation # 1: Review of a draft document (offline mode)</a:t>
            </a: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0436D860-D8C1-B20B-2BB4-652ED8A3A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29" y="0"/>
            <a:ext cx="5911798" cy="47688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019B0B8-137F-0C21-270E-946C3502F7DB}"/>
              </a:ext>
            </a:extLst>
          </p:cNvPr>
          <p:cNvSpPr/>
          <p:nvPr/>
        </p:nvSpPr>
        <p:spPr>
          <a:xfrm>
            <a:off x="4686181" y="2189019"/>
            <a:ext cx="1108364" cy="54494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1DD3B-8E9F-1C33-FDFB-CBA9F7D40002}"/>
              </a:ext>
            </a:extLst>
          </p:cNvPr>
          <p:cNvSpPr txBox="1"/>
          <p:nvPr/>
        </p:nvSpPr>
        <p:spPr>
          <a:xfrm>
            <a:off x="6022109" y="5089236"/>
            <a:ext cx="5772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Difficult to know which copy of the document contain which change.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Duplication of the same information many times, occupying space of your hard drive. 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77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F932B-3807-4BE6-7A33-65850DC86449}"/>
              </a:ext>
            </a:extLst>
          </p:cNvPr>
          <p:cNvSpPr txBox="1"/>
          <p:nvPr/>
        </p:nvSpPr>
        <p:spPr>
          <a:xfrm>
            <a:off x="480291" y="535709"/>
            <a:ext cx="371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Situation # 2 : A group coding project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F36352-3B57-A813-6F08-0F157E461874}"/>
              </a:ext>
            </a:extLst>
          </p:cNvPr>
          <p:cNvGrpSpPr/>
          <p:nvPr/>
        </p:nvGrpSpPr>
        <p:grpSpPr>
          <a:xfrm>
            <a:off x="1500505" y="3291817"/>
            <a:ext cx="1473514" cy="2489270"/>
            <a:chOff x="1500505" y="3291817"/>
            <a:chExt cx="1473514" cy="2489270"/>
          </a:xfrm>
        </p:grpSpPr>
        <p:pic>
          <p:nvPicPr>
            <p:cNvPr id="1026" name="Picture 2" descr="Cartoon woman female smiling character Royalty Free Vector">
              <a:extLst>
                <a:ext uri="{FF2B5EF4-FFF2-40B4-BE49-F238E27FC236}">
                  <a16:creationId xmlns:a16="http://schemas.microsoft.com/office/drawing/2014/main" id="{391A90F8-59C0-E1E6-8F6A-09D3916CD9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07"/>
            <a:stretch/>
          </p:blipFill>
          <p:spPr bwMode="auto">
            <a:xfrm>
              <a:off x="1500505" y="3291817"/>
              <a:ext cx="1473514" cy="2096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EA0BA8-BE46-FF7E-EFD0-D1EA47F5DD45}"/>
                </a:ext>
              </a:extLst>
            </p:cNvPr>
            <p:cNvSpPr txBox="1"/>
            <p:nvPr/>
          </p:nvSpPr>
          <p:spPr>
            <a:xfrm>
              <a:off x="1931437" y="541175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Alice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E60B2EF-F796-6C78-7680-3484C60BAC20}"/>
              </a:ext>
            </a:extLst>
          </p:cNvPr>
          <p:cNvGrpSpPr/>
          <p:nvPr/>
        </p:nvGrpSpPr>
        <p:grpSpPr>
          <a:xfrm>
            <a:off x="4666803" y="3409026"/>
            <a:ext cx="2057400" cy="2372061"/>
            <a:chOff x="5345756" y="3409026"/>
            <a:chExt cx="2057400" cy="2372061"/>
          </a:xfrm>
        </p:grpSpPr>
        <p:pic>
          <p:nvPicPr>
            <p:cNvPr id="1028" name="Picture 4" descr="Cartoon Woman Icon. Person Design. Vector Graphic Stock Vector -  Illustration of cool, funky: 73697245">
              <a:extLst>
                <a:ext uri="{FF2B5EF4-FFF2-40B4-BE49-F238E27FC236}">
                  <a16:creationId xmlns:a16="http://schemas.microsoft.com/office/drawing/2014/main" id="{A218AC5F-4EF6-FF12-B102-2058EF438E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81" b="5543"/>
            <a:stretch/>
          </p:blipFill>
          <p:spPr bwMode="auto">
            <a:xfrm>
              <a:off x="5345756" y="3409026"/>
              <a:ext cx="2057400" cy="1979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40C991-0EC2-61E9-8839-0DD9206FF51B}"/>
                </a:ext>
              </a:extLst>
            </p:cNvPr>
            <p:cNvSpPr txBox="1"/>
            <p:nvPr/>
          </p:nvSpPr>
          <p:spPr>
            <a:xfrm>
              <a:off x="6054115" y="5411755"/>
              <a:ext cx="700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Laura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6FC7093-0587-4813-B53E-53FD523AB47B}"/>
              </a:ext>
            </a:extLst>
          </p:cNvPr>
          <p:cNvGrpSpPr/>
          <p:nvPr/>
        </p:nvGrpSpPr>
        <p:grpSpPr>
          <a:xfrm>
            <a:off x="8416988" y="3285999"/>
            <a:ext cx="2261089" cy="2495088"/>
            <a:chOff x="8416988" y="3285999"/>
            <a:chExt cx="2261089" cy="2495088"/>
          </a:xfrm>
        </p:grpSpPr>
        <p:pic>
          <p:nvPicPr>
            <p:cNvPr id="1030" name="Picture 6" descr="Cartoon man male character standing person Vector Image">
              <a:extLst>
                <a:ext uri="{FF2B5EF4-FFF2-40B4-BE49-F238E27FC236}">
                  <a16:creationId xmlns:a16="http://schemas.microsoft.com/office/drawing/2014/main" id="{9B577DA5-2461-A57B-5506-2BA9A1405D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6" b="9008"/>
            <a:stretch/>
          </p:blipFill>
          <p:spPr bwMode="auto">
            <a:xfrm>
              <a:off x="8416988" y="3285999"/>
              <a:ext cx="2261089" cy="210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B57A6B-D15A-5D76-386A-EC2AA9A3EE2B}"/>
                </a:ext>
              </a:extLst>
            </p:cNvPr>
            <p:cNvSpPr txBox="1"/>
            <p:nvPr/>
          </p:nvSpPr>
          <p:spPr>
            <a:xfrm>
              <a:off x="9240846" y="5411755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John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23BA70-84A9-8D66-215A-974FB160419D}"/>
              </a:ext>
            </a:extLst>
          </p:cNvPr>
          <p:cNvCxnSpPr/>
          <p:nvPr/>
        </p:nvCxnSpPr>
        <p:spPr>
          <a:xfrm flipV="1">
            <a:off x="2237173" y="2405849"/>
            <a:ext cx="0" cy="75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8FE9C-74B8-6040-246D-E169615F2F98}"/>
              </a:ext>
            </a:extLst>
          </p:cNvPr>
          <p:cNvSpPr/>
          <p:nvPr/>
        </p:nvSpPr>
        <p:spPr>
          <a:xfrm>
            <a:off x="1633493" y="1745362"/>
            <a:ext cx="1207360" cy="59480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copy #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2F1482-28CF-4DA7-7555-8C6792F02A67}"/>
              </a:ext>
            </a:extLst>
          </p:cNvPr>
          <p:cNvCxnSpPr/>
          <p:nvPr/>
        </p:nvCxnSpPr>
        <p:spPr>
          <a:xfrm flipV="1">
            <a:off x="5695503" y="2585014"/>
            <a:ext cx="0" cy="75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D6955-7611-3A73-564C-543551A42C64}"/>
              </a:ext>
            </a:extLst>
          </p:cNvPr>
          <p:cNvSpPr/>
          <p:nvPr/>
        </p:nvSpPr>
        <p:spPr>
          <a:xfrm>
            <a:off x="4868700" y="1745362"/>
            <a:ext cx="1207360" cy="5948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copy #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3DFF51-9E58-407F-5F9A-4AC345F4FA38}"/>
              </a:ext>
            </a:extLst>
          </p:cNvPr>
          <p:cNvSpPr/>
          <p:nvPr/>
        </p:nvSpPr>
        <p:spPr>
          <a:xfrm>
            <a:off x="8916142" y="1745362"/>
            <a:ext cx="1207360" cy="59480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copy # 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42C0E1-769A-0C5C-8D12-ACD11B98BCA9}"/>
              </a:ext>
            </a:extLst>
          </p:cNvPr>
          <p:cNvCxnSpPr>
            <a:cxnSpLocks/>
          </p:cNvCxnSpPr>
          <p:nvPr/>
        </p:nvCxnSpPr>
        <p:spPr>
          <a:xfrm>
            <a:off x="3181165" y="2076779"/>
            <a:ext cx="102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0DCED6-BDBE-26F1-55A7-55F54359E177}"/>
              </a:ext>
            </a:extLst>
          </p:cNvPr>
          <p:cNvCxnSpPr>
            <a:cxnSpLocks/>
          </p:cNvCxnSpPr>
          <p:nvPr/>
        </p:nvCxnSpPr>
        <p:spPr>
          <a:xfrm>
            <a:off x="5484217" y="2533062"/>
            <a:ext cx="0" cy="85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4857B3-7B40-979E-CA1F-DABD63D81710}"/>
              </a:ext>
            </a:extLst>
          </p:cNvPr>
          <p:cNvCxnSpPr>
            <a:cxnSpLocks/>
          </p:cNvCxnSpPr>
          <p:nvPr/>
        </p:nvCxnSpPr>
        <p:spPr>
          <a:xfrm flipV="1">
            <a:off x="9665301" y="2511165"/>
            <a:ext cx="0" cy="64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C560C9-3A7F-B47A-0434-FED86B122CE7}"/>
              </a:ext>
            </a:extLst>
          </p:cNvPr>
          <p:cNvCxnSpPr>
            <a:cxnSpLocks/>
          </p:cNvCxnSpPr>
          <p:nvPr/>
        </p:nvCxnSpPr>
        <p:spPr>
          <a:xfrm>
            <a:off x="6662691" y="2076779"/>
            <a:ext cx="102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5094C1-4150-0261-2A76-DA15B9FC377B}"/>
              </a:ext>
            </a:extLst>
          </p:cNvPr>
          <p:cNvCxnSpPr>
            <a:cxnSpLocks/>
          </p:cNvCxnSpPr>
          <p:nvPr/>
        </p:nvCxnSpPr>
        <p:spPr>
          <a:xfrm>
            <a:off x="9454015" y="2459213"/>
            <a:ext cx="0" cy="70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BACD06-EA74-F10C-89EE-93256ABC2759}"/>
              </a:ext>
            </a:extLst>
          </p:cNvPr>
          <p:cNvSpPr txBox="1"/>
          <p:nvPr/>
        </p:nvSpPr>
        <p:spPr>
          <a:xfrm>
            <a:off x="1157534" y="6072058"/>
            <a:ext cx="983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Challenge: How to merge all these different copies together and maintain a final copy of the project?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11299C-46EB-C8C5-6D19-A8C799CA8006}"/>
              </a:ext>
            </a:extLst>
          </p:cNvPr>
          <p:cNvSpPr/>
          <p:nvPr/>
        </p:nvSpPr>
        <p:spPr>
          <a:xfrm>
            <a:off x="1633493" y="1333229"/>
            <a:ext cx="8490009" cy="7407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John makes his changes and send his project to Laura</a:t>
            </a:r>
            <a:r>
              <a:rPr lang="en-GB" dirty="0"/>
              <a:t>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CF28C2B-119C-C3B0-D412-575566627A5C}"/>
              </a:ext>
            </a:extLst>
          </p:cNvPr>
          <p:cNvSpPr/>
          <p:nvPr/>
        </p:nvSpPr>
        <p:spPr>
          <a:xfrm>
            <a:off x="1633493" y="2206115"/>
            <a:ext cx="8490009" cy="7407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Laura merges her changes and sends it to Alice</a:t>
            </a:r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A759C81-2301-7EC9-5DBE-273780648EA0}"/>
              </a:ext>
            </a:extLst>
          </p:cNvPr>
          <p:cNvSpPr/>
          <p:nvPr/>
        </p:nvSpPr>
        <p:spPr>
          <a:xfrm>
            <a:off x="1637558" y="3129177"/>
            <a:ext cx="8490009" cy="7407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Alice merges her changes , reviews and maintains the final copy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03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6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25" grpId="0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F9C37-83FC-8EE8-2EBE-1C6F50EC6C61}"/>
              </a:ext>
            </a:extLst>
          </p:cNvPr>
          <p:cNvSpPr txBox="1"/>
          <p:nvPr/>
        </p:nvSpPr>
        <p:spPr>
          <a:xfrm>
            <a:off x="480291" y="535709"/>
            <a:ext cx="371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Situation # 2 : A group coding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07CA1-ECE9-8D9C-2004-105E88B02920}"/>
              </a:ext>
            </a:extLst>
          </p:cNvPr>
          <p:cNvSpPr txBox="1"/>
          <p:nvPr/>
        </p:nvSpPr>
        <p:spPr>
          <a:xfrm>
            <a:off x="751114" y="1120676"/>
            <a:ext cx="95844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C0C0C0"/>
                </a:highlight>
              </a:rPr>
              <a:t>Consequences of the presented solution to integrate all changes from team members to the project:</a:t>
            </a:r>
          </a:p>
          <a:p>
            <a:endParaRPr lang="en-GB" dirty="0">
              <a:highlight>
                <a:srgbClr val="C0C0C0"/>
              </a:highlight>
            </a:endParaRPr>
          </a:p>
          <a:p>
            <a:endParaRPr lang="en-GB" dirty="0">
              <a:highlight>
                <a:srgbClr val="C0C0C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Manual 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Time consuming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Error prone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Not scalable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Inefficient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06B19-CA47-D6C1-6FF9-CDC4E6E17AE7}"/>
              </a:ext>
            </a:extLst>
          </p:cNvPr>
          <p:cNvSpPr txBox="1"/>
          <p:nvPr/>
        </p:nvSpPr>
        <p:spPr>
          <a:xfrm>
            <a:off x="1177474" y="6214594"/>
            <a:ext cx="983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Challenge: How to merge all these different copies together and maintain a final copy of the project?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D2756D-261B-8917-2DEF-E38496B5F39A}"/>
              </a:ext>
            </a:extLst>
          </p:cNvPr>
          <p:cNvSpPr/>
          <p:nvPr/>
        </p:nvSpPr>
        <p:spPr>
          <a:xfrm>
            <a:off x="963837" y="4027714"/>
            <a:ext cx="10050689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Thus , we need a system </a:t>
            </a:r>
            <a:r>
              <a:rPr lang="en-GB" sz="2400" b="1" dirty="0"/>
              <a:t>that track different versions of a project, and allows the team who has made certain changes, when and why </a:t>
            </a:r>
            <a:r>
              <a:rPr lang="en-GB" sz="2400" dirty="0"/>
              <a:t>that is </a:t>
            </a:r>
            <a:r>
              <a:rPr lang="en-GB" sz="2400" b="1" dirty="0"/>
              <a:t>efficient</a:t>
            </a:r>
            <a:r>
              <a:rPr lang="en-GB" sz="24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9528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9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9E45A-1B69-3B40-418E-10F75ACBE98B}"/>
              </a:ext>
            </a:extLst>
          </p:cNvPr>
          <p:cNvSpPr txBox="1"/>
          <p:nvPr/>
        </p:nvSpPr>
        <p:spPr>
          <a:xfrm>
            <a:off x="4558806" y="2328224"/>
            <a:ext cx="38329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/>
              <a:t>What? </a:t>
            </a:r>
          </a:p>
        </p:txBody>
      </p:sp>
    </p:spTree>
    <p:extLst>
      <p:ext uri="{BB962C8B-B14F-4D97-AF65-F5344CB8AC3E}">
        <p14:creationId xmlns:p14="http://schemas.microsoft.com/office/powerpoint/2010/main" val="10271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B528-59FF-43AF-231E-FE7ED208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25" y="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Use </a:t>
            </a:r>
            <a:r>
              <a:rPr lang="en-GB" sz="5400" b="1"/>
              <a:t>Git</a:t>
            </a:r>
            <a:r>
              <a:rPr lang="en-GB" sz="5400"/>
              <a:t>!!</a:t>
            </a:r>
          </a:p>
        </p:txBody>
      </p:sp>
      <p:pic>
        <p:nvPicPr>
          <p:cNvPr id="5" name="Picture 4" descr="A close up of a logo">
            <a:extLst>
              <a:ext uri="{FF2B5EF4-FFF2-40B4-BE49-F238E27FC236}">
                <a16:creationId xmlns:a16="http://schemas.microsoft.com/office/drawing/2014/main" id="{52A51914-3586-F6A0-6F64-4081D317F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129" y="259887"/>
            <a:ext cx="3895023" cy="162649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B3A03F-BE62-CC87-7D0E-FFDDF98C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5111"/>
            <a:ext cx="10515600" cy="4351338"/>
          </a:xfrm>
        </p:spPr>
        <p:txBody>
          <a:bodyPr/>
          <a:lstStyle/>
          <a:p>
            <a:r>
              <a:rPr lang="en-GB" sz="2800" dirty="0">
                <a:latin typeface="+mj-lt"/>
              </a:rPr>
              <a:t>Git is the most used version control system. More than 90% of software projects around the world use Git.</a:t>
            </a:r>
            <a:endParaRPr lang="en-US" sz="2800" dirty="0">
              <a:latin typeface="+mj-lt"/>
            </a:endParaRPr>
          </a:p>
          <a:p>
            <a:r>
              <a:rPr lang="en-GB" dirty="0">
                <a:latin typeface="+mj-lt"/>
              </a:rPr>
              <a:t>It was created in 2005 by Linux Torvalds , the same creator of Linux OS.</a:t>
            </a:r>
          </a:p>
          <a:p>
            <a:r>
              <a:rPr lang="en-GB" dirty="0">
                <a:latin typeface="+mj-lt"/>
              </a:rPr>
              <a:t>It is free, open source, fast and scalable.</a:t>
            </a:r>
          </a:p>
          <a:p>
            <a:r>
              <a:rPr lang="en-GB" dirty="0">
                <a:latin typeface="+mj-lt"/>
              </a:rPr>
              <a:t>It is a </a:t>
            </a:r>
            <a:r>
              <a:rPr lang="en-GB" b="1" dirty="0">
                <a:latin typeface="+mj-lt"/>
              </a:rPr>
              <a:t>version control software </a:t>
            </a:r>
            <a:r>
              <a:rPr lang="en-GB" dirty="0">
                <a:latin typeface="+mj-lt"/>
              </a:rPr>
              <a:t>meant to keep track of the entire </a:t>
            </a:r>
            <a:r>
              <a:rPr lang="en-GB" b="1" dirty="0">
                <a:latin typeface="+mj-lt"/>
              </a:rPr>
              <a:t>history</a:t>
            </a:r>
            <a:r>
              <a:rPr lang="en-GB" dirty="0">
                <a:latin typeface="+mj-lt"/>
              </a:rPr>
              <a:t> of a project and allows </a:t>
            </a:r>
            <a:r>
              <a:rPr lang="en-GB" b="1" dirty="0">
                <a:latin typeface="+mj-lt"/>
              </a:rPr>
              <a:t>collaboration</a:t>
            </a:r>
            <a:r>
              <a:rPr lang="en-GB" dirty="0">
                <a:latin typeface="+mj-lt"/>
              </a:rPr>
              <a:t> of any size. </a:t>
            </a:r>
          </a:p>
          <a:p>
            <a:r>
              <a:rPr lang="en-US" dirty="0">
                <a:solidFill>
                  <a:srgbClr val="202122"/>
                </a:solidFill>
                <a:latin typeface="+mj-lt"/>
              </a:rPr>
              <a:t>Git + </a:t>
            </a:r>
            <a:r>
              <a:rPr lang="en-US" b="1" dirty="0" err="1">
                <a:solidFill>
                  <a:srgbClr val="202122"/>
                </a:solidFill>
                <a:latin typeface="+mj-lt"/>
              </a:rPr>
              <a:t>Github</a:t>
            </a:r>
            <a:r>
              <a:rPr lang="en-US" b="1" dirty="0">
                <a:solidFill>
                  <a:srgbClr val="202122"/>
                </a:solidFill>
                <a:latin typeface="+mj-lt"/>
              </a:rPr>
              <a:t>(Gitlab) </a:t>
            </a:r>
            <a:r>
              <a:rPr lang="en-US" dirty="0">
                <a:solidFill>
                  <a:srgbClr val="202122"/>
                </a:solidFill>
                <a:latin typeface="+mj-lt"/>
              </a:rPr>
              <a:t>allows the distributed/ de-centralized collaboration within the team of collaborators.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30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D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9E45A-1B69-3B40-418E-10F75ACBE98B}"/>
              </a:ext>
            </a:extLst>
          </p:cNvPr>
          <p:cNvSpPr txBox="1"/>
          <p:nvPr/>
        </p:nvSpPr>
        <p:spPr>
          <a:xfrm>
            <a:off x="4558806" y="2328224"/>
            <a:ext cx="338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/>
              <a:t>How? </a:t>
            </a:r>
          </a:p>
        </p:txBody>
      </p:sp>
    </p:spTree>
    <p:extLst>
      <p:ext uri="{BB962C8B-B14F-4D97-AF65-F5344CB8AC3E}">
        <p14:creationId xmlns:p14="http://schemas.microsoft.com/office/powerpoint/2010/main" val="104428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399</TotalTime>
  <Words>405</Words>
  <Application>Microsoft Office PowerPoint</Application>
  <PresentationFormat>Widescreen</PresentationFormat>
  <Paragraphs>68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Version control with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Git!!</vt:lpstr>
      <vt:lpstr>PowerPoint Presentation</vt:lpstr>
      <vt:lpstr>Tools </vt:lpstr>
      <vt:lpstr>PowerPoint Presentation</vt:lpstr>
      <vt:lpstr>Schedule</vt:lpstr>
      <vt:lpstr>The working directory- stage area and git history relationship </vt:lpstr>
      <vt:lpstr>The working directory- stage area status 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</dc:title>
  <dc:creator>Leila Iñigo de la Cruz</dc:creator>
  <cp:lastModifiedBy>Leila Iñigo de la Cruz</cp:lastModifiedBy>
  <cp:revision>6</cp:revision>
  <dcterms:created xsi:type="dcterms:W3CDTF">2024-01-29T08:32:56Z</dcterms:created>
  <dcterms:modified xsi:type="dcterms:W3CDTF">2024-01-29T15:31:46Z</dcterms:modified>
</cp:coreProperties>
</file>