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96"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02:30.112"/>
    </inkml:context>
    <inkml:brush xml:id="br0">
      <inkml:brushProperty name="width" value="0.035" units="cm"/>
      <inkml:brushProperty name="height" value="0.035" units="cm"/>
    </inkml:brush>
  </inkml:definitions>
  <inkml:trace contextRef="#ctx0" brushRef="#br0">0 4129 24575,'239'-13'0,"-187"5"0,1-2 0,76-28 0,-15-3 0,193-78 0,-266 99 0,59-41 0,-4 1 0,21-9 0,110-87 0,-175 113 0,-2-3 0,46-54 0,55-53 0,-107 115 0,-2-2 0,-1-3 0,-2-2 0,-1-2 0,38-63 0,6-21 0,76-129 0,-18-16 0,-83 146 0,40-98 0,4-77 0,-25 62 0,49-197 0,-83 276 0,28-128 0,-60 247 43,-2 0 0,8-91-1,2-19-1535,-15 136-5333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23:35.980"/>
    </inkml:context>
    <inkml:brush xml:id="br0">
      <inkml:brushProperty name="width" value="0.035" units="cm"/>
      <inkml:brushProperty name="height" value="0.035" units="cm"/>
    </inkml:brush>
  </inkml:definitions>
  <inkml:trace contextRef="#ctx0" brushRef="#br0">1 1185 24575,'185'3'0,"199"-6"0,-249-10 0,69-2 0,-147 14 0,103-14 0,-45-6 0,153-21 0,-115 37 0,-106 6 0,1-3 0,48-8 0,-52 3 0,212-33 0,-106 16 0,-89 12 0,85-5 0,-131 16 0,0-2 0,0 0 0,-1 0 0,1-1 0,19-9 0,-19 7 0,1 0 0,0 1 0,0 1 0,19-2 0,15 2 0,-13 1 0,49-9 0,-53 6 0,0 2 0,34 0 0,-39 4 0,-1-2 0,0-1 0,49-11 0,-23-2 0,1 2 0,0 3 0,1 2 0,98-4 0,-118 12 0,67-13 0,-16 1 0,71-13 0,-104 16 0,0 1 0,74-2 0,-94 9 0,62-11 0,-27 2 0,-2-2 0,0-2 0,-1-3 0,71-30 0,-121 42 0,27-11 0,2 2 0,0 1 0,62-10 0,-87 20 0,0 0 0,0-2 0,-1 0 0,23-12 0,-20 9 0,-1 1 0,39-10 0,224-58 0,-231 56 0,0-3 0,51-31 0,-23 12 0,62-22 0,-84 39 0,-1-1 0,67-45 0,-85 44-1365,-26 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B051A-0746-4CA0-A5DB-28CA54B19302}" type="datetimeFigureOut">
              <a:rPr lang="en-GB" smtClean="0"/>
              <a:t>26/01/2024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00BB1-5D4D-4A3E-B4BF-17AD0C90FF67}" type="slidenum">
              <a:rPr lang="en-GB" smtClean="0"/>
              <a:t>‹#›</a:t>
            </a:fld>
            <a:endParaRPr lang="en-GB"/>
          </a:p>
        </p:txBody>
      </p:sp>
    </p:spTree>
    <p:extLst>
      <p:ext uri="{BB962C8B-B14F-4D97-AF65-F5344CB8AC3E}">
        <p14:creationId xmlns:p14="http://schemas.microsoft.com/office/powerpoint/2010/main" val="362789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Unix shell is both a </a:t>
            </a:r>
            <a:r>
              <a:rPr lang="en-US" b="1" i="0" dirty="0">
                <a:solidFill>
                  <a:srgbClr val="383838"/>
                </a:solidFill>
                <a:effectLst/>
                <a:latin typeface="Mulish"/>
              </a:rPr>
              <a:t>command-line interface</a:t>
            </a:r>
            <a:r>
              <a:rPr lang="en-US" b="0" i="0" dirty="0">
                <a:solidFill>
                  <a:srgbClr val="383838"/>
                </a:solidFill>
                <a:effectLst/>
                <a:latin typeface="Mulish"/>
              </a:rPr>
              <a:t> (CLI) and a scripting language, allowing such repetitive tasks to be done automatically and fast. With the proper commands, the shell can repeat tasks with or without some modification as many times as we want. Using the shell, the task in the literature example can be accomplished in seconds.</a:t>
            </a:r>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4</a:t>
            </a:fld>
            <a:endParaRPr lang="en-GB"/>
          </a:p>
        </p:txBody>
      </p:sp>
    </p:spTree>
    <p:extLst>
      <p:ext uri="{BB962C8B-B14F-4D97-AF65-F5344CB8AC3E}">
        <p14:creationId xmlns:p14="http://schemas.microsoft.com/office/powerpoint/2010/main" val="4278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topmost directory is the root directory that holds everything else. We refer to it using a slash character, /, on its own; this character is the leading slash in /Users/</a:t>
            </a:r>
            <a:r>
              <a:rPr lang="en-US" b="0" dirty="0" err="1">
                <a:solidFill>
                  <a:srgbClr val="CCCCCC"/>
                </a:solidFill>
                <a:effectLst/>
                <a:latin typeface="Consolas" panose="020B0609020204030204" pitchFamily="49" charset="0"/>
              </a:rPr>
              <a:t>nelle</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Inside that directory are several other directories: bin (which is where some built-in programs are stored), data (for miscellaneous data files), Users (where users’ personal directories are located), </a:t>
            </a:r>
            <a:r>
              <a:rPr lang="en-US" b="0" dirty="0" err="1">
                <a:solidFill>
                  <a:srgbClr val="CCCCCC"/>
                </a:solidFill>
                <a:effectLst/>
                <a:latin typeface="Consolas" panose="020B0609020204030204" pitchFamily="49" charset="0"/>
              </a:rPr>
              <a:t>tmp</a:t>
            </a:r>
            <a:r>
              <a:rPr lang="en-US" b="0" dirty="0">
                <a:solidFill>
                  <a:srgbClr val="CCCCCC"/>
                </a:solidFill>
                <a:effectLst/>
                <a:latin typeface="Consolas" panose="020B0609020204030204" pitchFamily="49" charset="0"/>
              </a:rPr>
              <a:t> (for temporary files that don’t need to be stored long-term), and so on.</a:t>
            </a:r>
          </a:p>
          <a:p>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8</a:t>
            </a:fld>
            <a:endParaRPr lang="en-GB"/>
          </a:p>
        </p:txBody>
      </p:sp>
    </p:spTree>
    <p:extLst>
      <p:ext uri="{BB962C8B-B14F-4D97-AF65-F5344CB8AC3E}">
        <p14:creationId xmlns:p14="http://schemas.microsoft.com/office/powerpoint/2010/main" val="57902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854C-8D71-AE3B-3BEB-738C652D9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909872-F6B9-0ED1-39B0-8F411B1B3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4AF2EF-D41A-CE0B-3768-66447416DAB9}"/>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07B547DF-512B-871A-C340-6DF85F6F4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12D1CF-6F2D-D3A6-A0C6-CC23046A5CD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18963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B37C-BC4A-8771-C479-605C91170A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E2162E-D3B6-C2C5-5EA3-E9B9F7C68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819705-96A5-D3A4-551F-20D1EDF57E58}"/>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F36B3570-89C4-7E9D-E09D-B604DAEFD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BFA66E-C86B-813C-8023-8936ED6729F6}"/>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87470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6EF0C-4A5C-C08F-C923-87B412CE6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E5EB43-ACC3-BBF1-6022-0138F522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40EE1-9DC3-2191-238A-2A3F23474E20}"/>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9157FFB9-AA8D-DF3E-A2B2-8A24BB533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1CE2ED-E799-9609-57BA-8FE96AC045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15333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C4A5-BECA-FCFC-40A6-1BA7BEFE9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986EB-472F-F94F-B89B-47C1B0325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950D4-D0B7-B710-481C-5FB0C3F65E92}"/>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99623335-1638-EC6E-42F2-BF505C838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BE112-E0FC-93DE-B5E9-A9448FEAF2FB}"/>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60525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D880-6C40-7852-86E5-405D45E36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3AC347-9505-C4B8-BCA3-95B6A77DF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9FD30-8E9F-B63A-C184-53E53CB1F4B4}"/>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E453EEB6-618A-1B35-3B98-03CF87815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986C3-250B-9C11-E063-2B74CBD0F5D7}"/>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0431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24A-B8B5-651C-8696-2E59DF2000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ED01DF-A721-7CE1-DA87-CE247A179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53B063-7830-B17C-C962-E2619F2B4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FC5794-A259-392E-39E0-58BD1D6D3F64}"/>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6" name="Footer Placeholder 5">
            <a:extLst>
              <a:ext uri="{FF2B5EF4-FFF2-40B4-BE49-F238E27FC236}">
                <a16:creationId xmlns:a16="http://schemas.microsoft.com/office/drawing/2014/main" id="{AF27FEA6-D29F-8F4A-2FB8-B2847DE75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891475-3389-BBAD-6F62-AA7982CB3EB8}"/>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144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CF79-BDF2-85D2-4DC1-F8C80B2AF8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F2D05E-9A14-E676-BDD0-FDB166DB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37965-F113-4A3D-E58E-AC9AA1C7E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9D4227-0879-9E84-ED71-B384828F2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00D52-04C7-9F4D-6DA7-DB9F59CD4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63F089-56D3-2511-5B9A-C5AC6E83971E}"/>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8" name="Footer Placeholder 7">
            <a:extLst>
              <a:ext uri="{FF2B5EF4-FFF2-40B4-BE49-F238E27FC236}">
                <a16:creationId xmlns:a16="http://schemas.microsoft.com/office/drawing/2014/main" id="{3B157680-631A-6F82-5C39-2E77814968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507199-9E12-DC45-6E41-70C37CDA15C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71655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227-0527-D3FB-20DD-018F69A0B9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36FC08-121D-8B9E-A3B2-B9CFC1B84EE2}"/>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4" name="Footer Placeholder 3">
            <a:extLst>
              <a:ext uri="{FF2B5EF4-FFF2-40B4-BE49-F238E27FC236}">
                <a16:creationId xmlns:a16="http://schemas.microsoft.com/office/drawing/2014/main" id="{B4C678D0-36AE-0CD9-2956-72816A6617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2E22DB-D7B1-8D53-1A25-7059B22751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43112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E262-1622-B6FB-9284-75BFE976E511}"/>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3" name="Footer Placeholder 2">
            <a:extLst>
              <a:ext uri="{FF2B5EF4-FFF2-40B4-BE49-F238E27FC236}">
                <a16:creationId xmlns:a16="http://schemas.microsoft.com/office/drawing/2014/main" id="{00ABCEFC-0345-C041-15CD-B29CC49817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C9B15C-868F-F1ED-FB5A-7F9AA061DEDA}"/>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0853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C819-72A3-6842-5261-3076785EE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B5FB67-31F2-5B66-5C66-CF256D54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810715-320C-DD09-EA42-99EAD141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A1308-E5DE-EFCA-306C-EBAC6D5D2029}"/>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6" name="Footer Placeholder 5">
            <a:extLst>
              <a:ext uri="{FF2B5EF4-FFF2-40B4-BE49-F238E27FC236}">
                <a16:creationId xmlns:a16="http://schemas.microsoft.com/office/drawing/2014/main" id="{2EAC9439-FCC5-DC34-32C2-0081406CC7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CF8C1-BA0F-060C-2108-BCBE6584D0EE}"/>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919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197C-5780-0E9B-74E4-64B6D432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1CA14-F818-6D1A-C063-899A9ADFE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FA6724-863A-09C0-C0D8-056BEE167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E2A6-F3F8-7135-286E-21CC5956EDC5}"/>
              </a:ext>
            </a:extLst>
          </p:cNvPr>
          <p:cNvSpPr>
            <a:spLocks noGrp="1"/>
          </p:cNvSpPr>
          <p:nvPr>
            <p:ph type="dt" sz="half" idx="10"/>
          </p:nvPr>
        </p:nvSpPr>
        <p:spPr/>
        <p:txBody>
          <a:bodyPr/>
          <a:lstStyle/>
          <a:p>
            <a:fld id="{C2A6F080-1DEF-4F63-BC52-259345FD7597}" type="datetimeFigureOut">
              <a:rPr lang="en-GB" smtClean="0"/>
              <a:t>26/01/2024</a:t>
            </a:fld>
            <a:endParaRPr lang="en-GB"/>
          </a:p>
        </p:txBody>
      </p:sp>
      <p:sp>
        <p:nvSpPr>
          <p:cNvPr id="6" name="Footer Placeholder 5">
            <a:extLst>
              <a:ext uri="{FF2B5EF4-FFF2-40B4-BE49-F238E27FC236}">
                <a16:creationId xmlns:a16="http://schemas.microsoft.com/office/drawing/2014/main" id="{72BC0A06-67FA-D164-7330-966923E40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1B74B-EA3D-4D29-F939-B0EAC6B8A9AD}"/>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9930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339B1-0AA7-E769-5194-79E846E0F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395961-D252-3BD8-9925-3387BCC0C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4C1CE0-F829-3AEE-1771-44DEDF9D3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F080-1DEF-4F63-BC52-259345FD7597}" type="datetimeFigureOut">
              <a:rPr lang="en-GB" smtClean="0"/>
              <a:t>26/01/2024</a:t>
            </a:fld>
            <a:endParaRPr lang="en-GB"/>
          </a:p>
        </p:txBody>
      </p:sp>
      <p:sp>
        <p:nvSpPr>
          <p:cNvPr id="5" name="Footer Placeholder 4">
            <a:extLst>
              <a:ext uri="{FF2B5EF4-FFF2-40B4-BE49-F238E27FC236}">
                <a16:creationId xmlns:a16="http://schemas.microsoft.com/office/drawing/2014/main" id="{703463E2-FC77-D670-1544-5D3D2BCB4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BAE6AC-10CA-B0E2-B68E-F86AEB0D3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B9066-8AF9-43D8-9B27-002FA33554C2}" type="slidenum">
              <a:rPr lang="en-GB" smtClean="0"/>
              <a:t>‹#›</a:t>
            </a:fld>
            <a:endParaRPr lang="en-GB"/>
          </a:p>
        </p:txBody>
      </p:sp>
    </p:spTree>
    <p:extLst>
      <p:ext uri="{BB962C8B-B14F-4D97-AF65-F5344CB8AC3E}">
        <p14:creationId xmlns:p14="http://schemas.microsoft.com/office/powerpoint/2010/main" val="323363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2.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AB88-90C3-0774-1775-8FE500A67B59}"/>
              </a:ext>
            </a:extLst>
          </p:cNvPr>
          <p:cNvSpPr>
            <a:spLocks noGrp="1"/>
          </p:cNvSpPr>
          <p:nvPr>
            <p:ph type="ctrTitle"/>
          </p:nvPr>
        </p:nvSpPr>
        <p:spPr/>
        <p:txBody>
          <a:bodyPr/>
          <a:lstStyle/>
          <a:p>
            <a:r>
              <a:rPr lang="en-GB" dirty="0"/>
              <a:t>Unix Introduction</a:t>
            </a:r>
          </a:p>
        </p:txBody>
      </p:sp>
    </p:spTree>
    <p:extLst>
      <p:ext uri="{BB962C8B-B14F-4D97-AF65-F5344CB8AC3E}">
        <p14:creationId xmlns:p14="http://schemas.microsoft.com/office/powerpoint/2010/main" val="656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05E459-A188-6345-BA06-BF231AC0B37F}"/>
              </a:ext>
            </a:extLst>
          </p:cNvPr>
          <p:cNvGrpSpPr/>
          <p:nvPr/>
        </p:nvGrpSpPr>
        <p:grpSpPr>
          <a:xfrm>
            <a:off x="453036" y="3251010"/>
            <a:ext cx="2548311" cy="1632370"/>
            <a:chOff x="453036" y="3251010"/>
            <a:chExt cx="2548311" cy="1632370"/>
          </a:xfrm>
        </p:grpSpPr>
        <p:pic>
          <p:nvPicPr>
            <p:cNvPr id="1026" name="Picture 2" descr="Das Keyboard - The Ultimate Mechanical Keyboard Experience for Overachievers">
              <a:extLst>
                <a:ext uri="{FF2B5EF4-FFF2-40B4-BE49-F238E27FC236}">
                  <a16:creationId xmlns:a16="http://schemas.microsoft.com/office/drawing/2014/main" id="{C0A0C21C-485D-F715-D591-45F4A90B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36" y="3251010"/>
              <a:ext cx="2548311" cy="1632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28D585-CC1F-CF32-9CC1-5BA1ACFADD37}"/>
                </a:ext>
              </a:extLst>
            </p:cNvPr>
            <p:cNvSpPr txBox="1"/>
            <p:nvPr/>
          </p:nvSpPr>
          <p:spPr>
            <a:xfrm>
              <a:off x="704142" y="3384828"/>
              <a:ext cx="1071960" cy="369332"/>
            </a:xfrm>
            <a:prstGeom prst="rect">
              <a:avLst/>
            </a:prstGeom>
            <a:noFill/>
          </p:spPr>
          <p:txBody>
            <a:bodyPr wrap="none" rtlCol="0">
              <a:spAutoFit/>
            </a:bodyPr>
            <a:lstStyle/>
            <a:p>
              <a:r>
                <a:rPr lang="en-GB" dirty="0"/>
                <a:t>Keyboard</a:t>
              </a:r>
            </a:p>
          </p:txBody>
        </p:sp>
      </p:grpSp>
      <p:sp>
        <p:nvSpPr>
          <p:cNvPr id="2" name="Title 1">
            <a:extLst>
              <a:ext uri="{FF2B5EF4-FFF2-40B4-BE49-F238E27FC236}">
                <a16:creationId xmlns:a16="http://schemas.microsoft.com/office/drawing/2014/main" id="{846E78D4-2872-8C18-8BB1-B3C73FF87D6E}"/>
              </a:ext>
            </a:extLst>
          </p:cNvPr>
          <p:cNvSpPr>
            <a:spLocks noGrp="1"/>
          </p:cNvSpPr>
          <p:nvPr>
            <p:ph type="title"/>
          </p:nvPr>
        </p:nvSpPr>
        <p:spPr>
          <a:xfrm>
            <a:off x="264804" y="245265"/>
            <a:ext cx="11662391" cy="1325563"/>
          </a:xfrm>
        </p:spPr>
        <p:txBody>
          <a:bodyPr/>
          <a:lstStyle/>
          <a:p>
            <a:pPr algn="ctr"/>
            <a:r>
              <a:rPr lang="en-GB" dirty="0"/>
              <a:t>Background : Human interaction with computers</a:t>
            </a:r>
          </a:p>
        </p:txBody>
      </p:sp>
      <p:grpSp>
        <p:nvGrpSpPr>
          <p:cNvPr id="5" name="Group 4">
            <a:extLst>
              <a:ext uri="{FF2B5EF4-FFF2-40B4-BE49-F238E27FC236}">
                <a16:creationId xmlns:a16="http://schemas.microsoft.com/office/drawing/2014/main" id="{8C7EB167-70B8-99A2-8668-5E36E32B1CC2}"/>
              </a:ext>
            </a:extLst>
          </p:cNvPr>
          <p:cNvGrpSpPr/>
          <p:nvPr/>
        </p:nvGrpSpPr>
        <p:grpSpPr>
          <a:xfrm>
            <a:off x="1959329" y="1358708"/>
            <a:ext cx="7361952" cy="2143125"/>
            <a:chOff x="2033975" y="1254675"/>
            <a:chExt cx="7411426" cy="2143125"/>
          </a:xfrm>
        </p:grpSpPr>
        <p:pic>
          <p:nvPicPr>
            <p:cNvPr id="1032" name="Picture 8" descr="Man profile cartoon | Download on Freepik | Packers and movers, Male  profile, Cartoon profile pics">
              <a:extLst>
                <a:ext uri="{FF2B5EF4-FFF2-40B4-BE49-F238E27FC236}">
                  <a16:creationId xmlns:a16="http://schemas.microsoft.com/office/drawing/2014/main" id="{0859F8AA-5FFD-A073-F28C-BF75F37D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75" y="12546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Computer? - Computing - Teaching Wiki - Twinkl">
              <a:extLst>
                <a:ext uri="{FF2B5EF4-FFF2-40B4-BE49-F238E27FC236}">
                  <a16:creationId xmlns:a16="http://schemas.microsoft.com/office/drawing/2014/main" id="{6023E719-F3B5-C38B-1B90-A74F08686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451" y="1600199"/>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7E83365-38F7-0175-5962-9AC0A156CF59}"/>
                </a:ext>
              </a:extLst>
            </p:cNvPr>
            <p:cNvSpPr/>
            <p:nvPr/>
          </p:nvSpPr>
          <p:spPr>
            <a:xfrm>
              <a:off x="4385388" y="2024743"/>
              <a:ext cx="2031063"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Arrow: Right 3">
              <a:extLst>
                <a:ext uri="{FF2B5EF4-FFF2-40B4-BE49-F238E27FC236}">
                  <a16:creationId xmlns:a16="http://schemas.microsoft.com/office/drawing/2014/main" id="{DE4AC847-716D-6210-847F-1D351D95AF5A}"/>
                </a:ext>
              </a:extLst>
            </p:cNvPr>
            <p:cNvSpPr/>
            <p:nvPr/>
          </p:nvSpPr>
          <p:spPr>
            <a:xfrm flipH="1">
              <a:off x="4385387" y="2536079"/>
              <a:ext cx="2031062"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A56D7CB2-3091-EB09-1F50-F6614D3DF9D9}"/>
              </a:ext>
            </a:extLst>
          </p:cNvPr>
          <p:cNvSpPr/>
          <p:nvPr/>
        </p:nvSpPr>
        <p:spPr>
          <a:xfrm>
            <a:off x="1959329" y="1271560"/>
            <a:ext cx="7231324" cy="20561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88B8022-E58B-E20D-1ADA-7BABC9BAAC9B}"/>
              </a:ext>
            </a:extLst>
          </p:cNvPr>
          <p:cNvGrpSpPr/>
          <p:nvPr/>
        </p:nvGrpSpPr>
        <p:grpSpPr>
          <a:xfrm>
            <a:off x="663209" y="4514048"/>
            <a:ext cx="2031062" cy="2146511"/>
            <a:chOff x="663209" y="4514048"/>
            <a:chExt cx="2031062" cy="2146511"/>
          </a:xfrm>
        </p:grpSpPr>
        <p:pic>
          <p:nvPicPr>
            <p:cNvPr id="1028" name="Picture 4" descr="Computer mouse - Wikipedia">
              <a:extLst>
                <a:ext uri="{FF2B5EF4-FFF2-40B4-BE49-F238E27FC236}">
                  <a16:creationId xmlns:a16="http://schemas.microsoft.com/office/drawing/2014/main" id="{0354F0F9-D4FC-5788-25BF-EAB267D05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09" y="4883380"/>
              <a:ext cx="2031062" cy="17771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B2FC39-6D34-2F38-1734-962822B080AD}"/>
                </a:ext>
              </a:extLst>
            </p:cNvPr>
            <p:cNvSpPr txBox="1"/>
            <p:nvPr/>
          </p:nvSpPr>
          <p:spPr>
            <a:xfrm>
              <a:off x="887369" y="4514048"/>
              <a:ext cx="830677" cy="369332"/>
            </a:xfrm>
            <a:prstGeom prst="rect">
              <a:avLst/>
            </a:prstGeom>
            <a:noFill/>
          </p:spPr>
          <p:txBody>
            <a:bodyPr wrap="none" rtlCol="0">
              <a:spAutoFit/>
            </a:bodyPr>
            <a:lstStyle/>
            <a:p>
              <a:r>
                <a:rPr lang="en-GB" dirty="0"/>
                <a:t>Mouse</a:t>
              </a:r>
            </a:p>
          </p:txBody>
        </p:sp>
      </p:grpSp>
      <p:grpSp>
        <p:nvGrpSpPr>
          <p:cNvPr id="15" name="Group 14">
            <a:extLst>
              <a:ext uri="{FF2B5EF4-FFF2-40B4-BE49-F238E27FC236}">
                <a16:creationId xmlns:a16="http://schemas.microsoft.com/office/drawing/2014/main" id="{F6C2D787-6FE2-C062-518E-177493E7B7C3}"/>
              </a:ext>
            </a:extLst>
          </p:cNvPr>
          <p:cNvGrpSpPr/>
          <p:nvPr/>
        </p:nvGrpSpPr>
        <p:grpSpPr>
          <a:xfrm>
            <a:off x="3001347" y="3704456"/>
            <a:ext cx="3629616" cy="1426152"/>
            <a:chOff x="3001347" y="3704456"/>
            <a:chExt cx="3629616" cy="1426152"/>
          </a:xfrm>
        </p:grpSpPr>
        <p:pic>
          <p:nvPicPr>
            <p:cNvPr id="1036" name="Picture 12" descr="How to Design an Effective Touch-Screen User Interface - Pannam">
              <a:extLst>
                <a:ext uri="{FF2B5EF4-FFF2-40B4-BE49-F238E27FC236}">
                  <a16:creationId xmlns:a16="http://schemas.microsoft.com/office/drawing/2014/main" id="{43CDDBCB-CE4D-9320-D770-A6883BBC0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347" y="3704456"/>
              <a:ext cx="2143125" cy="1426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6C3715-53B3-9AE0-747D-5C3ECF7706D3}"/>
                </a:ext>
              </a:extLst>
            </p:cNvPr>
            <p:cNvSpPr txBox="1"/>
            <p:nvPr/>
          </p:nvSpPr>
          <p:spPr>
            <a:xfrm>
              <a:off x="5131322" y="4168131"/>
              <a:ext cx="1499641" cy="369332"/>
            </a:xfrm>
            <a:prstGeom prst="rect">
              <a:avLst/>
            </a:prstGeom>
            <a:noFill/>
          </p:spPr>
          <p:txBody>
            <a:bodyPr wrap="none" rtlCol="0">
              <a:spAutoFit/>
            </a:bodyPr>
            <a:lstStyle/>
            <a:p>
              <a:r>
                <a:rPr lang="en-GB" dirty="0"/>
                <a:t>Touch screens</a:t>
              </a:r>
            </a:p>
          </p:txBody>
        </p:sp>
      </p:grpSp>
      <p:grpSp>
        <p:nvGrpSpPr>
          <p:cNvPr id="16" name="Group 15">
            <a:extLst>
              <a:ext uri="{FF2B5EF4-FFF2-40B4-BE49-F238E27FC236}">
                <a16:creationId xmlns:a16="http://schemas.microsoft.com/office/drawing/2014/main" id="{28D3D2CB-B1E0-40B0-05AD-52F7D031FFD8}"/>
              </a:ext>
            </a:extLst>
          </p:cNvPr>
          <p:cNvGrpSpPr/>
          <p:nvPr/>
        </p:nvGrpSpPr>
        <p:grpSpPr>
          <a:xfrm>
            <a:off x="2728924" y="5413595"/>
            <a:ext cx="4373621" cy="1361670"/>
            <a:chOff x="2728924" y="5413595"/>
            <a:chExt cx="4373621" cy="1361670"/>
          </a:xfrm>
        </p:grpSpPr>
        <p:pic>
          <p:nvPicPr>
            <p:cNvPr id="1038" name="Picture 14" descr="Voice and Speech Recognition Technology in Mobile Apps">
              <a:extLst>
                <a:ext uri="{FF2B5EF4-FFF2-40B4-BE49-F238E27FC236}">
                  <a16:creationId xmlns:a16="http://schemas.microsoft.com/office/drawing/2014/main" id="{1DF3B53B-679C-76C7-3531-B0930BF8F8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323" y="5413595"/>
              <a:ext cx="2647222" cy="13616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111B3C-DB41-1DCA-DD86-FE34668BB778}"/>
                </a:ext>
              </a:extLst>
            </p:cNvPr>
            <p:cNvSpPr txBox="1"/>
            <p:nvPr/>
          </p:nvSpPr>
          <p:spPr>
            <a:xfrm>
              <a:off x="2728924" y="5771265"/>
              <a:ext cx="1814728" cy="646331"/>
            </a:xfrm>
            <a:prstGeom prst="rect">
              <a:avLst/>
            </a:prstGeom>
            <a:noFill/>
          </p:spPr>
          <p:txBody>
            <a:bodyPr wrap="none" rtlCol="0">
              <a:spAutoFit/>
            </a:bodyPr>
            <a:lstStyle/>
            <a:p>
              <a:pPr algn="ctr"/>
              <a:r>
                <a:rPr lang="en-GB" dirty="0"/>
                <a:t>Voice recognition</a:t>
              </a:r>
            </a:p>
            <a:p>
              <a:pPr algn="ctr"/>
              <a:r>
                <a:rPr lang="en-GB" dirty="0"/>
                <a:t>systems</a:t>
              </a:r>
            </a:p>
          </p:txBody>
        </p:sp>
      </p:grpSp>
      <p:grpSp>
        <p:nvGrpSpPr>
          <p:cNvPr id="18" name="Group 17">
            <a:extLst>
              <a:ext uri="{FF2B5EF4-FFF2-40B4-BE49-F238E27FC236}">
                <a16:creationId xmlns:a16="http://schemas.microsoft.com/office/drawing/2014/main" id="{E2948CFB-B807-A102-9E9E-A195F2F883BE}"/>
              </a:ext>
            </a:extLst>
          </p:cNvPr>
          <p:cNvGrpSpPr/>
          <p:nvPr/>
        </p:nvGrpSpPr>
        <p:grpSpPr>
          <a:xfrm>
            <a:off x="7954813" y="5365565"/>
            <a:ext cx="3825185" cy="1409700"/>
            <a:chOff x="7954813" y="5365565"/>
            <a:chExt cx="3825185" cy="1409700"/>
          </a:xfrm>
        </p:grpSpPr>
        <p:pic>
          <p:nvPicPr>
            <p:cNvPr id="1042" name="Picture 18" descr="Linux Command Line Interface Introduction: A Guide to the Linux CLI | Linux  Journal">
              <a:extLst>
                <a:ext uri="{FF2B5EF4-FFF2-40B4-BE49-F238E27FC236}">
                  <a16:creationId xmlns:a16="http://schemas.microsoft.com/office/drawing/2014/main" id="{249D6F92-02DC-9A4C-EDBF-73E9132CF5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6CBEC-1470-B0D4-2F89-7014001CCFA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grpSp>
        <p:nvGrpSpPr>
          <p:cNvPr id="17" name="Group 16">
            <a:extLst>
              <a:ext uri="{FF2B5EF4-FFF2-40B4-BE49-F238E27FC236}">
                <a16:creationId xmlns:a16="http://schemas.microsoft.com/office/drawing/2014/main" id="{2A50D988-506D-D857-D445-B245D43424B7}"/>
              </a:ext>
            </a:extLst>
          </p:cNvPr>
          <p:cNvGrpSpPr/>
          <p:nvPr/>
        </p:nvGrpSpPr>
        <p:grpSpPr>
          <a:xfrm>
            <a:off x="7099507" y="3569494"/>
            <a:ext cx="3496083" cy="1628775"/>
            <a:chOff x="7099507" y="3569494"/>
            <a:chExt cx="3496083" cy="1628775"/>
          </a:xfrm>
        </p:grpSpPr>
        <p:pic>
          <p:nvPicPr>
            <p:cNvPr id="1040" name="Picture 16" descr="What is a graphical user interface? | ITPro">
              <a:extLst>
                <a:ext uri="{FF2B5EF4-FFF2-40B4-BE49-F238E27FC236}">
                  <a16:creationId xmlns:a16="http://schemas.microsoft.com/office/drawing/2014/main" id="{3D7804C2-6FCA-37B4-8DB3-785398712A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5715" y="3569494"/>
              <a:ext cx="2809875" cy="1628775"/>
            </a:xfrm>
            <a:prstGeom prst="rect">
              <a:avLst/>
            </a:prstGeom>
            <a:noFill/>
            <a:effectLst>
              <a:glow rad="127000">
                <a:schemeClr val="accent6">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B95AC4-CEA0-C7A5-B532-F354609AED22}"/>
                </a:ext>
              </a:extLst>
            </p:cNvPr>
            <p:cNvSpPr txBox="1"/>
            <p:nvPr/>
          </p:nvSpPr>
          <p:spPr>
            <a:xfrm>
              <a:off x="7099507" y="3647154"/>
              <a:ext cx="543739" cy="369332"/>
            </a:xfrm>
            <a:prstGeom prst="rect">
              <a:avLst/>
            </a:prstGeom>
            <a:noFill/>
          </p:spPr>
          <p:txBody>
            <a:bodyPr wrap="none" rtlCol="0">
              <a:spAutoFit/>
            </a:bodyPr>
            <a:lstStyle/>
            <a:p>
              <a:r>
                <a:rPr lang="en-GB" b="1" dirty="0"/>
                <a:t>GUI</a:t>
              </a:r>
            </a:p>
          </p:txBody>
        </p:sp>
      </p:grpSp>
    </p:spTree>
    <p:extLst>
      <p:ext uri="{BB962C8B-B14F-4D97-AF65-F5344CB8AC3E}">
        <p14:creationId xmlns:p14="http://schemas.microsoft.com/office/powerpoint/2010/main" val="40724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250"/>
                            </p:stCondLst>
                            <p:childTnLst>
                              <p:par>
                                <p:cTn id="17" presetID="10"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325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3D99-8AF2-F489-0E4A-4AC8CDE5CF27}"/>
              </a:ext>
            </a:extLst>
          </p:cNvPr>
          <p:cNvSpPr>
            <a:spLocks noGrp="1"/>
          </p:cNvSpPr>
          <p:nvPr>
            <p:ph type="title"/>
          </p:nvPr>
        </p:nvSpPr>
        <p:spPr/>
        <p:txBody>
          <a:bodyPr/>
          <a:lstStyle/>
          <a:p>
            <a:pPr algn="ctr"/>
            <a:r>
              <a:rPr lang="en-GB" dirty="0"/>
              <a:t>However, the GUI scales poorly with repetitive tasks</a:t>
            </a:r>
          </a:p>
        </p:txBody>
      </p:sp>
      <p:grpSp>
        <p:nvGrpSpPr>
          <p:cNvPr id="10" name="Group 9">
            <a:extLst>
              <a:ext uri="{FF2B5EF4-FFF2-40B4-BE49-F238E27FC236}">
                <a16:creationId xmlns:a16="http://schemas.microsoft.com/office/drawing/2014/main" id="{2448CB28-233F-78CF-5F22-BABA6A47F77B}"/>
              </a:ext>
            </a:extLst>
          </p:cNvPr>
          <p:cNvGrpSpPr/>
          <p:nvPr/>
        </p:nvGrpSpPr>
        <p:grpSpPr>
          <a:xfrm>
            <a:off x="348502" y="1887102"/>
            <a:ext cx="2848226" cy="2101726"/>
            <a:chOff x="1290519" y="1922106"/>
            <a:chExt cx="4653081" cy="2876027"/>
          </a:xfrm>
        </p:grpSpPr>
        <p:cxnSp>
          <p:nvCxnSpPr>
            <p:cNvPr id="4" name="Straight Connector 3">
              <a:extLst>
                <a:ext uri="{FF2B5EF4-FFF2-40B4-BE49-F238E27FC236}">
                  <a16:creationId xmlns:a16="http://schemas.microsoft.com/office/drawing/2014/main" id="{A0D71376-B8B7-705F-EB00-5ABA7D933920}"/>
                </a:ext>
              </a:extLst>
            </p:cNvPr>
            <p:cNvCxnSpPr/>
            <p:nvPr/>
          </p:nvCxnSpPr>
          <p:spPr>
            <a:xfrm>
              <a:off x="2817845" y="1922106"/>
              <a:ext cx="0" cy="2220686"/>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50B19C1-32EB-B083-A925-BC94B5EC7A16}"/>
                </a:ext>
              </a:extLst>
            </p:cNvPr>
            <p:cNvCxnSpPr>
              <a:cxnSpLocks/>
            </p:cNvCxnSpPr>
            <p:nvPr/>
          </p:nvCxnSpPr>
          <p:spPr>
            <a:xfrm flipH="1">
              <a:off x="2817845" y="4142792"/>
              <a:ext cx="3125755"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8DD86A-F47C-B6BA-7E27-D09B67A2C5C1}"/>
                </a:ext>
              </a:extLst>
            </p:cNvPr>
            <p:cNvSpPr txBox="1"/>
            <p:nvPr/>
          </p:nvSpPr>
          <p:spPr>
            <a:xfrm>
              <a:off x="1290519" y="2015413"/>
              <a:ext cx="1394152" cy="884447"/>
            </a:xfrm>
            <a:prstGeom prst="rect">
              <a:avLst/>
            </a:prstGeom>
            <a:noFill/>
          </p:spPr>
          <p:txBody>
            <a:bodyPr wrap="square" rtlCol="0">
              <a:spAutoFit/>
            </a:bodyPr>
            <a:lstStyle/>
            <a:p>
              <a:r>
                <a:rPr lang="en-GB" dirty="0"/>
                <a:t>Time, Energy</a:t>
              </a:r>
            </a:p>
          </p:txBody>
        </p:sp>
        <p:sp>
          <p:nvSpPr>
            <p:cNvPr id="8" name="TextBox 7">
              <a:extLst>
                <a:ext uri="{FF2B5EF4-FFF2-40B4-BE49-F238E27FC236}">
                  <a16:creationId xmlns:a16="http://schemas.microsoft.com/office/drawing/2014/main" id="{19103AA9-9CDF-39E6-F07E-1EEEB8F460C1}"/>
                </a:ext>
              </a:extLst>
            </p:cNvPr>
            <p:cNvSpPr txBox="1"/>
            <p:nvPr/>
          </p:nvSpPr>
          <p:spPr>
            <a:xfrm>
              <a:off x="4056579" y="4151802"/>
              <a:ext cx="1662442" cy="646331"/>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B2413FB-01AB-0447-DEA9-57944A9798AC}"/>
                    </a:ext>
                  </a:extLst>
                </p14:cNvPr>
                <p14:cNvContentPartPr/>
                <p14:nvPr/>
              </p14:nvContentPartPr>
              <p14:xfrm>
                <a:off x="2836036" y="2099424"/>
                <a:ext cx="1827720" cy="2034360"/>
              </p14:xfrm>
            </p:contentPart>
          </mc:Choice>
          <mc:Fallback xmlns="">
            <p:pic>
              <p:nvPicPr>
                <p:cNvPr id="9" name="Ink 8">
                  <a:extLst>
                    <a:ext uri="{FF2B5EF4-FFF2-40B4-BE49-F238E27FC236}">
                      <a16:creationId xmlns:a16="http://schemas.microsoft.com/office/drawing/2014/main" id="{6B2413FB-01AB-0447-DEA9-57944A9798AC}"/>
                    </a:ext>
                  </a:extLst>
                </p:cNvPr>
                <p:cNvPicPr/>
                <p:nvPr/>
              </p:nvPicPr>
              <p:blipFill>
                <a:blip r:embed="rId3"/>
                <a:stretch>
                  <a:fillRect/>
                </a:stretch>
              </p:blipFill>
              <p:spPr>
                <a:xfrm>
                  <a:off x="2826039" y="2091050"/>
                  <a:ext cx="1847714" cy="2051108"/>
                </a:xfrm>
                <a:prstGeom prst="rect">
                  <a:avLst/>
                </a:prstGeom>
              </p:spPr>
            </p:pic>
          </mc:Fallback>
        </mc:AlternateContent>
      </p:grpSp>
      <p:cxnSp>
        <p:nvCxnSpPr>
          <p:cNvPr id="12" name="Straight Connector 11">
            <a:extLst>
              <a:ext uri="{FF2B5EF4-FFF2-40B4-BE49-F238E27FC236}">
                <a16:creationId xmlns:a16="http://schemas.microsoft.com/office/drawing/2014/main" id="{FA0427D3-E442-429C-424A-697E20FA8A87}"/>
              </a:ext>
            </a:extLst>
          </p:cNvPr>
          <p:cNvCxnSpPr>
            <a:cxnSpLocks/>
          </p:cNvCxnSpPr>
          <p:nvPr/>
        </p:nvCxnSpPr>
        <p:spPr>
          <a:xfrm>
            <a:off x="3671790" y="1674634"/>
            <a:ext cx="0" cy="2604415"/>
          </a:xfrm>
          <a:prstGeom prst="line">
            <a:avLst/>
          </a:prstGeom>
          <a:ln w="28575"/>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752BFDD-1978-CEB1-85AE-46329E3EDE0E}"/>
              </a:ext>
            </a:extLst>
          </p:cNvPr>
          <p:cNvGrpSpPr/>
          <p:nvPr/>
        </p:nvGrpSpPr>
        <p:grpSpPr>
          <a:xfrm>
            <a:off x="4033193" y="1545055"/>
            <a:ext cx="7933137" cy="2923289"/>
            <a:chOff x="4033193" y="1545055"/>
            <a:chExt cx="7933137" cy="2923289"/>
          </a:xfrm>
        </p:grpSpPr>
        <p:grpSp>
          <p:nvGrpSpPr>
            <p:cNvPr id="38" name="Group 37">
              <a:extLst>
                <a:ext uri="{FF2B5EF4-FFF2-40B4-BE49-F238E27FC236}">
                  <a16:creationId xmlns:a16="http://schemas.microsoft.com/office/drawing/2014/main" id="{0A0B6460-2628-66F0-F86E-1D71D9EA97B8}"/>
                </a:ext>
              </a:extLst>
            </p:cNvPr>
            <p:cNvGrpSpPr/>
            <p:nvPr/>
          </p:nvGrpSpPr>
          <p:grpSpPr>
            <a:xfrm>
              <a:off x="4033193" y="1545055"/>
              <a:ext cx="5441980" cy="2604414"/>
              <a:chOff x="4009929" y="1224816"/>
              <a:chExt cx="7191611" cy="3545465"/>
            </a:xfrm>
          </p:grpSpPr>
          <p:pic>
            <p:nvPicPr>
              <p:cNvPr id="2050" name="Picture 2" descr="Text File Viewer - Download">
                <a:extLst>
                  <a:ext uri="{FF2B5EF4-FFF2-40B4-BE49-F238E27FC236}">
                    <a16:creationId xmlns:a16="http://schemas.microsoft.com/office/drawing/2014/main" id="{720BC48C-E2FC-FD33-1CB6-CFF0CC189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7EF1270-4BAA-DCAE-2CFF-FD2526292386}"/>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16" name="Rectangle 15">
                <a:extLst>
                  <a:ext uri="{FF2B5EF4-FFF2-40B4-BE49-F238E27FC236}">
                    <a16:creationId xmlns:a16="http://schemas.microsoft.com/office/drawing/2014/main" id="{70F6899C-9F18-82E8-EDE5-4F599603B096}"/>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E494F530-19EA-66F8-3E30-A6C1EC4B4F4D}"/>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4" name="Picture 6" descr="What is the definition of a TXT file? - Quora">
                <a:extLst>
                  <a:ext uri="{FF2B5EF4-FFF2-40B4-BE49-F238E27FC236}">
                    <a16:creationId xmlns:a16="http://schemas.microsoft.com/office/drawing/2014/main" id="{FC0C3DAA-539F-B062-EB2F-49BF77864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EBC1122-368C-4003-09E7-F1E773EAA8DB}"/>
                  </a:ext>
                </a:extLst>
              </p:cNvPr>
              <p:cNvSpPr txBox="1"/>
              <p:nvPr/>
            </p:nvSpPr>
            <p:spPr>
              <a:xfrm>
                <a:off x="6514016" y="2653215"/>
                <a:ext cx="627223" cy="369331"/>
              </a:xfrm>
              <a:prstGeom prst="rect">
                <a:avLst/>
              </a:prstGeom>
              <a:noFill/>
            </p:spPr>
            <p:txBody>
              <a:bodyPr wrap="none" rtlCol="0">
                <a:spAutoFit/>
              </a:bodyPr>
              <a:lstStyle/>
              <a:p>
                <a:r>
                  <a:rPr lang="en-GB" dirty="0"/>
                  <a:t>copy</a:t>
                </a:r>
              </a:p>
            </p:txBody>
          </p:sp>
          <p:cxnSp>
            <p:nvCxnSpPr>
              <p:cNvPr id="21" name="Straight Arrow Connector 20">
                <a:extLst>
                  <a:ext uri="{FF2B5EF4-FFF2-40B4-BE49-F238E27FC236}">
                    <a16:creationId xmlns:a16="http://schemas.microsoft.com/office/drawing/2014/main" id="{CA5BB75B-952A-96EB-6E58-DD8558CC7468}"/>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F8E5BC-8CEA-B953-C119-F26477142F45}"/>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E2E461-2CE3-33D4-D3D1-065790C0CB82}"/>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8EC1BA3-F243-11FD-EC9C-B31049CE0903}"/>
                  </a:ext>
                </a:extLst>
              </p:cNvPr>
              <p:cNvSpPr txBox="1"/>
              <p:nvPr/>
            </p:nvSpPr>
            <p:spPr>
              <a:xfrm>
                <a:off x="8820192" y="2745846"/>
                <a:ext cx="1015580" cy="502782"/>
              </a:xfrm>
              <a:prstGeom prst="rect">
                <a:avLst/>
              </a:prstGeom>
              <a:noFill/>
            </p:spPr>
            <p:txBody>
              <a:bodyPr wrap="square" rtlCol="0">
                <a:spAutoFit/>
              </a:bodyPr>
              <a:lstStyle/>
              <a:p>
                <a:r>
                  <a:rPr lang="en-GB" dirty="0"/>
                  <a:t>paste</a:t>
                </a:r>
              </a:p>
            </p:txBody>
          </p:sp>
          <p:pic>
            <p:nvPicPr>
              <p:cNvPr id="32" name="Picture 10" descr="folder&quot; Icon - Download for free – Iconduck">
                <a:extLst>
                  <a:ext uri="{FF2B5EF4-FFF2-40B4-BE49-F238E27FC236}">
                    <a16:creationId xmlns:a16="http://schemas.microsoft.com/office/drawing/2014/main" id="{52F78F79-CDEE-D1B1-F60C-55A2C48DF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folder&quot; Icon - Download for free – Iconduck">
                <a:extLst>
                  <a:ext uri="{FF2B5EF4-FFF2-40B4-BE49-F238E27FC236}">
                    <a16:creationId xmlns:a16="http://schemas.microsoft.com/office/drawing/2014/main" id="{51D4D1C0-72C4-B185-7009-6C336CC2D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folder&quot; Icon - Download for free – Iconduck">
                <a:extLst>
                  <a:ext uri="{FF2B5EF4-FFF2-40B4-BE49-F238E27FC236}">
                    <a16:creationId xmlns:a16="http://schemas.microsoft.com/office/drawing/2014/main" id="{2B9A6F88-65F7-D9FB-D26F-9664C16CA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CD9E55CE-3B61-02ED-C519-C34CC33A94E0}"/>
                  </a:ext>
                </a:extLst>
              </p:cNvPr>
              <p:cNvSpPr txBox="1"/>
              <p:nvPr/>
            </p:nvSpPr>
            <p:spPr>
              <a:xfrm>
                <a:off x="9730112" y="1224816"/>
                <a:ext cx="1471428" cy="369332"/>
              </a:xfrm>
              <a:prstGeom prst="rect">
                <a:avLst/>
              </a:prstGeom>
              <a:noFill/>
            </p:spPr>
            <p:txBody>
              <a:bodyPr wrap="none" rtlCol="0">
                <a:spAutoFit/>
              </a:bodyPr>
              <a:lstStyle/>
              <a:p>
                <a:r>
                  <a:rPr lang="en-GB" dirty="0"/>
                  <a:t>50 directories</a:t>
                </a:r>
              </a:p>
            </p:txBody>
          </p:sp>
        </p:grpSp>
        <p:sp>
          <p:nvSpPr>
            <p:cNvPr id="39" name="Arrow: Right 38">
              <a:extLst>
                <a:ext uri="{FF2B5EF4-FFF2-40B4-BE49-F238E27FC236}">
                  <a16:creationId xmlns:a16="http://schemas.microsoft.com/office/drawing/2014/main" id="{D9B5CF56-01B2-A83A-5DD7-DD92A730B4AB}"/>
                </a:ext>
              </a:extLst>
            </p:cNvPr>
            <p:cNvSpPr/>
            <p:nvPr/>
          </p:nvSpPr>
          <p:spPr>
            <a:xfrm>
              <a:off x="9395927" y="2729974"/>
              <a:ext cx="808114" cy="5264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0" name="Picture 12" descr="Business office tired worker flat icon pictograph Vector Image">
              <a:extLst>
                <a:ext uri="{FF2B5EF4-FFF2-40B4-BE49-F238E27FC236}">
                  <a16:creationId xmlns:a16="http://schemas.microsoft.com/office/drawing/2014/main" id="{147C2C6D-63D1-7A2B-A215-B2665DE817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487" b="18675"/>
            <a:stretch/>
          </p:blipFill>
          <p:spPr bwMode="auto">
            <a:xfrm>
              <a:off x="10256555" y="1635725"/>
              <a:ext cx="170977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ata error icon designed in linear style 8060644 Vector Art at Vecteezy">
              <a:extLst>
                <a:ext uri="{FF2B5EF4-FFF2-40B4-BE49-F238E27FC236}">
                  <a16:creationId xmlns:a16="http://schemas.microsoft.com/office/drawing/2014/main" id="{732F8EB4-E34D-52D3-1A69-5AB8AB6D6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2065" y="2847033"/>
              <a:ext cx="1621311" cy="1621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D4BB8C3E-FA63-4DAB-1B51-A9C48623CB9A}"/>
              </a:ext>
            </a:extLst>
          </p:cNvPr>
          <p:cNvGrpSpPr/>
          <p:nvPr/>
        </p:nvGrpSpPr>
        <p:grpSpPr>
          <a:xfrm>
            <a:off x="1948317" y="4591260"/>
            <a:ext cx="7869199" cy="2143125"/>
            <a:chOff x="2550456" y="4608089"/>
            <a:chExt cx="7869199" cy="2143125"/>
          </a:xfrm>
        </p:grpSpPr>
        <p:grpSp>
          <p:nvGrpSpPr>
            <p:cNvPr id="41" name="Group 40">
              <a:extLst>
                <a:ext uri="{FF2B5EF4-FFF2-40B4-BE49-F238E27FC236}">
                  <a16:creationId xmlns:a16="http://schemas.microsoft.com/office/drawing/2014/main" id="{7F29B5FC-E5AB-E644-7F2C-3DC3B67540EE}"/>
                </a:ext>
              </a:extLst>
            </p:cNvPr>
            <p:cNvGrpSpPr/>
            <p:nvPr/>
          </p:nvGrpSpPr>
          <p:grpSpPr>
            <a:xfrm>
              <a:off x="2550456" y="4797052"/>
              <a:ext cx="4996349" cy="1859079"/>
              <a:chOff x="7954813" y="5365565"/>
              <a:chExt cx="3825185" cy="1409700"/>
            </a:xfrm>
          </p:grpSpPr>
          <p:pic>
            <p:nvPicPr>
              <p:cNvPr id="42" name="Picture 18" descr="Linux Command Line Interface Introduction: A Guide to the Linux CLI | Linux  Journal">
                <a:extLst>
                  <a:ext uri="{FF2B5EF4-FFF2-40B4-BE49-F238E27FC236}">
                    <a16:creationId xmlns:a16="http://schemas.microsoft.com/office/drawing/2014/main" id="{4E30ACC8-B95D-AE81-25F5-AFD238052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00550C0-87AB-107F-7B93-F7F4D621C27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pic>
          <p:nvPicPr>
            <p:cNvPr id="2064" name="Picture 16" descr="Good - Free marketing icons">
              <a:extLst>
                <a:ext uri="{FF2B5EF4-FFF2-40B4-BE49-F238E27FC236}">
                  <a16:creationId xmlns:a16="http://schemas.microsoft.com/office/drawing/2014/main" id="{86011BBD-9210-30CB-70B8-0AED57A9C5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6530" y="4608089"/>
              <a:ext cx="2143125" cy="2143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81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29C8-07F0-06B1-58B7-B885A393173C}"/>
              </a:ext>
            </a:extLst>
          </p:cNvPr>
          <p:cNvSpPr>
            <a:spLocks noGrp="1"/>
          </p:cNvSpPr>
          <p:nvPr>
            <p:ph type="title"/>
          </p:nvPr>
        </p:nvSpPr>
        <p:spPr/>
        <p:txBody>
          <a:bodyPr/>
          <a:lstStyle/>
          <a:p>
            <a:pPr algn="ctr"/>
            <a:r>
              <a:rPr lang="en-GB" dirty="0"/>
              <a:t>Unix shell</a:t>
            </a:r>
          </a:p>
        </p:txBody>
      </p:sp>
      <p:sp>
        <p:nvSpPr>
          <p:cNvPr id="3" name="TextBox 2">
            <a:extLst>
              <a:ext uri="{FF2B5EF4-FFF2-40B4-BE49-F238E27FC236}">
                <a16:creationId xmlns:a16="http://schemas.microsoft.com/office/drawing/2014/main" id="{201D4F0B-13F1-2170-185B-CB637D14EA4F}"/>
              </a:ext>
            </a:extLst>
          </p:cNvPr>
          <p:cNvSpPr txBox="1"/>
          <p:nvPr/>
        </p:nvSpPr>
        <p:spPr>
          <a:xfrm>
            <a:off x="624237" y="1985009"/>
            <a:ext cx="3161506" cy="64633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mj-lt"/>
              </a:rPr>
              <a:t>Command line interface (CLI)</a:t>
            </a:r>
          </a:p>
          <a:p>
            <a:pPr marL="285750" indent="-285750">
              <a:buFont typeface="Arial" panose="020B0604020202020204" pitchFamily="34" charset="0"/>
              <a:buChar char="•"/>
            </a:pPr>
            <a:r>
              <a:rPr lang="en-GB" dirty="0">
                <a:latin typeface="+mj-lt"/>
              </a:rPr>
              <a:t>Scripting language</a:t>
            </a:r>
          </a:p>
        </p:txBody>
      </p:sp>
      <p:grpSp>
        <p:nvGrpSpPr>
          <p:cNvPr id="52" name="Group 51">
            <a:extLst>
              <a:ext uri="{FF2B5EF4-FFF2-40B4-BE49-F238E27FC236}">
                <a16:creationId xmlns:a16="http://schemas.microsoft.com/office/drawing/2014/main" id="{A8E8EC51-A612-427C-81F0-FE8617CC0AFF}"/>
              </a:ext>
            </a:extLst>
          </p:cNvPr>
          <p:cNvGrpSpPr/>
          <p:nvPr/>
        </p:nvGrpSpPr>
        <p:grpSpPr>
          <a:xfrm>
            <a:off x="4047225" y="1861506"/>
            <a:ext cx="3406988" cy="2101726"/>
            <a:chOff x="4671887" y="2007682"/>
            <a:chExt cx="3406988" cy="2101726"/>
          </a:xfrm>
        </p:grpSpPr>
        <p:sp>
          <p:nvSpPr>
            <p:cNvPr id="26" name="TextBox 25">
              <a:extLst>
                <a:ext uri="{FF2B5EF4-FFF2-40B4-BE49-F238E27FC236}">
                  <a16:creationId xmlns:a16="http://schemas.microsoft.com/office/drawing/2014/main" id="{01F8EC58-BCE4-4616-E04D-7FC3CC0E2371}"/>
                </a:ext>
              </a:extLst>
            </p:cNvPr>
            <p:cNvSpPr txBox="1"/>
            <p:nvPr/>
          </p:nvSpPr>
          <p:spPr>
            <a:xfrm>
              <a:off x="4671887" y="2075868"/>
              <a:ext cx="853383" cy="646331"/>
            </a:xfrm>
            <a:prstGeom prst="rect">
              <a:avLst/>
            </a:prstGeom>
            <a:noFill/>
          </p:spPr>
          <p:txBody>
            <a:bodyPr wrap="square" rtlCol="0">
              <a:spAutoFit/>
            </a:bodyPr>
            <a:lstStyle/>
            <a:p>
              <a:r>
                <a:rPr lang="en-GB" dirty="0"/>
                <a:t>Time, Energy</a:t>
              </a:r>
            </a:p>
          </p:txBody>
        </p:sp>
        <p:grpSp>
          <p:nvGrpSpPr>
            <p:cNvPr id="32" name="Group 31">
              <a:extLst>
                <a:ext uri="{FF2B5EF4-FFF2-40B4-BE49-F238E27FC236}">
                  <a16:creationId xmlns:a16="http://schemas.microsoft.com/office/drawing/2014/main" id="{511CA90E-93F4-4EA6-F4E6-334D05E41435}"/>
                </a:ext>
              </a:extLst>
            </p:cNvPr>
            <p:cNvGrpSpPr/>
            <p:nvPr/>
          </p:nvGrpSpPr>
          <p:grpSpPr>
            <a:xfrm>
              <a:off x="5606788" y="2007682"/>
              <a:ext cx="2472087" cy="2101726"/>
              <a:chOff x="5606788" y="2007682"/>
              <a:chExt cx="2472087" cy="2101726"/>
            </a:xfrm>
          </p:grpSpPr>
          <p:cxnSp>
            <p:nvCxnSpPr>
              <p:cNvPr id="24" name="Straight Connector 23">
                <a:extLst>
                  <a:ext uri="{FF2B5EF4-FFF2-40B4-BE49-F238E27FC236}">
                    <a16:creationId xmlns:a16="http://schemas.microsoft.com/office/drawing/2014/main" id="{FA542737-3C75-A887-159E-C73F9830AB83}"/>
                  </a:ext>
                </a:extLst>
              </p:cNvPr>
              <p:cNvCxnSpPr/>
              <p:nvPr/>
            </p:nvCxnSpPr>
            <p:spPr>
              <a:xfrm>
                <a:off x="5606788" y="2007682"/>
                <a:ext cx="0" cy="162282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64D6BD-FC60-DD8D-78EC-E2E964BA582F}"/>
                  </a:ext>
                </a:extLst>
              </p:cNvPr>
              <p:cNvCxnSpPr>
                <a:cxnSpLocks/>
              </p:cNvCxnSpPr>
              <p:nvPr/>
            </p:nvCxnSpPr>
            <p:spPr>
              <a:xfrm flipH="1">
                <a:off x="5606788" y="3630502"/>
                <a:ext cx="2472087"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90F057-4E00-399F-3E6E-C025B90FC728}"/>
                  </a:ext>
                </a:extLst>
              </p:cNvPr>
              <p:cNvSpPr txBox="1"/>
              <p:nvPr/>
            </p:nvSpPr>
            <p:spPr>
              <a:xfrm>
                <a:off x="6365037" y="3637086"/>
                <a:ext cx="1017608" cy="472322"/>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8F9E560-A539-E49A-0ECF-683E922AAF26}"/>
                      </a:ext>
                    </a:extLst>
                  </p14:cNvPr>
                  <p14:cNvContentPartPr/>
                  <p14:nvPr/>
                </p14:nvContentPartPr>
                <p14:xfrm>
                  <a:off x="5626495" y="3210531"/>
                  <a:ext cx="2217960" cy="427680"/>
                </p14:xfrm>
              </p:contentPart>
            </mc:Choice>
            <mc:Fallback xmlns="">
              <p:pic>
                <p:nvPicPr>
                  <p:cNvPr id="30" name="Ink 29">
                    <a:extLst>
                      <a:ext uri="{FF2B5EF4-FFF2-40B4-BE49-F238E27FC236}">
                        <a16:creationId xmlns:a16="http://schemas.microsoft.com/office/drawing/2014/main" id="{88F9E560-A539-E49A-0ECF-683E922AAF26}"/>
                      </a:ext>
                    </a:extLst>
                  </p:cNvPr>
                  <p:cNvPicPr/>
                  <p:nvPr/>
                </p:nvPicPr>
                <p:blipFill>
                  <a:blip r:embed="rId4"/>
                  <a:stretch>
                    <a:fillRect/>
                  </a:stretch>
                </p:blipFill>
                <p:spPr>
                  <a:xfrm>
                    <a:off x="5620375" y="3204411"/>
                    <a:ext cx="2230200" cy="439920"/>
                  </a:xfrm>
                  <a:prstGeom prst="rect">
                    <a:avLst/>
                  </a:prstGeom>
                </p:spPr>
              </p:pic>
            </mc:Fallback>
          </mc:AlternateContent>
        </p:grpSp>
      </p:grpSp>
      <p:grpSp>
        <p:nvGrpSpPr>
          <p:cNvPr id="53" name="Group 52">
            <a:extLst>
              <a:ext uri="{FF2B5EF4-FFF2-40B4-BE49-F238E27FC236}">
                <a16:creationId xmlns:a16="http://schemas.microsoft.com/office/drawing/2014/main" id="{51395D68-C966-FC3E-4638-315D0A532724}"/>
              </a:ext>
            </a:extLst>
          </p:cNvPr>
          <p:cNvGrpSpPr/>
          <p:nvPr/>
        </p:nvGrpSpPr>
        <p:grpSpPr>
          <a:xfrm>
            <a:off x="1517300" y="4369661"/>
            <a:ext cx="9003323" cy="2272286"/>
            <a:chOff x="1164916" y="4436296"/>
            <a:chExt cx="7041281" cy="1838201"/>
          </a:xfrm>
        </p:grpSpPr>
        <p:grpSp>
          <p:nvGrpSpPr>
            <p:cNvPr id="34" name="Group 33">
              <a:extLst>
                <a:ext uri="{FF2B5EF4-FFF2-40B4-BE49-F238E27FC236}">
                  <a16:creationId xmlns:a16="http://schemas.microsoft.com/office/drawing/2014/main" id="{EAF4D747-2C85-7B48-2000-14344085A6AC}"/>
                </a:ext>
              </a:extLst>
            </p:cNvPr>
            <p:cNvGrpSpPr/>
            <p:nvPr/>
          </p:nvGrpSpPr>
          <p:grpSpPr>
            <a:xfrm>
              <a:off x="1164916" y="4436296"/>
              <a:ext cx="4693525" cy="1809296"/>
              <a:chOff x="4009929" y="1594147"/>
              <a:chExt cx="6917703" cy="3176134"/>
            </a:xfrm>
          </p:grpSpPr>
          <p:pic>
            <p:nvPicPr>
              <p:cNvPr id="38" name="Picture 2" descr="Text File Viewer - Download">
                <a:extLst>
                  <a:ext uri="{FF2B5EF4-FFF2-40B4-BE49-F238E27FC236}">
                    <a16:creationId xmlns:a16="http://schemas.microsoft.com/office/drawing/2014/main" id="{655182C7-F67A-1712-9A6D-F54C50A2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005D34F-B673-B0D5-64BC-9B99D59C9B37}"/>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40" name="Rectangle 39">
                <a:extLst>
                  <a:ext uri="{FF2B5EF4-FFF2-40B4-BE49-F238E27FC236}">
                    <a16:creationId xmlns:a16="http://schemas.microsoft.com/office/drawing/2014/main" id="{1FA85877-AD56-70EB-8849-6568E89E8682}"/>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1BBCE2B-9381-C8F4-E114-042F608A21BB}"/>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6" descr="What is the definition of a TXT file? - Quora">
                <a:extLst>
                  <a:ext uri="{FF2B5EF4-FFF2-40B4-BE49-F238E27FC236}">
                    <a16:creationId xmlns:a16="http://schemas.microsoft.com/office/drawing/2014/main" id="{61B1BA71-2927-2E82-B162-F45ED4D8F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a:extLst>
                  <a:ext uri="{FF2B5EF4-FFF2-40B4-BE49-F238E27FC236}">
                    <a16:creationId xmlns:a16="http://schemas.microsoft.com/office/drawing/2014/main" id="{89F8267B-89F4-1BAB-B0D6-E6F9085F209E}"/>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A556DA4-E0F9-27D6-AD4A-EE03932823FA}"/>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1E6070-2DB9-F337-8BBF-D2D7AD60B19E}"/>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8" name="Picture 10" descr="folder&quot; Icon - Download for free – Iconduck">
                <a:extLst>
                  <a:ext uri="{FF2B5EF4-FFF2-40B4-BE49-F238E27FC236}">
                    <a16:creationId xmlns:a16="http://schemas.microsoft.com/office/drawing/2014/main" id="{11887DAB-2417-179C-937A-860E2872A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folder&quot; Icon - Download for free – Iconduck">
                <a:extLst>
                  <a:ext uri="{FF2B5EF4-FFF2-40B4-BE49-F238E27FC236}">
                    <a16:creationId xmlns:a16="http://schemas.microsoft.com/office/drawing/2014/main" id="{C6DC81E9-F1B5-3BF6-15CE-1F8F7FB1A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folder&quot; Icon - Download for free – Iconduck">
                <a:extLst>
                  <a:ext uri="{FF2B5EF4-FFF2-40B4-BE49-F238E27FC236}">
                    <a16:creationId xmlns:a16="http://schemas.microsoft.com/office/drawing/2014/main" id="{FE20B883-B180-7652-3011-D9E6FB0E3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econds - Free time and date icons">
              <a:extLst>
                <a:ext uri="{FF2B5EF4-FFF2-40B4-BE49-F238E27FC236}">
                  <a16:creationId xmlns:a16="http://schemas.microsoft.com/office/drawing/2014/main" id="{76BD4003-C876-5394-9FF6-1F559E9ECE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730" y="4516030"/>
              <a:ext cx="1758467" cy="17584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075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D563-157D-FD78-3530-636BFC80EB4F}"/>
              </a:ext>
            </a:extLst>
          </p:cNvPr>
          <p:cNvSpPr>
            <a:spLocks noGrp="1"/>
          </p:cNvSpPr>
          <p:nvPr>
            <p:ph type="title"/>
          </p:nvPr>
        </p:nvSpPr>
        <p:spPr/>
        <p:txBody>
          <a:bodyPr/>
          <a:lstStyle/>
          <a:p>
            <a:r>
              <a:rPr lang="en-GB" dirty="0"/>
              <a:t>Unix shell </a:t>
            </a:r>
          </a:p>
        </p:txBody>
      </p:sp>
      <p:sp>
        <p:nvSpPr>
          <p:cNvPr id="4" name="TextBox 3">
            <a:extLst>
              <a:ext uri="{FF2B5EF4-FFF2-40B4-BE49-F238E27FC236}">
                <a16:creationId xmlns:a16="http://schemas.microsoft.com/office/drawing/2014/main" id="{65670124-6FAE-31E2-F7A4-E67981365FED}"/>
              </a:ext>
            </a:extLst>
          </p:cNvPr>
          <p:cNvSpPr txBox="1"/>
          <p:nvPr/>
        </p:nvSpPr>
        <p:spPr>
          <a:xfrm>
            <a:off x="746089" y="1328947"/>
            <a:ext cx="9633857" cy="5078313"/>
          </a:xfrm>
          <a:prstGeom prst="rect">
            <a:avLst/>
          </a:prstGeom>
          <a:noFill/>
        </p:spPr>
        <p:txBody>
          <a:bodyPr wrap="square">
            <a:spAutoFit/>
          </a:bodyPr>
          <a:lstStyle/>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Bash is the default shell on most modern implementations of Unix and in most packages that provide Unix-like tools for Windows.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Git Bash is a piece of software that enables Windows users to use a Bash like interface when interacting with Git.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i="0" u="sng" dirty="0">
                <a:solidFill>
                  <a:srgbClr val="383838"/>
                </a:solidFill>
                <a:effectLst/>
                <a:latin typeface="+mj-lt"/>
              </a:rPr>
              <a:t>The shell is a program where users can type commands</a:t>
            </a:r>
            <a:r>
              <a:rPr lang="en-US" b="0" i="0" dirty="0">
                <a:solidFill>
                  <a:srgbClr val="383838"/>
                </a:solidFill>
                <a:effectLst/>
                <a:latin typeface="+mj-lt"/>
              </a:rPr>
              <a:t>. </a:t>
            </a:r>
            <a:r>
              <a:rPr lang="en-US" b="0" i="0" dirty="0">
                <a:solidFill>
                  <a:srgbClr val="383838"/>
                </a:solidFill>
                <a:effectLst/>
                <a:latin typeface="Mulish"/>
              </a:rPr>
              <a:t> </a:t>
            </a:r>
            <a:r>
              <a:rPr lang="en-US" b="0" i="0" dirty="0">
                <a:solidFill>
                  <a:srgbClr val="383838"/>
                </a:solidFill>
                <a:effectLst/>
                <a:latin typeface="+mj-lt"/>
              </a:rPr>
              <a:t>While a GUI presents you with choices to select, CLI choices are not automatically presented to you, so you must learn a few commands like new vocabulary in a language you’re studying.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The grammar of a shell allows you to combine existing tools into powerful pipelines and handle large volumes of data automatically. </a:t>
            </a:r>
            <a:r>
              <a:rPr lang="en-US" b="0" i="0" u="sng" dirty="0">
                <a:solidFill>
                  <a:srgbClr val="383838"/>
                </a:solidFill>
                <a:effectLst/>
                <a:latin typeface="+mj-lt"/>
              </a:rPr>
              <a:t>Sequences of commands can be written into a </a:t>
            </a:r>
            <a:r>
              <a:rPr lang="en-US" b="0" i="1" u="sng" dirty="0">
                <a:solidFill>
                  <a:srgbClr val="383838"/>
                </a:solidFill>
                <a:effectLst/>
                <a:latin typeface="+mj-lt"/>
              </a:rPr>
              <a:t>script</a:t>
            </a:r>
            <a:r>
              <a:rPr lang="en-US" b="0" i="0" u="sng" dirty="0">
                <a:solidFill>
                  <a:srgbClr val="383838"/>
                </a:solidFill>
                <a:effectLst/>
                <a:latin typeface="+mj-lt"/>
              </a:rPr>
              <a:t>, improving the reproducibility of workflows</a:t>
            </a:r>
            <a:r>
              <a:rPr lang="en-US" b="0" i="0" dirty="0">
                <a:solidFill>
                  <a:srgbClr val="383838"/>
                </a:solidFill>
                <a:effectLst/>
                <a:latin typeface="+mj-lt"/>
              </a:rPr>
              <a: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 The command line is often the easiest way to interact with remote machines, supercomputers, clusters and cloud computing systems, thus </a:t>
            </a:r>
            <a:r>
              <a:rPr lang="en-US" b="0" i="0" u="sng" dirty="0">
                <a:solidFill>
                  <a:srgbClr val="383838"/>
                </a:solidFill>
                <a:effectLst/>
                <a:latin typeface="+mj-lt"/>
              </a:rPr>
              <a:t>being able to interact with the shell is becoming a necessary skill.</a:t>
            </a:r>
            <a:endParaRPr lang="en-GB" u="sng" dirty="0">
              <a:latin typeface="+mj-lt"/>
            </a:endParaRPr>
          </a:p>
        </p:txBody>
      </p:sp>
    </p:spTree>
    <p:extLst>
      <p:ext uri="{BB962C8B-B14F-4D97-AF65-F5344CB8AC3E}">
        <p14:creationId xmlns:p14="http://schemas.microsoft.com/office/powerpoint/2010/main" val="86023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F998-9100-B435-3D22-1947A9AFEA38}"/>
              </a:ext>
            </a:extLst>
          </p:cNvPr>
          <p:cNvSpPr>
            <a:spLocks noGrp="1"/>
          </p:cNvSpPr>
          <p:nvPr>
            <p:ph type="title"/>
          </p:nvPr>
        </p:nvSpPr>
        <p:spPr/>
        <p:txBody>
          <a:bodyPr/>
          <a:lstStyle/>
          <a:p>
            <a:r>
              <a:rPr lang="en-GB" dirty="0"/>
              <a:t>Today , we will use the shell for:</a:t>
            </a:r>
          </a:p>
        </p:txBody>
      </p:sp>
      <p:sp>
        <p:nvSpPr>
          <p:cNvPr id="3" name="TextBox 2">
            <a:extLst>
              <a:ext uri="{FF2B5EF4-FFF2-40B4-BE49-F238E27FC236}">
                <a16:creationId xmlns:a16="http://schemas.microsoft.com/office/drawing/2014/main" id="{6D1418E2-BC69-2862-8415-6AE93B23A76B}"/>
              </a:ext>
            </a:extLst>
          </p:cNvPr>
          <p:cNvSpPr txBox="1"/>
          <p:nvPr/>
        </p:nvSpPr>
        <p:spPr>
          <a:xfrm>
            <a:off x="994787" y="2049864"/>
            <a:ext cx="3973524" cy="707886"/>
          </a:xfrm>
          <a:prstGeom prst="rect">
            <a:avLst/>
          </a:prstGeom>
          <a:noFill/>
        </p:spPr>
        <p:txBody>
          <a:bodyPr wrap="none" rtlCol="0">
            <a:spAutoFit/>
          </a:bodyPr>
          <a:lstStyle/>
          <a:p>
            <a:pPr marL="285750" indent="-285750">
              <a:buFont typeface="Arial" panose="020B0604020202020204" pitchFamily="34" charset="0"/>
              <a:buChar char="•"/>
            </a:pPr>
            <a:r>
              <a:rPr lang="en-GB" sz="2000" dirty="0"/>
              <a:t>Navigate files and directories</a:t>
            </a:r>
          </a:p>
          <a:p>
            <a:pPr marL="285750" indent="-285750">
              <a:buFont typeface="Arial" panose="020B0604020202020204" pitchFamily="34" charset="0"/>
              <a:buChar char="•"/>
            </a:pPr>
            <a:r>
              <a:rPr lang="en-GB" sz="2000" dirty="0"/>
              <a:t>Working with files and directories</a:t>
            </a:r>
          </a:p>
        </p:txBody>
      </p:sp>
    </p:spTree>
    <p:extLst>
      <p:ext uri="{BB962C8B-B14F-4D97-AF65-F5344CB8AC3E}">
        <p14:creationId xmlns:p14="http://schemas.microsoft.com/office/powerpoint/2010/main" val="108580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descr="Let's start the lesson icebreaker: English ESL powerpoints">
            <a:extLst>
              <a:ext uri="{FF2B5EF4-FFF2-40B4-BE49-F238E27FC236}">
                <a16:creationId xmlns:a16="http://schemas.microsoft.com/office/drawing/2014/main" id="{B1CEC6AD-EB21-C12D-B39B-39AB977B9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2972" y="1289713"/>
            <a:ext cx="5755131"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2578-8D2B-2542-D24F-49D8CFEDB41D}"/>
              </a:ext>
            </a:extLst>
          </p:cNvPr>
          <p:cNvSpPr>
            <a:spLocks noGrp="1"/>
          </p:cNvSpPr>
          <p:nvPr>
            <p:ph type="title"/>
          </p:nvPr>
        </p:nvSpPr>
        <p:spPr/>
        <p:txBody>
          <a:bodyPr/>
          <a:lstStyle/>
          <a:p>
            <a:r>
              <a:rPr lang="en-GB" dirty="0"/>
              <a:t>Home directory :/c/Users/</a:t>
            </a:r>
            <a:r>
              <a:rPr lang="en-GB" dirty="0" err="1"/>
              <a:t>maxplanck</a:t>
            </a:r>
            <a:endParaRPr lang="en-GB" dirty="0"/>
          </a:p>
        </p:txBody>
      </p:sp>
      <p:pic>
        <p:nvPicPr>
          <p:cNvPr id="4" name="Picture 3">
            <a:extLst>
              <a:ext uri="{FF2B5EF4-FFF2-40B4-BE49-F238E27FC236}">
                <a16:creationId xmlns:a16="http://schemas.microsoft.com/office/drawing/2014/main" id="{12A462D2-051B-1E67-859D-2FE55E3A7D3E}"/>
              </a:ext>
            </a:extLst>
          </p:cNvPr>
          <p:cNvPicPr>
            <a:picLocks noChangeAspect="1"/>
          </p:cNvPicPr>
          <p:nvPr/>
        </p:nvPicPr>
        <p:blipFill>
          <a:blip r:embed="rId3"/>
          <a:stretch>
            <a:fillRect/>
          </a:stretch>
        </p:blipFill>
        <p:spPr>
          <a:xfrm>
            <a:off x="3849356" y="2031772"/>
            <a:ext cx="3475892" cy="1854923"/>
          </a:xfrm>
          <a:prstGeom prst="rect">
            <a:avLst/>
          </a:prstGeom>
        </p:spPr>
      </p:pic>
      <p:sp>
        <p:nvSpPr>
          <p:cNvPr id="9" name="TextBox 8">
            <a:extLst>
              <a:ext uri="{FF2B5EF4-FFF2-40B4-BE49-F238E27FC236}">
                <a16:creationId xmlns:a16="http://schemas.microsoft.com/office/drawing/2014/main" id="{352B9E51-F78F-51D7-CE43-F2FD228DD46A}"/>
              </a:ext>
            </a:extLst>
          </p:cNvPr>
          <p:cNvSpPr txBox="1"/>
          <p:nvPr/>
        </p:nvSpPr>
        <p:spPr>
          <a:xfrm>
            <a:off x="703383" y="4632290"/>
            <a:ext cx="8186857" cy="1754326"/>
          </a:xfrm>
          <a:prstGeom prst="rect">
            <a:avLst/>
          </a:prstGeom>
          <a:noFill/>
        </p:spPr>
        <p:txBody>
          <a:bodyPr wrap="none" rtlCol="0">
            <a:spAutoFit/>
          </a:bodyPr>
          <a:lstStyle/>
          <a:p>
            <a:r>
              <a:rPr lang="en-US" b="0" i="0" dirty="0">
                <a:solidFill>
                  <a:srgbClr val="383838"/>
                </a:solidFill>
                <a:effectLst/>
                <a:latin typeface="Mulish"/>
              </a:rPr>
              <a:t>Notice that there are two meanings for the </a:t>
            </a:r>
            <a:r>
              <a:rPr lang="en-US" dirty="0"/>
              <a:t>/</a:t>
            </a:r>
            <a:r>
              <a:rPr lang="en-US" b="0" i="0" dirty="0">
                <a:solidFill>
                  <a:srgbClr val="383838"/>
                </a:solidFill>
                <a:effectLst/>
                <a:latin typeface="Mulish"/>
              </a:rPr>
              <a:t> character. </a:t>
            </a:r>
          </a:p>
          <a:p>
            <a:r>
              <a:rPr lang="en-US" b="0" i="0" dirty="0">
                <a:solidFill>
                  <a:srgbClr val="383838"/>
                </a:solidFill>
                <a:effectLst/>
                <a:latin typeface="Mulish"/>
              </a:rPr>
              <a:t>When it appears at the front of a file or directory name, it refers to the root directory.</a:t>
            </a:r>
          </a:p>
          <a:p>
            <a:r>
              <a:rPr lang="en-US" b="0" i="0" dirty="0">
                <a:solidFill>
                  <a:srgbClr val="383838"/>
                </a:solidFill>
                <a:effectLst/>
                <a:latin typeface="Mulish"/>
              </a:rPr>
              <a:t> When it appears </a:t>
            </a:r>
            <a:r>
              <a:rPr lang="en-US" b="0" i="1" dirty="0">
                <a:solidFill>
                  <a:srgbClr val="383838"/>
                </a:solidFill>
                <a:effectLst/>
                <a:latin typeface="Mulish"/>
              </a:rPr>
              <a:t>inside</a:t>
            </a:r>
            <a:r>
              <a:rPr lang="en-US" b="0" i="0" dirty="0">
                <a:solidFill>
                  <a:srgbClr val="383838"/>
                </a:solidFill>
                <a:effectLst/>
                <a:latin typeface="Mulish"/>
              </a:rPr>
              <a:t> a path, it’s just a separator.</a:t>
            </a:r>
          </a:p>
          <a:p>
            <a:endParaRPr lang="en-US" dirty="0">
              <a:solidFill>
                <a:srgbClr val="383838"/>
              </a:solidFill>
              <a:latin typeface="Mulish"/>
            </a:endParaRPr>
          </a:p>
          <a:p>
            <a:r>
              <a:rPr lang="en-US" dirty="0">
                <a:solidFill>
                  <a:srgbClr val="FF0000"/>
                </a:solidFill>
                <a:latin typeface="Mulish"/>
              </a:rPr>
              <a:t>/</a:t>
            </a:r>
            <a:r>
              <a:rPr lang="en-US" dirty="0">
                <a:solidFill>
                  <a:srgbClr val="383838"/>
                </a:solidFill>
                <a:latin typeface="Mulish"/>
              </a:rPr>
              <a:t>C/Users/</a:t>
            </a:r>
            <a:r>
              <a:rPr lang="en-US" dirty="0" err="1">
                <a:solidFill>
                  <a:srgbClr val="383838"/>
                </a:solidFill>
                <a:latin typeface="Mulish"/>
              </a:rPr>
              <a:t>maxplanck</a:t>
            </a:r>
            <a:r>
              <a:rPr lang="en-US" dirty="0">
                <a:solidFill>
                  <a:srgbClr val="383838"/>
                </a:solidFill>
                <a:latin typeface="Mulish"/>
              </a:rPr>
              <a:t>/Documents</a:t>
            </a:r>
            <a:endParaRPr lang="en-GB" dirty="0"/>
          </a:p>
          <a:p>
            <a:endParaRPr lang="en-GB" dirty="0"/>
          </a:p>
        </p:txBody>
      </p:sp>
      <p:sp>
        <p:nvSpPr>
          <p:cNvPr id="10" name="TextBox 9">
            <a:extLst>
              <a:ext uri="{FF2B5EF4-FFF2-40B4-BE49-F238E27FC236}">
                <a16:creationId xmlns:a16="http://schemas.microsoft.com/office/drawing/2014/main" id="{504092F4-81C0-CA8E-F0E0-ECB8F646C351}"/>
              </a:ext>
            </a:extLst>
          </p:cNvPr>
          <p:cNvSpPr txBox="1"/>
          <p:nvPr/>
        </p:nvSpPr>
        <p:spPr>
          <a:xfrm>
            <a:off x="5975420" y="2190541"/>
            <a:ext cx="1525546" cy="369332"/>
          </a:xfrm>
          <a:prstGeom prst="rect">
            <a:avLst/>
          </a:prstGeom>
          <a:noFill/>
        </p:spPr>
        <p:txBody>
          <a:bodyPr wrap="none" rtlCol="0">
            <a:spAutoFit/>
          </a:bodyPr>
          <a:lstStyle/>
          <a:p>
            <a:r>
              <a:rPr lang="en-GB" dirty="0"/>
              <a:t>Root directory</a:t>
            </a:r>
          </a:p>
        </p:txBody>
      </p:sp>
    </p:spTree>
    <p:extLst>
      <p:ext uri="{BB962C8B-B14F-4D97-AF65-F5344CB8AC3E}">
        <p14:creationId xmlns:p14="http://schemas.microsoft.com/office/powerpoint/2010/main" val="184891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77F8-3155-DABE-5900-2BDD65B3BB69}"/>
              </a:ext>
            </a:extLst>
          </p:cNvPr>
          <p:cNvSpPr>
            <a:spLocks noGrp="1"/>
          </p:cNvSpPr>
          <p:nvPr>
            <p:ph type="title"/>
          </p:nvPr>
        </p:nvSpPr>
        <p:spPr/>
        <p:txBody>
          <a:bodyPr/>
          <a:lstStyle/>
          <a:p>
            <a:r>
              <a:rPr lang="en-GB" dirty="0"/>
              <a:t>File structure</a:t>
            </a:r>
          </a:p>
        </p:txBody>
      </p:sp>
      <p:sp>
        <p:nvSpPr>
          <p:cNvPr id="3" name="TextBox 2">
            <a:extLst>
              <a:ext uri="{FF2B5EF4-FFF2-40B4-BE49-F238E27FC236}">
                <a16:creationId xmlns:a16="http://schemas.microsoft.com/office/drawing/2014/main" id="{2E681665-BFAA-B22D-7A1C-C62BE75BFFC3}"/>
              </a:ext>
            </a:extLst>
          </p:cNvPr>
          <p:cNvSpPr txBox="1"/>
          <p:nvPr/>
        </p:nvSpPr>
        <p:spPr>
          <a:xfrm>
            <a:off x="1014883" y="1720840"/>
            <a:ext cx="5687367" cy="3693319"/>
          </a:xfrm>
          <a:prstGeom prst="rect">
            <a:avLst/>
          </a:prstGeom>
          <a:noFill/>
        </p:spPr>
        <p:txBody>
          <a:bodyPr wrap="square" rtlCol="0">
            <a:spAutoFit/>
          </a:bodyPr>
          <a:lstStyle/>
          <a:p>
            <a:r>
              <a:rPr lang="en-GB" dirty="0"/>
              <a:t>- Locate your Desktop folder </a:t>
            </a:r>
          </a:p>
          <a:p>
            <a:r>
              <a:rPr lang="en-GB" dirty="0"/>
              <a:t>- Move to your Desktop folder </a:t>
            </a:r>
          </a:p>
          <a:p>
            <a:r>
              <a:rPr lang="en-GB" dirty="0"/>
              <a:t>- Create a directory with the following internal pattern:</a:t>
            </a:r>
          </a:p>
          <a:p>
            <a:endParaRPr lang="en-GB" dirty="0"/>
          </a:p>
          <a:p>
            <a:r>
              <a:rPr lang="en-GB" b="1" dirty="0"/>
              <a:t>Thesis</a:t>
            </a:r>
          </a:p>
          <a:p>
            <a:r>
              <a:rPr lang="en-GB" dirty="0"/>
              <a:t>|── data/</a:t>
            </a:r>
          </a:p>
          <a:p>
            <a:r>
              <a:rPr lang="en-GB" dirty="0"/>
              <a:t>│   |── a.dat</a:t>
            </a:r>
          </a:p>
          <a:p>
            <a:r>
              <a:rPr lang="en-GB" dirty="0"/>
              <a:t>│   |── b.dat</a:t>
            </a:r>
          </a:p>
          <a:p>
            <a:r>
              <a:rPr lang="en-GB" dirty="0"/>
              <a:t>│   |── c.dat</a:t>
            </a:r>
          </a:p>
          <a:p>
            <a:r>
              <a:rPr lang="en-GB" dirty="0"/>
              <a:t>|── docs/</a:t>
            </a:r>
          </a:p>
          <a:p>
            <a:r>
              <a:rPr lang="en-GB" dirty="0"/>
              <a:t>|── scripts/</a:t>
            </a:r>
          </a:p>
          <a:p>
            <a:r>
              <a:rPr lang="en-GB" dirty="0"/>
              <a:t>      |── raw_data_processing.py</a:t>
            </a:r>
          </a:p>
          <a:p>
            <a:r>
              <a:rPr lang="en-GB" dirty="0"/>
              <a:t>manuscript.tex</a:t>
            </a:r>
          </a:p>
        </p:txBody>
      </p:sp>
    </p:spTree>
    <p:extLst>
      <p:ext uri="{BB962C8B-B14F-4D97-AF65-F5344CB8AC3E}">
        <p14:creationId xmlns:p14="http://schemas.microsoft.com/office/powerpoint/2010/main" val="4208749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532</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Mulish</vt:lpstr>
      <vt:lpstr>Office Theme</vt:lpstr>
      <vt:lpstr>Unix Introduction</vt:lpstr>
      <vt:lpstr>Background : Human interaction with computers</vt:lpstr>
      <vt:lpstr>However, the GUI scales poorly with repetitive tasks</vt:lpstr>
      <vt:lpstr>Unix shell</vt:lpstr>
      <vt:lpstr>Unix shell </vt:lpstr>
      <vt:lpstr>Today , we will use the shell for:</vt:lpstr>
      <vt:lpstr>PowerPoint Presentation</vt:lpstr>
      <vt:lpstr>Home directory :/c/Users/maxplanck</vt:lpstr>
      <vt:lpstr>File structure</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Introduction</dc:title>
  <dc:creator>Leila Iñigo de la Cruz</dc:creator>
  <cp:lastModifiedBy>Leila Iñigo de la Cruz</cp:lastModifiedBy>
  <cp:revision>4</cp:revision>
  <dcterms:created xsi:type="dcterms:W3CDTF">2024-01-26T09:37:08Z</dcterms:created>
  <dcterms:modified xsi:type="dcterms:W3CDTF">2024-01-26T12:37:25Z</dcterms:modified>
</cp:coreProperties>
</file>