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58" r:id="rId8"/>
    <p:sldId id="264" r:id="rId9"/>
    <p:sldId id="267" r:id="rId10"/>
    <p:sldId id="265" r:id="rId11"/>
    <p:sldId id="266" r:id="rId12"/>
    <p:sldId id="269" r:id="rId13"/>
    <p:sldId id="268" r:id="rId14"/>
    <p:sldId id="270" r:id="rId15"/>
    <p:sldId id="271" r:id="rId16"/>
    <p:sldId id="273" r:id="rId17"/>
    <p:sldId id="272" r:id="rId18"/>
    <p:sldId id="274" r:id="rId19"/>
    <p:sldId id="275" r:id="rId20"/>
    <p:sldId id="277" r:id="rId21"/>
    <p:sldId id="276" r:id="rId22"/>
    <p:sldId id="278"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29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55A5-70D4-461E-84A3-D5B3D08E1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BA38BE29-6F58-4970-845A-07DE7FCCA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DC0A8059-8CC5-4B5B-923C-0E3506E440E0}"/>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5" name="Footer Placeholder 4">
            <a:extLst>
              <a:ext uri="{FF2B5EF4-FFF2-40B4-BE49-F238E27FC236}">
                <a16:creationId xmlns:a16="http://schemas.microsoft.com/office/drawing/2014/main" id="{837C2B8B-27F6-4D9C-940E-37C8546BA76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219A178-9D9C-4679-B26D-C18F8D52A4B8}"/>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43449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1211-B765-4385-8324-E7EA8F921576}"/>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BD11DD9-03AD-4A3F-B9E2-5520209BC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431454B-E4B1-4BE0-A27F-9CC41A6FB514}"/>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5" name="Footer Placeholder 4">
            <a:extLst>
              <a:ext uri="{FF2B5EF4-FFF2-40B4-BE49-F238E27FC236}">
                <a16:creationId xmlns:a16="http://schemas.microsoft.com/office/drawing/2014/main" id="{95E15D1A-441F-467D-8AE8-301D848658C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BFC585B-4219-4EEE-9208-9D0CDC0AE8D4}"/>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159660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EE469-53FF-442F-BB4A-B4E8501145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0DAA83B-C7FC-4845-A7E3-B55BA18FE8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0BE131B-4F1E-4FF7-86A1-E418974E136A}"/>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5" name="Footer Placeholder 4">
            <a:extLst>
              <a:ext uri="{FF2B5EF4-FFF2-40B4-BE49-F238E27FC236}">
                <a16:creationId xmlns:a16="http://schemas.microsoft.com/office/drawing/2014/main" id="{F39296B1-2533-4D4F-B992-0629D8D1F01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587998C-7117-4406-8E84-92F26A70DF72}"/>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266063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7686-EAB5-4E58-A3C2-1BFB4512B68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3DCAAFB1-102F-4A94-A8F4-32792D14D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FB1490F-3854-4F9E-A27C-633A8327ADCE}"/>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5" name="Footer Placeholder 4">
            <a:extLst>
              <a:ext uri="{FF2B5EF4-FFF2-40B4-BE49-F238E27FC236}">
                <a16:creationId xmlns:a16="http://schemas.microsoft.com/office/drawing/2014/main" id="{98D7B7C1-66B6-4C9E-8FA8-062CEE998E6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83C34CE-02B6-48CA-B53C-D6057930411C}"/>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22684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450-5801-44CA-9A62-422806E557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98BCD610-0FAF-4DFF-8A42-BF45BF599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4B031-DD73-4A5C-85B3-F0E81707470B}"/>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5" name="Footer Placeholder 4">
            <a:extLst>
              <a:ext uri="{FF2B5EF4-FFF2-40B4-BE49-F238E27FC236}">
                <a16:creationId xmlns:a16="http://schemas.microsoft.com/office/drawing/2014/main" id="{3D68680D-87CB-464E-8F7C-E66E77000E7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238E1D5-2BE5-4633-97BB-3E0AE3804284}"/>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380369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8079-C6F8-4C76-AA88-4414EE8CE86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A512C7C-5B91-416B-826C-056F755A1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3D4E18C8-0F56-45B6-A24F-A90AFB101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6C6108-D541-4FE0-B863-9D2A7206EA29}"/>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6" name="Footer Placeholder 5">
            <a:extLst>
              <a:ext uri="{FF2B5EF4-FFF2-40B4-BE49-F238E27FC236}">
                <a16:creationId xmlns:a16="http://schemas.microsoft.com/office/drawing/2014/main" id="{45B7CFD7-2C46-429C-A46B-85F6C7A5E32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281128-8B2D-46DE-9C2D-096CB4892AE5}"/>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132510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EA7-9747-4970-8C68-1D43A3460DEF}"/>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29E2772-A4B6-4297-942A-0C8D118E9A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39F070-7C31-4D66-B11D-B3A6F53E7B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38B4116F-3435-4465-8947-335FDEB5BF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A2A792-2263-4D4F-A24C-09DC9E492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297553C4-9645-4B7F-BDBA-035B0FA9495F}"/>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8" name="Footer Placeholder 7">
            <a:extLst>
              <a:ext uri="{FF2B5EF4-FFF2-40B4-BE49-F238E27FC236}">
                <a16:creationId xmlns:a16="http://schemas.microsoft.com/office/drawing/2014/main" id="{841F7365-CBF1-4A84-9D3C-66939F74C252}"/>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1D9DE500-4D6F-43A7-A535-32D36440E728}"/>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153026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0A504-7326-48CB-8270-D4B42D002487}"/>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36DB1638-3AF3-4526-9EDE-EACD05729E9D}"/>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4" name="Footer Placeholder 3">
            <a:extLst>
              <a:ext uri="{FF2B5EF4-FFF2-40B4-BE49-F238E27FC236}">
                <a16:creationId xmlns:a16="http://schemas.microsoft.com/office/drawing/2014/main" id="{CDAE542F-0E5E-46C3-83C7-BB97FE3C6276}"/>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77337014-6740-4C47-8157-F7C7D7B4B7CB}"/>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431197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9B6B1-9D96-4E6B-B6A4-E5D8C2B851F0}"/>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3" name="Footer Placeholder 2">
            <a:extLst>
              <a:ext uri="{FF2B5EF4-FFF2-40B4-BE49-F238E27FC236}">
                <a16:creationId xmlns:a16="http://schemas.microsoft.com/office/drawing/2014/main" id="{6253F5FE-36AF-4002-91CC-0BA14CE66B1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68ECD2D6-AEE4-4543-9316-098A149464D8}"/>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318347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1647-8756-44CC-BD6E-7CB001072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CDE2AB3E-3E75-452E-A115-02C2AFA1A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25D52165-00E7-4EC2-B504-DA213977A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BE828-38AE-43BD-BBB3-3726D90CFEBB}"/>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6" name="Footer Placeholder 5">
            <a:extLst>
              <a:ext uri="{FF2B5EF4-FFF2-40B4-BE49-F238E27FC236}">
                <a16:creationId xmlns:a16="http://schemas.microsoft.com/office/drawing/2014/main" id="{5879639D-CE48-480C-B67E-34D4A4F5CD2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5B31F49-B4CC-4ACF-9267-04EB05454A0C}"/>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15818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A300-A910-442D-B775-C580D8C21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7A6033C0-EB36-4D52-9932-1544A4225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752456C7-42D1-4350-AED3-44FF7E39C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848AB-164F-487A-B786-206549957A62}"/>
              </a:ext>
            </a:extLst>
          </p:cNvPr>
          <p:cNvSpPr>
            <a:spLocks noGrp="1"/>
          </p:cNvSpPr>
          <p:nvPr>
            <p:ph type="dt" sz="half" idx="10"/>
          </p:nvPr>
        </p:nvSpPr>
        <p:spPr/>
        <p:txBody>
          <a:bodyPr/>
          <a:lstStyle/>
          <a:p>
            <a:fld id="{2C69C0D9-8D80-4591-9C15-09DABE7F038A}" type="datetimeFigureOut">
              <a:rPr lang="nl-NL" smtClean="0"/>
              <a:t>2-6-2020</a:t>
            </a:fld>
            <a:endParaRPr lang="nl-NL"/>
          </a:p>
        </p:txBody>
      </p:sp>
      <p:sp>
        <p:nvSpPr>
          <p:cNvPr id="6" name="Footer Placeholder 5">
            <a:extLst>
              <a:ext uri="{FF2B5EF4-FFF2-40B4-BE49-F238E27FC236}">
                <a16:creationId xmlns:a16="http://schemas.microsoft.com/office/drawing/2014/main" id="{6E8CD1B4-879C-4E06-87AD-F3EE20DA3675}"/>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5641950-E2CB-44F4-856C-6DB4615745CF}"/>
              </a:ext>
            </a:extLst>
          </p:cNvPr>
          <p:cNvSpPr>
            <a:spLocks noGrp="1"/>
          </p:cNvSpPr>
          <p:nvPr>
            <p:ph type="sldNum" sz="quarter" idx="12"/>
          </p:nvPr>
        </p:nvSpPr>
        <p:spPr/>
        <p:txBody>
          <a:bodyPr/>
          <a:lstStyle/>
          <a:p>
            <a:fld id="{920E1EFC-A280-4471-BF35-8F0A65439750}" type="slidenum">
              <a:rPr lang="nl-NL" smtClean="0"/>
              <a:t>‹#›</a:t>
            </a:fld>
            <a:endParaRPr lang="nl-NL"/>
          </a:p>
        </p:txBody>
      </p:sp>
    </p:spTree>
    <p:extLst>
      <p:ext uri="{BB962C8B-B14F-4D97-AF65-F5344CB8AC3E}">
        <p14:creationId xmlns:p14="http://schemas.microsoft.com/office/powerpoint/2010/main" val="420319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835AA-2C13-4868-9B73-3C77BE97F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16C7E65-7C77-4647-8D3F-1BCB41D53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BE09498-2D3E-4FC9-8844-6F9172280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9C0D9-8D80-4591-9C15-09DABE7F038A}" type="datetimeFigureOut">
              <a:rPr lang="nl-NL" smtClean="0"/>
              <a:t>2-6-2020</a:t>
            </a:fld>
            <a:endParaRPr lang="nl-NL"/>
          </a:p>
        </p:txBody>
      </p:sp>
      <p:sp>
        <p:nvSpPr>
          <p:cNvPr id="5" name="Footer Placeholder 4">
            <a:extLst>
              <a:ext uri="{FF2B5EF4-FFF2-40B4-BE49-F238E27FC236}">
                <a16:creationId xmlns:a16="http://schemas.microsoft.com/office/drawing/2014/main" id="{074A96BC-751D-4AB2-91D1-4303A07E0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E40AAF3F-6CC8-4621-947F-807FDEA1BD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E1EFC-A280-4471-BF35-8F0A65439750}" type="slidenum">
              <a:rPr lang="nl-NL" smtClean="0"/>
              <a:t>‹#›</a:t>
            </a:fld>
            <a:endParaRPr lang="nl-NL"/>
          </a:p>
        </p:txBody>
      </p:sp>
    </p:spTree>
    <p:extLst>
      <p:ext uri="{BB962C8B-B14F-4D97-AF65-F5344CB8AC3E}">
        <p14:creationId xmlns:p14="http://schemas.microsoft.com/office/powerpoint/2010/main" val="57881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5767-0AE0-49CB-A5AF-16A1297D9056}"/>
              </a:ext>
            </a:extLst>
          </p:cNvPr>
          <p:cNvSpPr>
            <a:spLocks noGrp="1"/>
          </p:cNvSpPr>
          <p:nvPr>
            <p:ph type="ctrTitle"/>
          </p:nvPr>
        </p:nvSpPr>
        <p:spPr/>
        <p:txBody>
          <a:bodyPr>
            <a:normAutofit fontScale="90000"/>
          </a:bodyPr>
          <a:lstStyle/>
          <a:p>
            <a:r>
              <a:rPr lang="nl-NL" dirty="0"/>
              <a:t>Predicting Essential Genes in Different Genetic Backgrounds</a:t>
            </a:r>
          </a:p>
        </p:txBody>
      </p:sp>
    </p:spTree>
    <p:extLst>
      <p:ext uri="{BB962C8B-B14F-4D97-AF65-F5344CB8AC3E}">
        <p14:creationId xmlns:p14="http://schemas.microsoft.com/office/powerpoint/2010/main" val="2456953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What we want to do</a:t>
            </a:r>
          </a:p>
        </p:txBody>
      </p:sp>
      <p:sp>
        <p:nvSpPr>
          <p:cNvPr id="4" name="TextBox 3">
            <a:extLst>
              <a:ext uri="{FF2B5EF4-FFF2-40B4-BE49-F238E27FC236}">
                <a16:creationId xmlns:a16="http://schemas.microsoft.com/office/drawing/2014/main" id="{7F2A26FD-91ED-49E1-99E8-B30F51193DA2}"/>
              </a:ext>
            </a:extLst>
          </p:cNvPr>
          <p:cNvSpPr txBox="1"/>
          <p:nvPr/>
        </p:nvSpPr>
        <p:spPr>
          <a:xfrm>
            <a:off x="838200" y="1429078"/>
            <a:ext cx="10515600" cy="523220"/>
          </a:xfrm>
          <a:prstGeom prst="rect">
            <a:avLst/>
          </a:prstGeom>
          <a:noFill/>
        </p:spPr>
        <p:txBody>
          <a:bodyPr wrap="square" rtlCol="0">
            <a:spAutoFit/>
          </a:bodyPr>
          <a:lstStyle/>
          <a:p>
            <a:r>
              <a:rPr lang="nl-NL" sz="2800" dirty="0"/>
              <a:t>How does essentiality/syntetic lethality depend on genetic backgound?</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468612" y="3756548"/>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dirty="0"/>
                <a:t>Gene A</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6962094" y="3755880"/>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dirty="0"/>
                <a:t>Gene B</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01758" y="3233328"/>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560586" y="3233328"/>
            <a:ext cx="2361062" cy="523220"/>
          </a:xfrm>
          <a:prstGeom prst="rect">
            <a:avLst/>
          </a:prstGeom>
          <a:noFill/>
        </p:spPr>
        <p:txBody>
          <a:bodyPr wrap="square" rtlCol="0">
            <a:spAutoFit/>
          </a:bodyPr>
          <a:lstStyle/>
          <a:p>
            <a:r>
              <a:rPr lang="nl-NL" sz="2800" b="1" dirty="0">
                <a:solidFill>
                  <a:srgbClr val="FF0000"/>
                </a:solidFill>
              </a:rPr>
              <a:t>Essential</a:t>
            </a:r>
          </a:p>
        </p:txBody>
      </p:sp>
      <p:sp>
        <p:nvSpPr>
          <p:cNvPr id="16" name="TextBox 15">
            <a:extLst>
              <a:ext uri="{FF2B5EF4-FFF2-40B4-BE49-F238E27FC236}">
                <a16:creationId xmlns:a16="http://schemas.microsoft.com/office/drawing/2014/main" id="{AA569D3B-D133-4D13-9389-342CA775DFC3}"/>
              </a:ext>
            </a:extLst>
          </p:cNvPr>
          <p:cNvSpPr txBox="1"/>
          <p:nvPr/>
        </p:nvSpPr>
        <p:spPr>
          <a:xfrm>
            <a:off x="4440210" y="2300247"/>
            <a:ext cx="3311579" cy="461665"/>
          </a:xfrm>
          <a:prstGeom prst="rect">
            <a:avLst/>
          </a:prstGeom>
          <a:noFill/>
        </p:spPr>
        <p:txBody>
          <a:bodyPr wrap="square" rtlCol="0">
            <a:spAutoFit/>
          </a:bodyPr>
          <a:lstStyle/>
          <a:p>
            <a:r>
              <a:rPr lang="nl-NL" sz="2400" dirty="0"/>
              <a:t>Single gene deletion case</a:t>
            </a:r>
          </a:p>
        </p:txBody>
      </p:sp>
    </p:spTree>
    <p:extLst>
      <p:ext uri="{BB962C8B-B14F-4D97-AF65-F5344CB8AC3E}">
        <p14:creationId xmlns:p14="http://schemas.microsoft.com/office/powerpoint/2010/main" val="230042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What we want to do</a:t>
            </a:r>
          </a:p>
        </p:txBody>
      </p:sp>
      <p:sp>
        <p:nvSpPr>
          <p:cNvPr id="4" name="TextBox 3">
            <a:extLst>
              <a:ext uri="{FF2B5EF4-FFF2-40B4-BE49-F238E27FC236}">
                <a16:creationId xmlns:a16="http://schemas.microsoft.com/office/drawing/2014/main" id="{7F2A26FD-91ED-49E1-99E8-B30F51193DA2}"/>
              </a:ext>
            </a:extLst>
          </p:cNvPr>
          <p:cNvSpPr txBox="1"/>
          <p:nvPr/>
        </p:nvSpPr>
        <p:spPr>
          <a:xfrm>
            <a:off x="838200" y="1429078"/>
            <a:ext cx="10515600" cy="523220"/>
          </a:xfrm>
          <a:prstGeom prst="rect">
            <a:avLst/>
          </a:prstGeom>
          <a:noFill/>
        </p:spPr>
        <p:txBody>
          <a:bodyPr wrap="square" rtlCol="0">
            <a:spAutoFit/>
          </a:bodyPr>
          <a:lstStyle/>
          <a:p>
            <a:r>
              <a:rPr lang="nl-NL" sz="2800" dirty="0"/>
              <a:t>How does essentiality/syntetic lethality depend on genetic backgound?</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468612" y="3756548"/>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dirty="0"/>
                <a:t>Gene A</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6962094" y="3755880"/>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dirty="0"/>
                <a:t>Gene B</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01758" y="3233328"/>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560586" y="3233328"/>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5" name="TextBox 14">
            <a:extLst>
              <a:ext uri="{FF2B5EF4-FFF2-40B4-BE49-F238E27FC236}">
                <a16:creationId xmlns:a16="http://schemas.microsoft.com/office/drawing/2014/main" id="{D17C7D09-D9BE-4126-BB5E-42DA91B9349E}"/>
              </a:ext>
            </a:extLst>
          </p:cNvPr>
          <p:cNvSpPr txBox="1"/>
          <p:nvPr/>
        </p:nvSpPr>
        <p:spPr>
          <a:xfrm>
            <a:off x="4440210" y="2300247"/>
            <a:ext cx="3311579" cy="461665"/>
          </a:xfrm>
          <a:prstGeom prst="rect">
            <a:avLst/>
          </a:prstGeom>
          <a:noFill/>
        </p:spPr>
        <p:txBody>
          <a:bodyPr wrap="square" rtlCol="0">
            <a:spAutoFit/>
          </a:bodyPr>
          <a:lstStyle/>
          <a:p>
            <a:r>
              <a:rPr lang="nl-NL" sz="2400" dirty="0"/>
              <a:t>Single gene deletion case</a:t>
            </a:r>
          </a:p>
        </p:txBody>
      </p:sp>
      <p:sp>
        <p:nvSpPr>
          <p:cNvPr id="3" name="Multiplication Sign 2">
            <a:extLst>
              <a:ext uri="{FF2B5EF4-FFF2-40B4-BE49-F238E27FC236}">
                <a16:creationId xmlns:a16="http://schemas.microsoft.com/office/drawing/2014/main" id="{609CA8C9-7FC2-4F3A-B588-CA935B2FD36A}"/>
              </a:ext>
            </a:extLst>
          </p:cNvPr>
          <p:cNvSpPr/>
          <p:nvPr/>
        </p:nvSpPr>
        <p:spPr>
          <a:xfrm>
            <a:off x="2270352" y="2917767"/>
            <a:ext cx="1851272" cy="241256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a:extLst>
              <a:ext uri="{FF2B5EF4-FFF2-40B4-BE49-F238E27FC236}">
                <a16:creationId xmlns:a16="http://schemas.microsoft.com/office/drawing/2014/main" id="{F4F00AF8-3EA1-4095-B375-74B623090BD1}"/>
              </a:ext>
            </a:extLst>
          </p:cNvPr>
          <p:cNvSpPr/>
          <p:nvPr/>
        </p:nvSpPr>
        <p:spPr>
          <a:xfrm>
            <a:off x="2784143" y="-9553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7" name="Group 16">
            <a:extLst>
              <a:ext uri="{FF2B5EF4-FFF2-40B4-BE49-F238E27FC236}">
                <a16:creationId xmlns:a16="http://schemas.microsoft.com/office/drawing/2014/main" id="{5D577413-C557-47F0-AD4C-B28D26A5C3E2}"/>
              </a:ext>
            </a:extLst>
          </p:cNvPr>
          <p:cNvGrpSpPr/>
          <p:nvPr/>
        </p:nvGrpSpPr>
        <p:grpSpPr>
          <a:xfrm>
            <a:off x="2840752" y="5041549"/>
            <a:ext cx="6340369" cy="1710687"/>
            <a:chOff x="3113705" y="5041549"/>
            <a:chExt cx="6340369" cy="1710687"/>
          </a:xfrm>
        </p:grpSpPr>
        <p:pic>
          <p:nvPicPr>
            <p:cNvPr id="13" name="Picture 12">
              <a:extLst>
                <a:ext uri="{FF2B5EF4-FFF2-40B4-BE49-F238E27FC236}">
                  <a16:creationId xmlns:a16="http://schemas.microsoft.com/office/drawing/2014/main" id="{A40D5297-B3E3-4C53-8DC1-D0125E33FA5B}"/>
                </a:ext>
              </a:extLst>
            </p:cNvPr>
            <p:cNvPicPr>
              <a:picLocks noChangeAspect="1"/>
            </p:cNvPicPr>
            <p:nvPr/>
          </p:nvPicPr>
          <p:blipFill rotWithShape="1">
            <a:blip r:embed="rId2"/>
            <a:srcRect t="48597" b="174"/>
            <a:stretch/>
          </p:blipFill>
          <p:spPr>
            <a:xfrm>
              <a:off x="3113705" y="5234793"/>
              <a:ext cx="6340369" cy="1517443"/>
            </a:xfrm>
            <a:prstGeom prst="rect">
              <a:avLst/>
            </a:prstGeom>
          </p:spPr>
        </p:pic>
        <p:sp>
          <p:nvSpPr>
            <p:cNvPr id="16" name="Rectangle 15">
              <a:extLst>
                <a:ext uri="{FF2B5EF4-FFF2-40B4-BE49-F238E27FC236}">
                  <a16:creationId xmlns:a16="http://schemas.microsoft.com/office/drawing/2014/main" id="{C6BBAC82-60D8-453D-AE89-A3D9B07CE0AF}"/>
                </a:ext>
              </a:extLst>
            </p:cNvPr>
            <p:cNvSpPr/>
            <p:nvPr/>
          </p:nvSpPr>
          <p:spPr>
            <a:xfrm>
              <a:off x="6796585" y="5041549"/>
              <a:ext cx="1446663" cy="704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0" name="Rectangle 19">
            <a:extLst>
              <a:ext uri="{FF2B5EF4-FFF2-40B4-BE49-F238E27FC236}">
                <a16:creationId xmlns:a16="http://schemas.microsoft.com/office/drawing/2014/main" id="{FCF9A68C-C43D-4213-ACE4-306E1AF1FF05}"/>
              </a:ext>
            </a:extLst>
          </p:cNvPr>
          <p:cNvSpPr/>
          <p:nvPr/>
        </p:nvSpPr>
        <p:spPr>
          <a:xfrm>
            <a:off x="6646460" y="5143162"/>
            <a:ext cx="6096000" cy="600164"/>
          </a:xfrm>
          <a:prstGeom prst="rect">
            <a:avLst/>
          </a:prstGeom>
        </p:spPr>
        <p:txBody>
          <a:bodyPr>
            <a:spAutoFit/>
          </a:bodyPr>
          <a:lstStyle/>
          <a:p>
            <a:r>
              <a:rPr lang="en-US" sz="1100" b="0" i="0" dirty="0">
                <a:solidFill>
                  <a:srgbClr val="212121"/>
                </a:solidFill>
                <a:effectLst/>
                <a:latin typeface="BlinkMacSystemFont"/>
              </a:rPr>
              <a:t>Chen P, Wang D, Chen H, Zhou Z, He X. The </a:t>
            </a:r>
            <a:r>
              <a:rPr lang="en-US" sz="1100" b="0" i="0" dirty="0" err="1">
                <a:solidFill>
                  <a:srgbClr val="212121"/>
                </a:solidFill>
                <a:effectLst/>
                <a:latin typeface="BlinkMacSystemFont"/>
              </a:rPr>
              <a:t>nonessentiality</a:t>
            </a:r>
            <a:r>
              <a:rPr lang="en-US" sz="1100" b="0" i="0" dirty="0">
                <a:solidFill>
                  <a:srgbClr val="212121"/>
                </a:solidFill>
                <a:effectLst/>
                <a:latin typeface="BlinkMacSystemFont"/>
              </a:rPr>
              <a:t> of essential genes in yeast provides therapeutic insights into a human disease. </a:t>
            </a:r>
            <a:r>
              <a:rPr lang="en-US" sz="1100" b="0" i="1" dirty="0">
                <a:solidFill>
                  <a:srgbClr val="212121"/>
                </a:solidFill>
                <a:effectLst/>
                <a:latin typeface="BlinkMacSystemFont"/>
              </a:rPr>
              <a:t>Genome Res</a:t>
            </a:r>
            <a:r>
              <a:rPr lang="en-US" sz="1100" b="0" i="0" dirty="0">
                <a:solidFill>
                  <a:srgbClr val="212121"/>
                </a:solidFill>
                <a:effectLst/>
                <a:latin typeface="BlinkMacSystemFont"/>
              </a:rPr>
              <a:t>. 2016;26(10):1355‐1362. doi:10.1101/gr.205955.116</a:t>
            </a:r>
            <a:endParaRPr lang="nl-NL" sz="1100" dirty="0"/>
          </a:p>
        </p:txBody>
      </p:sp>
      <p:sp>
        <p:nvSpPr>
          <p:cNvPr id="22" name="TextBox 21">
            <a:extLst>
              <a:ext uri="{FF2B5EF4-FFF2-40B4-BE49-F238E27FC236}">
                <a16:creationId xmlns:a16="http://schemas.microsoft.com/office/drawing/2014/main" id="{7AE17B70-B074-4C8E-8FE8-217DDD87AFE9}"/>
              </a:ext>
            </a:extLst>
          </p:cNvPr>
          <p:cNvSpPr txBox="1"/>
          <p:nvPr/>
        </p:nvSpPr>
        <p:spPr>
          <a:xfrm>
            <a:off x="247137" y="5443244"/>
            <a:ext cx="2442949" cy="646331"/>
          </a:xfrm>
          <a:prstGeom prst="rect">
            <a:avLst/>
          </a:prstGeom>
          <a:noFill/>
        </p:spPr>
        <p:txBody>
          <a:bodyPr wrap="square" rtlCol="0">
            <a:spAutoFit/>
          </a:bodyPr>
          <a:lstStyle/>
          <a:p>
            <a:r>
              <a:rPr lang="nl-NL" b="1" dirty="0"/>
              <a:t>Change in letality due to toxin accumulation</a:t>
            </a:r>
          </a:p>
        </p:txBody>
      </p:sp>
    </p:spTree>
    <p:extLst>
      <p:ext uri="{BB962C8B-B14F-4D97-AF65-F5344CB8AC3E}">
        <p14:creationId xmlns:p14="http://schemas.microsoft.com/office/powerpoint/2010/main" val="381529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What we want to do</a:t>
            </a:r>
          </a:p>
        </p:txBody>
      </p:sp>
      <p:sp>
        <p:nvSpPr>
          <p:cNvPr id="4" name="TextBox 3">
            <a:extLst>
              <a:ext uri="{FF2B5EF4-FFF2-40B4-BE49-F238E27FC236}">
                <a16:creationId xmlns:a16="http://schemas.microsoft.com/office/drawing/2014/main" id="{7F2A26FD-91ED-49E1-99E8-B30F51193DA2}"/>
              </a:ext>
            </a:extLst>
          </p:cNvPr>
          <p:cNvSpPr txBox="1"/>
          <p:nvPr/>
        </p:nvSpPr>
        <p:spPr>
          <a:xfrm>
            <a:off x="838200" y="1429078"/>
            <a:ext cx="10515600" cy="523220"/>
          </a:xfrm>
          <a:prstGeom prst="rect">
            <a:avLst/>
          </a:prstGeom>
          <a:noFill/>
        </p:spPr>
        <p:txBody>
          <a:bodyPr wrap="square" rtlCol="0">
            <a:spAutoFit/>
          </a:bodyPr>
          <a:lstStyle/>
          <a:p>
            <a:r>
              <a:rPr lang="nl-NL" sz="2800" dirty="0"/>
              <a:t>How does essentiality/syntetic lethality depend on genetic backgound?</a:t>
            </a:r>
          </a:p>
        </p:txBody>
      </p:sp>
      <p:sp>
        <p:nvSpPr>
          <p:cNvPr id="14" name="Rectangle 13">
            <a:extLst>
              <a:ext uri="{FF2B5EF4-FFF2-40B4-BE49-F238E27FC236}">
                <a16:creationId xmlns:a16="http://schemas.microsoft.com/office/drawing/2014/main" id="{F4F00AF8-3EA1-4095-B375-74B623090BD1}"/>
              </a:ext>
            </a:extLst>
          </p:cNvPr>
          <p:cNvSpPr/>
          <p:nvPr/>
        </p:nvSpPr>
        <p:spPr>
          <a:xfrm>
            <a:off x="2784143" y="-9553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3" name="Picture 12">
            <a:extLst>
              <a:ext uri="{FF2B5EF4-FFF2-40B4-BE49-F238E27FC236}">
                <a16:creationId xmlns:a16="http://schemas.microsoft.com/office/drawing/2014/main" id="{A40D5297-B3E3-4C53-8DC1-D0125E33FA5B}"/>
              </a:ext>
            </a:extLst>
          </p:cNvPr>
          <p:cNvPicPr>
            <a:picLocks noChangeAspect="1"/>
          </p:cNvPicPr>
          <p:nvPr/>
        </p:nvPicPr>
        <p:blipFill rotWithShape="1">
          <a:blip r:embed="rId2"/>
          <a:srcRect t="27808" b="174"/>
          <a:stretch/>
        </p:blipFill>
        <p:spPr>
          <a:xfrm>
            <a:off x="1356815" y="3277448"/>
            <a:ext cx="8789349" cy="2957197"/>
          </a:xfrm>
          <a:prstGeom prst="rect">
            <a:avLst/>
          </a:prstGeom>
        </p:spPr>
      </p:pic>
      <p:sp>
        <p:nvSpPr>
          <p:cNvPr id="20" name="Rectangle 19">
            <a:extLst>
              <a:ext uri="{FF2B5EF4-FFF2-40B4-BE49-F238E27FC236}">
                <a16:creationId xmlns:a16="http://schemas.microsoft.com/office/drawing/2014/main" id="{FCF9A68C-C43D-4213-ACE4-306E1AF1FF05}"/>
              </a:ext>
            </a:extLst>
          </p:cNvPr>
          <p:cNvSpPr/>
          <p:nvPr/>
        </p:nvSpPr>
        <p:spPr>
          <a:xfrm>
            <a:off x="838200" y="6361349"/>
            <a:ext cx="10515600" cy="430887"/>
          </a:xfrm>
          <a:prstGeom prst="rect">
            <a:avLst/>
          </a:prstGeom>
        </p:spPr>
        <p:txBody>
          <a:bodyPr wrap="square">
            <a:spAutoFit/>
          </a:bodyPr>
          <a:lstStyle/>
          <a:p>
            <a:r>
              <a:rPr lang="en-US" sz="1100" b="0" i="0" dirty="0">
                <a:solidFill>
                  <a:srgbClr val="212121"/>
                </a:solidFill>
                <a:effectLst/>
                <a:latin typeface="BlinkMacSystemFont"/>
              </a:rPr>
              <a:t>Chen P, Wang D, Chen H, Zhou Z, He X. The </a:t>
            </a:r>
            <a:r>
              <a:rPr lang="en-US" sz="1100" b="0" i="0" dirty="0" err="1">
                <a:solidFill>
                  <a:srgbClr val="212121"/>
                </a:solidFill>
                <a:effectLst/>
                <a:latin typeface="BlinkMacSystemFont"/>
              </a:rPr>
              <a:t>nonessentiality</a:t>
            </a:r>
            <a:r>
              <a:rPr lang="en-US" sz="1100" b="0" i="0" dirty="0">
                <a:solidFill>
                  <a:srgbClr val="212121"/>
                </a:solidFill>
                <a:effectLst/>
                <a:latin typeface="BlinkMacSystemFont"/>
              </a:rPr>
              <a:t> of essential genes in yeast provides therapeutic insights into a human disease. </a:t>
            </a:r>
            <a:r>
              <a:rPr lang="en-US" sz="1100" b="0" i="1" dirty="0">
                <a:solidFill>
                  <a:srgbClr val="212121"/>
                </a:solidFill>
                <a:effectLst/>
                <a:latin typeface="BlinkMacSystemFont"/>
              </a:rPr>
              <a:t>Genome Res</a:t>
            </a:r>
            <a:r>
              <a:rPr lang="en-US" sz="1100" b="0" i="0" dirty="0">
                <a:solidFill>
                  <a:srgbClr val="212121"/>
                </a:solidFill>
                <a:effectLst/>
                <a:latin typeface="BlinkMacSystemFont"/>
              </a:rPr>
              <a:t>. 2016;26(10):1355‐1362. doi:10.1101/gr.205955.116</a:t>
            </a:r>
            <a:endParaRPr lang="nl-NL" sz="1100" dirty="0"/>
          </a:p>
        </p:txBody>
      </p:sp>
      <p:sp>
        <p:nvSpPr>
          <p:cNvPr id="18" name="TextBox 17">
            <a:extLst>
              <a:ext uri="{FF2B5EF4-FFF2-40B4-BE49-F238E27FC236}">
                <a16:creationId xmlns:a16="http://schemas.microsoft.com/office/drawing/2014/main" id="{45EA9F68-90A9-44E4-BE16-12BC66E1CBFD}"/>
              </a:ext>
            </a:extLst>
          </p:cNvPr>
          <p:cNvSpPr txBox="1"/>
          <p:nvPr/>
        </p:nvSpPr>
        <p:spPr>
          <a:xfrm>
            <a:off x="1624083" y="2260930"/>
            <a:ext cx="9894627" cy="707886"/>
          </a:xfrm>
          <a:prstGeom prst="rect">
            <a:avLst/>
          </a:prstGeom>
          <a:noFill/>
        </p:spPr>
        <p:txBody>
          <a:bodyPr wrap="square" rtlCol="0">
            <a:spAutoFit/>
          </a:bodyPr>
          <a:lstStyle/>
          <a:p>
            <a:r>
              <a:rPr lang="nl-NL" sz="2000" b="1" dirty="0"/>
              <a:t>Need to distinguish between these two different types? </a:t>
            </a:r>
          </a:p>
          <a:p>
            <a:r>
              <a:rPr lang="nl-NL" sz="2000" b="1" dirty="0"/>
              <a:t>(essentiality of genes involved in non-dispensable cell functions seems most interesting)</a:t>
            </a:r>
            <a:r>
              <a:rPr lang="nl-NL" dirty="0"/>
              <a:t> </a:t>
            </a:r>
          </a:p>
        </p:txBody>
      </p:sp>
    </p:spTree>
    <p:extLst>
      <p:ext uri="{BB962C8B-B14F-4D97-AF65-F5344CB8AC3E}">
        <p14:creationId xmlns:p14="http://schemas.microsoft.com/office/powerpoint/2010/main" val="94847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What we want to do</a:t>
            </a:r>
          </a:p>
        </p:txBody>
      </p:sp>
      <p:sp>
        <p:nvSpPr>
          <p:cNvPr id="4" name="TextBox 3">
            <a:extLst>
              <a:ext uri="{FF2B5EF4-FFF2-40B4-BE49-F238E27FC236}">
                <a16:creationId xmlns:a16="http://schemas.microsoft.com/office/drawing/2014/main" id="{7F2A26FD-91ED-49E1-99E8-B30F51193DA2}"/>
              </a:ext>
            </a:extLst>
          </p:cNvPr>
          <p:cNvSpPr txBox="1"/>
          <p:nvPr/>
        </p:nvSpPr>
        <p:spPr>
          <a:xfrm>
            <a:off x="838200" y="1429078"/>
            <a:ext cx="10515600" cy="523220"/>
          </a:xfrm>
          <a:prstGeom prst="rect">
            <a:avLst/>
          </a:prstGeom>
          <a:noFill/>
        </p:spPr>
        <p:txBody>
          <a:bodyPr wrap="square" rtlCol="0">
            <a:spAutoFit/>
          </a:bodyPr>
          <a:lstStyle/>
          <a:p>
            <a:r>
              <a:rPr lang="nl-NL" sz="2800" dirty="0"/>
              <a:t>How does essentiality/syntetic lethality depend on genetic backgound?</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564147" y="3195508"/>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dirty="0"/>
                <a:t>Gene A</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7057629" y="3194840"/>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dirty="0"/>
                <a:t>Gene B</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97293" y="2672288"/>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656121" y="2672288"/>
            <a:ext cx="2361062" cy="523220"/>
          </a:xfrm>
          <a:prstGeom prst="rect">
            <a:avLst/>
          </a:prstGeom>
          <a:noFill/>
        </p:spPr>
        <p:txBody>
          <a:bodyPr wrap="square" rtlCol="0">
            <a:spAutoFit/>
          </a:bodyPr>
          <a:lstStyle/>
          <a:p>
            <a:r>
              <a:rPr lang="nl-NL" sz="2800" b="1" dirty="0">
                <a:solidFill>
                  <a:schemeClr val="accent4"/>
                </a:solidFill>
              </a:rPr>
              <a:t>Non-essential</a:t>
            </a:r>
          </a:p>
        </p:txBody>
      </p:sp>
      <p:cxnSp>
        <p:nvCxnSpPr>
          <p:cNvPr id="21" name="Straight Arrow Connector 20">
            <a:extLst>
              <a:ext uri="{FF2B5EF4-FFF2-40B4-BE49-F238E27FC236}">
                <a16:creationId xmlns:a16="http://schemas.microsoft.com/office/drawing/2014/main" id="{413A18C1-DCFB-47D9-AA6D-EC53C7829425}"/>
              </a:ext>
            </a:extLst>
          </p:cNvPr>
          <p:cNvCxnSpPr>
            <a:cxnSpLocks/>
            <a:stCxn id="7" idx="3"/>
          </p:cNvCxnSpPr>
          <p:nvPr/>
        </p:nvCxnSpPr>
        <p:spPr>
          <a:xfrm>
            <a:off x="4891244" y="3673091"/>
            <a:ext cx="2129475"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71A0D8F-63BE-4158-9CEA-48FE9B70948E}"/>
              </a:ext>
            </a:extLst>
          </p:cNvPr>
          <p:cNvSpPr txBox="1"/>
          <p:nvPr/>
        </p:nvSpPr>
        <p:spPr>
          <a:xfrm>
            <a:off x="4673031" y="1925671"/>
            <a:ext cx="3043451" cy="461665"/>
          </a:xfrm>
          <a:prstGeom prst="rect">
            <a:avLst/>
          </a:prstGeom>
          <a:noFill/>
        </p:spPr>
        <p:txBody>
          <a:bodyPr wrap="square" rtlCol="0">
            <a:spAutoFit/>
          </a:bodyPr>
          <a:lstStyle/>
          <a:p>
            <a:r>
              <a:rPr lang="nl-NL" sz="2400" b="1" dirty="0"/>
              <a:t>Three genes involved</a:t>
            </a:r>
          </a:p>
        </p:txBody>
      </p:sp>
      <p:sp>
        <p:nvSpPr>
          <p:cNvPr id="24" name="TextBox 23">
            <a:extLst>
              <a:ext uri="{FF2B5EF4-FFF2-40B4-BE49-F238E27FC236}">
                <a16:creationId xmlns:a16="http://schemas.microsoft.com/office/drawing/2014/main" id="{7BFA6B4B-1C44-4636-A86A-348186364C1E}"/>
              </a:ext>
            </a:extLst>
          </p:cNvPr>
          <p:cNvSpPr txBox="1"/>
          <p:nvPr/>
        </p:nvSpPr>
        <p:spPr>
          <a:xfrm>
            <a:off x="5240741" y="3290376"/>
            <a:ext cx="1524943" cy="369332"/>
          </a:xfrm>
          <a:prstGeom prst="rect">
            <a:avLst/>
          </a:prstGeom>
          <a:noFill/>
        </p:spPr>
        <p:txBody>
          <a:bodyPr wrap="square" rtlCol="0">
            <a:spAutoFit/>
          </a:bodyPr>
          <a:lstStyle/>
          <a:p>
            <a:r>
              <a:rPr lang="nl-NL" b="1" dirty="0"/>
              <a:t>SL-interaction</a:t>
            </a:r>
          </a:p>
        </p:txBody>
      </p:sp>
    </p:spTree>
    <p:extLst>
      <p:ext uri="{BB962C8B-B14F-4D97-AF65-F5344CB8AC3E}">
        <p14:creationId xmlns:p14="http://schemas.microsoft.com/office/powerpoint/2010/main" val="121342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What we want to do</a:t>
            </a:r>
          </a:p>
        </p:txBody>
      </p:sp>
      <p:sp>
        <p:nvSpPr>
          <p:cNvPr id="4" name="TextBox 3">
            <a:extLst>
              <a:ext uri="{FF2B5EF4-FFF2-40B4-BE49-F238E27FC236}">
                <a16:creationId xmlns:a16="http://schemas.microsoft.com/office/drawing/2014/main" id="{7F2A26FD-91ED-49E1-99E8-B30F51193DA2}"/>
              </a:ext>
            </a:extLst>
          </p:cNvPr>
          <p:cNvSpPr txBox="1"/>
          <p:nvPr/>
        </p:nvSpPr>
        <p:spPr>
          <a:xfrm>
            <a:off x="838200" y="1429078"/>
            <a:ext cx="10515600" cy="523220"/>
          </a:xfrm>
          <a:prstGeom prst="rect">
            <a:avLst/>
          </a:prstGeom>
          <a:noFill/>
        </p:spPr>
        <p:txBody>
          <a:bodyPr wrap="square" rtlCol="0">
            <a:spAutoFit/>
          </a:bodyPr>
          <a:lstStyle/>
          <a:p>
            <a:r>
              <a:rPr lang="nl-NL" sz="2800" dirty="0"/>
              <a:t>How does essentiality/syntetic lethality depend on genetic backgound?</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564147" y="3195508"/>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dirty="0"/>
                <a:t>Gene A</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7057629" y="3194840"/>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dirty="0"/>
                <a:t>Gene B</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97293" y="2672288"/>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656121" y="2672288"/>
            <a:ext cx="2361062" cy="523220"/>
          </a:xfrm>
          <a:prstGeom prst="rect">
            <a:avLst/>
          </a:prstGeom>
          <a:noFill/>
        </p:spPr>
        <p:txBody>
          <a:bodyPr wrap="square" rtlCol="0">
            <a:spAutoFit/>
          </a:bodyPr>
          <a:lstStyle/>
          <a:p>
            <a:r>
              <a:rPr lang="nl-NL" sz="2800" b="1" dirty="0">
                <a:solidFill>
                  <a:schemeClr val="accent4"/>
                </a:solidFill>
              </a:rPr>
              <a:t>Non-essential</a:t>
            </a:r>
          </a:p>
        </p:txBody>
      </p:sp>
      <p:grpSp>
        <p:nvGrpSpPr>
          <p:cNvPr id="13" name="Group 12">
            <a:extLst>
              <a:ext uri="{FF2B5EF4-FFF2-40B4-BE49-F238E27FC236}">
                <a16:creationId xmlns:a16="http://schemas.microsoft.com/office/drawing/2014/main" id="{7281E9AD-1F68-4BA3-A817-3CB5F083DE0F}"/>
              </a:ext>
            </a:extLst>
          </p:cNvPr>
          <p:cNvGrpSpPr/>
          <p:nvPr/>
        </p:nvGrpSpPr>
        <p:grpSpPr>
          <a:xfrm>
            <a:off x="4343984" y="5628145"/>
            <a:ext cx="3290187" cy="864730"/>
            <a:chOff x="2073964" y="4756154"/>
            <a:chExt cx="2067339" cy="543340"/>
          </a:xfrm>
        </p:grpSpPr>
        <p:sp>
          <p:nvSpPr>
            <p:cNvPr id="14" name="Rectangle 13">
              <a:extLst>
                <a:ext uri="{FF2B5EF4-FFF2-40B4-BE49-F238E27FC236}">
                  <a16:creationId xmlns:a16="http://schemas.microsoft.com/office/drawing/2014/main" id="{0F9B0DFF-0A3A-42B2-A02C-54139F142187}"/>
                </a:ext>
              </a:extLst>
            </p:cNvPr>
            <p:cNvSpPr/>
            <p:nvPr/>
          </p:nvSpPr>
          <p:spPr>
            <a:xfrm>
              <a:off x="2073964" y="4756154"/>
              <a:ext cx="2067339" cy="5433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a:extLst>
                <a:ext uri="{FF2B5EF4-FFF2-40B4-BE49-F238E27FC236}">
                  <a16:creationId xmlns:a16="http://schemas.microsoft.com/office/drawing/2014/main" id="{A2C824DB-8DD1-42FC-979F-975B1DEBFBF2}"/>
                </a:ext>
              </a:extLst>
            </p:cNvPr>
            <p:cNvSpPr txBox="1"/>
            <p:nvPr/>
          </p:nvSpPr>
          <p:spPr>
            <a:xfrm>
              <a:off x="2080591" y="4843578"/>
              <a:ext cx="2060712" cy="369332"/>
            </a:xfrm>
            <a:prstGeom prst="rect">
              <a:avLst/>
            </a:prstGeom>
            <a:noFill/>
          </p:spPr>
          <p:txBody>
            <a:bodyPr wrap="square" rtlCol="0">
              <a:spAutoFit/>
            </a:bodyPr>
            <a:lstStyle/>
            <a:p>
              <a:pPr algn="ctr"/>
              <a:r>
                <a:rPr lang="nl-NL" sz="3200" b="1" dirty="0"/>
                <a:t>Gene C</a:t>
              </a:r>
            </a:p>
          </p:txBody>
        </p:sp>
      </p:grpSp>
      <p:cxnSp>
        <p:nvCxnSpPr>
          <p:cNvPr id="21" name="Straight Arrow Connector 20">
            <a:extLst>
              <a:ext uri="{FF2B5EF4-FFF2-40B4-BE49-F238E27FC236}">
                <a16:creationId xmlns:a16="http://schemas.microsoft.com/office/drawing/2014/main" id="{413A18C1-DCFB-47D9-AA6D-EC53C7829425}"/>
              </a:ext>
            </a:extLst>
          </p:cNvPr>
          <p:cNvCxnSpPr>
            <a:cxnSpLocks/>
            <a:stCxn id="7" idx="3"/>
          </p:cNvCxnSpPr>
          <p:nvPr/>
        </p:nvCxnSpPr>
        <p:spPr>
          <a:xfrm>
            <a:off x="4891244" y="3673091"/>
            <a:ext cx="2129475"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71A0D8F-63BE-4158-9CEA-48FE9B70948E}"/>
              </a:ext>
            </a:extLst>
          </p:cNvPr>
          <p:cNvSpPr txBox="1"/>
          <p:nvPr/>
        </p:nvSpPr>
        <p:spPr>
          <a:xfrm>
            <a:off x="4673031" y="1925671"/>
            <a:ext cx="3043451" cy="461665"/>
          </a:xfrm>
          <a:prstGeom prst="rect">
            <a:avLst/>
          </a:prstGeom>
          <a:noFill/>
        </p:spPr>
        <p:txBody>
          <a:bodyPr wrap="square" rtlCol="0">
            <a:spAutoFit/>
          </a:bodyPr>
          <a:lstStyle/>
          <a:p>
            <a:r>
              <a:rPr lang="nl-NL" sz="2400" b="1" dirty="0"/>
              <a:t>Three genes involved</a:t>
            </a:r>
          </a:p>
        </p:txBody>
      </p:sp>
      <p:sp>
        <p:nvSpPr>
          <p:cNvPr id="24" name="TextBox 23">
            <a:extLst>
              <a:ext uri="{FF2B5EF4-FFF2-40B4-BE49-F238E27FC236}">
                <a16:creationId xmlns:a16="http://schemas.microsoft.com/office/drawing/2014/main" id="{7BFA6B4B-1C44-4636-A86A-348186364C1E}"/>
              </a:ext>
            </a:extLst>
          </p:cNvPr>
          <p:cNvSpPr txBox="1"/>
          <p:nvPr/>
        </p:nvSpPr>
        <p:spPr>
          <a:xfrm>
            <a:off x="5240741" y="3290376"/>
            <a:ext cx="1524943" cy="369332"/>
          </a:xfrm>
          <a:prstGeom prst="rect">
            <a:avLst/>
          </a:prstGeom>
          <a:noFill/>
        </p:spPr>
        <p:txBody>
          <a:bodyPr wrap="square" rtlCol="0">
            <a:spAutoFit/>
          </a:bodyPr>
          <a:lstStyle/>
          <a:p>
            <a:r>
              <a:rPr lang="nl-NL" b="1" dirty="0"/>
              <a:t>SL-interaction</a:t>
            </a:r>
          </a:p>
        </p:txBody>
      </p:sp>
      <p:cxnSp>
        <p:nvCxnSpPr>
          <p:cNvPr id="26" name="Straight Arrow Connector 25">
            <a:extLst>
              <a:ext uri="{FF2B5EF4-FFF2-40B4-BE49-F238E27FC236}">
                <a16:creationId xmlns:a16="http://schemas.microsoft.com/office/drawing/2014/main" id="{37F213C5-6B67-4DBF-916E-9B6CA456363E}"/>
              </a:ext>
            </a:extLst>
          </p:cNvPr>
          <p:cNvCxnSpPr>
            <a:cxnSpLocks/>
          </p:cNvCxnSpPr>
          <p:nvPr/>
        </p:nvCxnSpPr>
        <p:spPr>
          <a:xfrm flipV="1">
            <a:off x="5959795" y="3812229"/>
            <a:ext cx="17925" cy="17151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88C1D3F-FE43-4663-8A03-9944DF1B972D}"/>
              </a:ext>
            </a:extLst>
          </p:cNvPr>
          <p:cNvSpPr txBox="1"/>
          <p:nvPr/>
        </p:nvSpPr>
        <p:spPr>
          <a:xfrm>
            <a:off x="8393373" y="4840447"/>
            <a:ext cx="3521122" cy="923330"/>
          </a:xfrm>
          <a:prstGeom prst="rect">
            <a:avLst/>
          </a:prstGeom>
          <a:noFill/>
        </p:spPr>
        <p:txBody>
          <a:bodyPr wrap="square" rtlCol="0">
            <a:spAutoFit/>
          </a:bodyPr>
          <a:lstStyle/>
          <a:p>
            <a:r>
              <a:rPr lang="nl-NL" b="1" dirty="0"/>
              <a:t>How does presence/absence of </a:t>
            </a:r>
            <a:r>
              <a:rPr lang="nl-NL" b="1" dirty="0">
                <a:solidFill>
                  <a:schemeClr val="accent4"/>
                </a:solidFill>
              </a:rPr>
              <a:t>gene C </a:t>
            </a:r>
            <a:r>
              <a:rPr lang="nl-NL" b="1" dirty="0"/>
              <a:t>affect the SL interaction between </a:t>
            </a:r>
            <a:r>
              <a:rPr lang="nl-NL" b="1" dirty="0">
                <a:solidFill>
                  <a:srgbClr val="FF0000"/>
                </a:solidFill>
              </a:rPr>
              <a:t>Gene A </a:t>
            </a:r>
            <a:r>
              <a:rPr lang="nl-NL" b="1" dirty="0"/>
              <a:t>and </a:t>
            </a:r>
            <a:r>
              <a:rPr lang="nl-NL" b="1" dirty="0">
                <a:solidFill>
                  <a:schemeClr val="accent6"/>
                </a:solidFill>
              </a:rPr>
              <a:t>Gene B</a:t>
            </a:r>
            <a:r>
              <a:rPr lang="nl-NL" b="1" dirty="0"/>
              <a:t>?</a:t>
            </a:r>
          </a:p>
        </p:txBody>
      </p:sp>
      <p:sp>
        <p:nvSpPr>
          <p:cNvPr id="3" name="TextBox 2">
            <a:extLst>
              <a:ext uri="{FF2B5EF4-FFF2-40B4-BE49-F238E27FC236}">
                <a16:creationId xmlns:a16="http://schemas.microsoft.com/office/drawing/2014/main" id="{B2779A72-A4D7-4E3F-B7E2-CA0A75EBD6F2}"/>
              </a:ext>
            </a:extLst>
          </p:cNvPr>
          <p:cNvSpPr txBox="1"/>
          <p:nvPr/>
        </p:nvSpPr>
        <p:spPr>
          <a:xfrm>
            <a:off x="5964334" y="4270428"/>
            <a:ext cx="499895" cy="830997"/>
          </a:xfrm>
          <a:prstGeom prst="rect">
            <a:avLst/>
          </a:prstGeom>
          <a:noFill/>
        </p:spPr>
        <p:txBody>
          <a:bodyPr wrap="square" rtlCol="0">
            <a:spAutoFit/>
          </a:bodyPr>
          <a:lstStyle/>
          <a:p>
            <a:r>
              <a:rPr lang="nl-NL" sz="4800" b="1" dirty="0">
                <a:solidFill>
                  <a:srgbClr val="FF0000"/>
                </a:solidFill>
              </a:rPr>
              <a:t>?</a:t>
            </a:r>
          </a:p>
        </p:txBody>
      </p:sp>
    </p:spTree>
    <p:extLst>
      <p:ext uri="{BB962C8B-B14F-4D97-AF65-F5344CB8AC3E}">
        <p14:creationId xmlns:p14="http://schemas.microsoft.com/office/powerpoint/2010/main" val="221656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Example from polarity</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564147" y="2799722"/>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i="1" dirty="0"/>
                <a:t>BEM1</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7057629" y="2799054"/>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BEM2</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97293" y="2276502"/>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656121" y="2276502"/>
            <a:ext cx="2361062" cy="523220"/>
          </a:xfrm>
          <a:prstGeom prst="rect">
            <a:avLst/>
          </a:prstGeom>
          <a:noFill/>
        </p:spPr>
        <p:txBody>
          <a:bodyPr wrap="square" rtlCol="0">
            <a:spAutoFit/>
          </a:bodyPr>
          <a:lstStyle/>
          <a:p>
            <a:r>
              <a:rPr lang="nl-NL" sz="2800" b="1" dirty="0">
                <a:solidFill>
                  <a:schemeClr val="accent4"/>
                </a:solidFill>
              </a:rPr>
              <a:t>Non-essential</a:t>
            </a:r>
          </a:p>
        </p:txBody>
      </p:sp>
      <p:cxnSp>
        <p:nvCxnSpPr>
          <p:cNvPr id="21" name="Straight Arrow Connector 20">
            <a:extLst>
              <a:ext uri="{FF2B5EF4-FFF2-40B4-BE49-F238E27FC236}">
                <a16:creationId xmlns:a16="http://schemas.microsoft.com/office/drawing/2014/main" id="{413A18C1-DCFB-47D9-AA6D-EC53C7829425}"/>
              </a:ext>
            </a:extLst>
          </p:cNvPr>
          <p:cNvCxnSpPr>
            <a:cxnSpLocks/>
            <a:stCxn id="7" idx="3"/>
          </p:cNvCxnSpPr>
          <p:nvPr/>
        </p:nvCxnSpPr>
        <p:spPr>
          <a:xfrm>
            <a:off x="4891244" y="3277305"/>
            <a:ext cx="2129475"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A6B4B-1C44-4636-A86A-348186364C1E}"/>
              </a:ext>
            </a:extLst>
          </p:cNvPr>
          <p:cNvSpPr txBox="1"/>
          <p:nvPr/>
        </p:nvSpPr>
        <p:spPr>
          <a:xfrm>
            <a:off x="5240741" y="2894590"/>
            <a:ext cx="1524943" cy="369332"/>
          </a:xfrm>
          <a:prstGeom prst="rect">
            <a:avLst/>
          </a:prstGeom>
          <a:noFill/>
        </p:spPr>
        <p:txBody>
          <a:bodyPr wrap="square" rtlCol="0">
            <a:spAutoFit/>
          </a:bodyPr>
          <a:lstStyle/>
          <a:p>
            <a:r>
              <a:rPr lang="nl-NL" b="1" dirty="0"/>
              <a:t>SL-interaction</a:t>
            </a:r>
          </a:p>
        </p:txBody>
      </p:sp>
      <p:sp>
        <p:nvSpPr>
          <p:cNvPr id="3" name="TextBox 2">
            <a:extLst>
              <a:ext uri="{FF2B5EF4-FFF2-40B4-BE49-F238E27FC236}">
                <a16:creationId xmlns:a16="http://schemas.microsoft.com/office/drawing/2014/main" id="{0E6B238D-7C37-4BA2-A04A-64C0D3F6F29A}"/>
              </a:ext>
            </a:extLst>
          </p:cNvPr>
          <p:cNvSpPr txBox="1"/>
          <p:nvPr/>
        </p:nvSpPr>
        <p:spPr>
          <a:xfrm>
            <a:off x="4312694" y="1690688"/>
            <a:ext cx="3835021" cy="400110"/>
          </a:xfrm>
          <a:prstGeom prst="rect">
            <a:avLst/>
          </a:prstGeom>
          <a:noFill/>
        </p:spPr>
        <p:txBody>
          <a:bodyPr wrap="square" rtlCol="0">
            <a:spAutoFit/>
          </a:bodyPr>
          <a:lstStyle/>
          <a:p>
            <a:r>
              <a:rPr lang="nl-NL" sz="2000" b="1" dirty="0"/>
              <a:t>Based on interactions from SGD</a:t>
            </a:r>
          </a:p>
        </p:txBody>
      </p:sp>
    </p:spTree>
    <p:extLst>
      <p:ext uri="{BB962C8B-B14F-4D97-AF65-F5344CB8AC3E}">
        <p14:creationId xmlns:p14="http://schemas.microsoft.com/office/powerpoint/2010/main" val="189733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Example from polarity</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564147" y="2799722"/>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i="1" dirty="0"/>
                <a:t>BEM1</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7057629" y="2799054"/>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BEM2</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97293" y="2276502"/>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656121" y="2276502"/>
            <a:ext cx="2361062" cy="523220"/>
          </a:xfrm>
          <a:prstGeom prst="rect">
            <a:avLst/>
          </a:prstGeom>
          <a:noFill/>
        </p:spPr>
        <p:txBody>
          <a:bodyPr wrap="square" rtlCol="0">
            <a:spAutoFit/>
          </a:bodyPr>
          <a:lstStyle/>
          <a:p>
            <a:r>
              <a:rPr lang="nl-NL" sz="2800" b="1" dirty="0">
                <a:solidFill>
                  <a:srgbClr val="FF0000"/>
                </a:solidFill>
              </a:rPr>
              <a:t>Essential</a:t>
            </a:r>
          </a:p>
        </p:txBody>
      </p:sp>
      <p:cxnSp>
        <p:nvCxnSpPr>
          <p:cNvPr id="21" name="Straight Arrow Connector 20">
            <a:extLst>
              <a:ext uri="{FF2B5EF4-FFF2-40B4-BE49-F238E27FC236}">
                <a16:creationId xmlns:a16="http://schemas.microsoft.com/office/drawing/2014/main" id="{413A18C1-DCFB-47D9-AA6D-EC53C7829425}"/>
              </a:ext>
            </a:extLst>
          </p:cNvPr>
          <p:cNvCxnSpPr>
            <a:cxnSpLocks/>
            <a:stCxn id="7" idx="3"/>
          </p:cNvCxnSpPr>
          <p:nvPr/>
        </p:nvCxnSpPr>
        <p:spPr>
          <a:xfrm>
            <a:off x="4891244" y="3277305"/>
            <a:ext cx="2129475"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A6B4B-1C44-4636-A86A-348186364C1E}"/>
              </a:ext>
            </a:extLst>
          </p:cNvPr>
          <p:cNvSpPr txBox="1"/>
          <p:nvPr/>
        </p:nvSpPr>
        <p:spPr>
          <a:xfrm>
            <a:off x="5240741" y="2894590"/>
            <a:ext cx="1524943" cy="369332"/>
          </a:xfrm>
          <a:prstGeom prst="rect">
            <a:avLst/>
          </a:prstGeom>
          <a:noFill/>
        </p:spPr>
        <p:txBody>
          <a:bodyPr wrap="square" rtlCol="0">
            <a:spAutoFit/>
          </a:bodyPr>
          <a:lstStyle/>
          <a:p>
            <a:r>
              <a:rPr lang="nl-NL" b="1" dirty="0"/>
              <a:t>SL-interaction</a:t>
            </a:r>
          </a:p>
        </p:txBody>
      </p:sp>
      <p:sp>
        <p:nvSpPr>
          <p:cNvPr id="13" name="Multiplication Sign 12">
            <a:extLst>
              <a:ext uri="{FF2B5EF4-FFF2-40B4-BE49-F238E27FC236}">
                <a16:creationId xmlns:a16="http://schemas.microsoft.com/office/drawing/2014/main" id="{BE5A4DE4-6E79-41D7-8180-982D2ECD9E19}"/>
              </a:ext>
            </a:extLst>
          </p:cNvPr>
          <p:cNvSpPr/>
          <p:nvPr/>
        </p:nvSpPr>
        <p:spPr>
          <a:xfrm>
            <a:off x="2289085" y="2025138"/>
            <a:ext cx="1851272" cy="241256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562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Example from polarity</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564147" y="2799722"/>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i="1" dirty="0"/>
                <a:t>BEM1</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7057629" y="2799054"/>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BEM2</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97293" y="2276502"/>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656121" y="2276502"/>
            <a:ext cx="2361062" cy="523220"/>
          </a:xfrm>
          <a:prstGeom prst="rect">
            <a:avLst/>
          </a:prstGeom>
          <a:noFill/>
        </p:spPr>
        <p:txBody>
          <a:bodyPr wrap="square" rtlCol="0">
            <a:spAutoFit/>
          </a:bodyPr>
          <a:lstStyle/>
          <a:p>
            <a:r>
              <a:rPr lang="nl-NL" sz="2800" b="1" dirty="0">
                <a:solidFill>
                  <a:schemeClr val="accent4"/>
                </a:solidFill>
              </a:rPr>
              <a:t>Non-essential</a:t>
            </a:r>
          </a:p>
        </p:txBody>
      </p:sp>
      <p:grpSp>
        <p:nvGrpSpPr>
          <p:cNvPr id="13" name="Group 12">
            <a:extLst>
              <a:ext uri="{FF2B5EF4-FFF2-40B4-BE49-F238E27FC236}">
                <a16:creationId xmlns:a16="http://schemas.microsoft.com/office/drawing/2014/main" id="{7281E9AD-1F68-4BA3-A817-3CB5F083DE0F}"/>
              </a:ext>
            </a:extLst>
          </p:cNvPr>
          <p:cNvGrpSpPr/>
          <p:nvPr/>
        </p:nvGrpSpPr>
        <p:grpSpPr>
          <a:xfrm>
            <a:off x="4343984" y="5232359"/>
            <a:ext cx="3290187" cy="864730"/>
            <a:chOff x="2073964" y="4756154"/>
            <a:chExt cx="2067339" cy="543340"/>
          </a:xfrm>
        </p:grpSpPr>
        <p:sp>
          <p:nvSpPr>
            <p:cNvPr id="14" name="Rectangle 13">
              <a:extLst>
                <a:ext uri="{FF2B5EF4-FFF2-40B4-BE49-F238E27FC236}">
                  <a16:creationId xmlns:a16="http://schemas.microsoft.com/office/drawing/2014/main" id="{0F9B0DFF-0A3A-42B2-A02C-54139F142187}"/>
                </a:ext>
              </a:extLst>
            </p:cNvPr>
            <p:cNvSpPr/>
            <p:nvPr/>
          </p:nvSpPr>
          <p:spPr>
            <a:xfrm>
              <a:off x="2073964" y="4756154"/>
              <a:ext cx="2067339" cy="5433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a:extLst>
                <a:ext uri="{FF2B5EF4-FFF2-40B4-BE49-F238E27FC236}">
                  <a16:creationId xmlns:a16="http://schemas.microsoft.com/office/drawing/2014/main" id="{A2C824DB-8DD1-42FC-979F-975B1DEBFBF2}"/>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BEM3</a:t>
              </a:r>
            </a:p>
          </p:txBody>
        </p:sp>
      </p:grpSp>
      <p:cxnSp>
        <p:nvCxnSpPr>
          <p:cNvPr id="21" name="Straight Arrow Connector 20">
            <a:extLst>
              <a:ext uri="{FF2B5EF4-FFF2-40B4-BE49-F238E27FC236}">
                <a16:creationId xmlns:a16="http://schemas.microsoft.com/office/drawing/2014/main" id="{413A18C1-DCFB-47D9-AA6D-EC53C7829425}"/>
              </a:ext>
            </a:extLst>
          </p:cNvPr>
          <p:cNvCxnSpPr>
            <a:cxnSpLocks/>
            <a:stCxn id="7" idx="3"/>
          </p:cNvCxnSpPr>
          <p:nvPr/>
        </p:nvCxnSpPr>
        <p:spPr>
          <a:xfrm>
            <a:off x="4891244" y="3277305"/>
            <a:ext cx="2129475"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A6B4B-1C44-4636-A86A-348186364C1E}"/>
              </a:ext>
            </a:extLst>
          </p:cNvPr>
          <p:cNvSpPr txBox="1"/>
          <p:nvPr/>
        </p:nvSpPr>
        <p:spPr>
          <a:xfrm>
            <a:off x="5240741" y="2894590"/>
            <a:ext cx="1524943" cy="369332"/>
          </a:xfrm>
          <a:prstGeom prst="rect">
            <a:avLst/>
          </a:prstGeom>
          <a:noFill/>
        </p:spPr>
        <p:txBody>
          <a:bodyPr wrap="square" rtlCol="0">
            <a:spAutoFit/>
          </a:bodyPr>
          <a:lstStyle/>
          <a:p>
            <a:r>
              <a:rPr lang="nl-NL" b="1" dirty="0"/>
              <a:t>SL-interaction</a:t>
            </a:r>
          </a:p>
        </p:txBody>
      </p:sp>
      <p:cxnSp>
        <p:nvCxnSpPr>
          <p:cNvPr id="26" name="Straight Arrow Connector 25">
            <a:extLst>
              <a:ext uri="{FF2B5EF4-FFF2-40B4-BE49-F238E27FC236}">
                <a16:creationId xmlns:a16="http://schemas.microsoft.com/office/drawing/2014/main" id="{37F213C5-6B67-4DBF-916E-9B6CA456363E}"/>
              </a:ext>
            </a:extLst>
          </p:cNvPr>
          <p:cNvCxnSpPr>
            <a:cxnSpLocks/>
          </p:cNvCxnSpPr>
          <p:nvPr/>
        </p:nvCxnSpPr>
        <p:spPr>
          <a:xfrm flipV="1">
            <a:off x="5959795" y="3416443"/>
            <a:ext cx="17925" cy="17151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370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Example from polarity</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564147" y="2799722"/>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i="1" dirty="0"/>
                <a:t>BEM1</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7057629" y="2799054"/>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BEM2</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97293" y="2276502"/>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656121" y="2276502"/>
            <a:ext cx="2361062" cy="523220"/>
          </a:xfrm>
          <a:prstGeom prst="rect">
            <a:avLst/>
          </a:prstGeom>
          <a:noFill/>
        </p:spPr>
        <p:txBody>
          <a:bodyPr wrap="square" rtlCol="0">
            <a:spAutoFit/>
          </a:bodyPr>
          <a:lstStyle/>
          <a:p>
            <a:r>
              <a:rPr lang="nl-NL" sz="2800" b="1" dirty="0">
                <a:solidFill>
                  <a:srgbClr val="FF0000"/>
                </a:solidFill>
              </a:rPr>
              <a:t>Essential</a:t>
            </a:r>
          </a:p>
        </p:txBody>
      </p:sp>
      <p:grpSp>
        <p:nvGrpSpPr>
          <p:cNvPr id="13" name="Group 12">
            <a:extLst>
              <a:ext uri="{FF2B5EF4-FFF2-40B4-BE49-F238E27FC236}">
                <a16:creationId xmlns:a16="http://schemas.microsoft.com/office/drawing/2014/main" id="{7281E9AD-1F68-4BA3-A817-3CB5F083DE0F}"/>
              </a:ext>
            </a:extLst>
          </p:cNvPr>
          <p:cNvGrpSpPr/>
          <p:nvPr/>
        </p:nvGrpSpPr>
        <p:grpSpPr>
          <a:xfrm>
            <a:off x="4343984" y="5232359"/>
            <a:ext cx="3290187" cy="864730"/>
            <a:chOff x="2073964" y="4756154"/>
            <a:chExt cx="2067339" cy="543340"/>
          </a:xfrm>
        </p:grpSpPr>
        <p:sp>
          <p:nvSpPr>
            <p:cNvPr id="14" name="Rectangle 13">
              <a:extLst>
                <a:ext uri="{FF2B5EF4-FFF2-40B4-BE49-F238E27FC236}">
                  <a16:creationId xmlns:a16="http://schemas.microsoft.com/office/drawing/2014/main" id="{0F9B0DFF-0A3A-42B2-A02C-54139F142187}"/>
                </a:ext>
              </a:extLst>
            </p:cNvPr>
            <p:cNvSpPr/>
            <p:nvPr/>
          </p:nvSpPr>
          <p:spPr>
            <a:xfrm>
              <a:off x="2073964" y="4756154"/>
              <a:ext cx="2067339" cy="5433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a:extLst>
                <a:ext uri="{FF2B5EF4-FFF2-40B4-BE49-F238E27FC236}">
                  <a16:creationId xmlns:a16="http://schemas.microsoft.com/office/drawing/2014/main" id="{A2C824DB-8DD1-42FC-979F-975B1DEBFBF2}"/>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BEM3</a:t>
              </a:r>
            </a:p>
          </p:txBody>
        </p:sp>
      </p:grpSp>
      <p:cxnSp>
        <p:nvCxnSpPr>
          <p:cNvPr id="21" name="Straight Arrow Connector 20">
            <a:extLst>
              <a:ext uri="{FF2B5EF4-FFF2-40B4-BE49-F238E27FC236}">
                <a16:creationId xmlns:a16="http://schemas.microsoft.com/office/drawing/2014/main" id="{413A18C1-DCFB-47D9-AA6D-EC53C7829425}"/>
              </a:ext>
            </a:extLst>
          </p:cNvPr>
          <p:cNvCxnSpPr>
            <a:cxnSpLocks/>
            <a:stCxn id="7" idx="3"/>
          </p:cNvCxnSpPr>
          <p:nvPr/>
        </p:nvCxnSpPr>
        <p:spPr>
          <a:xfrm>
            <a:off x="4891244" y="3277305"/>
            <a:ext cx="2129475"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A6B4B-1C44-4636-A86A-348186364C1E}"/>
              </a:ext>
            </a:extLst>
          </p:cNvPr>
          <p:cNvSpPr txBox="1"/>
          <p:nvPr/>
        </p:nvSpPr>
        <p:spPr>
          <a:xfrm>
            <a:off x="5240741" y="2894590"/>
            <a:ext cx="1524943" cy="369332"/>
          </a:xfrm>
          <a:prstGeom prst="rect">
            <a:avLst/>
          </a:prstGeom>
          <a:noFill/>
        </p:spPr>
        <p:txBody>
          <a:bodyPr wrap="square" rtlCol="0">
            <a:spAutoFit/>
          </a:bodyPr>
          <a:lstStyle/>
          <a:p>
            <a:r>
              <a:rPr lang="nl-NL" b="1" dirty="0"/>
              <a:t>SL-interaction</a:t>
            </a:r>
          </a:p>
        </p:txBody>
      </p:sp>
      <p:cxnSp>
        <p:nvCxnSpPr>
          <p:cNvPr id="26" name="Straight Arrow Connector 25">
            <a:extLst>
              <a:ext uri="{FF2B5EF4-FFF2-40B4-BE49-F238E27FC236}">
                <a16:creationId xmlns:a16="http://schemas.microsoft.com/office/drawing/2014/main" id="{37F213C5-6B67-4DBF-916E-9B6CA456363E}"/>
              </a:ext>
            </a:extLst>
          </p:cNvPr>
          <p:cNvCxnSpPr>
            <a:cxnSpLocks/>
          </p:cNvCxnSpPr>
          <p:nvPr/>
        </p:nvCxnSpPr>
        <p:spPr>
          <a:xfrm flipV="1">
            <a:off x="5959795" y="3416443"/>
            <a:ext cx="17925" cy="17151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9EE04732-AB20-49FF-86C3-46574D78284D}"/>
              </a:ext>
            </a:extLst>
          </p:cNvPr>
          <p:cNvSpPr/>
          <p:nvPr/>
        </p:nvSpPr>
        <p:spPr>
          <a:xfrm>
            <a:off x="2289085" y="2025138"/>
            <a:ext cx="1851272" cy="241256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0219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Example from polarity</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564147" y="2799722"/>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i="1" dirty="0"/>
                <a:t>BEM1</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7057629" y="2799054"/>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BEM2</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97293" y="2276502"/>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656121" y="2276502"/>
            <a:ext cx="2361062" cy="523220"/>
          </a:xfrm>
          <a:prstGeom prst="rect">
            <a:avLst/>
          </a:prstGeom>
          <a:noFill/>
        </p:spPr>
        <p:txBody>
          <a:bodyPr wrap="square" rtlCol="0">
            <a:spAutoFit/>
          </a:bodyPr>
          <a:lstStyle/>
          <a:p>
            <a:r>
              <a:rPr lang="nl-NL" sz="2800" b="1" dirty="0">
                <a:solidFill>
                  <a:schemeClr val="accent4"/>
                </a:solidFill>
              </a:rPr>
              <a:t>Non-essential</a:t>
            </a:r>
            <a:endParaRPr lang="nl-NL" sz="2800" b="1" dirty="0">
              <a:solidFill>
                <a:srgbClr val="FF0000"/>
              </a:solidFill>
            </a:endParaRPr>
          </a:p>
        </p:txBody>
      </p:sp>
      <p:grpSp>
        <p:nvGrpSpPr>
          <p:cNvPr id="13" name="Group 12">
            <a:extLst>
              <a:ext uri="{FF2B5EF4-FFF2-40B4-BE49-F238E27FC236}">
                <a16:creationId xmlns:a16="http://schemas.microsoft.com/office/drawing/2014/main" id="{7281E9AD-1F68-4BA3-A817-3CB5F083DE0F}"/>
              </a:ext>
            </a:extLst>
          </p:cNvPr>
          <p:cNvGrpSpPr/>
          <p:nvPr/>
        </p:nvGrpSpPr>
        <p:grpSpPr>
          <a:xfrm>
            <a:off x="4343984" y="5232359"/>
            <a:ext cx="3290187" cy="864730"/>
            <a:chOff x="2073964" y="4756154"/>
            <a:chExt cx="2067339" cy="543340"/>
          </a:xfrm>
        </p:grpSpPr>
        <p:sp>
          <p:nvSpPr>
            <p:cNvPr id="14" name="Rectangle 13">
              <a:extLst>
                <a:ext uri="{FF2B5EF4-FFF2-40B4-BE49-F238E27FC236}">
                  <a16:creationId xmlns:a16="http://schemas.microsoft.com/office/drawing/2014/main" id="{0F9B0DFF-0A3A-42B2-A02C-54139F142187}"/>
                </a:ext>
              </a:extLst>
            </p:cNvPr>
            <p:cNvSpPr/>
            <p:nvPr/>
          </p:nvSpPr>
          <p:spPr>
            <a:xfrm>
              <a:off x="2073964" y="4756154"/>
              <a:ext cx="2067339" cy="5433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a:extLst>
                <a:ext uri="{FF2B5EF4-FFF2-40B4-BE49-F238E27FC236}">
                  <a16:creationId xmlns:a16="http://schemas.microsoft.com/office/drawing/2014/main" id="{A2C824DB-8DD1-42FC-979F-975B1DEBFBF2}"/>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BEM3</a:t>
              </a:r>
            </a:p>
          </p:txBody>
        </p:sp>
      </p:grpSp>
      <p:cxnSp>
        <p:nvCxnSpPr>
          <p:cNvPr id="21" name="Straight Arrow Connector 20">
            <a:extLst>
              <a:ext uri="{FF2B5EF4-FFF2-40B4-BE49-F238E27FC236}">
                <a16:creationId xmlns:a16="http://schemas.microsoft.com/office/drawing/2014/main" id="{413A18C1-DCFB-47D9-AA6D-EC53C7829425}"/>
              </a:ext>
            </a:extLst>
          </p:cNvPr>
          <p:cNvCxnSpPr>
            <a:cxnSpLocks/>
            <a:stCxn id="7" idx="3"/>
          </p:cNvCxnSpPr>
          <p:nvPr/>
        </p:nvCxnSpPr>
        <p:spPr>
          <a:xfrm>
            <a:off x="4891244" y="3277305"/>
            <a:ext cx="2129475"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A6B4B-1C44-4636-A86A-348186364C1E}"/>
              </a:ext>
            </a:extLst>
          </p:cNvPr>
          <p:cNvSpPr txBox="1"/>
          <p:nvPr/>
        </p:nvSpPr>
        <p:spPr>
          <a:xfrm>
            <a:off x="5240741" y="2894590"/>
            <a:ext cx="1524943" cy="369332"/>
          </a:xfrm>
          <a:prstGeom prst="rect">
            <a:avLst/>
          </a:prstGeom>
          <a:noFill/>
        </p:spPr>
        <p:txBody>
          <a:bodyPr wrap="square" rtlCol="0">
            <a:spAutoFit/>
          </a:bodyPr>
          <a:lstStyle/>
          <a:p>
            <a:r>
              <a:rPr lang="nl-NL" b="1" strike="sngStrike" dirty="0"/>
              <a:t>SL-interaction</a:t>
            </a:r>
          </a:p>
        </p:txBody>
      </p:sp>
      <p:cxnSp>
        <p:nvCxnSpPr>
          <p:cNvPr id="26" name="Straight Arrow Connector 25">
            <a:extLst>
              <a:ext uri="{FF2B5EF4-FFF2-40B4-BE49-F238E27FC236}">
                <a16:creationId xmlns:a16="http://schemas.microsoft.com/office/drawing/2014/main" id="{37F213C5-6B67-4DBF-916E-9B6CA456363E}"/>
              </a:ext>
            </a:extLst>
          </p:cNvPr>
          <p:cNvCxnSpPr>
            <a:cxnSpLocks/>
          </p:cNvCxnSpPr>
          <p:nvPr/>
        </p:nvCxnSpPr>
        <p:spPr>
          <a:xfrm flipV="1">
            <a:off x="5959795" y="3416443"/>
            <a:ext cx="17925" cy="17151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9EE04732-AB20-49FF-86C3-46574D78284D}"/>
              </a:ext>
            </a:extLst>
          </p:cNvPr>
          <p:cNvSpPr/>
          <p:nvPr/>
        </p:nvSpPr>
        <p:spPr>
          <a:xfrm>
            <a:off x="2289085" y="2025138"/>
            <a:ext cx="1851272" cy="241256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Multiplication Sign 17">
            <a:extLst>
              <a:ext uri="{FF2B5EF4-FFF2-40B4-BE49-F238E27FC236}">
                <a16:creationId xmlns:a16="http://schemas.microsoft.com/office/drawing/2014/main" id="{6DBB759B-4023-4702-8AE5-2851C0D98C93}"/>
              </a:ext>
            </a:extLst>
          </p:cNvPr>
          <p:cNvSpPr/>
          <p:nvPr/>
        </p:nvSpPr>
        <p:spPr>
          <a:xfrm>
            <a:off x="5030345" y="4445438"/>
            <a:ext cx="1851272" cy="241256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3090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AE35-DDAF-4589-BD94-1B7B59F260EF}"/>
              </a:ext>
            </a:extLst>
          </p:cNvPr>
          <p:cNvSpPr>
            <a:spLocks noGrp="1"/>
          </p:cNvSpPr>
          <p:nvPr>
            <p:ph type="title"/>
          </p:nvPr>
        </p:nvSpPr>
        <p:spPr>
          <a:xfrm>
            <a:off x="838199" y="365125"/>
            <a:ext cx="10797209" cy="1325563"/>
          </a:xfrm>
        </p:spPr>
        <p:txBody>
          <a:bodyPr/>
          <a:lstStyle/>
          <a:p>
            <a:r>
              <a:rPr lang="nl-NL" dirty="0"/>
              <a:t>Existing methods for the prediction of essential genes</a:t>
            </a:r>
          </a:p>
        </p:txBody>
      </p:sp>
      <p:sp>
        <p:nvSpPr>
          <p:cNvPr id="7" name="TextBox 6">
            <a:extLst>
              <a:ext uri="{FF2B5EF4-FFF2-40B4-BE49-F238E27FC236}">
                <a16:creationId xmlns:a16="http://schemas.microsoft.com/office/drawing/2014/main" id="{6381C517-8AF2-4931-B46F-B47D6ECEF8C2}"/>
              </a:ext>
            </a:extLst>
          </p:cNvPr>
          <p:cNvSpPr txBox="1"/>
          <p:nvPr/>
        </p:nvSpPr>
        <p:spPr>
          <a:xfrm>
            <a:off x="2077277" y="1671846"/>
            <a:ext cx="8319052" cy="646331"/>
          </a:xfrm>
          <a:prstGeom prst="rect">
            <a:avLst/>
          </a:prstGeom>
          <a:noFill/>
        </p:spPr>
        <p:txBody>
          <a:bodyPr wrap="square" rtlCol="0">
            <a:spAutoFit/>
          </a:bodyPr>
          <a:lstStyle/>
          <a:p>
            <a:r>
              <a:rPr lang="nl-NL" dirty="0"/>
              <a:t>Many of the methods are related to developing new thepeutic appraoches based on synthetic lethality</a:t>
            </a:r>
          </a:p>
        </p:txBody>
      </p:sp>
      <p:grpSp>
        <p:nvGrpSpPr>
          <p:cNvPr id="15" name="Group 14">
            <a:extLst>
              <a:ext uri="{FF2B5EF4-FFF2-40B4-BE49-F238E27FC236}">
                <a16:creationId xmlns:a16="http://schemas.microsoft.com/office/drawing/2014/main" id="{70A24779-ADE6-40FF-A6FC-FE50C7B5ED75}"/>
              </a:ext>
            </a:extLst>
          </p:cNvPr>
          <p:cNvGrpSpPr/>
          <p:nvPr/>
        </p:nvGrpSpPr>
        <p:grpSpPr>
          <a:xfrm>
            <a:off x="1484243" y="2790536"/>
            <a:ext cx="3246782" cy="3101009"/>
            <a:chOff x="1510748" y="2989319"/>
            <a:chExt cx="3246782" cy="3101009"/>
          </a:xfrm>
        </p:grpSpPr>
        <p:sp>
          <p:nvSpPr>
            <p:cNvPr id="8" name="Oval 7">
              <a:extLst>
                <a:ext uri="{FF2B5EF4-FFF2-40B4-BE49-F238E27FC236}">
                  <a16:creationId xmlns:a16="http://schemas.microsoft.com/office/drawing/2014/main" id="{FD16BB3D-D40A-449C-8D36-9451A023E9EF}"/>
                </a:ext>
              </a:extLst>
            </p:cNvPr>
            <p:cNvSpPr/>
            <p:nvPr/>
          </p:nvSpPr>
          <p:spPr>
            <a:xfrm>
              <a:off x="1510748" y="2989319"/>
              <a:ext cx="3246782" cy="3101009"/>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9">
              <a:extLst>
                <a:ext uri="{FF2B5EF4-FFF2-40B4-BE49-F238E27FC236}">
                  <a16:creationId xmlns:a16="http://schemas.microsoft.com/office/drawing/2014/main" id="{B3C4B5F2-E9B9-4BF9-9D10-96C429BA6DFA}"/>
                </a:ext>
              </a:extLst>
            </p:cNvPr>
            <p:cNvSpPr/>
            <p:nvPr/>
          </p:nvSpPr>
          <p:spPr>
            <a:xfrm>
              <a:off x="2077277" y="3659004"/>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a:extLst>
                <a:ext uri="{FF2B5EF4-FFF2-40B4-BE49-F238E27FC236}">
                  <a16:creationId xmlns:a16="http://schemas.microsoft.com/office/drawing/2014/main" id="{23DF0A60-5874-4F4D-93CD-E7050EE465E0}"/>
                </a:ext>
              </a:extLst>
            </p:cNvPr>
            <p:cNvSpPr/>
            <p:nvPr/>
          </p:nvSpPr>
          <p:spPr>
            <a:xfrm>
              <a:off x="2100469" y="4955357"/>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xtBox 12">
              <a:extLst>
                <a:ext uri="{FF2B5EF4-FFF2-40B4-BE49-F238E27FC236}">
                  <a16:creationId xmlns:a16="http://schemas.microsoft.com/office/drawing/2014/main" id="{4C7523DD-877B-4028-8250-C1AFAF7CC642}"/>
                </a:ext>
              </a:extLst>
            </p:cNvPr>
            <p:cNvSpPr txBox="1"/>
            <p:nvPr/>
          </p:nvSpPr>
          <p:spPr>
            <a:xfrm>
              <a:off x="2107096" y="3774420"/>
              <a:ext cx="2060712" cy="369332"/>
            </a:xfrm>
            <a:prstGeom prst="rect">
              <a:avLst/>
            </a:prstGeom>
            <a:noFill/>
          </p:spPr>
          <p:txBody>
            <a:bodyPr wrap="square" rtlCol="0">
              <a:spAutoFit/>
            </a:bodyPr>
            <a:lstStyle/>
            <a:p>
              <a:pPr algn="ctr"/>
              <a:r>
                <a:rPr lang="nl-NL" b="1" dirty="0"/>
                <a:t>Gene A</a:t>
              </a:r>
            </a:p>
          </p:txBody>
        </p:sp>
        <p:sp>
          <p:nvSpPr>
            <p:cNvPr id="14" name="TextBox 13">
              <a:extLst>
                <a:ext uri="{FF2B5EF4-FFF2-40B4-BE49-F238E27FC236}">
                  <a16:creationId xmlns:a16="http://schemas.microsoft.com/office/drawing/2014/main" id="{D5FD966B-F347-4676-91FD-E37FCF0FB897}"/>
                </a:ext>
              </a:extLst>
            </p:cNvPr>
            <p:cNvSpPr txBox="1"/>
            <p:nvPr/>
          </p:nvSpPr>
          <p:spPr>
            <a:xfrm>
              <a:off x="2107096" y="5042361"/>
              <a:ext cx="2060712" cy="369332"/>
            </a:xfrm>
            <a:prstGeom prst="rect">
              <a:avLst/>
            </a:prstGeom>
            <a:noFill/>
          </p:spPr>
          <p:txBody>
            <a:bodyPr wrap="square" rtlCol="0">
              <a:spAutoFit/>
            </a:bodyPr>
            <a:lstStyle/>
            <a:p>
              <a:pPr algn="ctr"/>
              <a:r>
                <a:rPr lang="nl-NL" b="1" dirty="0"/>
                <a:t>Gene B</a:t>
              </a:r>
            </a:p>
          </p:txBody>
        </p:sp>
      </p:grpSp>
      <p:sp>
        <p:nvSpPr>
          <p:cNvPr id="16" name="TextBox 15">
            <a:extLst>
              <a:ext uri="{FF2B5EF4-FFF2-40B4-BE49-F238E27FC236}">
                <a16:creationId xmlns:a16="http://schemas.microsoft.com/office/drawing/2014/main" id="{14286042-4163-4698-ADE8-E14791C4E7DA}"/>
              </a:ext>
            </a:extLst>
          </p:cNvPr>
          <p:cNvSpPr txBox="1"/>
          <p:nvPr/>
        </p:nvSpPr>
        <p:spPr>
          <a:xfrm>
            <a:off x="2421832" y="6111519"/>
            <a:ext cx="1696279" cy="400110"/>
          </a:xfrm>
          <a:prstGeom prst="rect">
            <a:avLst/>
          </a:prstGeom>
          <a:noFill/>
        </p:spPr>
        <p:txBody>
          <a:bodyPr wrap="square" rtlCol="0">
            <a:spAutoFit/>
          </a:bodyPr>
          <a:lstStyle/>
          <a:p>
            <a:r>
              <a:rPr lang="nl-NL" sz="2000" b="1" dirty="0"/>
              <a:t>Healthy Cell</a:t>
            </a:r>
          </a:p>
        </p:txBody>
      </p:sp>
      <p:grpSp>
        <p:nvGrpSpPr>
          <p:cNvPr id="17" name="Group 16">
            <a:extLst>
              <a:ext uri="{FF2B5EF4-FFF2-40B4-BE49-F238E27FC236}">
                <a16:creationId xmlns:a16="http://schemas.microsoft.com/office/drawing/2014/main" id="{FE3116C5-A85A-405B-8B2C-8C69B6BE12B8}"/>
              </a:ext>
            </a:extLst>
          </p:cNvPr>
          <p:cNvGrpSpPr/>
          <p:nvPr/>
        </p:nvGrpSpPr>
        <p:grpSpPr>
          <a:xfrm>
            <a:off x="6639342" y="2771782"/>
            <a:ext cx="3246782" cy="3101009"/>
            <a:chOff x="1510748" y="2989319"/>
            <a:chExt cx="3246782" cy="3101009"/>
          </a:xfrm>
        </p:grpSpPr>
        <p:sp>
          <p:nvSpPr>
            <p:cNvPr id="18" name="Oval 17">
              <a:extLst>
                <a:ext uri="{FF2B5EF4-FFF2-40B4-BE49-F238E27FC236}">
                  <a16:creationId xmlns:a16="http://schemas.microsoft.com/office/drawing/2014/main" id="{9D841199-80FE-4D97-9607-AE540A0AE4E1}"/>
                </a:ext>
              </a:extLst>
            </p:cNvPr>
            <p:cNvSpPr/>
            <p:nvPr/>
          </p:nvSpPr>
          <p:spPr>
            <a:xfrm>
              <a:off x="1510748" y="2989319"/>
              <a:ext cx="3246782" cy="3101009"/>
            </a:xfrm>
            <a:prstGeom prst="ellipse">
              <a:avLst/>
            </a:prstGeom>
            <a:solidFill>
              <a:schemeClr val="accent4">
                <a:lumMod val="20000"/>
                <a:lumOff val="80000"/>
              </a:schemeClr>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Rectangle 18">
              <a:extLst>
                <a:ext uri="{FF2B5EF4-FFF2-40B4-BE49-F238E27FC236}">
                  <a16:creationId xmlns:a16="http://schemas.microsoft.com/office/drawing/2014/main" id="{CD2E924E-EC54-4E90-9201-DA58C0CFF074}"/>
                </a:ext>
              </a:extLst>
            </p:cNvPr>
            <p:cNvSpPr/>
            <p:nvPr/>
          </p:nvSpPr>
          <p:spPr>
            <a:xfrm>
              <a:off x="2077277" y="3659004"/>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tangle 19">
              <a:extLst>
                <a:ext uri="{FF2B5EF4-FFF2-40B4-BE49-F238E27FC236}">
                  <a16:creationId xmlns:a16="http://schemas.microsoft.com/office/drawing/2014/main" id="{A979B952-C71E-46E4-8D51-6F31A964BFEB}"/>
                </a:ext>
              </a:extLst>
            </p:cNvPr>
            <p:cNvSpPr/>
            <p:nvPr/>
          </p:nvSpPr>
          <p:spPr>
            <a:xfrm>
              <a:off x="2100469" y="4955357"/>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TextBox 20">
              <a:extLst>
                <a:ext uri="{FF2B5EF4-FFF2-40B4-BE49-F238E27FC236}">
                  <a16:creationId xmlns:a16="http://schemas.microsoft.com/office/drawing/2014/main" id="{62E2B910-D32B-4127-8996-F0433B539364}"/>
                </a:ext>
              </a:extLst>
            </p:cNvPr>
            <p:cNvSpPr txBox="1"/>
            <p:nvPr/>
          </p:nvSpPr>
          <p:spPr>
            <a:xfrm>
              <a:off x="2107096" y="3774420"/>
              <a:ext cx="2060712" cy="369332"/>
            </a:xfrm>
            <a:prstGeom prst="rect">
              <a:avLst/>
            </a:prstGeom>
            <a:noFill/>
          </p:spPr>
          <p:txBody>
            <a:bodyPr wrap="square" rtlCol="0">
              <a:spAutoFit/>
            </a:bodyPr>
            <a:lstStyle/>
            <a:p>
              <a:pPr algn="ctr"/>
              <a:r>
                <a:rPr lang="nl-NL" b="1" dirty="0"/>
                <a:t>Gene a</a:t>
              </a:r>
            </a:p>
          </p:txBody>
        </p:sp>
        <p:sp>
          <p:nvSpPr>
            <p:cNvPr id="22" name="TextBox 21">
              <a:extLst>
                <a:ext uri="{FF2B5EF4-FFF2-40B4-BE49-F238E27FC236}">
                  <a16:creationId xmlns:a16="http://schemas.microsoft.com/office/drawing/2014/main" id="{0FE6119C-4785-4210-848C-3042B77A3F4C}"/>
                </a:ext>
              </a:extLst>
            </p:cNvPr>
            <p:cNvSpPr txBox="1"/>
            <p:nvPr/>
          </p:nvSpPr>
          <p:spPr>
            <a:xfrm>
              <a:off x="2107096" y="5042361"/>
              <a:ext cx="2060712" cy="369332"/>
            </a:xfrm>
            <a:prstGeom prst="rect">
              <a:avLst/>
            </a:prstGeom>
            <a:noFill/>
          </p:spPr>
          <p:txBody>
            <a:bodyPr wrap="square" rtlCol="0">
              <a:spAutoFit/>
            </a:bodyPr>
            <a:lstStyle/>
            <a:p>
              <a:pPr algn="ctr"/>
              <a:r>
                <a:rPr lang="nl-NL" b="1" dirty="0"/>
                <a:t>Gene B</a:t>
              </a:r>
            </a:p>
          </p:txBody>
        </p:sp>
      </p:grpSp>
      <p:sp>
        <p:nvSpPr>
          <p:cNvPr id="23" name="TextBox 22">
            <a:extLst>
              <a:ext uri="{FF2B5EF4-FFF2-40B4-BE49-F238E27FC236}">
                <a16:creationId xmlns:a16="http://schemas.microsoft.com/office/drawing/2014/main" id="{DA8382C5-7625-46D4-98C8-EB9860B023D2}"/>
              </a:ext>
            </a:extLst>
          </p:cNvPr>
          <p:cNvSpPr txBox="1"/>
          <p:nvPr/>
        </p:nvSpPr>
        <p:spPr>
          <a:xfrm>
            <a:off x="7682953" y="6092765"/>
            <a:ext cx="1696279" cy="400110"/>
          </a:xfrm>
          <a:prstGeom prst="rect">
            <a:avLst/>
          </a:prstGeom>
          <a:noFill/>
        </p:spPr>
        <p:txBody>
          <a:bodyPr wrap="square" rtlCol="0">
            <a:spAutoFit/>
          </a:bodyPr>
          <a:lstStyle/>
          <a:p>
            <a:r>
              <a:rPr lang="nl-NL" sz="2000" b="1" dirty="0"/>
              <a:t>Cancer Cell</a:t>
            </a:r>
          </a:p>
        </p:txBody>
      </p:sp>
    </p:spTree>
    <p:extLst>
      <p:ext uri="{BB962C8B-B14F-4D97-AF65-F5344CB8AC3E}">
        <p14:creationId xmlns:p14="http://schemas.microsoft.com/office/powerpoint/2010/main" val="393366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Example from polarity</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564147" y="2799722"/>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i="1" dirty="0"/>
                <a:t>BEM1</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7057629" y="2799054"/>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BEM2</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97293" y="2276502"/>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656121" y="2276502"/>
            <a:ext cx="2361062" cy="523220"/>
          </a:xfrm>
          <a:prstGeom prst="rect">
            <a:avLst/>
          </a:prstGeom>
          <a:noFill/>
        </p:spPr>
        <p:txBody>
          <a:bodyPr wrap="square" rtlCol="0">
            <a:spAutoFit/>
          </a:bodyPr>
          <a:lstStyle/>
          <a:p>
            <a:r>
              <a:rPr lang="nl-NL" sz="2800" b="1" dirty="0">
                <a:solidFill>
                  <a:schemeClr val="accent4"/>
                </a:solidFill>
              </a:rPr>
              <a:t>Non-essential</a:t>
            </a:r>
            <a:endParaRPr lang="nl-NL" sz="2800" b="1" dirty="0">
              <a:solidFill>
                <a:srgbClr val="FF0000"/>
              </a:solidFill>
            </a:endParaRPr>
          </a:p>
        </p:txBody>
      </p:sp>
      <p:grpSp>
        <p:nvGrpSpPr>
          <p:cNvPr id="13" name="Group 12">
            <a:extLst>
              <a:ext uri="{FF2B5EF4-FFF2-40B4-BE49-F238E27FC236}">
                <a16:creationId xmlns:a16="http://schemas.microsoft.com/office/drawing/2014/main" id="{7281E9AD-1F68-4BA3-A817-3CB5F083DE0F}"/>
              </a:ext>
            </a:extLst>
          </p:cNvPr>
          <p:cNvGrpSpPr/>
          <p:nvPr/>
        </p:nvGrpSpPr>
        <p:grpSpPr>
          <a:xfrm>
            <a:off x="4343984" y="5232359"/>
            <a:ext cx="3290187" cy="864730"/>
            <a:chOff x="2073964" y="4756154"/>
            <a:chExt cx="2067339" cy="543340"/>
          </a:xfrm>
        </p:grpSpPr>
        <p:sp>
          <p:nvSpPr>
            <p:cNvPr id="14" name="Rectangle 13">
              <a:extLst>
                <a:ext uri="{FF2B5EF4-FFF2-40B4-BE49-F238E27FC236}">
                  <a16:creationId xmlns:a16="http://schemas.microsoft.com/office/drawing/2014/main" id="{0F9B0DFF-0A3A-42B2-A02C-54139F142187}"/>
                </a:ext>
              </a:extLst>
            </p:cNvPr>
            <p:cNvSpPr/>
            <p:nvPr/>
          </p:nvSpPr>
          <p:spPr>
            <a:xfrm>
              <a:off x="2073964" y="4756154"/>
              <a:ext cx="2067339" cy="5433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a:extLst>
                <a:ext uri="{FF2B5EF4-FFF2-40B4-BE49-F238E27FC236}">
                  <a16:creationId xmlns:a16="http://schemas.microsoft.com/office/drawing/2014/main" id="{A2C824DB-8DD1-42FC-979F-975B1DEBFBF2}"/>
                </a:ext>
              </a:extLst>
            </p:cNvPr>
            <p:cNvSpPr txBox="1"/>
            <p:nvPr/>
          </p:nvSpPr>
          <p:spPr>
            <a:xfrm>
              <a:off x="2080591" y="4843578"/>
              <a:ext cx="2060712" cy="369332"/>
            </a:xfrm>
            <a:prstGeom prst="rect">
              <a:avLst/>
            </a:prstGeom>
            <a:noFill/>
          </p:spPr>
          <p:txBody>
            <a:bodyPr wrap="square" rtlCol="0">
              <a:spAutoFit/>
            </a:bodyPr>
            <a:lstStyle/>
            <a:p>
              <a:pPr algn="ctr"/>
              <a:r>
                <a:rPr lang="nl-NL" sz="3200" b="1" i="1" dirty="0"/>
                <a:t>BEM3</a:t>
              </a:r>
            </a:p>
          </p:txBody>
        </p:sp>
      </p:grpSp>
      <p:cxnSp>
        <p:nvCxnSpPr>
          <p:cNvPr id="21" name="Straight Arrow Connector 20">
            <a:extLst>
              <a:ext uri="{FF2B5EF4-FFF2-40B4-BE49-F238E27FC236}">
                <a16:creationId xmlns:a16="http://schemas.microsoft.com/office/drawing/2014/main" id="{413A18C1-DCFB-47D9-AA6D-EC53C7829425}"/>
              </a:ext>
            </a:extLst>
          </p:cNvPr>
          <p:cNvCxnSpPr>
            <a:cxnSpLocks/>
            <a:stCxn id="7" idx="3"/>
          </p:cNvCxnSpPr>
          <p:nvPr/>
        </p:nvCxnSpPr>
        <p:spPr>
          <a:xfrm>
            <a:off x="4891244" y="3277305"/>
            <a:ext cx="2129475"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A6B4B-1C44-4636-A86A-348186364C1E}"/>
              </a:ext>
            </a:extLst>
          </p:cNvPr>
          <p:cNvSpPr txBox="1"/>
          <p:nvPr/>
        </p:nvSpPr>
        <p:spPr>
          <a:xfrm>
            <a:off x="5240741" y="2894590"/>
            <a:ext cx="1524943" cy="369332"/>
          </a:xfrm>
          <a:prstGeom prst="rect">
            <a:avLst/>
          </a:prstGeom>
          <a:noFill/>
        </p:spPr>
        <p:txBody>
          <a:bodyPr wrap="square" rtlCol="0">
            <a:spAutoFit/>
          </a:bodyPr>
          <a:lstStyle/>
          <a:p>
            <a:r>
              <a:rPr lang="nl-NL" b="1" strike="sngStrike" dirty="0"/>
              <a:t>SL-interaction</a:t>
            </a:r>
          </a:p>
        </p:txBody>
      </p:sp>
      <p:cxnSp>
        <p:nvCxnSpPr>
          <p:cNvPr id="26" name="Straight Arrow Connector 25">
            <a:extLst>
              <a:ext uri="{FF2B5EF4-FFF2-40B4-BE49-F238E27FC236}">
                <a16:creationId xmlns:a16="http://schemas.microsoft.com/office/drawing/2014/main" id="{37F213C5-6B67-4DBF-916E-9B6CA456363E}"/>
              </a:ext>
            </a:extLst>
          </p:cNvPr>
          <p:cNvCxnSpPr>
            <a:cxnSpLocks/>
          </p:cNvCxnSpPr>
          <p:nvPr/>
        </p:nvCxnSpPr>
        <p:spPr>
          <a:xfrm flipV="1">
            <a:off x="5959795" y="3416443"/>
            <a:ext cx="17925" cy="17151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9EE04732-AB20-49FF-86C3-46574D78284D}"/>
              </a:ext>
            </a:extLst>
          </p:cNvPr>
          <p:cNvSpPr/>
          <p:nvPr/>
        </p:nvSpPr>
        <p:spPr>
          <a:xfrm>
            <a:off x="2289085" y="2025138"/>
            <a:ext cx="1851272" cy="241256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Multiplication Sign 17">
            <a:extLst>
              <a:ext uri="{FF2B5EF4-FFF2-40B4-BE49-F238E27FC236}">
                <a16:creationId xmlns:a16="http://schemas.microsoft.com/office/drawing/2014/main" id="{6DBB759B-4023-4702-8AE5-2851C0D98C93}"/>
              </a:ext>
            </a:extLst>
          </p:cNvPr>
          <p:cNvSpPr/>
          <p:nvPr/>
        </p:nvSpPr>
        <p:spPr>
          <a:xfrm>
            <a:off x="5030345" y="4445438"/>
            <a:ext cx="1851272" cy="241256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a:extLst>
              <a:ext uri="{FF2B5EF4-FFF2-40B4-BE49-F238E27FC236}">
                <a16:creationId xmlns:a16="http://schemas.microsoft.com/office/drawing/2014/main" id="{2AF1D1CC-6EDF-4886-92E1-CFBF4CA4551C}"/>
              </a:ext>
            </a:extLst>
          </p:cNvPr>
          <p:cNvSpPr txBox="1"/>
          <p:nvPr/>
        </p:nvSpPr>
        <p:spPr>
          <a:xfrm>
            <a:off x="395785" y="1500601"/>
            <a:ext cx="11700681" cy="400110"/>
          </a:xfrm>
          <a:prstGeom prst="rect">
            <a:avLst/>
          </a:prstGeom>
          <a:noFill/>
        </p:spPr>
        <p:txBody>
          <a:bodyPr wrap="square" rtlCol="0">
            <a:spAutoFit/>
          </a:bodyPr>
          <a:lstStyle/>
          <a:p>
            <a:r>
              <a:rPr lang="nl-NL" sz="2000" dirty="0"/>
              <a:t>Requires not only </a:t>
            </a:r>
            <a:r>
              <a:rPr lang="nl-NL" sz="2000" b="1" i="1" dirty="0"/>
              <a:t>predicting current interactions</a:t>
            </a:r>
            <a:r>
              <a:rPr lang="nl-NL" sz="2000" dirty="0"/>
              <a:t>, but also </a:t>
            </a:r>
            <a:r>
              <a:rPr lang="nl-NL" sz="2000" b="1" i="1" dirty="0"/>
              <a:t>how interactions change</a:t>
            </a:r>
            <a:r>
              <a:rPr lang="nl-NL" sz="2000" b="1" dirty="0"/>
              <a:t> </a:t>
            </a:r>
            <a:r>
              <a:rPr lang="nl-NL" sz="2000" dirty="0"/>
              <a:t>in different backgrounds</a:t>
            </a:r>
          </a:p>
        </p:txBody>
      </p:sp>
    </p:spTree>
    <p:extLst>
      <p:ext uri="{BB962C8B-B14F-4D97-AF65-F5344CB8AC3E}">
        <p14:creationId xmlns:p14="http://schemas.microsoft.com/office/powerpoint/2010/main" val="248519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Suggestion: Start with a focus on cell polarity</a:t>
            </a:r>
          </a:p>
        </p:txBody>
      </p:sp>
      <p:pic>
        <p:nvPicPr>
          <p:cNvPr id="2050" name="Picture 2" descr="Diagram of polarity establishment in Saccharomyces cerevisiae in vivo and in vitro. (A) The illustration on the bottom shows the role of polarity establishment in the yeast cell cycle. On the top, the different feedback loops that establish a Cdc42 protein pattern on the cell membrane are depicted. The cytoskeleton-based feedback loop is based on directed transport of vesicles along actin cables; the reaction-diffusion feedback depends on double-positive feedback between Cdc42 and the scaffold protein Bem1 and the GEF Cdc24, and a recently discovered (weak) feedback loop, which is at least partially independent from the other two depicted feedback loops. (B) Depiction of a schematic for a hypothetical minimal system for Cdc42 pattern formation by a reaction-diffusion mechanism. This is based on the recruitment and activation of Cdc42 to the membrane by the GEF Cdc24 and the scaffold protein Bem1 and possibly depending on the GDI Rdi1 for a high enough recycling rate, and on the GAP Bem3 for a high enough deactivation rate.">
            <a:extLst>
              <a:ext uri="{FF2B5EF4-FFF2-40B4-BE49-F238E27FC236}">
                <a16:creationId xmlns:a16="http://schemas.microsoft.com/office/drawing/2014/main" id="{B60D5C85-B78A-4180-967D-AB6509FC40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 t="66484" r="45393"/>
          <a:stretch/>
        </p:blipFill>
        <p:spPr bwMode="auto">
          <a:xfrm>
            <a:off x="715369" y="2273497"/>
            <a:ext cx="5861758" cy="203351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8734FD51-FECE-4FE9-88B0-B4DBA21427CD}"/>
              </a:ext>
            </a:extLst>
          </p:cNvPr>
          <p:cNvSpPr/>
          <p:nvPr/>
        </p:nvSpPr>
        <p:spPr>
          <a:xfrm>
            <a:off x="715369" y="4385488"/>
            <a:ext cx="5025769" cy="430887"/>
          </a:xfrm>
          <a:prstGeom prst="rect">
            <a:avLst/>
          </a:prstGeom>
        </p:spPr>
        <p:txBody>
          <a:bodyPr wrap="square">
            <a:spAutoFit/>
          </a:bodyPr>
          <a:lstStyle/>
          <a:p>
            <a:r>
              <a:rPr lang="nl-NL" sz="1100" dirty="0"/>
              <a:t>Vendel et al. (2019). Minimal in vitro systems shed light on cell polarity. Journal of Cell Science. 132. jcs217554. 10.1242/jcs.217554</a:t>
            </a:r>
          </a:p>
        </p:txBody>
      </p:sp>
    </p:spTree>
    <p:extLst>
      <p:ext uri="{BB962C8B-B14F-4D97-AF65-F5344CB8AC3E}">
        <p14:creationId xmlns:p14="http://schemas.microsoft.com/office/powerpoint/2010/main" val="396719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Suggestion: Start with a focus on cell polarity</a:t>
            </a:r>
          </a:p>
        </p:txBody>
      </p:sp>
      <p:pic>
        <p:nvPicPr>
          <p:cNvPr id="2050" name="Picture 2" descr="Diagram of polarity establishment in Saccharomyces cerevisiae in vivo and in vitro. (A) The illustration on the bottom shows the role of polarity establishment in the yeast cell cycle. On the top, the different feedback loops that establish a Cdc42 protein pattern on the cell membrane are depicted. The cytoskeleton-based feedback loop is based on directed transport of vesicles along actin cables; the reaction-diffusion feedback depends on double-positive feedback between Cdc42 and the scaffold protein Bem1 and the GEF Cdc24, and a recently discovered (weak) feedback loop, which is at least partially independent from the other two depicted feedback loops. (B) Depiction of a schematic for a hypothetical minimal system for Cdc42 pattern formation by a reaction-diffusion mechanism. This is based on the recruitment and activation of Cdc42 to the membrane by the GEF Cdc24 and the scaffold protein Bem1 and possibly depending on the GDI Rdi1 for a high enough recycling rate, and on the GAP Bem3 for a high enough deactivation rate.">
            <a:extLst>
              <a:ext uri="{FF2B5EF4-FFF2-40B4-BE49-F238E27FC236}">
                <a16:creationId xmlns:a16="http://schemas.microsoft.com/office/drawing/2014/main" id="{B60D5C85-B78A-4180-967D-AB6509FC40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 t="66484" r="45393"/>
          <a:stretch/>
        </p:blipFill>
        <p:spPr bwMode="auto">
          <a:xfrm>
            <a:off x="715369" y="2273497"/>
            <a:ext cx="5861758" cy="203351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8734FD51-FECE-4FE9-88B0-B4DBA21427CD}"/>
              </a:ext>
            </a:extLst>
          </p:cNvPr>
          <p:cNvSpPr/>
          <p:nvPr/>
        </p:nvSpPr>
        <p:spPr>
          <a:xfrm>
            <a:off x="715369" y="4385488"/>
            <a:ext cx="5025769" cy="430887"/>
          </a:xfrm>
          <a:prstGeom prst="rect">
            <a:avLst/>
          </a:prstGeom>
        </p:spPr>
        <p:txBody>
          <a:bodyPr wrap="square">
            <a:spAutoFit/>
          </a:bodyPr>
          <a:lstStyle/>
          <a:p>
            <a:r>
              <a:rPr lang="nl-NL" sz="1100" dirty="0"/>
              <a:t>Vendel et al. (2019). Minimal in vitro systems shed light on cell polarity. Journal of Cell Science. 132. jcs217554. 10.1242/jcs.217554</a:t>
            </a:r>
          </a:p>
        </p:txBody>
      </p:sp>
      <p:sp>
        <p:nvSpPr>
          <p:cNvPr id="4" name="TextBox 3">
            <a:extLst>
              <a:ext uri="{FF2B5EF4-FFF2-40B4-BE49-F238E27FC236}">
                <a16:creationId xmlns:a16="http://schemas.microsoft.com/office/drawing/2014/main" id="{611D61AB-7650-45AA-AFEE-78EFA2E6B830}"/>
              </a:ext>
            </a:extLst>
          </p:cNvPr>
          <p:cNvSpPr txBox="1"/>
          <p:nvPr/>
        </p:nvSpPr>
        <p:spPr>
          <a:xfrm>
            <a:off x="6796585" y="2101755"/>
            <a:ext cx="5022376" cy="2862322"/>
          </a:xfrm>
          <a:prstGeom prst="rect">
            <a:avLst/>
          </a:prstGeom>
          <a:noFill/>
        </p:spPr>
        <p:txBody>
          <a:bodyPr wrap="square" rtlCol="0">
            <a:spAutoFit/>
          </a:bodyPr>
          <a:lstStyle/>
          <a:p>
            <a:r>
              <a:rPr lang="nl-NL" dirty="0"/>
              <a:t>Then:</a:t>
            </a:r>
          </a:p>
          <a:p>
            <a:pPr marL="285750" indent="-285750">
              <a:buFont typeface="Arial" panose="020B0604020202020204" pitchFamily="34" charset="0"/>
              <a:buChar char="•"/>
            </a:pPr>
            <a:r>
              <a:rPr lang="nl-NL" dirty="0"/>
              <a:t>We are sure that essentiality is linked to a cellular function that is not dispensable</a:t>
            </a:r>
          </a:p>
          <a:p>
            <a:endParaRPr lang="nl-NL" dirty="0"/>
          </a:p>
          <a:p>
            <a:pPr marL="285750" indent="-285750">
              <a:buFont typeface="Arial" panose="020B0604020202020204" pitchFamily="34" charset="0"/>
              <a:buChar char="•"/>
            </a:pPr>
            <a:r>
              <a:rPr lang="nl-NL" dirty="0"/>
              <a:t>We have a better overview of how protein function is related to the phenotype (and we can maybe use phenotype data)</a:t>
            </a:r>
          </a:p>
          <a:p>
            <a:endParaRPr lang="nl-NL" dirty="0"/>
          </a:p>
          <a:p>
            <a:pPr marL="285750" indent="-285750">
              <a:buFont typeface="Arial" panose="020B0604020202020204" pitchFamily="34" charset="0"/>
              <a:buChar char="•"/>
            </a:pPr>
            <a:r>
              <a:rPr lang="nl-NL" dirty="0"/>
              <a:t>We can compare networks across different species of budding yeasts</a:t>
            </a:r>
          </a:p>
        </p:txBody>
      </p:sp>
    </p:spTree>
    <p:extLst>
      <p:ext uri="{BB962C8B-B14F-4D97-AF65-F5344CB8AC3E}">
        <p14:creationId xmlns:p14="http://schemas.microsoft.com/office/powerpoint/2010/main" val="247875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AE35-DDAF-4589-BD94-1B7B59F260EF}"/>
              </a:ext>
            </a:extLst>
          </p:cNvPr>
          <p:cNvSpPr>
            <a:spLocks noGrp="1"/>
          </p:cNvSpPr>
          <p:nvPr>
            <p:ph type="title"/>
          </p:nvPr>
        </p:nvSpPr>
        <p:spPr>
          <a:xfrm>
            <a:off x="838199" y="365125"/>
            <a:ext cx="10797209" cy="1325563"/>
          </a:xfrm>
        </p:spPr>
        <p:txBody>
          <a:bodyPr/>
          <a:lstStyle/>
          <a:p>
            <a:r>
              <a:rPr lang="nl-NL" dirty="0"/>
              <a:t>Existing methods for the prediction of essential genes</a:t>
            </a:r>
          </a:p>
        </p:txBody>
      </p:sp>
      <p:sp>
        <p:nvSpPr>
          <p:cNvPr id="7" name="TextBox 6">
            <a:extLst>
              <a:ext uri="{FF2B5EF4-FFF2-40B4-BE49-F238E27FC236}">
                <a16:creationId xmlns:a16="http://schemas.microsoft.com/office/drawing/2014/main" id="{6381C517-8AF2-4931-B46F-B47D6ECEF8C2}"/>
              </a:ext>
            </a:extLst>
          </p:cNvPr>
          <p:cNvSpPr txBox="1"/>
          <p:nvPr/>
        </p:nvSpPr>
        <p:spPr>
          <a:xfrm>
            <a:off x="2077277" y="1671846"/>
            <a:ext cx="8319052" cy="646331"/>
          </a:xfrm>
          <a:prstGeom prst="rect">
            <a:avLst/>
          </a:prstGeom>
          <a:noFill/>
        </p:spPr>
        <p:txBody>
          <a:bodyPr wrap="square" rtlCol="0">
            <a:spAutoFit/>
          </a:bodyPr>
          <a:lstStyle/>
          <a:p>
            <a:r>
              <a:rPr lang="nl-NL" dirty="0"/>
              <a:t>Many of the methods are related to developing new thepeutic appraoches based on synthetic lethality</a:t>
            </a:r>
          </a:p>
        </p:txBody>
      </p:sp>
      <p:grpSp>
        <p:nvGrpSpPr>
          <p:cNvPr id="15" name="Group 14">
            <a:extLst>
              <a:ext uri="{FF2B5EF4-FFF2-40B4-BE49-F238E27FC236}">
                <a16:creationId xmlns:a16="http://schemas.microsoft.com/office/drawing/2014/main" id="{70A24779-ADE6-40FF-A6FC-FE50C7B5ED75}"/>
              </a:ext>
            </a:extLst>
          </p:cNvPr>
          <p:cNvGrpSpPr/>
          <p:nvPr/>
        </p:nvGrpSpPr>
        <p:grpSpPr>
          <a:xfrm>
            <a:off x="1484243" y="2790536"/>
            <a:ext cx="3246782" cy="3101009"/>
            <a:chOff x="1510748" y="2989319"/>
            <a:chExt cx="3246782" cy="3101009"/>
          </a:xfrm>
        </p:grpSpPr>
        <p:sp>
          <p:nvSpPr>
            <p:cNvPr id="8" name="Oval 7">
              <a:extLst>
                <a:ext uri="{FF2B5EF4-FFF2-40B4-BE49-F238E27FC236}">
                  <a16:creationId xmlns:a16="http://schemas.microsoft.com/office/drawing/2014/main" id="{FD16BB3D-D40A-449C-8D36-9451A023E9EF}"/>
                </a:ext>
              </a:extLst>
            </p:cNvPr>
            <p:cNvSpPr/>
            <p:nvPr/>
          </p:nvSpPr>
          <p:spPr>
            <a:xfrm>
              <a:off x="1510748" y="2989319"/>
              <a:ext cx="3246782" cy="3101009"/>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9">
              <a:extLst>
                <a:ext uri="{FF2B5EF4-FFF2-40B4-BE49-F238E27FC236}">
                  <a16:creationId xmlns:a16="http://schemas.microsoft.com/office/drawing/2014/main" id="{B3C4B5F2-E9B9-4BF9-9D10-96C429BA6DFA}"/>
                </a:ext>
              </a:extLst>
            </p:cNvPr>
            <p:cNvSpPr/>
            <p:nvPr/>
          </p:nvSpPr>
          <p:spPr>
            <a:xfrm>
              <a:off x="2077277" y="3659004"/>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a:extLst>
                <a:ext uri="{FF2B5EF4-FFF2-40B4-BE49-F238E27FC236}">
                  <a16:creationId xmlns:a16="http://schemas.microsoft.com/office/drawing/2014/main" id="{23DF0A60-5874-4F4D-93CD-E7050EE465E0}"/>
                </a:ext>
              </a:extLst>
            </p:cNvPr>
            <p:cNvSpPr/>
            <p:nvPr/>
          </p:nvSpPr>
          <p:spPr>
            <a:xfrm>
              <a:off x="2100469" y="4955357"/>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xtBox 12">
              <a:extLst>
                <a:ext uri="{FF2B5EF4-FFF2-40B4-BE49-F238E27FC236}">
                  <a16:creationId xmlns:a16="http://schemas.microsoft.com/office/drawing/2014/main" id="{4C7523DD-877B-4028-8250-C1AFAF7CC642}"/>
                </a:ext>
              </a:extLst>
            </p:cNvPr>
            <p:cNvSpPr txBox="1"/>
            <p:nvPr/>
          </p:nvSpPr>
          <p:spPr>
            <a:xfrm>
              <a:off x="2107096" y="3774420"/>
              <a:ext cx="2060712" cy="369332"/>
            </a:xfrm>
            <a:prstGeom prst="rect">
              <a:avLst/>
            </a:prstGeom>
            <a:noFill/>
          </p:spPr>
          <p:txBody>
            <a:bodyPr wrap="square" rtlCol="0">
              <a:spAutoFit/>
            </a:bodyPr>
            <a:lstStyle/>
            <a:p>
              <a:pPr algn="ctr"/>
              <a:r>
                <a:rPr lang="nl-NL" b="1" dirty="0"/>
                <a:t>Gene A</a:t>
              </a:r>
            </a:p>
          </p:txBody>
        </p:sp>
        <p:sp>
          <p:nvSpPr>
            <p:cNvPr id="14" name="TextBox 13">
              <a:extLst>
                <a:ext uri="{FF2B5EF4-FFF2-40B4-BE49-F238E27FC236}">
                  <a16:creationId xmlns:a16="http://schemas.microsoft.com/office/drawing/2014/main" id="{D5FD966B-F347-4676-91FD-E37FCF0FB897}"/>
                </a:ext>
              </a:extLst>
            </p:cNvPr>
            <p:cNvSpPr txBox="1"/>
            <p:nvPr/>
          </p:nvSpPr>
          <p:spPr>
            <a:xfrm>
              <a:off x="2107096" y="5042361"/>
              <a:ext cx="2060712" cy="369332"/>
            </a:xfrm>
            <a:prstGeom prst="rect">
              <a:avLst/>
            </a:prstGeom>
            <a:noFill/>
          </p:spPr>
          <p:txBody>
            <a:bodyPr wrap="square" rtlCol="0">
              <a:spAutoFit/>
            </a:bodyPr>
            <a:lstStyle/>
            <a:p>
              <a:pPr algn="ctr"/>
              <a:r>
                <a:rPr lang="nl-NL" b="1" dirty="0"/>
                <a:t>Gene B</a:t>
              </a:r>
            </a:p>
          </p:txBody>
        </p:sp>
      </p:grpSp>
      <p:sp>
        <p:nvSpPr>
          <p:cNvPr id="16" name="TextBox 15">
            <a:extLst>
              <a:ext uri="{FF2B5EF4-FFF2-40B4-BE49-F238E27FC236}">
                <a16:creationId xmlns:a16="http://schemas.microsoft.com/office/drawing/2014/main" id="{14286042-4163-4698-ADE8-E14791C4E7DA}"/>
              </a:ext>
            </a:extLst>
          </p:cNvPr>
          <p:cNvSpPr txBox="1"/>
          <p:nvPr/>
        </p:nvSpPr>
        <p:spPr>
          <a:xfrm>
            <a:off x="2421832" y="6111519"/>
            <a:ext cx="1696279" cy="400110"/>
          </a:xfrm>
          <a:prstGeom prst="rect">
            <a:avLst/>
          </a:prstGeom>
          <a:noFill/>
        </p:spPr>
        <p:txBody>
          <a:bodyPr wrap="square" rtlCol="0">
            <a:spAutoFit/>
          </a:bodyPr>
          <a:lstStyle/>
          <a:p>
            <a:r>
              <a:rPr lang="nl-NL" sz="2000" b="1" dirty="0"/>
              <a:t>Healthy Cell</a:t>
            </a:r>
          </a:p>
        </p:txBody>
      </p:sp>
      <p:grpSp>
        <p:nvGrpSpPr>
          <p:cNvPr id="17" name="Group 16">
            <a:extLst>
              <a:ext uri="{FF2B5EF4-FFF2-40B4-BE49-F238E27FC236}">
                <a16:creationId xmlns:a16="http://schemas.microsoft.com/office/drawing/2014/main" id="{FE3116C5-A85A-405B-8B2C-8C69B6BE12B8}"/>
              </a:ext>
            </a:extLst>
          </p:cNvPr>
          <p:cNvGrpSpPr/>
          <p:nvPr/>
        </p:nvGrpSpPr>
        <p:grpSpPr>
          <a:xfrm>
            <a:off x="6639342" y="2771782"/>
            <a:ext cx="3246782" cy="3101009"/>
            <a:chOff x="1510748" y="2989319"/>
            <a:chExt cx="3246782" cy="3101009"/>
          </a:xfrm>
        </p:grpSpPr>
        <p:sp>
          <p:nvSpPr>
            <p:cNvPr id="18" name="Oval 17">
              <a:extLst>
                <a:ext uri="{FF2B5EF4-FFF2-40B4-BE49-F238E27FC236}">
                  <a16:creationId xmlns:a16="http://schemas.microsoft.com/office/drawing/2014/main" id="{9D841199-80FE-4D97-9607-AE540A0AE4E1}"/>
                </a:ext>
              </a:extLst>
            </p:cNvPr>
            <p:cNvSpPr/>
            <p:nvPr/>
          </p:nvSpPr>
          <p:spPr>
            <a:xfrm>
              <a:off x="1510748" y="2989319"/>
              <a:ext cx="3246782" cy="3101009"/>
            </a:xfrm>
            <a:prstGeom prst="ellipse">
              <a:avLst/>
            </a:prstGeom>
            <a:solidFill>
              <a:schemeClr val="accent4">
                <a:lumMod val="20000"/>
                <a:lumOff val="80000"/>
              </a:schemeClr>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Rectangle 18">
              <a:extLst>
                <a:ext uri="{FF2B5EF4-FFF2-40B4-BE49-F238E27FC236}">
                  <a16:creationId xmlns:a16="http://schemas.microsoft.com/office/drawing/2014/main" id="{CD2E924E-EC54-4E90-9201-DA58C0CFF074}"/>
                </a:ext>
              </a:extLst>
            </p:cNvPr>
            <p:cNvSpPr/>
            <p:nvPr/>
          </p:nvSpPr>
          <p:spPr>
            <a:xfrm>
              <a:off x="2077277" y="3659004"/>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tangle 19">
              <a:extLst>
                <a:ext uri="{FF2B5EF4-FFF2-40B4-BE49-F238E27FC236}">
                  <a16:creationId xmlns:a16="http://schemas.microsoft.com/office/drawing/2014/main" id="{A979B952-C71E-46E4-8D51-6F31A964BFEB}"/>
                </a:ext>
              </a:extLst>
            </p:cNvPr>
            <p:cNvSpPr/>
            <p:nvPr/>
          </p:nvSpPr>
          <p:spPr>
            <a:xfrm>
              <a:off x="2100469" y="4955357"/>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TextBox 20">
              <a:extLst>
                <a:ext uri="{FF2B5EF4-FFF2-40B4-BE49-F238E27FC236}">
                  <a16:creationId xmlns:a16="http://schemas.microsoft.com/office/drawing/2014/main" id="{62E2B910-D32B-4127-8996-F0433B539364}"/>
                </a:ext>
              </a:extLst>
            </p:cNvPr>
            <p:cNvSpPr txBox="1"/>
            <p:nvPr/>
          </p:nvSpPr>
          <p:spPr>
            <a:xfrm>
              <a:off x="2107096" y="3774420"/>
              <a:ext cx="2060712" cy="369332"/>
            </a:xfrm>
            <a:prstGeom prst="rect">
              <a:avLst/>
            </a:prstGeom>
            <a:noFill/>
          </p:spPr>
          <p:txBody>
            <a:bodyPr wrap="square" rtlCol="0">
              <a:spAutoFit/>
            </a:bodyPr>
            <a:lstStyle/>
            <a:p>
              <a:pPr algn="ctr"/>
              <a:r>
                <a:rPr lang="nl-NL" b="1" dirty="0"/>
                <a:t>Gene a</a:t>
              </a:r>
            </a:p>
          </p:txBody>
        </p:sp>
        <p:sp>
          <p:nvSpPr>
            <p:cNvPr id="22" name="TextBox 21">
              <a:extLst>
                <a:ext uri="{FF2B5EF4-FFF2-40B4-BE49-F238E27FC236}">
                  <a16:creationId xmlns:a16="http://schemas.microsoft.com/office/drawing/2014/main" id="{0FE6119C-4785-4210-848C-3042B77A3F4C}"/>
                </a:ext>
              </a:extLst>
            </p:cNvPr>
            <p:cNvSpPr txBox="1"/>
            <p:nvPr/>
          </p:nvSpPr>
          <p:spPr>
            <a:xfrm>
              <a:off x="2107096" y="5042361"/>
              <a:ext cx="2060712" cy="369332"/>
            </a:xfrm>
            <a:prstGeom prst="rect">
              <a:avLst/>
            </a:prstGeom>
            <a:noFill/>
          </p:spPr>
          <p:txBody>
            <a:bodyPr wrap="square" rtlCol="0">
              <a:spAutoFit/>
            </a:bodyPr>
            <a:lstStyle/>
            <a:p>
              <a:pPr algn="ctr"/>
              <a:r>
                <a:rPr lang="nl-NL" b="1" dirty="0"/>
                <a:t>Gene B</a:t>
              </a:r>
            </a:p>
          </p:txBody>
        </p:sp>
      </p:grpSp>
      <p:sp>
        <p:nvSpPr>
          <p:cNvPr id="23" name="TextBox 22">
            <a:extLst>
              <a:ext uri="{FF2B5EF4-FFF2-40B4-BE49-F238E27FC236}">
                <a16:creationId xmlns:a16="http://schemas.microsoft.com/office/drawing/2014/main" id="{DA8382C5-7625-46D4-98C8-EB9860B023D2}"/>
              </a:ext>
            </a:extLst>
          </p:cNvPr>
          <p:cNvSpPr txBox="1"/>
          <p:nvPr/>
        </p:nvSpPr>
        <p:spPr>
          <a:xfrm>
            <a:off x="7682953" y="6092765"/>
            <a:ext cx="1696279" cy="400110"/>
          </a:xfrm>
          <a:prstGeom prst="rect">
            <a:avLst/>
          </a:prstGeom>
          <a:noFill/>
        </p:spPr>
        <p:txBody>
          <a:bodyPr wrap="square" rtlCol="0">
            <a:spAutoFit/>
          </a:bodyPr>
          <a:lstStyle/>
          <a:p>
            <a:r>
              <a:rPr lang="nl-NL" sz="2000" b="1" dirty="0"/>
              <a:t>Cancer Cell</a:t>
            </a:r>
          </a:p>
        </p:txBody>
      </p:sp>
      <p:cxnSp>
        <p:nvCxnSpPr>
          <p:cNvPr id="4" name="Straight Arrow Connector 3">
            <a:extLst>
              <a:ext uri="{FF2B5EF4-FFF2-40B4-BE49-F238E27FC236}">
                <a16:creationId xmlns:a16="http://schemas.microsoft.com/office/drawing/2014/main" id="{0DDA2656-5466-4061-B7BD-C04773D75ED2}"/>
              </a:ext>
            </a:extLst>
          </p:cNvPr>
          <p:cNvCxnSpPr>
            <a:cxnSpLocks/>
          </p:cNvCxnSpPr>
          <p:nvPr/>
        </p:nvCxnSpPr>
        <p:spPr>
          <a:xfrm flipH="1">
            <a:off x="3975652" y="3441467"/>
            <a:ext cx="1179444" cy="1296353"/>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5993BB-3573-4C4A-ABBB-F35A64E267E2}"/>
              </a:ext>
            </a:extLst>
          </p:cNvPr>
          <p:cNvSpPr txBox="1"/>
          <p:nvPr/>
        </p:nvSpPr>
        <p:spPr>
          <a:xfrm>
            <a:off x="4565374" y="2997409"/>
            <a:ext cx="1908317" cy="400110"/>
          </a:xfrm>
          <a:prstGeom prst="rect">
            <a:avLst/>
          </a:prstGeom>
          <a:noFill/>
        </p:spPr>
        <p:txBody>
          <a:bodyPr wrap="square" rtlCol="0">
            <a:spAutoFit/>
          </a:bodyPr>
          <a:lstStyle/>
          <a:p>
            <a:r>
              <a:rPr lang="nl-NL" sz="2000" dirty="0"/>
              <a:t>Drug Targeting</a:t>
            </a:r>
          </a:p>
        </p:txBody>
      </p:sp>
      <p:cxnSp>
        <p:nvCxnSpPr>
          <p:cNvPr id="24" name="Straight Arrow Connector 23">
            <a:extLst>
              <a:ext uri="{FF2B5EF4-FFF2-40B4-BE49-F238E27FC236}">
                <a16:creationId xmlns:a16="http://schemas.microsoft.com/office/drawing/2014/main" id="{C410A2FD-A695-496B-880A-73246949D735}"/>
              </a:ext>
            </a:extLst>
          </p:cNvPr>
          <p:cNvCxnSpPr>
            <a:cxnSpLocks/>
          </p:cNvCxnSpPr>
          <p:nvPr/>
        </p:nvCxnSpPr>
        <p:spPr>
          <a:xfrm flipH="1">
            <a:off x="9177128" y="3416533"/>
            <a:ext cx="1179444" cy="1296353"/>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CC6BCA8-85CC-4475-AEDF-748CCEFC955F}"/>
              </a:ext>
            </a:extLst>
          </p:cNvPr>
          <p:cNvSpPr txBox="1"/>
          <p:nvPr/>
        </p:nvSpPr>
        <p:spPr>
          <a:xfrm>
            <a:off x="9766850" y="2972475"/>
            <a:ext cx="1908317" cy="400110"/>
          </a:xfrm>
          <a:prstGeom prst="rect">
            <a:avLst/>
          </a:prstGeom>
          <a:noFill/>
        </p:spPr>
        <p:txBody>
          <a:bodyPr wrap="square" rtlCol="0">
            <a:spAutoFit/>
          </a:bodyPr>
          <a:lstStyle/>
          <a:p>
            <a:r>
              <a:rPr lang="nl-NL" sz="2000" dirty="0"/>
              <a:t>Drug Targeting</a:t>
            </a:r>
          </a:p>
        </p:txBody>
      </p:sp>
    </p:spTree>
    <p:extLst>
      <p:ext uri="{BB962C8B-B14F-4D97-AF65-F5344CB8AC3E}">
        <p14:creationId xmlns:p14="http://schemas.microsoft.com/office/powerpoint/2010/main" val="376459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AE35-DDAF-4589-BD94-1B7B59F260EF}"/>
              </a:ext>
            </a:extLst>
          </p:cNvPr>
          <p:cNvSpPr>
            <a:spLocks noGrp="1"/>
          </p:cNvSpPr>
          <p:nvPr>
            <p:ph type="title"/>
          </p:nvPr>
        </p:nvSpPr>
        <p:spPr>
          <a:xfrm>
            <a:off x="838199" y="365125"/>
            <a:ext cx="10797209" cy="1325563"/>
          </a:xfrm>
        </p:spPr>
        <p:txBody>
          <a:bodyPr/>
          <a:lstStyle/>
          <a:p>
            <a:r>
              <a:rPr lang="nl-NL" dirty="0"/>
              <a:t>Existing methods for the prediction of essential genes</a:t>
            </a:r>
          </a:p>
        </p:txBody>
      </p:sp>
      <p:sp>
        <p:nvSpPr>
          <p:cNvPr id="7" name="TextBox 6">
            <a:extLst>
              <a:ext uri="{FF2B5EF4-FFF2-40B4-BE49-F238E27FC236}">
                <a16:creationId xmlns:a16="http://schemas.microsoft.com/office/drawing/2014/main" id="{6381C517-8AF2-4931-B46F-B47D6ECEF8C2}"/>
              </a:ext>
            </a:extLst>
          </p:cNvPr>
          <p:cNvSpPr txBox="1"/>
          <p:nvPr/>
        </p:nvSpPr>
        <p:spPr>
          <a:xfrm>
            <a:off x="2077277" y="1671846"/>
            <a:ext cx="8319052" cy="646331"/>
          </a:xfrm>
          <a:prstGeom prst="rect">
            <a:avLst/>
          </a:prstGeom>
          <a:noFill/>
        </p:spPr>
        <p:txBody>
          <a:bodyPr wrap="square" rtlCol="0">
            <a:spAutoFit/>
          </a:bodyPr>
          <a:lstStyle/>
          <a:p>
            <a:r>
              <a:rPr lang="nl-NL" dirty="0"/>
              <a:t>Many of the methods are related to developing new thepeutic appraoches based on synthetic lethality</a:t>
            </a:r>
          </a:p>
        </p:txBody>
      </p:sp>
      <p:grpSp>
        <p:nvGrpSpPr>
          <p:cNvPr id="15" name="Group 14">
            <a:extLst>
              <a:ext uri="{FF2B5EF4-FFF2-40B4-BE49-F238E27FC236}">
                <a16:creationId xmlns:a16="http://schemas.microsoft.com/office/drawing/2014/main" id="{70A24779-ADE6-40FF-A6FC-FE50C7B5ED75}"/>
              </a:ext>
            </a:extLst>
          </p:cNvPr>
          <p:cNvGrpSpPr/>
          <p:nvPr/>
        </p:nvGrpSpPr>
        <p:grpSpPr>
          <a:xfrm>
            <a:off x="1484243" y="2790536"/>
            <a:ext cx="3246782" cy="3101009"/>
            <a:chOff x="1510748" y="2989319"/>
            <a:chExt cx="3246782" cy="3101009"/>
          </a:xfrm>
        </p:grpSpPr>
        <p:sp>
          <p:nvSpPr>
            <p:cNvPr id="8" name="Oval 7">
              <a:extLst>
                <a:ext uri="{FF2B5EF4-FFF2-40B4-BE49-F238E27FC236}">
                  <a16:creationId xmlns:a16="http://schemas.microsoft.com/office/drawing/2014/main" id="{FD16BB3D-D40A-449C-8D36-9451A023E9EF}"/>
                </a:ext>
              </a:extLst>
            </p:cNvPr>
            <p:cNvSpPr/>
            <p:nvPr/>
          </p:nvSpPr>
          <p:spPr>
            <a:xfrm>
              <a:off x="1510748" y="2989319"/>
              <a:ext cx="3246782" cy="3101009"/>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9">
              <a:extLst>
                <a:ext uri="{FF2B5EF4-FFF2-40B4-BE49-F238E27FC236}">
                  <a16:creationId xmlns:a16="http://schemas.microsoft.com/office/drawing/2014/main" id="{B3C4B5F2-E9B9-4BF9-9D10-96C429BA6DFA}"/>
                </a:ext>
              </a:extLst>
            </p:cNvPr>
            <p:cNvSpPr/>
            <p:nvPr/>
          </p:nvSpPr>
          <p:spPr>
            <a:xfrm>
              <a:off x="2077277" y="3659004"/>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a:extLst>
                <a:ext uri="{FF2B5EF4-FFF2-40B4-BE49-F238E27FC236}">
                  <a16:creationId xmlns:a16="http://schemas.microsoft.com/office/drawing/2014/main" id="{23DF0A60-5874-4F4D-93CD-E7050EE465E0}"/>
                </a:ext>
              </a:extLst>
            </p:cNvPr>
            <p:cNvSpPr/>
            <p:nvPr/>
          </p:nvSpPr>
          <p:spPr>
            <a:xfrm>
              <a:off x="2100469" y="4955357"/>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xtBox 12">
              <a:extLst>
                <a:ext uri="{FF2B5EF4-FFF2-40B4-BE49-F238E27FC236}">
                  <a16:creationId xmlns:a16="http://schemas.microsoft.com/office/drawing/2014/main" id="{4C7523DD-877B-4028-8250-C1AFAF7CC642}"/>
                </a:ext>
              </a:extLst>
            </p:cNvPr>
            <p:cNvSpPr txBox="1"/>
            <p:nvPr/>
          </p:nvSpPr>
          <p:spPr>
            <a:xfrm>
              <a:off x="2107096" y="3774420"/>
              <a:ext cx="2060712" cy="369332"/>
            </a:xfrm>
            <a:prstGeom prst="rect">
              <a:avLst/>
            </a:prstGeom>
            <a:noFill/>
          </p:spPr>
          <p:txBody>
            <a:bodyPr wrap="square" rtlCol="0">
              <a:spAutoFit/>
            </a:bodyPr>
            <a:lstStyle/>
            <a:p>
              <a:pPr algn="ctr"/>
              <a:r>
                <a:rPr lang="nl-NL" b="1" dirty="0"/>
                <a:t>Gene A</a:t>
              </a:r>
            </a:p>
          </p:txBody>
        </p:sp>
        <p:sp>
          <p:nvSpPr>
            <p:cNvPr id="14" name="TextBox 13">
              <a:extLst>
                <a:ext uri="{FF2B5EF4-FFF2-40B4-BE49-F238E27FC236}">
                  <a16:creationId xmlns:a16="http://schemas.microsoft.com/office/drawing/2014/main" id="{D5FD966B-F347-4676-91FD-E37FCF0FB897}"/>
                </a:ext>
              </a:extLst>
            </p:cNvPr>
            <p:cNvSpPr txBox="1"/>
            <p:nvPr/>
          </p:nvSpPr>
          <p:spPr>
            <a:xfrm>
              <a:off x="2107096" y="5042361"/>
              <a:ext cx="2060712" cy="369332"/>
            </a:xfrm>
            <a:prstGeom prst="rect">
              <a:avLst/>
            </a:prstGeom>
            <a:noFill/>
          </p:spPr>
          <p:txBody>
            <a:bodyPr wrap="square" rtlCol="0">
              <a:spAutoFit/>
            </a:bodyPr>
            <a:lstStyle/>
            <a:p>
              <a:pPr algn="ctr"/>
              <a:r>
                <a:rPr lang="nl-NL" b="1" dirty="0"/>
                <a:t>Gene B</a:t>
              </a:r>
            </a:p>
          </p:txBody>
        </p:sp>
      </p:grpSp>
      <p:sp>
        <p:nvSpPr>
          <p:cNvPr id="16" name="TextBox 15">
            <a:extLst>
              <a:ext uri="{FF2B5EF4-FFF2-40B4-BE49-F238E27FC236}">
                <a16:creationId xmlns:a16="http://schemas.microsoft.com/office/drawing/2014/main" id="{14286042-4163-4698-ADE8-E14791C4E7DA}"/>
              </a:ext>
            </a:extLst>
          </p:cNvPr>
          <p:cNvSpPr txBox="1"/>
          <p:nvPr/>
        </p:nvSpPr>
        <p:spPr>
          <a:xfrm>
            <a:off x="2421832" y="6111519"/>
            <a:ext cx="1696279" cy="400110"/>
          </a:xfrm>
          <a:prstGeom prst="rect">
            <a:avLst/>
          </a:prstGeom>
          <a:noFill/>
        </p:spPr>
        <p:txBody>
          <a:bodyPr wrap="square" rtlCol="0">
            <a:spAutoFit/>
          </a:bodyPr>
          <a:lstStyle/>
          <a:p>
            <a:r>
              <a:rPr lang="nl-NL" sz="2000" b="1" dirty="0"/>
              <a:t>Healthy Cell</a:t>
            </a:r>
          </a:p>
        </p:txBody>
      </p:sp>
      <p:grpSp>
        <p:nvGrpSpPr>
          <p:cNvPr id="17" name="Group 16">
            <a:extLst>
              <a:ext uri="{FF2B5EF4-FFF2-40B4-BE49-F238E27FC236}">
                <a16:creationId xmlns:a16="http://schemas.microsoft.com/office/drawing/2014/main" id="{FE3116C5-A85A-405B-8B2C-8C69B6BE12B8}"/>
              </a:ext>
            </a:extLst>
          </p:cNvPr>
          <p:cNvGrpSpPr/>
          <p:nvPr/>
        </p:nvGrpSpPr>
        <p:grpSpPr>
          <a:xfrm>
            <a:off x="6639342" y="2771782"/>
            <a:ext cx="3246782" cy="3101009"/>
            <a:chOff x="1510748" y="2989319"/>
            <a:chExt cx="3246782" cy="3101009"/>
          </a:xfrm>
        </p:grpSpPr>
        <p:sp>
          <p:nvSpPr>
            <p:cNvPr id="18" name="Oval 17">
              <a:extLst>
                <a:ext uri="{FF2B5EF4-FFF2-40B4-BE49-F238E27FC236}">
                  <a16:creationId xmlns:a16="http://schemas.microsoft.com/office/drawing/2014/main" id="{9D841199-80FE-4D97-9607-AE540A0AE4E1}"/>
                </a:ext>
              </a:extLst>
            </p:cNvPr>
            <p:cNvSpPr/>
            <p:nvPr/>
          </p:nvSpPr>
          <p:spPr>
            <a:xfrm>
              <a:off x="1510748" y="2989319"/>
              <a:ext cx="3246782" cy="3101009"/>
            </a:xfrm>
            <a:prstGeom prst="ellipse">
              <a:avLst/>
            </a:prstGeom>
            <a:solidFill>
              <a:schemeClr val="accent4">
                <a:lumMod val="20000"/>
                <a:lumOff val="80000"/>
              </a:schemeClr>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Rectangle 18">
              <a:extLst>
                <a:ext uri="{FF2B5EF4-FFF2-40B4-BE49-F238E27FC236}">
                  <a16:creationId xmlns:a16="http://schemas.microsoft.com/office/drawing/2014/main" id="{CD2E924E-EC54-4E90-9201-DA58C0CFF074}"/>
                </a:ext>
              </a:extLst>
            </p:cNvPr>
            <p:cNvSpPr/>
            <p:nvPr/>
          </p:nvSpPr>
          <p:spPr>
            <a:xfrm>
              <a:off x="2077277" y="3659004"/>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tangle 19">
              <a:extLst>
                <a:ext uri="{FF2B5EF4-FFF2-40B4-BE49-F238E27FC236}">
                  <a16:creationId xmlns:a16="http://schemas.microsoft.com/office/drawing/2014/main" id="{A979B952-C71E-46E4-8D51-6F31A964BFEB}"/>
                </a:ext>
              </a:extLst>
            </p:cNvPr>
            <p:cNvSpPr/>
            <p:nvPr/>
          </p:nvSpPr>
          <p:spPr>
            <a:xfrm>
              <a:off x="2100469" y="4955357"/>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TextBox 20">
              <a:extLst>
                <a:ext uri="{FF2B5EF4-FFF2-40B4-BE49-F238E27FC236}">
                  <a16:creationId xmlns:a16="http://schemas.microsoft.com/office/drawing/2014/main" id="{62E2B910-D32B-4127-8996-F0433B539364}"/>
                </a:ext>
              </a:extLst>
            </p:cNvPr>
            <p:cNvSpPr txBox="1"/>
            <p:nvPr/>
          </p:nvSpPr>
          <p:spPr>
            <a:xfrm>
              <a:off x="2107096" y="3774420"/>
              <a:ext cx="2060712" cy="369332"/>
            </a:xfrm>
            <a:prstGeom prst="rect">
              <a:avLst/>
            </a:prstGeom>
            <a:noFill/>
          </p:spPr>
          <p:txBody>
            <a:bodyPr wrap="square" rtlCol="0">
              <a:spAutoFit/>
            </a:bodyPr>
            <a:lstStyle/>
            <a:p>
              <a:pPr algn="ctr"/>
              <a:r>
                <a:rPr lang="nl-NL" b="1" dirty="0"/>
                <a:t>Gene a</a:t>
              </a:r>
            </a:p>
          </p:txBody>
        </p:sp>
        <p:sp>
          <p:nvSpPr>
            <p:cNvPr id="22" name="TextBox 21">
              <a:extLst>
                <a:ext uri="{FF2B5EF4-FFF2-40B4-BE49-F238E27FC236}">
                  <a16:creationId xmlns:a16="http://schemas.microsoft.com/office/drawing/2014/main" id="{0FE6119C-4785-4210-848C-3042B77A3F4C}"/>
                </a:ext>
              </a:extLst>
            </p:cNvPr>
            <p:cNvSpPr txBox="1"/>
            <p:nvPr/>
          </p:nvSpPr>
          <p:spPr>
            <a:xfrm>
              <a:off x="2107096" y="5042361"/>
              <a:ext cx="2060712" cy="369332"/>
            </a:xfrm>
            <a:prstGeom prst="rect">
              <a:avLst/>
            </a:prstGeom>
            <a:noFill/>
          </p:spPr>
          <p:txBody>
            <a:bodyPr wrap="square" rtlCol="0">
              <a:spAutoFit/>
            </a:bodyPr>
            <a:lstStyle/>
            <a:p>
              <a:pPr algn="ctr"/>
              <a:r>
                <a:rPr lang="nl-NL" b="1" dirty="0"/>
                <a:t>Gene B</a:t>
              </a:r>
            </a:p>
          </p:txBody>
        </p:sp>
      </p:grpSp>
      <p:sp>
        <p:nvSpPr>
          <p:cNvPr id="23" name="TextBox 22">
            <a:extLst>
              <a:ext uri="{FF2B5EF4-FFF2-40B4-BE49-F238E27FC236}">
                <a16:creationId xmlns:a16="http://schemas.microsoft.com/office/drawing/2014/main" id="{DA8382C5-7625-46D4-98C8-EB9860B023D2}"/>
              </a:ext>
            </a:extLst>
          </p:cNvPr>
          <p:cNvSpPr txBox="1"/>
          <p:nvPr/>
        </p:nvSpPr>
        <p:spPr>
          <a:xfrm>
            <a:off x="7682953" y="6092765"/>
            <a:ext cx="1696279" cy="400110"/>
          </a:xfrm>
          <a:prstGeom prst="rect">
            <a:avLst/>
          </a:prstGeom>
          <a:noFill/>
        </p:spPr>
        <p:txBody>
          <a:bodyPr wrap="square" rtlCol="0">
            <a:spAutoFit/>
          </a:bodyPr>
          <a:lstStyle/>
          <a:p>
            <a:r>
              <a:rPr lang="nl-NL" sz="2000" b="1" dirty="0"/>
              <a:t>Cancer Cell</a:t>
            </a:r>
          </a:p>
        </p:txBody>
      </p:sp>
      <p:cxnSp>
        <p:nvCxnSpPr>
          <p:cNvPr id="4" name="Straight Arrow Connector 3">
            <a:extLst>
              <a:ext uri="{FF2B5EF4-FFF2-40B4-BE49-F238E27FC236}">
                <a16:creationId xmlns:a16="http://schemas.microsoft.com/office/drawing/2014/main" id="{0DDA2656-5466-4061-B7BD-C04773D75ED2}"/>
              </a:ext>
            </a:extLst>
          </p:cNvPr>
          <p:cNvCxnSpPr>
            <a:cxnSpLocks/>
          </p:cNvCxnSpPr>
          <p:nvPr/>
        </p:nvCxnSpPr>
        <p:spPr>
          <a:xfrm flipH="1">
            <a:off x="3975652" y="3441467"/>
            <a:ext cx="1179444" cy="1296353"/>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5993BB-3573-4C4A-ABBB-F35A64E267E2}"/>
              </a:ext>
            </a:extLst>
          </p:cNvPr>
          <p:cNvSpPr txBox="1"/>
          <p:nvPr/>
        </p:nvSpPr>
        <p:spPr>
          <a:xfrm>
            <a:off x="4565374" y="2997409"/>
            <a:ext cx="1908317" cy="400110"/>
          </a:xfrm>
          <a:prstGeom prst="rect">
            <a:avLst/>
          </a:prstGeom>
          <a:noFill/>
        </p:spPr>
        <p:txBody>
          <a:bodyPr wrap="square" rtlCol="0">
            <a:spAutoFit/>
          </a:bodyPr>
          <a:lstStyle/>
          <a:p>
            <a:r>
              <a:rPr lang="nl-NL" sz="2000" dirty="0"/>
              <a:t>Drug Targeting</a:t>
            </a:r>
          </a:p>
        </p:txBody>
      </p:sp>
      <p:cxnSp>
        <p:nvCxnSpPr>
          <p:cNvPr id="24" name="Straight Arrow Connector 23">
            <a:extLst>
              <a:ext uri="{FF2B5EF4-FFF2-40B4-BE49-F238E27FC236}">
                <a16:creationId xmlns:a16="http://schemas.microsoft.com/office/drawing/2014/main" id="{C410A2FD-A695-496B-880A-73246949D735}"/>
              </a:ext>
            </a:extLst>
          </p:cNvPr>
          <p:cNvCxnSpPr>
            <a:cxnSpLocks/>
          </p:cNvCxnSpPr>
          <p:nvPr/>
        </p:nvCxnSpPr>
        <p:spPr>
          <a:xfrm flipH="1">
            <a:off x="9177128" y="3416533"/>
            <a:ext cx="1179444" cy="1296353"/>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CC6BCA8-85CC-4475-AEDF-748CCEFC955F}"/>
              </a:ext>
            </a:extLst>
          </p:cNvPr>
          <p:cNvSpPr txBox="1"/>
          <p:nvPr/>
        </p:nvSpPr>
        <p:spPr>
          <a:xfrm>
            <a:off x="9766850" y="2972475"/>
            <a:ext cx="1908317" cy="400110"/>
          </a:xfrm>
          <a:prstGeom prst="rect">
            <a:avLst/>
          </a:prstGeom>
          <a:noFill/>
        </p:spPr>
        <p:txBody>
          <a:bodyPr wrap="square" rtlCol="0">
            <a:spAutoFit/>
          </a:bodyPr>
          <a:lstStyle/>
          <a:p>
            <a:r>
              <a:rPr lang="nl-NL" sz="2000" dirty="0"/>
              <a:t>Drug Targeting</a:t>
            </a:r>
          </a:p>
        </p:txBody>
      </p:sp>
      <p:sp>
        <p:nvSpPr>
          <p:cNvPr id="5" name="Multiplication Sign 4">
            <a:extLst>
              <a:ext uri="{FF2B5EF4-FFF2-40B4-BE49-F238E27FC236}">
                <a16:creationId xmlns:a16="http://schemas.microsoft.com/office/drawing/2014/main" id="{E4FBAA8C-0BE6-42E3-A7FA-F425EC86F6F9}"/>
              </a:ext>
            </a:extLst>
          </p:cNvPr>
          <p:cNvSpPr/>
          <p:nvPr/>
        </p:nvSpPr>
        <p:spPr>
          <a:xfrm>
            <a:off x="6859642" y="2069231"/>
            <a:ext cx="2852540" cy="4506110"/>
          </a:xfrm>
          <a:prstGeom prst="mathMultiply">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extBox 5">
            <a:extLst>
              <a:ext uri="{FF2B5EF4-FFF2-40B4-BE49-F238E27FC236}">
                <a16:creationId xmlns:a16="http://schemas.microsoft.com/office/drawing/2014/main" id="{650FD64E-AE48-4681-891F-2209B243CD35}"/>
              </a:ext>
            </a:extLst>
          </p:cNvPr>
          <p:cNvSpPr txBox="1"/>
          <p:nvPr/>
        </p:nvSpPr>
        <p:spPr>
          <a:xfrm>
            <a:off x="2421831" y="2385896"/>
            <a:ext cx="1553821" cy="400110"/>
          </a:xfrm>
          <a:prstGeom prst="rect">
            <a:avLst/>
          </a:prstGeom>
          <a:noFill/>
        </p:spPr>
        <p:txBody>
          <a:bodyPr wrap="square" rtlCol="0">
            <a:spAutoFit/>
          </a:bodyPr>
          <a:lstStyle/>
          <a:p>
            <a:r>
              <a:rPr lang="nl-NL" sz="2000" b="1" dirty="0">
                <a:solidFill>
                  <a:schemeClr val="accent6"/>
                </a:solidFill>
              </a:rPr>
              <a:t>Cell Survives</a:t>
            </a:r>
          </a:p>
        </p:txBody>
      </p:sp>
      <p:sp>
        <p:nvSpPr>
          <p:cNvPr id="26" name="TextBox 25">
            <a:extLst>
              <a:ext uri="{FF2B5EF4-FFF2-40B4-BE49-F238E27FC236}">
                <a16:creationId xmlns:a16="http://schemas.microsoft.com/office/drawing/2014/main" id="{46704B80-3FFD-43DD-B31C-C1AC60AB8D93}"/>
              </a:ext>
            </a:extLst>
          </p:cNvPr>
          <p:cNvSpPr txBox="1"/>
          <p:nvPr/>
        </p:nvSpPr>
        <p:spPr>
          <a:xfrm>
            <a:off x="7740924" y="2379775"/>
            <a:ext cx="1138032" cy="400110"/>
          </a:xfrm>
          <a:prstGeom prst="rect">
            <a:avLst/>
          </a:prstGeom>
          <a:noFill/>
        </p:spPr>
        <p:txBody>
          <a:bodyPr wrap="square" rtlCol="0">
            <a:spAutoFit/>
          </a:bodyPr>
          <a:lstStyle/>
          <a:p>
            <a:r>
              <a:rPr lang="nl-NL" sz="2000" b="1" dirty="0">
                <a:solidFill>
                  <a:srgbClr val="FF0000"/>
                </a:solidFill>
              </a:rPr>
              <a:t>Cell Dies</a:t>
            </a:r>
          </a:p>
        </p:txBody>
      </p:sp>
    </p:spTree>
    <p:extLst>
      <p:ext uri="{BB962C8B-B14F-4D97-AF65-F5344CB8AC3E}">
        <p14:creationId xmlns:p14="http://schemas.microsoft.com/office/powerpoint/2010/main" val="127746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AE35-DDAF-4589-BD94-1B7B59F260EF}"/>
              </a:ext>
            </a:extLst>
          </p:cNvPr>
          <p:cNvSpPr>
            <a:spLocks noGrp="1"/>
          </p:cNvSpPr>
          <p:nvPr>
            <p:ph type="title"/>
          </p:nvPr>
        </p:nvSpPr>
        <p:spPr>
          <a:xfrm>
            <a:off x="838199" y="365125"/>
            <a:ext cx="10797209" cy="1325563"/>
          </a:xfrm>
        </p:spPr>
        <p:txBody>
          <a:bodyPr/>
          <a:lstStyle/>
          <a:p>
            <a:r>
              <a:rPr lang="nl-NL" dirty="0"/>
              <a:t>Existing methods for the prediction of essential genes</a:t>
            </a:r>
          </a:p>
        </p:txBody>
      </p:sp>
      <p:sp>
        <p:nvSpPr>
          <p:cNvPr id="5" name="TextBox 4">
            <a:extLst>
              <a:ext uri="{FF2B5EF4-FFF2-40B4-BE49-F238E27FC236}">
                <a16:creationId xmlns:a16="http://schemas.microsoft.com/office/drawing/2014/main" id="{5B039292-2A65-47F0-B080-5AA40F7A6732}"/>
              </a:ext>
            </a:extLst>
          </p:cNvPr>
          <p:cNvSpPr txBox="1"/>
          <p:nvPr/>
        </p:nvSpPr>
        <p:spPr>
          <a:xfrm>
            <a:off x="2077277" y="1671846"/>
            <a:ext cx="8319052" cy="646331"/>
          </a:xfrm>
          <a:prstGeom prst="rect">
            <a:avLst/>
          </a:prstGeom>
          <a:noFill/>
        </p:spPr>
        <p:txBody>
          <a:bodyPr wrap="square" rtlCol="0">
            <a:spAutoFit/>
          </a:bodyPr>
          <a:lstStyle/>
          <a:p>
            <a:r>
              <a:rPr lang="nl-NL" dirty="0"/>
              <a:t>Current approaches are mostly oriented towards finding ‘missing’ genetic interactions</a:t>
            </a:r>
          </a:p>
          <a:p>
            <a:r>
              <a:rPr lang="nl-NL" dirty="0"/>
              <a:t>(Where ‘missing’ refers to those that have not been found by experimental methods)</a:t>
            </a:r>
          </a:p>
        </p:txBody>
      </p:sp>
      <p:grpSp>
        <p:nvGrpSpPr>
          <p:cNvPr id="6" name="Group 5">
            <a:extLst>
              <a:ext uri="{FF2B5EF4-FFF2-40B4-BE49-F238E27FC236}">
                <a16:creationId xmlns:a16="http://schemas.microsoft.com/office/drawing/2014/main" id="{8AE96CF7-0641-4596-AACA-4E0F7C9502BA}"/>
              </a:ext>
            </a:extLst>
          </p:cNvPr>
          <p:cNvGrpSpPr/>
          <p:nvPr/>
        </p:nvGrpSpPr>
        <p:grpSpPr>
          <a:xfrm>
            <a:off x="4391289" y="2798629"/>
            <a:ext cx="3087755" cy="2902226"/>
            <a:chOff x="4333464" y="2997409"/>
            <a:chExt cx="3087755" cy="2902226"/>
          </a:xfrm>
        </p:grpSpPr>
        <p:sp>
          <p:nvSpPr>
            <p:cNvPr id="4" name="Rectangle 3">
              <a:extLst>
                <a:ext uri="{FF2B5EF4-FFF2-40B4-BE49-F238E27FC236}">
                  <a16:creationId xmlns:a16="http://schemas.microsoft.com/office/drawing/2014/main" id="{CA1E9534-F54A-48A3-A90C-1C3D1C3359B8}"/>
                </a:ext>
              </a:extLst>
            </p:cNvPr>
            <p:cNvSpPr/>
            <p:nvPr/>
          </p:nvSpPr>
          <p:spPr>
            <a:xfrm>
              <a:off x="4333464" y="2997409"/>
              <a:ext cx="3087755" cy="2902226"/>
            </a:xfrm>
            <a:prstGeom prst="rect">
              <a:avLst/>
            </a:prstGeom>
            <a:solidFill>
              <a:schemeClr val="accent3">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 name="TextBox 2">
              <a:extLst>
                <a:ext uri="{FF2B5EF4-FFF2-40B4-BE49-F238E27FC236}">
                  <a16:creationId xmlns:a16="http://schemas.microsoft.com/office/drawing/2014/main" id="{6A46A8E2-7DBF-457B-AFAC-2D913FBABB0B}"/>
                </a:ext>
              </a:extLst>
            </p:cNvPr>
            <p:cNvSpPr txBox="1"/>
            <p:nvPr/>
          </p:nvSpPr>
          <p:spPr>
            <a:xfrm>
              <a:off x="4633291" y="3294360"/>
              <a:ext cx="2787928" cy="2308324"/>
            </a:xfrm>
            <a:prstGeom prst="rect">
              <a:avLst/>
            </a:prstGeom>
            <a:noFill/>
          </p:spPr>
          <p:txBody>
            <a:bodyPr wrap="square" rtlCol="0">
              <a:spAutoFit/>
            </a:bodyPr>
            <a:lstStyle/>
            <a:p>
              <a:r>
                <a:rPr lang="nl-NL" sz="4800" b="1" dirty="0"/>
                <a:t>Machine Learning Algorithm</a:t>
              </a:r>
            </a:p>
          </p:txBody>
        </p:sp>
      </p:grpSp>
      <p:pic>
        <p:nvPicPr>
          <p:cNvPr id="8" name="Picture 7" descr="A picture containing star&#10;&#10;Description automatically generated">
            <a:extLst>
              <a:ext uri="{FF2B5EF4-FFF2-40B4-BE49-F238E27FC236}">
                <a16:creationId xmlns:a16="http://schemas.microsoft.com/office/drawing/2014/main" id="{C7BE4A8D-AE6F-4B53-9F3E-EF894D84F68E}"/>
              </a:ext>
            </a:extLst>
          </p:cNvPr>
          <p:cNvPicPr>
            <a:picLocks noChangeAspect="1"/>
          </p:cNvPicPr>
          <p:nvPr/>
        </p:nvPicPr>
        <p:blipFill rotWithShape="1">
          <a:blip r:embed="rId2">
            <a:extLst>
              <a:ext uri="{28A0092B-C50C-407E-A947-70E740481C1C}">
                <a14:useLocalDpi xmlns:a14="http://schemas.microsoft.com/office/drawing/2010/main" val="0"/>
              </a:ext>
            </a:extLst>
          </a:blip>
          <a:srcRect l="31903" t="6593" r="29815" b="5601"/>
          <a:stretch/>
        </p:blipFill>
        <p:spPr>
          <a:xfrm>
            <a:off x="8779069" y="2768981"/>
            <a:ext cx="3234520" cy="2931874"/>
          </a:xfrm>
          <a:prstGeom prst="rect">
            <a:avLst/>
          </a:prstGeom>
        </p:spPr>
      </p:pic>
      <p:pic>
        <p:nvPicPr>
          <p:cNvPr id="11" name="Picture 10" descr="A picture containing person, man, black, photo&#10;&#10;Description automatically generated">
            <a:extLst>
              <a:ext uri="{FF2B5EF4-FFF2-40B4-BE49-F238E27FC236}">
                <a16:creationId xmlns:a16="http://schemas.microsoft.com/office/drawing/2014/main" id="{64EDEE7D-BFF0-4627-A5CF-675852CC30AE}"/>
              </a:ext>
            </a:extLst>
          </p:cNvPr>
          <p:cNvPicPr>
            <a:picLocks noChangeAspect="1"/>
          </p:cNvPicPr>
          <p:nvPr/>
        </p:nvPicPr>
        <p:blipFill rotWithShape="1">
          <a:blip r:embed="rId3">
            <a:extLst>
              <a:ext uri="{28A0092B-C50C-407E-A947-70E740481C1C}">
                <a14:useLocalDpi xmlns:a14="http://schemas.microsoft.com/office/drawing/2010/main" val="0"/>
              </a:ext>
            </a:extLst>
          </a:blip>
          <a:srcRect l="30895" t="6855" r="31157" b="4705"/>
          <a:stretch/>
        </p:blipFill>
        <p:spPr>
          <a:xfrm>
            <a:off x="178411" y="2768981"/>
            <a:ext cx="2912854" cy="2931874"/>
          </a:xfrm>
          <a:prstGeom prst="rect">
            <a:avLst/>
          </a:prstGeom>
        </p:spPr>
      </p:pic>
      <p:cxnSp>
        <p:nvCxnSpPr>
          <p:cNvPr id="19" name="Straight Arrow Connector 18">
            <a:extLst>
              <a:ext uri="{FF2B5EF4-FFF2-40B4-BE49-F238E27FC236}">
                <a16:creationId xmlns:a16="http://schemas.microsoft.com/office/drawing/2014/main" id="{FE555C89-1630-4A93-BBAE-0B57F5EA29FD}"/>
              </a:ext>
            </a:extLst>
          </p:cNvPr>
          <p:cNvCxnSpPr>
            <a:stCxn id="11" idx="3"/>
            <a:endCxn id="4" idx="1"/>
          </p:cNvCxnSpPr>
          <p:nvPr/>
        </p:nvCxnSpPr>
        <p:spPr>
          <a:xfrm>
            <a:off x="3091265" y="4234918"/>
            <a:ext cx="1300024" cy="1482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094B84-6EA8-4F96-A88A-E591A5D76327}"/>
              </a:ext>
            </a:extLst>
          </p:cNvPr>
          <p:cNvCxnSpPr/>
          <p:nvPr/>
        </p:nvCxnSpPr>
        <p:spPr>
          <a:xfrm>
            <a:off x="7479044" y="4249742"/>
            <a:ext cx="1300024" cy="1482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71C1DC6-E748-4A9C-BDE7-931E45086A16}"/>
              </a:ext>
            </a:extLst>
          </p:cNvPr>
          <p:cNvSpPr txBox="1"/>
          <p:nvPr/>
        </p:nvSpPr>
        <p:spPr>
          <a:xfrm>
            <a:off x="178411" y="5841242"/>
            <a:ext cx="2912854" cy="923330"/>
          </a:xfrm>
          <a:prstGeom prst="rect">
            <a:avLst/>
          </a:prstGeom>
          <a:noFill/>
        </p:spPr>
        <p:txBody>
          <a:bodyPr wrap="square" rtlCol="0">
            <a:spAutoFit/>
          </a:bodyPr>
          <a:lstStyle/>
          <a:p>
            <a:r>
              <a:rPr lang="nl-NL" b="1" dirty="0"/>
              <a:t>Known network features</a:t>
            </a:r>
          </a:p>
          <a:p>
            <a:r>
              <a:rPr lang="nl-NL" b="1" dirty="0"/>
              <a:t>(including known SL/Essential genes) </a:t>
            </a:r>
          </a:p>
        </p:txBody>
      </p:sp>
      <p:sp>
        <p:nvSpPr>
          <p:cNvPr id="22" name="TextBox 21">
            <a:extLst>
              <a:ext uri="{FF2B5EF4-FFF2-40B4-BE49-F238E27FC236}">
                <a16:creationId xmlns:a16="http://schemas.microsoft.com/office/drawing/2014/main" id="{88517985-98BB-4743-9BED-F127368CC89C}"/>
              </a:ext>
            </a:extLst>
          </p:cNvPr>
          <p:cNvSpPr txBox="1"/>
          <p:nvPr/>
        </p:nvSpPr>
        <p:spPr>
          <a:xfrm>
            <a:off x="9223569" y="5841242"/>
            <a:ext cx="2254200" cy="369332"/>
          </a:xfrm>
          <a:prstGeom prst="rect">
            <a:avLst/>
          </a:prstGeom>
          <a:noFill/>
        </p:spPr>
        <p:txBody>
          <a:bodyPr wrap="square" rtlCol="0">
            <a:spAutoFit/>
          </a:bodyPr>
          <a:lstStyle/>
          <a:p>
            <a:r>
              <a:rPr lang="nl-NL" b="1" dirty="0"/>
              <a:t>New Essential Genes</a:t>
            </a:r>
          </a:p>
        </p:txBody>
      </p:sp>
    </p:spTree>
    <p:extLst>
      <p:ext uri="{BB962C8B-B14F-4D97-AF65-F5344CB8AC3E}">
        <p14:creationId xmlns:p14="http://schemas.microsoft.com/office/powerpoint/2010/main" val="146704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AE35-DDAF-4589-BD94-1B7B59F260EF}"/>
              </a:ext>
            </a:extLst>
          </p:cNvPr>
          <p:cNvSpPr>
            <a:spLocks noGrp="1"/>
          </p:cNvSpPr>
          <p:nvPr>
            <p:ph type="title"/>
          </p:nvPr>
        </p:nvSpPr>
        <p:spPr>
          <a:xfrm>
            <a:off x="838199" y="365125"/>
            <a:ext cx="10797209" cy="1325563"/>
          </a:xfrm>
        </p:spPr>
        <p:txBody>
          <a:bodyPr/>
          <a:lstStyle/>
          <a:p>
            <a:r>
              <a:rPr lang="nl-NL" dirty="0"/>
              <a:t>Existing methods for the prediction of essential genes</a:t>
            </a:r>
          </a:p>
        </p:txBody>
      </p:sp>
      <p:sp>
        <p:nvSpPr>
          <p:cNvPr id="5" name="TextBox 4">
            <a:extLst>
              <a:ext uri="{FF2B5EF4-FFF2-40B4-BE49-F238E27FC236}">
                <a16:creationId xmlns:a16="http://schemas.microsoft.com/office/drawing/2014/main" id="{5B039292-2A65-47F0-B080-5AA40F7A6732}"/>
              </a:ext>
            </a:extLst>
          </p:cNvPr>
          <p:cNvSpPr txBox="1"/>
          <p:nvPr/>
        </p:nvSpPr>
        <p:spPr>
          <a:xfrm>
            <a:off x="3952213" y="1554208"/>
            <a:ext cx="5497230" cy="461665"/>
          </a:xfrm>
          <a:prstGeom prst="rect">
            <a:avLst/>
          </a:prstGeom>
          <a:noFill/>
        </p:spPr>
        <p:txBody>
          <a:bodyPr wrap="square" rtlCol="0">
            <a:spAutoFit/>
          </a:bodyPr>
          <a:lstStyle/>
          <a:p>
            <a:r>
              <a:rPr lang="nl-NL" sz="2400" dirty="0"/>
              <a:t>Such methods seem to have some success</a:t>
            </a:r>
          </a:p>
        </p:txBody>
      </p:sp>
      <p:pic>
        <p:nvPicPr>
          <p:cNvPr id="1026" name="Picture 2" descr="Fig. 1">
            <a:extLst>
              <a:ext uri="{FF2B5EF4-FFF2-40B4-BE49-F238E27FC236}">
                <a16:creationId xmlns:a16="http://schemas.microsoft.com/office/drawing/2014/main" id="{34305806-E857-4C63-81C8-E6E916785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876" y="2230482"/>
            <a:ext cx="6529094" cy="396054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A5C3166-6E0E-4E1B-B67E-EF5739D530EA}"/>
              </a:ext>
            </a:extLst>
          </p:cNvPr>
          <p:cNvSpPr/>
          <p:nvPr/>
        </p:nvSpPr>
        <p:spPr>
          <a:xfrm>
            <a:off x="2442954" y="6266540"/>
            <a:ext cx="8038531" cy="523220"/>
          </a:xfrm>
          <a:prstGeom prst="rect">
            <a:avLst/>
          </a:prstGeom>
        </p:spPr>
        <p:txBody>
          <a:bodyPr wrap="square">
            <a:spAutoFit/>
          </a:bodyPr>
          <a:lstStyle/>
          <a:p>
            <a:r>
              <a:rPr lang="nl-NL" sz="1400" b="0" i="0" dirty="0">
                <a:solidFill>
                  <a:srgbClr val="333333"/>
                </a:solidFill>
                <a:effectLst/>
                <a:latin typeface="-apple-system"/>
              </a:rPr>
              <a:t>Huang, J., Wu, M., Lu, F. </a:t>
            </a:r>
            <a:r>
              <a:rPr lang="nl-NL" sz="1400" b="0" i="1" dirty="0">
                <a:solidFill>
                  <a:srgbClr val="333333"/>
                </a:solidFill>
                <a:effectLst/>
                <a:latin typeface="-apple-system"/>
              </a:rPr>
              <a:t>et al.</a:t>
            </a:r>
            <a:r>
              <a:rPr lang="nl-NL" sz="1400" b="0" i="0" dirty="0">
                <a:solidFill>
                  <a:srgbClr val="333333"/>
                </a:solidFill>
                <a:effectLst/>
                <a:latin typeface="-apple-system"/>
              </a:rPr>
              <a:t> Predicting synthetic lethal interactions in human cancers using graph regularized self-representative matrix factorization. </a:t>
            </a:r>
            <a:r>
              <a:rPr lang="nl-NL" sz="1400" b="0" i="1" dirty="0">
                <a:solidFill>
                  <a:srgbClr val="333333"/>
                </a:solidFill>
                <a:effectLst/>
                <a:latin typeface="-apple-system"/>
              </a:rPr>
              <a:t>BMC Bioinformatics</a:t>
            </a:r>
            <a:r>
              <a:rPr lang="nl-NL" sz="1400" b="0" i="0" dirty="0">
                <a:solidFill>
                  <a:srgbClr val="333333"/>
                </a:solidFill>
                <a:effectLst/>
                <a:latin typeface="-apple-system"/>
              </a:rPr>
              <a:t> </a:t>
            </a:r>
            <a:r>
              <a:rPr lang="nl-NL" sz="1400" b="1" i="0" dirty="0">
                <a:solidFill>
                  <a:srgbClr val="333333"/>
                </a:solidFill>
                <a:effectLst/>
                <a:latin typeface="-apple-system"/>
              </a:rPr>
              <a:t>20, </a:t>
            </a:r>
            <a:r>
              <a:rPr lang="nl-NL" sz="1400" b="0" i="0" dirty="0">
                <a:solidFill>
                  <a:srgbClr val="333333"/>
                </a:solidFill>
                <a:effectLst/>
                <a:latin typeface="-apple-system"/>
              </a:rPr>
              <a:t>657 (2019). </a:t>
            </a:r>
            <a:endParaRPr lang="nl-NL" sz="1400" dirty="0"/>
          </a:p>
        </p:txBody>
      </p:sp>
      <p:sp>
        <p:nvSpPr>
          <p:cNvPr id="12" name="TextBox 11">
            <a:extLst>
              <a:ext uri="{FF2B5EF4-FFF2-40B4-BE49-F238E27FC236}">
                <a16:creationId xmlns:a16="http://schemas.microsoft.com/office/drawing/2014/main" id="{66965B30-39B6-4604-93A6-25DB629752F8}"/>
              </a:ext>
            </a:extLst>
          </p:cNvPr>
          <p:cNvSpPr txBox="1"/>
          <p:nvPr/>
        </p:nvSpPr>
        <p:spPr>
          <a:xfrm>
            <a:off x="753756" y="2230482"/>
            <a:ext cx="1962149" cy="3785652"/>
          </a:xfrm>
          <a:prstGeom prst="rect">
            <a:avLst/>
          </a:prstGeom>
          <a:noFill/>
        </p:spPr>
        <p:txBody>
          <a:bodyPr wrap="square" rtlCol="0">
            <a:spAutoFit/>
          </a:bodyPr>
          <a:lstStyle/>
          <a:p>
            <a:r>
              <a:rPr lang="nl-NL" sz="2000" b="1" dirty="0"/>
              <a:t>Higher AUROC indicates better performance</a:t>
            </a:r>
          </a:p>
          <a:p>
            <a:endParaRPr lang="nl-NL" sz="2000" b="1" dirty="0"/>
          </a:p>
          <a:p>
            <a:endParaRPr lang="nl-NL" sz="2000" b="1" dirty="0"/>
          </a:p>
          <a:p>
            <a:endParaRPr lang="nl-NL" sz="2000" b="1" dirty="0"/>
          </a:p>
          <a:p>
            <a:r>
              <a:rPr lang="nl-NL" sz="2000" b="1" dirty="0"/>
              <a:t>(AUROC = Area Under the Receiving Operator Characteristics curve)</a:t>
            </a:r>
          </a:p>
        </p:txBody>
      </p:sp>
    </p:spTree>
    <p:extLst>
      <p:ext uri="{BB962C8B-B14F-4D97-AF65-F5344CB8AC3E}">
        <p14:creationId xmlns:p14="http://schemas.microsoft.com/office/powerpoint/2010/main" val="67132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What we want to do</a:t>
            </a:r>
          </a:p>
        </p:txBody>
      </p:sp>
      <p:sp>
        <p:nvSpPr>
          <p:cNvPr id="4" name="TextBox 3">
            <a:extLst>
              <a:ext uri="{FF2B5EF4-FFF2-40B4-BE49-F238E27FC236}">
                <a16:creationId xmlns:a16="http://schemas.microsoft.com/office/drawing/2014/main" id="{7F2A26FD-91ED-49E1-99E8-B30F51193DA2}"/>
              </a:ext>
            </a:extLst>
          </p:cNvPr>
          <p:cNvSpPr txBox="1"/>
          <p:nvPr/>
        </p:nvSpPr>
        <p:spPr>
          <a:xfrm>
            <a:off x="838200" y="1429078"/>
            <a:ext cx="10515600" cy="523220"/>
          </a:xfrm>
          <a:prstGeom prst="rect">
            <a:avLst/>
          </a:prstGeom>
          <a:noFill/>
        </p:spPr>
        <p:txBody>
          <a:bodyPr wrap="square" rtlCol="0">
            <a:spAutoFit/>
          </a:bodyPr>
          <a:lstStyle/>
          <a:p>
            <a:r>
              <a:rPr lang="nl-NL" sz="2800" dirty="0"/>
              <a:t>How does essentiality/syntetic lethality depend on genetic backgound?</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468612" y="3756548"/>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dirty="0"/>
                <a:t>Gene A</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6962094" y="3755880"/>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dirty="0"/>
                <a:t>Gene B</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01758" y="3233328"/>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560586" y="3233328"/>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6" name="TextBox 15">
            <a:extLst>
              <a:ext uri="{FF2B5EF4-FFF2-40B4-BE49-F238E27FC236}">
                <a16:creationId xmlns:a16="http://schemas.microsoft.com/office/drawing/2014/main" id="{AA569D3B-D133-4D13-9389-342CA775DFC3}"/>
              </a:ext>
            </a:extLst>
          </p:cNvPr>
          <p:cNvSpPr txBox="1"/>
          <p:nvPr/>
        </p:nvSpPr>
        <p:spPr>
          <a:xfrm>
            <a:off x="4440210" y="2300247"/>
            <a:ext cx="3311579" cy="461665"/>
          </a:xfrm>
          <a:prstGeom prst="rect">
            <a:avLst/>
          </a:prstGeom>
          <a:noFill/>
        </p:spPr>
        <p:txBody>
          <a:bodyPr wrap="square" rtlCol="0">
            <a:spAutoFit/>
          </a:bodyPr>
          <a:lstStyle/>
          <a:p>
            <a:r>
              <a:rPr lang="nl-NL" sz="2400" dirty="0"/>
              <a:t>Single gene deletion case</a:t>
            </a:r>
          </a:p>
        </p:txBody>
      </p:sp>
    </p:spTree>
    <p:extLst>
      <p:ext uri="{BB962C8B-B14F-4D97-AF65-F5344CB8AC3E}">
        <p14:creationId xmlns:p14="http://schemas.microsoft.com/office/powerpoint/2010/main" val="332287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What we want to do</a:t>
            </a:r>
          </a:p>
        </p:txBody>
      </p:sp>
      <p:sp>
        <p:nvSpPr>
          <p:cNvPr id="4" name="TextBox 3">
            <a:extLst>
              <a:ext uri="{FF2B5EF4-FFF2-40B4-BE49-F238E27FC236}">
                <a16:creationId xmlns:a16="http://schemas.microsoft.com/office/drawing/2014/main" id="{7F2A26FD-91ED-49E1-99E8-B30F51193DA2}"/>
              </a:ext>
            </a:extLst>
          </p:cNvPr>
          <p:cNvSpPr txBox="1"/>
          <p:nvPr/>
        </p:nvSpPr>
        <p:spPr>
          <a:xfrm>
            <a:off x="838200" y="1429078"/>
            <a:ext cx="10515600" cy="523220"/>
          </a:xfrm>
          <a:prstGeom prst="rect">
            <a:avLst/>
          </a:prstGeom>
          <a:noFill/>
        </p:spPr>
        <p:txBody>
          <a:bodyPr wrap="square" rtlCol="0">
            <a:spAutoFit/>
          </a:bodyPr>
          <a:lstStyle/>
          <a:p>
            <a:r>
              <a:rPr lang="nl-NL" sz="2800" dirty="0"/>
              <a:t>How does essentiality/syntetic lethality depend on genetic backgound?</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468612" y="3756548"/>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dirty="0"/>
                <a:t>Gene A</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6962094" y="3755880"/>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dirty="0"/>
                <a:t>Gene B</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01758" y="3233328"/>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560586" y="3233328"/>
            <a:ext cx="2361062" cy="523220"/>
          </a:xfrm>
          <a:prstGeom prst="rect">
            <a:avLst/>
          </a:prstGeom>
          <a:noFill/>
        </p:spPr>
        <p:txBody>
          <a:bodyPr wrap="square" rtlCol="0">
            <a:spAutoFit/>
          </a:bodyPr>
          <a:lstStyle/>
          <a:p>
            <a:r>
              <a:rPr lang="nl-NL" sz="2800" b="1" dirty="0">
                <a:solidFill>
                  <a:srgbClr val="FF0000"/>
                </a:solidFill>
              </a:rPr>
              <a:t>Essential</a:t>
            </a:r>
          </a:p>
        </p:txBody>
      </p:sp>
      <p:sp>
        <p:nvSpPr>
          <p:cNvPr id="15" name="TextBox 14">
            <a:extLst>
              <a:ext uri="{FF2B5EF4-FFF2-40B4-BE49-F238E27FC236}">
                <a16:creationId xmlns:a16="http://schemas.microsoft.com/office/drawing/2014/main" id="{D17C7D09-D9BE-4126-BB5E-42DA91B9349E}"/>
              </a:ext>
            </a:extLst>
          </p:cNvPr>
          <p:cNvSpPr txBox="1"/>
          <p:nvPr/>
        </p:nvSpPr>
        <p:spPr>
          <a:xfrm>
            <a:off x="4440210" y="2300247"/>
            <a:ext cx="3311579" cy="461665"/>
          </a:xfrm>
          <a:prstGeom prst="rect">
            <a:avLst/>
          </a:prstGeom>
          <a:noFill/>
        </p:spPr>
        <p:txBody>
          <a:bodyPr wrap="square" rtlCol="0">
            <a:spAutoFit/>
          </a:bodyPr>
          <a:lstStyle/>
          <a:p>
            <a:r>
              <a:rPr lang="nl-NL" sz="2400" dirty="0"/>
              <a:t>Single gene deletion case</a:t>
            </a:r>
          </a:p>
        </p:txBody>
      </p:sp>
      <p:sp>
        <p:nvSpPr>
          <p:cNvPr id="3" name="Multiplication Sign 2">
            <a:extLst>
              <a:ext uri="{FF2B5EF4-FFF2-40B4-BE49-F238E27FC236}">
                <a16:creationId xmlns:a16="http://schemas.microsoft.com/office/drawing/2014/main" id="{609CA8C9-7FC2-4F3A-B588-CA935B2FD36A}"/>
              </a:ext>
            </a:extLst>
          </p:cNvPr>
          <p:cNvSpPr/>
          <p:nvPr/>
        </p:nvSpPr>
        <p:spPr>
          <a:xfrm>
            <a:off x="2270352" y="2917767"/>
            <a:ext cx="1851272" cy="241256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a:extLst>
              <a:ext uri="{FF2B5EF4-FFF2-40B4-BE49-F238E27FC236}">
                <a16:creationId xmlns:a16="http://schemas.microsoft.com/office/drawing/2014/main" id="{F4F00AF8-3EA1-4095-B375-74B623090BD1}"/>
              </a:ext>
            </a:extLst>
          </p:cNvPr>
          <p:cNvSpPr/>
          <p:nvPr/>
        </p:nvSpPr>
        <p:spPr>
          <a:xfrm>
            <a:off x="2784143" y="-9553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9" name="Group 18">
            <a:extLst>
              <a:ext uri="{FF2B5EF4-FFF2-40B4-BE49-F238E27FC236}">
                <a16:creationId xmlns:a16="http://schemas.microsoft.com/office/drawing/2014/main" id="{D3566CB5-149C-4A31-9016-795785E0268C}"/>
              </a:ext>
            </a:extLst>
          </p:cNvPr>
          <p:cNvGrpSpPr/>
          <p:nvPr/>
        </p:nvGrpSpPr>
        <p:grpSpPr>
          <a:xfrm>
            <a:off x="2670921" y="5017988"/>
            <a:ext cx="6340369" cy="1561885"/>
            <a:chOff x="3036370" y="5143162"/>
            <a:chExt cx="5911758" cy="1456301"/>
          </a:xfrm>
        </p:grpSpPr>
        <p:pic>
          <p:nvPicPr>
            <p:cNvPr id="13" name="Picture 12">
              <a:extLst>
                <a:ext uri="{FF2B5EF4-FFF2-40B4-BE49-F238E27FC236}">
                  <a16:creationId xmlns:a16="http://schemas.microsoft.com/office/drawing/2014/main" id="{A40D5297-B3E3-4C53-8DC1-D0125E33FA5B}"/>
                </a:ext>
              </a:extLst>
            </p:cNvPr>
            <p:cNvPicPr>
              <a:picLocks noChangeAspect="1"/>
            </p:cNvPicPr>
            <p:nvPr/>
          </p:nvPicPr>
          <p:blipFill rotWithShape="1">
            <a:blip r:embed="rId2"/>
            <a:srcRect t="29422" b="20270"/>
            <a:stretch/>
          </p:blipFill>
          <p:spPr>
            <a:xfrm>
              <a:off x="3036370" y="5143162"/>
              <a:ext cx="5911758" cy="1389428"/>
            </a:xfrm>
            <a:prstGeom prst="rect">
              <a:avLst/>
            </a:prstGeom>
          </p:spPr>
        </p:pic>
        <p:sp>
          <p:nvSpPr>
            <p:cNvPr id="18" name="Rectangle 17">
              <a:extLst>
                <a:ext uri="{FF2B5EF4-FFF2-40B4-BE49-F238E27FC236}">
                  <a16:creationId xmlns:a16="http://schemas.microsoft.com/office/drawing/2014/main" id="{B120EA79-A85C-407D-B3E2-E2DACF58FA9A}"/>
                </a:ext>
              </a:extLst>
            </p:cNvPr>
            <p:cNvSpPr/>
            <p:nvPr/>
          </p:nvSpPr>
          <p:spPr>
            <a:xfrm>
              <a:off x="6196083" y="6137798"/>
              <a:ext cx="2320119"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0" name="Rectangle 19">
            <a:extLst>
              <a:ext uri="{FF2B5EF4-FFF2-40B4-BE49-F238E27FC236}">
                <a16:creationId xmlns:a16="http://schemas.microsoft.com/office/drawing/2014/main" id="{FCF9A68C-C43D-4213-ACE4-306E1AF1FF05}"/>
              </a:ext>
            </a:extLst>
          </p:cNvPr>
          <p:cNvSpPr/>
          <p:nvPr/>
        </p:nvSpPr>
        <p:spPr>
          <a:xfrm>
            <a:off x="6473079" y="6138723"/>
            <a:ext cx="6096000" cy="600164"/>
          </a:xfrm>
          <a:prstGeom prst="rect">
            <a:avLst/>
          </a:prstGeom>
        </p:spPr>
        <p:txBody>
          <a:bodyPr>
            <a:spAutoFit/>
          </a:bodyPr>
          <a:lstStyle/>
          <a:p>
            <a:r>
              <a:rPr lang="en-US" sz="1100" b="0" i="0" dirty="0">
                <a:solidFill>
                  <a:srgbClr val="212121"/>
                </a:solidFill>
                <a:effectLst/>
                <a:latin typeface="BlinkMacSystemFont"/>
              </a:rPr>
              <a:t>Chen P, Wang D, Chen H, Zhou Z, He X. The </a:t>
            </a:r>
            <a:r>
              <a:rPr lang="en-US" sz="1100" b="0" i="0" dirty="0" err="1">
                <a:solidFill>
                  <a:srgbClr val="212121"/>
                </a:solidFill>
                <a:effectLst/>
                <a:latin typeface="BlinkMacSystemFont"/>
              </a:rPr>
              <a:t>nonessentiality</a:t>
            </a:r>
            <a:r>
              <a:rPr lang="en-US" sz="1100" b="0" i="0" dirty="0">
                <a:solidFill>
                  <a:srgbClr val="212121"/>
                </a:solidFill>
                <a:effectLst/>
                <a:latin typeface="BlinkMacSystemFont"/>
              </a:rPr>
              <a:t> of essential genes in yeast provides therapeutic insights into a human disease. </a:t>
            </a:r>
            <a:r>
              <a:rPr lang="en-US" sz="1100" b="0" i="1" dirty="0">
                <a:solidFill>
                  <a:srgbClr val="212121"/>
                </a:solidFill>
                <a:effectLst/>
                <a:latin typeface="BlinkMacSystemFont"/>
              </a:rPr>
              <a:t>Genome Res</a:t>
            </a:r>
            <a:r>
              <a:rPr lang="en-US" sz="1100" b="0" i="0" dirty="0">
                <a:solidFill>
                  <a:srgbClr val="212121"/>
                </a:solidFill>
                <a:effectLst/>
                <a:latin typeface="BlinkMacSystemFont"/>
              </a:rPr>
              <a:t>. 2016;26(10):1355‐1362. doi:10.1101/gr.205955.116</a:t>
            </a:r>
            <a:endParaRPr lang="nl-NL" sz="1100" dirty="0"/>
          </a:p>
        </p:txBody>
      </p:sp>
    </p:spTree>
    <p:extLst>
      <p:ext uri="{BB962C8B-B14F-4D97-AF65-F5344CB8AC3E}">
        <p14:creationId xmlns:p14="http://schemas.microsoft.com/office/powerpoint/2010/main" val="380676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C6A-5AA9-4674-A515-3BC28173A910}"/>
              </a:ext>
            </a:extLst>
          </p:cNvPr>
          <p:cNvSpPr>
            <a:spLocks noGrp="1"/>
          </p:cNvSpPr>
          <p:nvPr>
            <p:ph type="title"/>
          </p:nvPr>
        </p:nvSpPr>
        <p:spPr/>
        <p:txBody>
          <a:bodyPr/>
          <a:lstStyle/>
          <a:p>
            <a:r>
              <a:rPr lang="nl-NL" dirty="0"/>
              <a:t>What we want to do</a:t>
            </a:r>
          </a:p>
        </p:txBody>
      </p:sp>
      <p:sp>
        <p:nvSpPr>
          <p:cNvPr id="4" name="TextBox 3">
            <a:extLst>
              <a:ext uri="{FF2B5EF4-FFF2-40B4-BE49-F238E27FC236}">
                <a16:creationId xmlns:a16="http://schemas.microsoft.com/office/drawing/2014/main" id="{7F2A26FD-91ED-49E1-99E8-B30F51193DA2}"/>
              </a:ext>
            </a:extLst>
          </p:cNvPr>
          <p:cNvSpPr txBox="1"/>
          <p:nvPr/>
        </p:nvSpPr>
        <p:spPr>
          <a:xfrm>
            <a:off x="838200" y="1429078"/>
            <a:ext cx="10515600" cy="523220"/>
          </a:xfrm>
          <a:prstGeom prst="rect">
            <a:avLst/>
          </a:prstGeom>
          <a:noFill/>
        </p:spPr>
        <p:txBody>
          <a:bodyPr wrap="square" rtlCol="0">
            <a:spAutoFit/>
          </a:bodyPr>
          <a:lstStyle/>
          <a:p>
            <a:r>
              <a:rPr lang="nl-NL" sz="2800" dirty="0"/>
              <a:t>How does essentiality/syntetic lethality depend on genetic backgound?</a:t>
            </a:r>
          </a:p>
        </p:txBody>
      </p:sp>
      <p:grpSp>
        <p:nvGrpSpPr>
          <p:cNvPr id="10" name="Group 9">
            <a:extLst>
              <a:ext uri="{FF2B5EF4-FFF2-40B4-BE49-F238E27FC236}">
                <a16:creationId xmlns:a16="http://schemas.microsoft.com/office/drawing/2014/main" id="{02A015D4-070F-49C9-AFD2-2393D22D1B36}"/>
              </a:ext>
            </a:extLst>
          </p:cNvPr>
          <p:cNvGrpSpPr/>
          <p:nvPr/>
        </p:nvGrpSpPr>
        <p:grpSpPr>
          <a:xfrm>
            <a:off x="1468612" y="3756548"/>
            <a:ext cx="3327097" cy="864730"/>
            <a:chOff x="2050772" y="3460221"/>
            <a:chExt cx="2090531" cy="543340"/>
          </a:xfrm>
        </p:grpSpPr>
        <p:sp>
          <p:nvSpPr>
            <p:cNvPr id="5" name="Rectangle 4">
              <a:extLst>
                <a:ext uri="{FF2B5EF4-FFF2-40B4-BE49-F238E27FC236}">
                  <a16:creationId xmlns:a16="http://schemas.microsoft.com/office/drawing/2014/main" id="{67AFAB33-E650-4CB5-A10C-576055982944}"/>
                </a:ext>
              </a:extLst>
            </p:cNvPr>
            <p:cNvSpPr/>
            <p:nvPr/>
          </p:nvSpPr>
          <p:spPr>
            <a:xfrm>
              <a:off x="2050772" y="3460221"/>
              <a:ext cx="2067339" cy="5433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5212BA4A-3A9D-4E26-93B0-36D3F45130C4}"/>
                </a:ext>
              </a:extLst>
            </p:cNvPr>
            <p:cNvSpPr txBox="1"/>
            <p:nvPr/>
          </p:nvSpPr>
          <p:spPr>
            <a:xfrm>
              <a:off x="2080591" y="3575637"/>
              <a:ext cx="2060712" cy="369332"/>
            </a:xfrm>
            <a:prstGeom prst="rect">
              <a:avLst/>
            </a:prstGeom>
            <a:noFill/>
          </p:spPr>
          <p:txBody>
            <a:bodyPr wrap="square" rtlCol="0">
              <a:spAutoFit/>
            </a:bodyPr>
            <a:lstStyle/>
            <a:p>
              <a:pPr algn="ctr"/>
              <a:r>
                <a:rPr lang="nl-NL" sz="3200" b="1" dirty="0"/>
                <a:t>Gene A</a:t>
              </a:r>
            </a:p>
          </p:txBody>
        </p:sp>
      </p:grpSp>
      <p:grpSp>
        <p:nvGrpSpPr>
          <p:cNvPr id="9" name="Group 8">
            <a:extLst>
              <a:ext uri="{FF2B5EF4-FFF2-40B4-BE49-F238E27FC236}">
                <a16:creationId xmlns:a16="http://schemas.microsoft.com/office/drawing/2014/main" id="{A9949096-BC37-4BBE-B464-CCC76C56A824}"/>
              </a:ext>
            </a:extLst>
          </p:cNvPr>
          <p:cNvGrpSpPr/>
          <p:nvPr/>
        </p:nvGrpSpPr>
        <p:grpSpPr>
          <a:xfrm>
            <a:off x="6962094" y="3755880"/>
            <a:ext cx="3290187" cy="864730"/>
            <a:chOff x="2073964" y="4756154"/>
            <a:chExt cx="2067339" cy="543340"/>
          </a:xfrm>
        </p:grpSpPr>
        <p:sp>
          <p:nvSpPr>
            <p:cNvPr id="6" name="Rectangle 5">
              <a:extLst>
                <a:ext uri="{FF2B5EF4-FFF2-40B4-BE49-F238E27FC236}">
                  <a16:creationId xmlns:a16="http://schemas.microsoft.com/office/drawing/2014/main" id="{B50F369E-DA6A-4E1D-963B-860CB9059B53}"/>
                </a:ext>
              </a:extLst>
            </p:cNvPr>
            <p:cNvSpPr/>
            <p:nvPr/>
          </p:nvSpPr>
          <p:spPr>
            <a:xfrm>
              <a:off x="2073964" y="4756154"/>
              <a:ext cx="2067339" cy="5433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6805678-E3F1-4AD7-AF53-A535A8C5C5E6}"/>
                </a:ext>
              </a:extLst>
            </p:cNvPr>
            <p:cNvSpPr txBox="1"/>
            <p:nvPr/>
          </p:nvSpPr>
          <p:spPr>
            <a:xfrm>
              <a:off x="2080591" y="4843578"/>
              <a:ext cx="2060712" cy="369332"/>
            </a:xfrm>
            <a:prstGeom prst="rect">
              <a:avLst/>
            </a:prstGeom>
            <a:noFill/>
          </p:spPr>
          <p:txBody>
            <a:bodyPr wrap="square" rtlCol="0">
              <a:spAutoFit/>
            </a:bodyPr>
            <a:lstStyle/>
            <a:p>
              <a:pPr algn="ctr"/>
              <a:r>
                <a:rPr lang="nl-NL" sz="3200" b="1" dirty="0"/>
                <a:t>Gene B</a:t>
              </a:r>
            </a:p>
          </p:txBody>
        </p:sp>
      </p:grpSp>
      <p:sp>
        <p:nvSpPr>
          <p:cNvPr id="11" name="TextBox 10">
            <a:extLst>
              <a:ext uri="{FF2B5EF4-FFF2-40B4-BE49-F238E27FC236}">
                <a16:creationId xmlns:a16="http://schemas.microsoft.com/office/drawing/2014/main" id="{DD8094DD-5E20-459E-82FB-399B0800AFFF}"/>
              </a:ext>
            </a:extLst>
          </p:cNvPr>
          <p:cNvSpPr txBox="1"/>
          <p:nvPr/>
        </p:nvSpPr>
        <p:spPr>
          <a:xfrm>
            <a:off x="2101758" y="3233328"/>
            <a:ext cx="2361062" cy="523220"/>
          </a:xfrm>
          <a:prstGeom prst="rect">
            <a:avLst/>
          </a:prstGeom>
          <a:noFill/>
        </p:spPr>
        <p:txBody>
          <a:bodyPr wrap="square" rtlCol="0">
            <a:spAutoFit/>
          </a:bodyPr>
          <a:lstStyle/>
          <a:p>
            <a:r>
              <a:rPr lang="nl-NL" sz="2800" b="1" dirty="0">
                <a:solidFill>
                  <a:schemeClr val="accent4"/>
                </a:solidFill>
              </a:rPr>
              <a:t>Non-essential</a:t>
            </a:r>
          </a:p>
        </p:txBody>
      </p:sp>
      <p:sp>
        <p:nvSpPr>
          <p:cNvPr id="12" name="TextBox 11">
            <a:extLst>
              <a:ext uri="{FF2B5EF4-FFF2-40B4-BE49-F238E27FC236}">
                <a16:creationId xmlns:a16="http://schemas.microsoft.com/office/drawing/2014/main" id="{44973B2D-6EF9-485B-BA67-5D8FB7BA7DEC}"/>
              </a:ext>
            </a:extLst>
          </p:cNvPr>
          <p:cNvSpPr txBox="1"/>
          <p:nvPr/>
        </p:nvSpPr>
        <p:spPr>
          <a:xfrm>
            <a:off x="7560586" y="3233328"/>
            <a:ext cx="2361062" cy="523220"/>
          </a:xfrm>
          <a:prstGeom prst="rect">
            <a:avLst/>
          </a:prstGeom>
          <a:noFill/>
        </p:spPr>
        <p:txBody>
          <a:bodyPr wrap="square" rtlCol="0">
            <a:spAutoFit/>
          </a:bodyPr>
          <a:lstStyle/>
          <a:p>
            <a:r>
              <a:rPr lang="nl-NL" sz="2800" b="1" dirty="0">
                <a:solidFill>
                  <a:srgbClr val="FF0000"/>
                </a:solidFill>
              </a:rPr>
              <a:t>Essential</a:t>
            </a:r>
          </a:p>
        </p:txBody>
      </p:sp>
      <p:sp>
        <p:nvSpPr>
          <p:cNvPr id="15" name="TextBox 14">
            <a:extLst>
              <a:ext uri="{FF2B5EF4-FFF2-40B4-BE49-F238E27FC236}">
                <a16:creationId xmlns:a16="http://schemas.microsoft.com/office/drawing/2014/main" id="{D17C7D09-D9BE-4126-BB5E-42DA91B9349E}"/>
              </a:ext>
            </a:extLst>
          </p:cNvPr>
          <p:cNvSpPr txBox="1"/>
          <p:nvPr/>
        </p:nvSpPr>
        <p:spPr>
          <a:xfrm>
            <a:off x="4440210" y="2300247"/>
            <a:ext cx="3311579" cy="461665"/>
          </a:xfrm>
          <a:prstGeom prst="rect">
            <a:avLst/>
          </a:prstGeom>
          <a:noFill/>
        </p:spPr>
        <p:txBody>
          <a:bodyPr wrap="square" rtlCol="0">
            <a:spAutoFit/>
          </a:bodyPr>
          <a:lstStyle/>
          <a:p>
            <a:r>
              <a:rPr lang="nl-NL" sz="2400" dirty="0"/>
              <a:t>Single gene deletion case</a:t>
            </a:r>
          </a:p>
        </p:txBody>
      </p:sp>
      <p:sp>
        <p:nvSpPr>
          <p:cNvPr id="3" name="Multiplication Sign 2">
            <a:extLst>
              <a:ext uri="{FF2B5EF4-FFF2-40B4-BE49-F238E27FC236}">
                <a16:creationId xmlns:a16="http://schemas.microsoft.com/office/drawing/2014/main" id="{609CA8C9-7FC2-4F3A-B588-CA935B2FD36A}"/>
              </a:ext>
            </a:extLst>
          </p:cNvPr>
          <p:cNvSpPr/>
          <p:nvPr/>
        </p:nvSpPr>
        <p:spPr>
          <a:xfrm>
            <a:off x="2270352" y="2917767"/>
            <a:ext cx="1851272" cy="241256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a:extLst>
              <a:ext uri="{FF2B5EF4-FFF2-40B4-BE49-F238E27FC236}">
                <a16:creationId xmlns:a16="http://schemas.microsoft.com/office/drawing/2014/main" id="{F4F00AF8-3EA1-4095-B375-74B623090BD1}"/>
              </a:ext>
            </a:extLst>
          </p:cNvPr>
          <p:cNvSpPr/>
          <p:nvPr/>
        </p:nvSpPr>
        <p:spPr>
          <a:xfrm>
            <a:off x="2784143" y="-9553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9" name="Group 18">
            <a:extLst>
              <a:ext uri="{FF2B5EF4-FFF2-40B4-BE49-F238E27FC236}">
                <a16:creationId xmlns:a16="http://schemas.microsoft.com/office/drawing/2014/main" id="{D3566CB5-149C-4A31-9016-795785E0268C}"/>
              </a:ext>
            </a:extLst>
          </p:cNvPr>
          <p:cNvGrpSpPr/>
          <p:nvPr/>
        </p:nvGrpSpPr>
        <p:grpSpPr>
          <a:xfrm>
            <a:off x="2670921" y="5017988"/>
            <a:ext cx="6340369" cy="1561885"/>
            <a:chOff x="3036370" y="5143162"/>
            <a:chExt cx="5911758" cy="1456301"/>
          </a:xfrm>
        </p:grpSpPr>
        <p:pic>
          <p:nvPicPr>
            <p:cNvPr id="13" name="Picture 12">
              <a:extLst>
                <a:ext uri="{FF2B5EF4-FFF2-40B4-BE49-F238E27FC236}">
                  <a16:creationId xmlns:a16="http://schemas.microsoft.com/office/drawing/2014/main" id="{A40D5297-B3E3-4C53-8DC1-D0125E33FA5B}"/>
                </a:ext>
              </a:extLst>
            </p:cNvPr>
            <p:cNvPicPr>
              <a:picLocks noChangeAspect="1"/>
            </p:cNvPicPr>
            <p:nvPr/>
          </p:nvPicPr>
          <p:blipFill rotWithShape="1">
            <a:blip r:embed="rId2"/>
            <a:srcRect t="29422" b="20270"/>
            <a:stretch/>
          </p:blipFill>
          <p:spPr>
            <a:xfrm>
              <a:off x="3036370" y="5143162"/>
              <a:ext cx="5911758" cy="1389428"/>
            </a:xfrm>
            <a:prstGeom prst="rect">
              <a:avLst/>
            </a:prstGeom>
          </p:spPr>
        </p:pic>
        <p:sp>
          <p:nvSpPr>
            <p:cNvPr id="18" name="Rectangle 17">
              <a:extLst>
                <a:ext uri="{FF2B5EF4-FFF2-40B4-BE49-F238E27FC236}">
                  <a16:creationId xmlns:a16="http://schemas.microsoft.com/office/drawing/2014/main" id="{B120EA79-A85C-407D-B3E2-E2DACF58FA9A}"/>
                </a:ext>
              </a:extLst>
            </p:cNvPr>
            <p:cNvSpPr/>
            <p:nvPr/>
          </p:nvSpPr>
          <p:spPr>
            <a:xfrm>
              <a:off x="6196083" y="6137798"/>
              <a:ext cx="2320119"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0" name="Rectangle 19">
            <a:extLst>
              <a:ext uri="{FF2B5EF4-FFF2-40B4-BE49-F238E27FC236}">
                <a16:creationId xmlns:a16="http://schemas.microsoft.com/office/drawing/2014/main" id="{FCF9A68C-C43D-4213-ACE4-306E1AF1FF05}"/>
              </a:ext>
            </a:extLst>
          </p:cNvPr>
          <p:cNvSpPr/>
          <p:nvPr/>
        </p:nvSpPr>
        <p:spPr>
          <a:xfrm>
            <a:off x="6473079" y="6138723"/>
            <a:ext cx="6096000" cy="600164"/>
          </a:xfrm>
          <a:prstGeom prst="rect">
            <a:avLst/>
          </a:prstGeom>
        </p:spPr>
        <p:txBody>
          <a:bodyPr>
            <a:spAutoFit/>
          </a:bodyPr>
          <a:lstStyle/>
          <a:p>
            <a:r>
              <a:rPr lang="en-US" sz="1100" b="0" i="0" dirty="0">
                <a:solidFill>
                  <a:srgbClr val="212121"/>
                </a:solidFill>
                <a:effectLst/>
                <a:latin typeface="BlinkMacSystemFont"/>
              </a:rPr>
              <a:t>Chen P, Wang D, Chen H, Zhou Z, He X. The </a:t>
            </a:r>
            <a:r>
              <a:rPr lang="en-US" sz="1100" b="0" i="0" dirty="0" err="1">
                <a:solidFill>
                  <a:srgbClr val="212121"/>
                </a:solidFill>
                <a:effectLst/>
                <a:latin typeface="BlinkMacSystemFont"/>
              </a:rPr>
              <a:t>nonessentiality</a:t>
            </a:r>
            <a:r>
              <a:rPr lang="en-US" sz="1100" b="0" i="0" dirty="0">
                <a:solidFill>
                  <a:srgbClr val="212121"/>
                </a:solidFill>
                <a:effectLst/>
                <a:latin typeface="BlinkMacSystemFont"/>
              </a:rPr>
              <a:t> of essential genes in yeast provides therapeutic insights into a human disease. </a:t>
            </a:r>
            <a:r>
              <a:rPr lang="en-US" sz="1100" b="0" i="1" dirty="0">
                <a:solidFill>
                  <a:srgbClr val="212121"/>
                </a:solidFill>
                <a:effectLst/>
                <a:latin typeface="BlinkMacSystemFont"/>
              </a:rPr>
              <a:t>Genome Res</a:t>
            </a:r>
            <a:r>
              <a:rPr lang="en-US" sz="1100" b="0" i="0" dirty="0">
                <a:solidFill>
                  <a:srgbClr val="212121"/>
                </a:solidFill>
                <a:effectLst/>
                <a:latin typeface="BlinkMacSystemFont"/>
              </a:rPr>
              <a:t>. 2016;26(10):1355‐1362. doi:10.1101/gr.205955.116</a:t>
            </a:r>
            <a:endParaRPr lang="nl-NL" sz="1100" dirty="0"/>
          </a:p>
        </p:txBody>
      </p:sp>
      <p:sp>
        <p:nvSpPr>
          <p:cNvPr id="16" name="TextBox 15">
            <a:extLst>
              <a:ext uri="{FF2B5EF4-FFF2-40B4-BE49-F238E27FC236}">
                <a16:creationId xmlns:a16="http://schemas.microsoft.com/office/drawing/2014/main" id="{001A487B-0437-491A-9302-918461440932}"/>
              </a:ext>
            </a:extLst>
          </p:cNvPr>
          <p:cNvSpPr txBox="1"/>
          <p:nvPr/>
        </p:nvSpPr>
        <p:spPr>
          <a:xfrm>
            <a:off x="182590" y="5678634"/>
            <a:ext cx="2488331" cy="646331"/>
          </a:xfrm>
          <a:prstGeom prst="rect">
            <a:avLst/>
          </a:prstGeom>
          <a:noFill/>
        </p:spPr>
        <p:txBody>
          <a:bodyPr wrap="square" rtlCol="0">
            <a:spAutoFit/>
          </a:bodyPr>
          <a:lstStyle/>
          <a:p>
            <a:r>
              <a:rPr lang="nl-NL" b="1" dirty="0"/>
              <a:t>SL due to redundant functions</a:t>
            </a:r>
          </a:p>
        </p:txBody>
      </p:sp>
    </p:spTree>
    <p:extLst>
      <p:ext uri="{BB962C8B-B14F-4D97-AF65-F5344CB8AC3E}">
        <p14:creationId xmlns:p14="http://schemas.microsoft.com/office/powerpoint/2010/main" val="1956071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836</Words>
  <Application>Microsoft Office PowerPoint</Application>
  <PresentationFormat>Widescreen</PresentationFormat>
  <Paragraphs>162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BlinkMacSystemFont</vt:lpstr>
      <vt:lpstr>Calibri</vt:lpstr>
      <vt:lpstr>Calibri Light</vt:lpstr>
      <vt:lpstr>Office Theme</vt:lpstr>
      <vt:lpstr>Predicting Essential Genes in Different Genetic Backgrounds</vt:lpstr>
      <vt:lpstr>Existing methods for the prediction of essential genes</vt:lpstr>
      <vt:lpstr>Existing methods for the prediction of essential genes</vt:lpstr>
      <vt:lpstr>Existing methods for the prediction of essential genes</vt:lpstr>
      <vt:lpstr>Existing methods for the prediction of essential genes</vt:lpstr>
      <vt:lpstr>Existing methods for the prediction of essential genes</vt:lpstr>
      <vt:lpstr>What we want to do</vt:lpstr>
      <vt:lpstr>What we want to do</vt:lpstr>
      <vt:lpstr>What we want to do</vt:lpstr>
      <vt:lpstr>What we want to do</vt:lpstr>
      <vt:lpstr>What we want to do</vt:lpstr>
      <vt:lpstr>What we want to do</vt:lpstr>
      <vt:lpstr>What we want to do</vt:lpstr>
      <vt:lpstr>What we want to do</vt:lpstr>
      <vt:lpstr>Example from polarity</vt:lpstr>
      <vt:lpstr>Example from polarity</vt:lpstr>
      <vt:lpstr>Example from polarity</vt:lpstr>
      <vt:lpstr>Example from polarity</vt:lpstr>
      <vt:lpstr>Example from polarity</vt:lpstr>
      <vt:lpstr>Example from polarity</vt:lpstr>
      <vt:lpstr>Suggestion: Start with a focus on cell polarity</vt:lpstr>
      <vt:lpstr>Suggestion: Start with a focus on cell polarity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Essential Genes in Different Genetic Backgrounds</dc:title>
  <dc:creator>Enzo</dc:creator>
  <cp:lastModifiedBy>Leila Iñigo De La Cruz - TNW</cp:lastModifiedBy>
  <cp:revision>22</cp:revision>
  <dcterms:created xsi:type="dcterms:W3CDTF">2020-06-01T11:28:54Z</dcterms:created>
  <dcterms:modified xsi:type="dcterms:W3CDTF">2020-06-02T12:05:49Z</dcterms:modified>
</cp:coreProperties>
</file>