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Source Sans Pro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0C1C91-4D4B-44DE-BFEB-06F3B3441198}">
  <a:tblStyle styleId="{860C1C91-4D4B-44DE-BFEB-06F3B34411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EC6A56-39CC-4BFB-933D-359ECC00754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SourceSansPr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SourceSansPro-italic.fntdata"/><Relationship Id="rId45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SourceSansPro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363425" y="4652925"/>
            <a:ext cx="70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  <a:def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ource Sans Pro"/>
              <a:buChar char="■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365850" lvl="0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365850" lvl="1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365850" lvl="2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365850" lvl="3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365850" lvl="4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365850" lvl="5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365850" lvl="6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365850" lvl="7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365850" lvl="8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##</a:t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7524550" y="77375"/>
            <a:ext cx="1522150" cy="8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2503050" y="4724700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PARALLEL K MEANS USING MPI</a:t>
            </a:r>
            <a:endParaRPr b="1"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FFFF"/>
                </a:solidFill>
              </a:rPr>
              <a:t>Parallel K means clustering </a:t>
            </a:r>
            <a:endParaRPr sz="3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FFFF"/>
                </a:solidFill>
              </a:rPr>
              <a:t>using MPI</a:t>
            </a:r>
            <a:endParaRPr sz="3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229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Author: Gautam Shende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CSE 633: Parallel Algorithms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Instructor: Dr. Russ Miller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Date: 08/05/2018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01150" y="4644200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63425" y="4652925"/>
            <a:ext cx="70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5450" y="2215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 PARAMETERS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27050" y="3456350"/>
            <a:ext cx="70788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*local parameter =  Max iterations (=300)</a:t>
            </a:r>
            <a:endParaRPr sz="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Complexity: O(input*K*iterations*dimensions) </a:t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		= O(nfiles*filesize*cK*max_iterations*1)</a:t>
            </a:r>
            <a:endParaRPr sz="1200">
              <a:solidFill>
                <a:srgbClr val="FFFFFF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= ~(256*1024*256*300) = ~2*10^10 =~20 billion calculations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Repository: </a:t>
            </a:r>
            <a:r>
              <a:rPr lang="en-GB" sz="1200">
                <a:solidFill>
                  <a:srgbClr val="FFFFFF"/>
                </a:solidFill>
              </a:rPr>
              <a:t>ht</a:t>
            </a:r>
            <a:r>
              <a:rPr lang="en-GB" sz="1200">
                <a:solidFill>
                  <a:srgbClr val="FFFFFF"/>
                </a:solidFill>
              </a:rPr>
              <a:t>tps://github.com/thezodiac1994/Parallel-Alogrithm</a:t>
            </a:r>
            <a:r>
              <a:rPr lang="en-GB" sz="1200">
                <a:solidFill>
                  <a:srgbClr val="FFFFFF"/>
                </a:solidFill>
              </a:rPr>
              <a:t>s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75" y="771200"/>
            <a:ext cx="5129326" cy="277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09250" y="-83250"/>
            <a:ext cx="72108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FLOW  OF  PARALLEL  PROGRAM</a:t>
            </a:r>
            <a:endParaRPr sz="3000"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00" y="776575"/>
            <a:ext cx="5384150" cy="39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54725" y="2202750"/>
            <a:ext cx="5973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4) 	RESULTS &amp; INFERENCES</a:t>
            </a:r>
            <a:endParaRPr sz="3000"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90250" y="526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RESULTS &amp; INFERENCES</a:t>
            </a:r>
            <a:endParaRPr sz="3000"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(First things first)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	 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750" y="1811575"/>
            <a:ext cx="3006850" cy="176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18400" y="2174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en-GB" sz="3000"/>
              <a:t>Nodes vs Time</a:t>
            </a:r>
            <a:endParaRPr sz="3000"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53" name="Shape 153"/>
          <p:cNvGraphicFramePr/>
          <p:nvPr/>
        </p:nvGraphicFramePr>
        <p:xfrm>
          <a:off x="562075" y="146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661125"/>
                <a:gridCol w="661125"/>
                <a:gridCol w="661125"/>
                <a:gridCol w="661125"/>
                <a:gridCol w="661125"/>
                <a:gridCol w="661125"/>
                <a:gridCol w="661125"/>
              </a:tblGrid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nodes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256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6.531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6.538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6.674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6.536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6.53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6.562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8.428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8.242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8.298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8.282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306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10.526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10.54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10.698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10.548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10.78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10.618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14.393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14.543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14.392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18.104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18.114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18.092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18.09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17.388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17.746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21.214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21.201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21.201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21.211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21.578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21.281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27.329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27.305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27.328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27.312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27.353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27.352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38.61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38.632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38.64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38.62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38.6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38.621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59.317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59.378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59.425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59.352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59.349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59.364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528350" y="1133400"/>
            <a:ext cx="42621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cK = 256, inpsize = 262,144, iterations = 106 (convergence)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18400" y="1412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en-GB" sz="3000"/>
              <a:t>Nodes vs Time</a:t>
            </a:r>
            <a:endParaRPr sz="3000"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00" y="1033450"/>
            <a:ext cx="3946600" cy="2631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Shape 163"/>
          <p:cNvGraphicFramePr/>
          <p:nvPr/>
        </p:nvGraphicFramePr>
        <p:xfrm>
          <a:off x="590900" y="38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643925"/>
                <a:gridCol w="589100"/>
                <a:gridCol w="606825"/>
                <a:gridCol w="592175"/>
                <a:gridCol w="585125"/>
                <a:gridCol w="676700"/>
                <a:gridCol w="606275"/>
                <a:gridCol w="620325"/>
                <a:gridCol w="648525"/>
                <a:gridCol w="535800"/>
              </a:tblGrid>
              <a:tr h="26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odes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256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ime(s)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59.364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38.621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27.352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21.281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17.746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10.618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8.306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6.562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18400" y="1412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b)	  SPEEDUP</a:t>
            </a:r>
            <a:r>
              <a:rPr lang="en-GB" sz="1800"/>
              <a:t>  (starting n=2)</a:t>
            </a:r>
            <a:endParaRPr sz="1800"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75" y="1043517"/>
            <a:ext cx="3957625" cy="26384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Shape 172"/>
          <p:cNvGraphicFramePr/>
          <p:nvPr/>
        </p:nvGraphicFramePr>
        <p:xfrm>
          <a:off x="743300" y="38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735500"/>
                <a:gridCol w="557500"/>
                <a:gridCol w="578100"/>
                <a:gridCol w="592175"/>
                <a:gridCol w="641475"/>
                <a:gridCol w="606275"/>
                <a:gridCol w="620325"/>
                <a:gridCol w="648525"/>
                <a:gridCol w="535800"/>
              </a:tblGrid>
              <a:tr h="26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Nodes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256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Speedup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1.411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1.814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2.176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2.676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.637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4.649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.886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18400" y="1412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c)  EFFICIENCY</a:t>
            </a:r>
            <a:r>
              <a:rPr lang="en-GB" sz="1800"/>
              <a:t>  </a:t>
            </a:r>
            <a:r>
              <a:rPr lang="en-GB" sz="1800"/>
              <a:t>(starting n=2)</a:t>
            </a:r>
            <a:endParaRPr sz="1800"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00" y="994250"/>
            <a:ext cx="3975324" cy="26502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Shape 181"/>
          <p:cNvGraphicFramePr/>
          <p:nvPr/>
        </p:nvGraphicFramePr>
        <p:xfrm>
          <a:off x="690200" y="38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773225"/>
                <a:gridCol w="589100"/>
                <a:gridCol w="606825"/>
                <a:gridCol w="592175"/>
                <a:gridCol w="585125"/>
                <a:gridCol w="676700"/>
                <a:gridCol w="606275"/>
                <a:gridCol w="620325"/>
                <a:gridCol w="648525"/>
              </a:tblGrid>
              <a:tr h="26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Nodes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256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Efficiency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0.705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0.453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0.272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0.167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0.114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0.073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0.046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87" name="Shape 187"/>
          <p:cNvGraphicFramePr/>
          <p:nvPr/>
        </p:nvGraphicFramePr>
        <p:xfrm>
          <a:off x="566450" y="174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538550"/>
                <a:gridCol w="538550"/>
                <a:gridCol w="538550"/>
                <a:gridCol w="538550"/>
                <a:gridCol w="538550"/>
                <a:gridCol w="538550"/>
                <a:gridCol w="538550"/>
                <a:gridCol w="538550"/>
                <a:gridCol w="538550"/>
              </a:tblGrid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nodes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data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#iter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131072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5.173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5.198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5.211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5.089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5.064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5.1185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65536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3.879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3.878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3.88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3.88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3.874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3.8765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32768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2.025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2.024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2.025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16384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112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1.432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1.434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1.431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1.445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1.437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8192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0.965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0.97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0.966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0.969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0.941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0.953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4096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0.574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0.575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0.579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0.573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0.574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0.574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2048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0.0105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1024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0.009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0.007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0.008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0.008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0.0085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Shape 188"/>
          <p:cNvSpPr txBox="1"/>
          <p:nvPr>
            <p:ph type="title"/>
          </p:nvPr>
        </p:nvSpPr>
        <p:spPr>
          <a:xfrm>
            <a:off x="418400" y="2174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d)  </a:t>
            </a:r>
            <a:r>
              <a:rPr lang="en-GB" sz="2400"/>
              <a:t>Nodes vs Time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increasing data with nodes</a:t>
            </a:r>
            <a:endParaRPr sz="2400"/>
          </a:p>
        </p:txBody>
      </p:sp>
      <p:sp>
        <p:nvSpPr>
          <p:cNvPr id="189" name="Shape 189"/>
          <p:cNvSpPr txBox="1"/>
          <p:nvPr/>
        </p:nvSpPr>
        <p:spPr>
          <a:xfrm>
            <a:off x="521300" y="1377725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cK = 256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342200" y="-111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d)</a:t>
            </a:r>
            <a:r>
              <a:rPr lang="en-GB" sz="2200"/>
              <a:t> 	Nodes vs Time 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increasing data with nodes</a:t>
            </a:r>
            <a:endParaRPr sz="2200"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902050"/>
            <a:ext cx="41148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Shape 197"/>
          <p:cNvGraphicFramePr/>
          <p:nvPr/>
        </p:nvGraphicFramePr>
        <p:xfrm>
          <a:off x="723200" y="372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1160575"/>
                <a:gridCol w="573025"/>
                <a:gridCol w="525500"/>
                <a:gridCol w="541450"/>
                <a:gridCol w="610400"/>
                <a:gridCol w="624950"/>
                <a:gridCol w="639425"/>
                <a:gridCol w="668500"/>
                <a:gridCol w="552300"/>
              </a:tblGrid>
              <a:tr h="26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Nodes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Time(s)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0.008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0.574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0.953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1.437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3.876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5.118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Data (x = 2^10)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64x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128x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0250" y="526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FFFFFF"/>
                </a:solidFill>
              </a:rPr>
              <a:t>OVERVIEW</a:t>
            </a:r>
            <a:endParaRPr sz="3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90250" y="1290825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Clustering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K means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Parallel Model &amp; Flow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Results &amp; Inferences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Challenges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Future Scope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References</a:t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42200" y="-87350"/>
            <a:ext cx="8084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d)</a:t>
            </a:r>
            <a:r>
              <a:rPr lang="en-GB" sz="2200"/>
              <a:t> 	Nodes vs Time 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increasing data with nodes (considering iterations)</a:t>
            </a:r>
            <a:endParaRPr sz="2200"/>
          </a:p>
        </p:txBody>
      </p:sp>
      <p:graphicFrame>
        <p:nvGraphicFramePr>
          <p:cNvPr id="204" name="Shape 204"/>
          <p:cNvGraphicFramePr/>
          <p:nvPr/>
        </p:nvGraphicFramePr>
        <p:xfrm>
          <a:off x="723200" y="34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1160575"/>
                <a:gridCol w="573025"/>
                <a:gridCol w="525500"/>
                <a:gridCol w="541450"/>
                <a:gridCol w="610400"/>
                <a:gridCol w="624950"/>
                <a:gridCol w="639425"/>
                <a:gridCol w="668500"/>
                <a:gridCol w="552300"/>
              </a:tblGrid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Nodes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4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128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Time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0.008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0.010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0.574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0.953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1.437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2.021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3.876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5.118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Data (x = 2^10)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2x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4x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8x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16x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32x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64x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128x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Iterations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103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118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112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105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101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116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825850"/>
            <a:ext cx="3779100" cy="25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18400" y="2174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</a:t>
            </a:r>
            <a:r>
              <a:rPr lang="en-GB" sz="3000"/>
              <a:t>) Varying cpus per node</a:t>
            </a:r>
            <a:endParaRPr sz="3000"/>
          </a:p>
        </p:txBody>
      </p:sp>
      <p:graphicFrame>
        <p:nvGraphicFramePr>
          <p:cNvPr id="212" name="Shape 212"/>
          <p:cNvGraphicFramePr/>
          <p:nvPr/>
        </p:nvGraphicFramePr>
        <p:xfrm>
          <a:off x="560225" y="18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nodes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cpus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16.026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18.446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17.73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17.035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16.531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14.439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14.423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14.396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14.394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14.408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14.68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14.617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14.656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14.396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14.538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Shape 213"/>
          <p:cNvSpPr txBox="1"/>
          <p:nvPr/>
        </p:nvSpPr>
        <p:spPr>
          <a:xfrm>
            <a:off x="418400" y="1364900"/>
            <a:ext cx="4337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rgbClr val="FFFFFF"/>
                </a:solidFill>
              </a:rPr>
              <a:t>cK = 256, inpsize = 262144, nodes*cpus = 32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418400" y="2174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</a:t>
            </a:r>
            <a:r>
              <a:rPr lang="en-GB" sz="3000"/>
              <a:t>) Varying cpus per node</a:t>
            </a:r>
            <a:endParaRPr sz="3000"/>
          </a:p>
        </p:txBody>
      </p:sp>
      <p:pic>
        <p:nvPicPr>
          <p:cNvPr id="220" name="Shape 2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00" y="1114850"/>
            <a:ext cx="4187226" cy="2589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Shape 221"/>
          <p:cNvGraphicFramePr/>
          <p:nvPr/>
        </p:nvGraphicFramePr>
        <p:xfrm>
          <a:off x="743300" y="38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1039450"/>
                <a:gridCol w="592175"/>
                <a:gridCol w="641475"/>
                <a:gridCol w="606275"/>
                <a:gridCol w="620325"/>
                <a:gridCol w="648525"/>
              </a:tblGrid>
              <a:tr h="26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Nodes , cpus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2,16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4,8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8,4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16,2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32,1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Time(s)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16.531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14.408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14.538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14.418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37850" y="145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f) 	Varying input size </a:t>
            </a:r>
            <a:endParaRPr sz="3000"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61775" y="1058550"/>
            <a:ext cx="50787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>
                <a:solidFill>
                  <a:schemeClr val="lt1"/>
                </a:solidFill>
              </a:rPr>
              <a:t>np = 32, cK = 256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>
                <a:solidFill>
                  <a:schemeClr val="lt1"/>
                </a:solidFill>
              </a:rPr>
              <a:t>np = 16, cK = 256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	 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229" name="Shape 229"/>
          <p:cNvGraphicFramePr/>
          <p:nvPr/>
        </p:nvGraphicFramePr>
        <p:xfrm>
          <a:off x="5289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808550"/>
                <a:gridCol w="613550"/>
                <a:gridCol w="613550"/>
                <a:gridCol w="613550"/>
                <a:gridCol w="613550"/>
                <a:gridCol w="613550"/>
                <a:gridCol w="613550"/>
                <a:gridCol w="613550"/>
              </a:tblGrid>
              <a:tr h="25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inpsize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t0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t1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t2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t3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avg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iterations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avg/iter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4x = 262144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14.404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14.404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14.406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14.399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14.40325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106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0.136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3x = 196608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13.273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13.264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13.255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13.275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13.26675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123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0.108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2x = 131072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8.622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8.627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8.648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8.625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8.6305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130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0.066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x = 65536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4.494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4.491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4.497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4.497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4.49475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129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0.035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Shape 230"/>
          <p:cNvGraphicFramePr/>
          <p:nvPr/>
        </p:nvGraphicFramePr>
        <p:xfrm>
          <a:off x="535625" y="32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{35EC6A56-39CC-4BFB-933D-359ECC007543}</a:tableStyleId>
              </a:tblPr>
              <a:tblGrid>
                <a:gridCol w="801475"/>
                <a:gridCol w="613200"/>
                <a:gridCol w="613200"/>
                <a:gridCol w="613200"/>
                <a:gridCol w="634750"/>
                <a:gridCol w="619175"/>
                <a:gridCol w="619175"/>
                <a:gridCol w="619175"/>
              </a:tblGrid>
              <a:tr h="26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inpsize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t0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t1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t2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t3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avg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iterations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avg/iter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4x = </a:t>
                      </a: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262144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27.091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27.093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27.081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27.094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27.08975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106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0.256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3x = </a:t>
                      </a: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196608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17.698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17.73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17.732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17.716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17.719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123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0.144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2x = </a:t>
                      </a: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131072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11.121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11.12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11.123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11.118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11.1205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130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0.085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x = </a:t>
                      </a: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65536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5.317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5.31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5.318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5.315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5.315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129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</a:rPr>
                        <a:t>0.041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37850" y="-70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</a:t>
            </a:r>
            <a:r>
              <a:rPr lang="en-GB" sz="3000"/>
              <a:t>) 	Varying input size </a:t>
            </a:r>
            <a:endParaRPr sz="3000"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75" y="832200"/>
            <a:ext cx="3985300" cy="265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Shape 238"/>
          <p:cNvGraphicFramePr/>
          <p:nvPr/>
        </p:nvGraphicFramePr>
        <p:xfrm>
          <a:off x="844525" y="353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1462500"/>
                <a:gridCol w="637000"/>
                <a:gridCol w="636425"/>
                <a:gridCol w="655750"/>
                <a:gridCol w="739225"/>
              </a:tblGrid>
              <a:tr h="311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InpSize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2x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3x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4x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lt1"/>
                          </a:solidFill>
                        </a:rPr>
                        <a:t>Time/Iteration  (np = 16)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0.041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0.085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0.144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0.256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Time/Iteration  (np = 32)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0.035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0.066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0.108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0.136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Shape 239"/>
          <p:cNvSpPr txBox="1"/>
          <p:nvPr/>
        </p:nvSpPr>
        <p:spPr>
          <a:xfrm>
            <a:off x="726025" y="4501850"/>
            <a:ext cx="5127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*time/iter so we don’t have to consider the third variable/dimension (iterations) separately 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37850" y="145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</a:t>
            </a:r>
            <a:r>
              <a:rPr lang="en-GB" sz="3000"/>
              <a:t>) 	Varying cK </a:t>
            </a:r>
            <a:endParaRPr sz="3000"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61775" y="1134750"/>
            <a:ext cx="50787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en-GB">
                <a:solidFill>
                  <a:srgbClr val="FFFFFF"/>
                </a:solidFill>
              </a:rPr>
              <a:t>inpsize = 262144, nodes = 16, iterations = c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inpsize = 262144, nodes = 32, iterations = c</a:t>
            </a:r>
            <a:r>
              <a:rPr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	 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247" name="Shape 247"/>
          <p:cNvGraphicFramePr/>
          <p:nvPr/>
        </p:nvGraphicFramePr>
        <p:xfrm>
          <a:off x="495300" y="153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{35EC6A56-39CC-4BFB-933D-359ECC007543}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512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0.303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0.306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0.301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0.302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768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1.237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1.234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1.238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1.2375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1024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1.694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1.701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1.701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1.6975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1280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5.583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5.585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5.599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5.591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Shape 248"/>
          <p:cNvGraphicFramePr/>
          <p:nvPr/>
        </p:nvGraphicFramePr>
        <p:xfrm>
          <a:off x="519875" y="318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{35EC6A56-39CC-4BFB-933D-359ECC007543}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512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0.167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0.166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0.1665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768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0.547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0.5485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1024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1.044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1.044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1.0435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1280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2.258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2.263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2.2605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Shape 249"/>
          <p:cNvSpPr txBox="1"/>
          <p:nvPr/>
        </p:nvSpPr>
        <p:spPr>
          <a:xfrm>
            <a:off x="367475" y="4313925"/>
            <a:ext cx="7030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* </a:t>
            </a:r>
            <a:r>
              <a:rPr lang="en-GB" sz="800">
                <a:solidFill>
                  <a:srgbClr val="FFFFFF"/>
                </a:solidFill>
              </a:rPr>
              <a:t>Ran for low no of fixed iterations, because the motive was to see the effect of k and not reach convergence. Constant iterations </a:t>
            </a:r>
            <a:r>
              <a:rPr lang="en-GB" sz="800">
                <a:solidFill>
                  <a:srgbClr val="FFFFFF"/>
                </a:solidFill>
              </a:rPr>
              <a:t>eliminates</a:t>
            </a:r>
            <a:r>
              <a:rPr lang="en-GB" sz="800">
                <a:solidFill>
                  <a:srgbClr val="FFFFFF"/>
                </a:solidFill>
              </a:rPr>
              <a:t> the need to consider it explicitly as an extra variable/dimension affecting the graph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37850" y="145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</a:t>
            </a:r>
            <a:r>
              <a:rPr lang="en-GB" sz="3000"/>
              <a:t>) 	Varying cK </a:t>
            </a:r>
            <a:endParaRPr sz="3000"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00" y="1048550"/>
            <a:ext cx="3789000" cy="252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Shape 257"/>
          <p:cNvGraphicFramePr/>
          <p:nvPr/>
        </p:nvGraphicFramePr>
        <p:xfrm>
          <a:off x="845425" y="36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{860C1C91-4D4B-44DE-BFEB-06F3B3441198}</a:tableStyleId>
              </a:tblPr>
              <a:tblGrid>
                <a:gridCol w="1462200"/>
                <a:gridCol w="636850"/>
                <a:gridCol w="636275"/>
                <a:gridCol w="655625"/>
                <a:gridCol w="739050"/>
              </a:tblGrid>
              <a:tr h="30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cK (x=256)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2x 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3x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4x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5x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lt1"/>
                          </a:solidFill>
                        </a:rPr>
                        <a:t>Time (np = 16)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0.302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1.237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1.697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5.591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Time (np = 32)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0.1665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0.5485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1.0435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</a:rPr>
                        <a:t>2.2605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37850" y="2977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</a:t>
            </a:r>
            <a:r>
              <a:rPr lang="en-GB" sz="3000"/>
              <a:t>)  Inferences </a:t>
            </a:r>
            <a:endParaRPr sz="3000"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401750" y="1352825"/>
            <a:ext cx="49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For my model, 16-32 nodes are ideal from the point of view of efficiency and improvement in running times.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When keeping nodes * cpus = 32, the combination., there is not much deviation but nodes = 4, cpus = 8 was found to work best. Too many cpus on one node saturates it and too few increases communication cost.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Increasing cK has more impact on running time as in comparison to adding more uniformly distributed data.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It is important to also consider the number of iterations while scaling the model (input).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252250" y="18217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5)  CHALLENGES	</a:t>
            </a:r>
            <a:endParaRPr sz="3000"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90250" y="526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CHALLENGES	</a:t>
            </a:r>
            <a:endParaRPr sz="3000"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Getting access to servers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5 days -&gt; 256 nodes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4 days -&gt; 128 nodes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2 days -&gt; 64 nodes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Sequencing of Parallel events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Hyper tuning parameters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cK, nP, cores/node, input size, etc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Validation of the algorithm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33250" y="19741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-GB" sz="3000"/>
              <a:t>CLUSTERING</a:t>
            </a:r>
            <a:endParaRPr sz="3000"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252250" y="18217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6</a:t>
            </a:r>
            <a:r>
              <a:rPr lang="en-GB" sz="3000"/>
              <a:t>)  FUTURE SCOPE	</a:t>
            </a:r>
            <a:endParaRPr sz="3000"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90250" y="526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FUTURE SCOPE</a:t>
            </a:r>
            <a:r>
              <a:rPr lang="en-GB" sz="3000"/>
              <a:t>	</a:t>
            </a:r>
            <a:endParaRPr sz="3000"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Implement on a multidimensional dataset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Apply to a real world clustering problem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See how different variations of the algorithm perform in terms of time and number of iterations (like choosing a different distance metric, different strategy to initialise clusters, etc) 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I</a:t>
            </a:r>
            <a:r>
              <a:rPr lang="en-GB">
                <a:solidFill>
                  <a:srgbClr val="FFFFFF"/>
                </a:solidFill>
              </a:rPr>
              <a:t>mplement</a:t>
            </a:r>
            <a:r>
              <a:rPr lang="en-GB">
                <a:solidFill>
                  <a:srgbClr val="FFFFFF"/>
                </a:solidFill>
              </a:rPr>
              <a:t> a similar model on</a:t>
            </a:r>
            <a:r>
              <a:rPr lang="en-GB">
                <a:solidFill>
                  <a:srgbClr val="FFFFFF"/>
                </a:solidFill>
              </a:rPr>
              <a:t> OpenMP and CUDA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252250" y="18217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7</a:t>
            </a:r>
            <a:r>
              <a:rPr lang="en-GB" sz="3000"/>
              <a:t>)  REFERENCES</a:t>
            </a:r>
            <a:endParaRPr sz="3000"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90250" y="4501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REFERENCES</a:t>
            </a:r>
            <a:endParaRPr sz="3000"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83200" y="1276225"/>
            <a:ext cx="55428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Algorithms Sequential &amp; Parallel: A Unified Approach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(Dr. Russ Miller, Dr.Laurence Boxer)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https://ubccr.freshdesk.com/support/solutions/articles/13000026245-tutorials-and-training-docume</a:t>
            </a:r>
            <a:r>
              <a:rPr lang="en-GB">
                <a:solidFill>
                  <a:srgbClr val="FFFFFF"/>
                </a:solidFill>
              </a:rPr>
              <a:t>nts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(Dr. Matthew Jones)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A Parallel K-Means Clustering Algorithm with MPI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(Jing Zhang, Gongqing Wu, Xuegang Hu, Shiying Li, Shuilong Hao)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https://www.buffalo.edu/ccr/support/ccr-help.html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(UB CCR help)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Stackoverflow (for general MPI questions)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CLUSTERING</a:t>
            </a:r>
            <a:endParaRPr sz="3000"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Partitioning of data into subsets called clusters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Similar elements placed in same cluster. Similarity is calculated based on some distance metric such as euclidean distance or hamming distance.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Example : 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Dataset = {US, CHN, IN, CA} 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 of clusters = 2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Cluster 1: US, CA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Cluster 2: CHN, IN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633250" y="19741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2)  K-Means</a:t>
            </a:r>
            <a:endParaRPr sz="3000"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90250" y="145350"/>
            <a:ext cx="76848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K-M</a:t>
            </a:r>
            <a:r>
              <a:rPr lang="en-GB" sz="3000"/>
              <a:t>EANS</a:t>
            </a:r>
            <a:r>
              <a:rPr lang="en-GB" sz="3000"/>
              <a:t> FOR CLUSTERING</a:t>
            </a:r>
            <a:endParaRPr sz="3000"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90250" y="14358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Select k i.e. the number of clusters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Use any strategy* to select k points to be cluster centers.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Put each point in the data set in the cluster which has its center closest to the point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Calculate new cluster centers by taking means of all points in a cluster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Repeat 3 and 4 until convergence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14050" y="-832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</a:t>
            </a:r>
            <a:endParaRPr sz="3000"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9250" y="740400"/>
            <a:ext cx="72327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U = {1,6,10,18,3,14} , K=2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ASSUME CLUSTER CENTERS TO BE  C1 = 1, C2 = 6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CLUSTER C1: {1,3}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CLUSTER C2: {6,10,18,14}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UPDATE CENTRE C1 = AVG {1,3} = 2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UPDATE CENTRE C2 = AVG {6,10,18,14} = 12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UPDATED CLUSTER C1: {1,3,6}      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UPDATED CLUSTER C2: {10,18,14}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UPDATE CENTRE C1 = AVG {1,3,6} = 3.333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UPDATE CENTRE C2 = AVG {10,18,14} = 14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UPDATED CLUSTER C1: {1,3,6}      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UPDATED CLUSTER C2: {10,18,14} 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NO  CHANGE  IN  CLUSTER  CONFIGURATION (CONVERGENCE)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-&gt;  STOP  &lt;- 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14590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PARALLEL K-MEANS</a:t>
            </a:r>
            <a:endParaRPr sz="3000"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90250" y="11353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Allot k cluster centers to the nod</a:t>
            </a:r>
            <a:r>
              <a:rPr lang="en-GB">
                <a:solidFill>
                  <a:srgbClr val="FFFFFF"/>
                </a:solidFill>
              </a:rPr>
              <a:t>es</a:t>
            </a:r>
            <a:r>
              <a:rPr lang="en-GB">
                <a:solidFill>
                  <a:srgbClr val="FFFFFF"/>
                </a:solidFill>
              </a:rPr>
              <a:t>(n) equally such that each node is responsible for (k/n) clusters.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Now Each node does the following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Calculate centers of (k/n) clusters by mean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Broadcast (k/n) centers to all other nodes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Receive (k/n) centers from every other node 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Calculate distance of all points from all centers and find closest cluster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Send and receive points (internal and external transfers) 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3. 	 Repeat until Convergence (stopping condition)</a:t>
            </a:r>
            <a:endParaRPr>
              <a:solidFill>
                <a:srgbClr val="FFFFFF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No internal/external transfers </a:t>
            </a:r>
            <a:endParaRPr>
              <a:solidFill>
                <a:srgbClr val="FFFFFF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&lt;-&gt; Centers remain constant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249200" y="1897950"/>
            <a:ext cx="65157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3)  PARALLEL MODEL </a:t>
            </a:r>
            <a:br>
              <a:rPr lang="en-GB" sz="3000"/>
            </a:br>
            <a:r>
              <a:rPr lang="en-GB" sz="3000"/>
              <a:t>		&amp; FLOW</a:t>
            </a:r>
            <a:endParaRPr sz="30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