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 id="2147483686" r:id="rId2"/>
  </p:sldMasterIdLst>
  <p:notesMasterIdLst>
    <p:notesMasterId r:id="rId2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4" r:id="rId20"/>
    <p:sldId id="275" r:id="rId21"/>
    <p:sldId id="276" r:id="rId22"/>
    <p:sldId id="277" r:id="rId23"/>
    <p:sldId id="278" r:id="rId24"/>
    <p:sldId id="279" r:id="rId25"/>
    <p:sldId id="281" r:id="rId26"/>
  </p:sldIdLst>
  <p:sldSz cx="9144000" cy="5143500" type="screen16x9"/>
  <p:notesSz cx="6858000" cy="9144000"/>
  <p:embeddedFontLst>
    <p:embeddedFont>
      <p:font typeface="Calibri" panose="020F0502020204030204" pitchFamily="34" charset="0"/>
      <p:regular r:id="rId28"/>
      <p:bold r:id="rId29"/>
    </p:embeddedFont>
    <p:embeddedFont>
      <p:font typeface="Google Sans Medium" panose="020B0604020202020204" charset="0"/>
      <p:regular r:id="rId30"/>
      <p:bold r:id="rId31"/>
      <p:italic r:id="rId32"/>
      <p:boldItalic r:id="rId33"/>
    </p:embeddedFont>
    <p:embeddedFont>
      <p:font typeface="Open Sans" panose="020B0606030504020204" pitchFamily="34" charset="0"/>
      <p:regular r:id="rId34"/>
      <p:bold r:id="rId35"/>
      <p:italic r:id="rId36"/>
      <p:boldItalic r:id="rId37"/>
    </p:embeddedFont>
    <p:embeddedFont>
      <p:font typeface="Open Sans SemiBold" panose="020B0706030804020204" pitchFamily="3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 gh" initials="lg" lastIdx="1" clrIdx="0">
    <p:extLst>
      <p:ext uri="{19B8F6BF-5375-455C-9EA6-DF929625EA0E}">
        <p15:presenceInfo xmlns:p15="http://schemas.microsoft.com/office/powerpoint/2012/main" userId="468d64565612329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A8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2.fntdata"/><Relationship Id="rId21" Type="http://schemas.openxmlformats.org/officeDocument/2006/relationships/slide" Target="slides/slide19.xml"/><Relationship Id="rId34" Type="http://schemas.openxmlformats.org/officeDocument/2006/relationships/font" Target="fonts/font7.fntdata"/><Relationship Id="rId42" Type="http://schemas.openxmlformats.org/officeDocument/2006/relationships/commentAuthors" Target="commentAuthor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4.fntdata"/><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cd03e5b752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cd03e5b752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ced80ebc1c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ced80ebc1c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cd03e5b752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cd03e5b752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ced80ebc1c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ced80ebc1c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ced80ebc1c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ced80ebc1c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d800de29cc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d800de29cc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cd03e5b752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cd03e5b752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d800de29cc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d800de29cc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d12f718f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d12f718f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cd03e5b752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cd03e5b752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d800de29cc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d800de29cc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cd03e5b752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cd03e5b752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cd03e5b752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cd03e5b752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cd03e5b752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cd03e5b752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cd03e5b752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cd03e5b752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cd03e5b752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cd03e5b752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ced80ebc1c_12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ced80ebc1c_12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ced80ebc1c_12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ced80ebc1c_12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cd03e5b752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cd03e5b752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cd03e5b752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cd03e5b752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cd03e5b752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cd03e5b752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ced80ebc1c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ced80ebc1c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ced80ebc1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ced80ebc1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ue"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0" name="Google Shape;50;p12"/>
          <p:cNvSpPr/>
          <p:nvPr/>
        </p:nvSpPr>
        <p:spPr>
          <a:xfrm>
            <a:off x="0" y="329125"/>
            <a:ext cx="69300" cy="753000"/>
          </a:xfrm>
          <a:prstGeom prst="rect">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Red">
  <p:cSld name="BLANK_1">
    <p:spTree>
      <p:nvGrpSpPr>
        <p:cNvPr id="1" name="Shape 51"/>
        <p:cNvGrpSpPr/>
        <p:nvPr/>
      </p:nvGrpSpPr>
      <p:grpSpPr>
        <a:xfrm>
          <a:off x="0" y="0"/>
          <a:ext cx="0" cy="0"/>
          <a:chOff x="0" y="0"/>
          <a:chExt cx="0" cy="0"/>
        </a:xfrm>
      </p:grpSpPr>
      <p:sp>
        <p:nvSpPr>
          <p:cNvPr id="52" name="Google Shape;52;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3" name="Google Shape;53;p13"/>
          <p:cNvSpPr/>
          <p:nvPr/>
        </p:nvSpPr>
        <p:spPr>
          <a:xfrm>
            <a:off x="0" y="329125"/>
            <a:ext cx="69300" cy="753000"/>
          </a:xfrm>
          <a:prstGeom prst="rect">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Red 2">
  <p:cSld name="BLANK_1_2">
    <p:spTree>
      <p:nvGrpSpPr>
        <p:cNvPr id="1" name="Shape 54"/>
        <p:cNvGrpSpPr/>
        <p:nvPr/>
      </p:nvGrpSpPr>
      <p:grpSpPr>
        <a:xfrm>
          <a:off x="0" y="0"/>
          <a:ext cx="0" cy="0"/>
          <a:chOff x="0" y="0"/>
          <a:chExt cx="0" cy="0"/>
        </a:xfrm>
      </p:grpSpPr>
      <p:sp>
        <p:nvSpPr>
          <p:cNvPr id="55" name="Google Shape;55;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6" name="Google Shape;56;p14"/>
          <p:cNvSpPr/>
          <p:nvPr/>
        </p:nvSpPr>
        <p:spPr>
          <a:xfrm>
            <a:off x="0" y="329125"/>
            <a:ext cx="69300" cy="4485300"/>
          </a:xfrm>
          <a:prstGeom prst="rect">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Yellow 2">
  <p:cSld name="BLANK_1_2_1">
    <p:spTree>
      <p:nvGrpSpPr>
        <p:cNvPr id="1" name="Shape 57"/>
        <p:cNvGrpSpPr/>
        <p:nvPr/>
      </p:nvGrpSpPr>
      <p:grpSpPr>
        <a:xfrm>
          <a:off x="0" y="0"/>
          <a:ext cx="0" cy="0"/>
          <a:chOff x="0" y="0"/>
          <a:chExt cx="0" cy="0"/>
        </a:xfrm>
      </p:grpSpPr>
      <p:sp>
        <p:nvSpPr>
          <p:cNvPr id="58" name="Google Shape;58;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9" name="Google Shape;59;p15"/>
          <p:cNvSpPr/>
          <p:nvPr/>
        </p:nvSpPr>
        <p:spPr>
          <a:xfrm>
            <a:off x="0" y="329125"/>
            <a:ext cx="69300" cy="4485300"/>
          </a:xfrm>
          <a:prstGeom prst="rect">
            <a:avLst/>
          </a:prstGeom>
          <a:solidFill>
            <a:srgbClr val="FBBC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Green 2">
  <p:cSld name="BLANK_1_2_1_1">
    <p:spTree>
      <p:nvGrpSpPr>
        <p:cNvPr id="1" name="Shape 60"/>
        <p:cNvGrpSpPr/>
        <p:nvPr/>
      </p:nvGrpSpPr>
      <p:grpSpPr>
        <a:xfrm>
          <a:off x="0" y="0"/>
          <a:ext cx="0" cy="0"/>
          <a:chOff x="0" y="0"/>
          <a:chExt cx="0" cy="0"/>
        </a:xfrm>
      </p:grpSpPr>
      <p:sp>
        <p:nvSpPr>
          <p:cNvPr id="61" name="Google Shape;61;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2" name="Google Shape;62;p16"/>
          <p:cNvSpPr/>
          <p:nvPr/>
        </p:nvSpPr>
        <p:spPr>
          <a:xfrm>
            <a:off x="0" y="329125"/>
            <a:ext cx="69300" cy="4485300"/>
          </a:xfrm>
          <a:prstGeom prst="rect">
            <a:avLst/>
          </a:prstGeom>
          <a:solidFill>
            <a:srgbClr val="34A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Yellow">
  <p:cSld name="BLANK_1_1">
    <p:spTree>
      <p:nvGrpSpPr>
        <p:cNvPr id="1" name="Shape 63"/>
        <p:cNvGrpSpPr/>
        <p:nvPr/>
      </p:nvGrpSpPr>
      <p:grpSpPr>
        <a:xfrm>
          <a:off x="0" y="0"/>
          <a:ext cx="0" cy="0"/>
          <a:chOff x="0" y="0"/>
          <a:chExt cx="0" cy="0"/>
        </a:xfrm>
      </p:grpSpPr>
      <p:sp>
        <p:nvSpPr>
          <p:cNvPr id="64" name="Google Shape;64;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17"/>
          <p:cNvSpPr/>
          <p:nvPr/>
        </p:nvSpPr>
        <p:spPr>
          <a:xfrm>
            <a:off x="0" y="329125"/>
            <a:ext cx="69300" cy="753000"/>
          </a:xfrm>
          <a:prstGeom prst="rect">
            <a:avLst/>
          </a:prstGeom>
          <a:solidFill>
            <a:srgbClr val="FBBC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Green">
  <p:cSld name="BLANK_1_1_1">
    <p:spTree>
      <p:nvGrpSpPr>
        <p:cNvPr id="1" name="Shape 66"/>
        <p:cNvGrpSpPr/>
        <p:nvPr/>
      </p:nvGrpSpPr>
      <p:grpSpPr>
        <a:xfrm>
          <a:off x="0" y="0"/>
          <a:ext cx="0" cy="0"/>
          <a:chOff x="0" y="0"/>
          <a:chExt cx="0" cy="0"/>
        </a:xfrm>
      </p:grpSpPr>
      <p:sp>
        <p:nvSpPr>
          <p:cNvPr id="67" name="Google Shape;67;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8" name="Google Shape;68;p18"/>
          <p:cNvSpPr/>
          <p:nvPr/>
        </p:nvSpPr>
        <p:spPr>
          <a:xfrm>
            <a:off x="0" y="329125"/>
            <a:ext cx="69300" cy="753000"/>
          </a:xfrm>
          <a:prstGeom prst="rect">
            <a:avLst/>
          </a:prstGeom>
          <a:solidFill>
            <a:srgbClr val="34A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Gray">
  <p:cSld name="BLANK_1_1_1_1">
    <p:spTree>
      <p:nvGrpSpPr>
        <p:cNvPr id="1" name="Shape 69"/>
        <p:cNvGrpSpPr/>
        <p:nvPr/>
      </p:nvGrpSpPr>
      <p:grpSpPr>
        <a:xfrm>
          <a:off x="0" y="0"/>
          <a:ext cx="0" cy="0"/>
          <a:chOff x="0" y="0"/>
          <a:chExt cx="0" cy="0"/>
        </a:xfrm>
      </p:grpSpPr>
      <p:sp>
        <p:nvSpPr>
          <p:cNvPr id="70" name="Google Shape;70;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71" name="Google Shape;71;p19"/>
          <p:cNvSpPr/>
          <p:nvPr/>
        </p:nvSpPr>
        <p:spPr>
          <a:xfrm>
            <a:off x="0" y="329125"/>
            <a:ext cx="69300" cy="753000"/>
          </a:xfrm>
          <a:prstGeom prst="rect">
            <a:avLst/>
          </a:prstGeom>
          <a:solidFill>
            <a:srgbClr val="9AA0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6"/>
        <p:cNvGrpSpPr/>
        <p:nvPr/>
      </p:nvGrpSpPr>
      <p:grpSpPr>
        <a:xfrm>
          <a:off x="0" y="0"/>
          <a:ext cx="0" cy="0"/>
          <a:chOff x="0" y="0"/>
          <a:chExt cx="0" cy="0"/>
        </a:xfrm>
      </p:grpSpPr>
      <p:sp>
        <p:nvSpPr>
          <p:cNvPr id="77" name="Google Shape;77;p21"/>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78" name="Google Shape;78;p2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9"/>
        <p:cNvGrpSpPr/>
        <p:nvPr/>
      </p:nvGrpSpPr>
      <p:grpSpPr>
        <a:xfrm>
          <a:off x="0" y="0"/>
          <a:ext cx="0" cy="0"/>
          <a:chOff x="0" y="0"/>
          <a:chExt cx="0" cy="0"/>
        </a:xfrm>
      </p:grpSpPr>
      <p:sp>
        <p:nvSpPr>
          <p:cNvPr id="80" name="Google Shape;80;p2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1" name="Google Shape;81;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2"/>
        <p:cNvGrpSpPr/>
        <p:nvPr/>
      </p:nvGrpSpPr>
      <p:grpSpPr>
        <a:xfrm>
          <a:off x="0" y="0"/>
          <a:ext cx="0" cy="0"/>
          <a:chOff x="0" y="0"/>
          <a:chExt cx="0" cy="0"/>
        </a:xfrm>
      </p:grpSpPr>
      <p:sp>
        <p:nvSpPr>
          <p:cNvPr id="83" name="Google Shape;8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4" name="Google Shape;84;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85" name="Google Shape;85;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6"/>
        <p:cNvGrpSpPr/>
        <p:nvPr/>
      </p:nvGrpSpPr>
      <p:grpSpPr>
        <a:xfrm>
          <a:off x="0" y="0"/>
          <a:ext cx="0" cy="0"/>
          <a:chOff x="0" y="0"/>
          <a:chExt cx="0" cy="0"/>
        </a:xfrm>
      </p:grpSpPr>
      <p:sp>
        <p:nvSpPr>
          <p:cNvPr id="87" name="Google Shape;87;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8" name="Google Shape;88;p2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89" name="Google Shape;89;p24"/>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90" name="Google Shape;90;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1"/>
        <p:cNvGrpSpPr/>
        <p:nvPr/>
      </p:nvGrpSpPr>
      <p:grpSpPr>
        <a:xfrm>
          <a:off x="0" y="0"/>
          <a:ext cx="0" cy="0"/>
          <a:chOff x="0" y="0"/>
          <a:chExt cx="0" cy="0"/>
        </a:xfrm>
      </p:grpSpPr>
      <p:sp>
        <p:nvSpPr>
          <p:cNvPr id="92" name="Google Shape;92;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3" name="Google Shape;93;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6" name="Google Shape;96;p26"/>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97" name="Google Shape;97;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8"/>
        <p:cNvGrpSpPr/>
        <p:nvPr/>
      </p:nvGrpSpPr>
      <p:grpSpPr>
        <a:xfrm>
          <a:off x="0" y="0"/>
          <a:ext cx="0" cy="0"/>
          <a:chOff x="0" y="0"/>
          <a:chExt cx="0" cy="0"/>
        </a:xfrm>
      </p:grpSpPr>
      <p:sp>
        <p:nvSpPr>
          <p:cNvPr id="99" name="Google Shape;99;p27"/>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00" name="Google Shape;100;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1"/>
        <p:cNvGrpSpPr/>
        <p:nvPr/>
      </p:nvGrpSpPr>
      <p:grpSpPr>
        <a:xfrm>
          <a:off x="0" y="0"/>
          <a:ext cx="0" cy="0"/>
          <a:chOff x="0" y="0"/>
          <a:chExt cx="0" cy="0"/>
        </a:xfrm>
      </p:grpSpPr>
      <p:sp>
        <p:nvSpPr>
          <p:cNvPr id="102" name="Google Shape;102;p2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8"/>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04" name="Google Shape;104;p2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5" name="Google Shape;105;p28"/>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06" name="Google Shape;106;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7"/>
        <p:cNvGrpSpPr/>
        <p:nvPr/>
      </p:nvGrpSpPr>
      <p:grpSpPr>
        <a:xfrm>
          <a:off x="0" y="0"/>
          <a:ext cx="0" cy="0"/>
          <a:chOff x="0" y="0"/>
          <a:chExt cx="0" cy="0"/>
        </a:xfrm>
      </p:grpSpPr>
      <p:sp>
        <p:nvSpPr>
          <p:cNvPr id="108" name="Google Shape;108;p29"/>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109" name="Google Shape;109;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0"/>
        <p:cNvGrpSpPr/>
        <p:nvPr/>
      </p:nvGrpSpPr>
      <p:grpSpPr>
        <a:xfrm>
          <a:off x="0" y="0"/>
          <a:ext cx="0" cy="0"/>
          <a:chOff x="0" y="0"/>
          <a:chExt cx="0" cy="0"/>
        </a:xfrm>
      </p:grpSpPr>
      <p:sp>
        <p:nvSpPr>
          <p:cNvPr id="111" name="Google Shape;111;p30"/>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2" name="Google Shape;112;p30"/>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113" name="Google Shape;113;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lue" type="blank">
  <p:cSld name="BLANK">
    <p:spTree>
      <p:nvGrpSpPr>
        <p:cNvPr id="1" name="Shape 114"/>
        <p:cNvGrpSpPr/>
        <p:nvPr/>
      </p:nvGrpSpPr>
      <p:grpSpPr>
        <a:xfrm>
          <a:off x="0" y="0"/>
          <a:ext cx="0" cy="0"/>
          <a:chOff x="0" y="0"/>
          <a:chExt cx="0" cy="0"/>
        </a:xfrm>
      </p:grpSpPr>
      <p:sp>
        <p:nvSpPr>
          <p:cNvPr id="115" name="Google Shape;115;p31"/>
          <p:cNvSpPr/>
          <p:nvPr/>
        </p:nvSpPr>
        <p:spPr>
          <a:xfrm>
            <a:off x="0" y="329125"/>
            <a:ext cx="69300" cy="753000"/>
          </a:xfrm>
          <a:prstGeom prst="rect">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6" name="Google Shape;116;p31"/>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Red">
  <p:cSld name="BLANK_1">
    <p:spTree>
      <p:nvGrpSpPr>
        <p:cNvPr id="1" name="Shape 117"/>
        <p:cNvGrpSpPr/>
        <p:nvPr/>
      </p:nvGrpSpPr>
      <p:grpSpPr>
        <a:xfrm>
          <a:off x="0" y="0"/>
          <a:ext cx="0" cy="0"/>
          <a:chOff x="0" y="0"/>
          <a:chExt cx="0" cy="0"/>
        </a:xfrm>
      </p:grpSpPr>
      <p:sp>
        <p:nvSpPr>
          <p:cNvPr id="118" name="Google Shape;118;p32"/>
          <p:cNvSpPr/>
          <p:nvPr/>
        </p:nvSpPr>
        <p:spPr>
          <a:xfrm>
            <a:off x="0" y="329125"/>
            <a:ext cx="69300" cy="753000"/>
          </a:xfrm>
          <a:prstGeom prst="rect">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9" name="Google Shape;119;p32"/>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Red 2">
  <p:cSld name="BLANK_1_2">
    <p:spTree>
      <p:nvGrpSpPr>
        <p:cNvPr id="1" name="Shape 120"/>
        <p:cNvGrpSpPr/>
        <p:nvPr/>
      </p:nvGrpSpPr>
      <p:grpSpPr>
        <a:xfrm>
          <a:off x="0" y="0"/>
          <a:ext cx="0" cy="0"/>
          <a:chOff x="0" y="0"/>
          <a:chExt cx="0" cy="0"/>
        </a:xfrm>
      </p:grpSpPr>
      <p:sp>
        <p:nvSpPr>
          <p:cNvPr id="121" name="Google Shape;121;p33"/>
          <p:cNvSpPr/>
          <p:nvPr/>
        </p:nvSpPr>
        <p:spPr>
          <a:xfrm>
            <a:off x="0" y="329125"/>
            <a:ext cx="69300" cy="4485300"/>
          </a:xfrm>
          <a:prstGeom prst="rect">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2" name="Google Shape;122;p33"/>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Yellow 2">
  <p:cSld name="BLANK_1_2_1">
    <p:spTree>
      <p:nvGrpSpPr>
        <p:cNvPr id="1" name="Shape 123"/>
        <p:cNvGrpSpPr/>
        <p:nvPr/>
      </p:nvGrpSpPr>
      <p:grpSpPr>
        <a:xfrm>
          <a:off x="0" y="0"/>
          <a:ext cx="0" cy="0"/>
          <a:chOff x="0" y="0"/>
          <a:chExt cx="0" cy="0"/>
        </a:xfrm>
      </p:grpSpPr>
      <p:sp>
        <p:nvSpPr>
          <p:cNvPr id="124" name="Google Shape;124;p34"/>
          <p:cNvSpPr/>
          <p:nvPr/>
        </p:nvSpPr>
        <p:spPr>
          <a:xfrm>
            <a:off x="0" y="329125"/>
            <a:ext cx="69300" cy="4485300"/>
          </a:xfrm>
          <a:prstGeom prst="rect">
            <a:avLst/>
          </a:prstGeom>
          <a:solidFill>
            <a:srgbClr val="FBBC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5" name="Google Shape;125;p34"/>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Green 2">
  <p:cSld name="BLANK_1_2_1_1">
    <p:spTree>
      <p:nvGrpSpPr>
        <p:cNvPr id="1" name="Shape 126"/>
        <p:cNvGrpSpPr/>
        <p:nvPr/>
      </p:nvGrpSpPr>
      <p:grpSpPr>
        <a:xfrm>
          <a:off x="0" y="0"/>
          <a:ext cx="0" cy="0"/>
          <a:chOff x="0" y="0"/>
          <a:chExt cx="0" cy="0"/>
        </a:xfrm>
      </p:grpSpPr>
      <p:sp>
        <p:nvSpPr>
          <p:cNvPr id="127" name="Google Shape;127;p35"/>
          <p:cNvSpPr/>
          <p:nvPr/>
        </p:nvSpPr>
        <p:spPr>
          <a:xfrm>
            <a:off x="0" y="329125"/>
            <a:ext cx="69300" cy="4485300"/>
          </a:xfrm>
          <a:prstGeom prst="rect">
            <a:avLst/>
          </a:prstGeom>
          <a:solidFill>
            <a:srgbClr val="34A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8" name="Google Shape;128;p35"/>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Yellow">
  <p:cSld name="BLANK_1_1">
    <p:spTree>
      <p:nvGrpSpPr>
        <p:cNvPr id="1" name="Shape 129"/>
        <p:cNvGrpSpPr/>
        <p:nvPr/>
      </p:nvGrpSpPr>
      <p:grpSpPr>
        <a:xfrm>
          <a:off x="0" y="0"/>
          <a:ext cx="0" cy="0"/>
          <a:chOff x="0" y="0"/>
          <a:chExt cx="0" cy="0"/>
        </a:xfrm>
      </p:grpSpPr>
      <p:sp>
        <p:nvSpPr>
          <p:cNvPr id="130" name="Google Shape;130;p36"/>
          <p:cNvSpPr/>
          <p:nvPr/>
        </p:nvSpPr>
        <p:spPr>
          <a:xfrm>
            <a:off x="0" y="329125"/>
            <a:ext cx="69300" cy="753000"/>
          </a:xfrm>
          <a:prstGeom prst="rect">
            <a:avLst/>
          </a:prstGeom>
          <a:solidFill>
            <a:srgbClr val="F2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1" name="Google Shape;131;p36"/>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Green">
  <p:cSld name="BLANK_1_1_1">
    <p:spTree>
      <p:nvGrpSpPr>
        <p:cNvPr id="1" name="Shape 132"/>
        <p:cNvGrpSpPr/>
        <p:nvPr/>
      </p:nvGrpSpPr>
      <p:grpSpPr>
        <a:xfrm>
          <a:off x="0" y="0"/>
          <a:ext cx="0" cy="0"/>
          <a:chOff x="0" y="0"/>
          <a:chExt cx="0" cy="0"/>
        </a:xfrm>
      </p:grpSpPr>
      <p:sp>
        <p:nvSpPr>
          <p:cNvPr id="133" name="Google Shape;133;p37"/>
          <p:cNvSpPr/>
          <p:nvPr/>
        </p:nvSpPr>
        <p:spPr>
          <a:xfrm>
            <a:off x="0" y="329125"/>
            <a:ext cx="69300" cy="753000"/>
          </a:xfrm>
          <a:prstGeom prst="rect">
            <a:avLst/>
          </a:prstGeom>
          <a:solidFill>
            <a:srgbClr val="34A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4" name="Google Shape;134;p37"/>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Gray">
  <p:cSld name="BLANK_1_1_1_1">
    <p:spTree>
      <p:nvGrpSpPr>
        <p:cNvPr id="1" name="Shape 135"/>
        <p:cNvGrpSpPr/>
        <p:nvPr/>
      </p:nvGrpSpPr>
      <p:grpSpPr>
        <a:xfrm>
          <a:off x="0" y="0"/>
          <a:ext cx="0" cy="0"/>
          <a:chOff x="0" y="0"/>
          <a:chExt cx="0" cy="0"/>
        </a:xfrm>
      </p:grpSpPr>
      <p:sp>
        <p:nvSpPr>
          <p:cNvPr id="136" name="Google Shape;136;p38"/>
          <p:cNvSpPr/>
          <p:nvPr/>
        </p:nvSpPr>
        <p:spPr>
          <a:xfrm>
            <a:off x="0" y="329125"/>
            <a:ext cx="69300" cy="753000"/>
          </a:xfrm>
          <a:prstGeom prst="rect">
            <a:avLst/>
          </a:prstGeom>
          <a:solidFill>
            <a:srgbClr val="9AA0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7" name="Google Shape;137;p38"/>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38"/>
        <p:cNvGrpSpPr/>
        <p:nvPr/>
      </p:nvGrpSpPr>
      <p:grpSpPr>
        <a:xfrm>
          <a:off x="0" y="0"/>
          <a:ext cx="0" cy="0"/>
          <a:chOff x="0" y="0"/>
          <a:chExt cx="0" cy="0"/>
        </a:xfrm>
      </p:grpSpPr>
      <p:pic>
        <p:nvPicPr>
          <p:cNvPr id="139" name="Google Shape;139;p39"/>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3" Type="http://schemas.openxmlformats.org/officeDocument/2006/relationships/slideLayout" Target="../slideLayouts/slideLayout20.xml"/><Relationship Id="rId21" Type="http://schemas.openxmlformats.org/officeDocument/2006/relationships/image" Target="../media/image1.png"/><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theme" Target="../theme/theme2.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slideLayout" Target="../slideLayouts/slideLayout36.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4" name="Google Shape;74;p2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pic>
        <p:nvPicPr>
          <p:cNvPr id="75" name="Google Shape;75;p20"/>
          <p:cNvPicPr preferRelativeResize="0"/>
          <p:nvPr/>
        </p:nvPicPr>
        <p:blipFill>
          <a:blip r:embed="rId21">
            <a:alphaModFix/>
          </a:blip>
          <a:stretch>
            <a:fillRect/>
          </a:stretch>
        </p:blipFill>
        <p:spPr>
          <a:xfrm>
            <a:off x="8421698" y="4841325"/>
            <a:ext cx="464876" cy="15299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84"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5.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5.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hyperlink" Target="https://www.figma.com/proto/hHeAqMH7cfBWj1A1ljYmZc/project2-course3?page-id=251%3A2&amp;node-id=251%3A3&amp;viewport=241%2C48%2C0.37&amp;scaling=min-zoom&amp;starting-point-node-id=251%3A3" TargetMode="External"/><Relationship Id="rId2" Type="http://schemas.openxmlformats.org/officeDocument/2006/relationships/notesSlide" Target="../notesSlides/notesSlide14.xml"/><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6.xml"/><Relationship Id="rId5" Type="http://schemas.openxmlformats.org/officeDocument/2006/relationships/image" Target="../media/image4.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hyperlink" Target="https://www.figma.com/proto/hHeAqMH7cfBWj1A1ljYmZc/project2-course3?page-id=472%3A2&amp;node-id=472%3A53&amp;viewport=241%2C48%2C0.36&amp;scaling=scale-down&amp;starting-point-node-id=472%3A53" TargetMode="External"/><Relationship Id="rId2" Type="http://schemas.openxmlformats.org/officeDocument/2006/relationships/notesSlide" Target="../notesSlides/notesSlide19.xml"/><Relationship Id="rId1" Type="http://schemas.openxmlformats.org/officeDocument/2006/relationships/slideLayout" Target="../slideLayouts/slideLayout16.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8.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285F4"/>
        </a:solidFill>
        <a:effectLst/>
      </p:bgPr>
    </p:bg>
    <p:spTree>
      <p:nvGrpSpPr>
        <p:cNvPr id="1" name="Shape 143"/>
        <p:cNvGrpSpPr/>
        <p:nvPr/>
      </p:nvGrpSpPr>
      <p:grpSpPr>
        <a:xfrm>
          <a:off x="0" y="0"/>
          <a:ext cx="0" cy="0"/>
          <a:chOff x="0" y="0"/>
          <a:chExt cx="0" cy="0"/>
        </a:xfrm>
      </p:grpSpPr>
      <p:sp>
        <p:nvSpPr>
          <p:cNvPr id="144" name="Google Shape;144;p40"/>
          <p:cNvSpPr txBox="1"/>
          <p:nvPr/>
        </p:nvSpPr>
        <p:spPr>
          <a:xfrm>
            <a:off x="517674" y="1819738"/>
            <a:ext cx="8243553" cy="677078"/>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3200" dirty="0">
                <a:solidFill>
                  <a:srgbClr val="FFFFFF"/>
                </a:solidFill>
                <a:latin typeface="Open Sans SemiBold"/>
                <a:ea typeface="Open Sans SemiBold"/>
                <a:cs typeface="Open Sans SemiBold"/>
                <a:sym typeface="Open Sans SemiBold"/>
              </a:rPr>
              <a:t>An Ordering App Design for a restaurant</a:t>
            </a:r>
            <a:endParaRPr sz="3200" dirty="0">
              <a:solidFill>
                <a:srgbClr val="FFFFFF"/>
              </a:solidFill>
              <a:latin typeface="Open Sans SemiBold"/>
              <a:ea typeface="Open Sans SemiBold"/>
              <a:cs typeface="Open Sans SemiBold"/>
              <a:sym typeface="Open Sans SemiBold"/>
            </a:endParaRPr>
          </a:p>
        </p:txBody>
      </p:sp>
      <p:sp>
        <p:nvSpPr>
          <p:cNvPr id="145" name="Google Shape;145;p40"/>
          <p:cNvSpPr txBox="1"/>
          <p:nvPr/>
        </p:nvSpPr>
        <p:spPr>
          <a:xfrm>
            <a:off x="517675" y="2769663"/>
            <a:ext cx="4931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dirty="0">
                <a:solidFill>
                  <a:srgbClr val="FFFFFF"/>
                </a:solidFill>
                <a:latin typeface="Open Sans"/>
                <a:ea typeface="Open Sans"/>
                <a:cs typeface="Open Sans"/>
                <a:sym typeface="Open Sans"/>
              </a:rPr>
              <a:t>Leila Ghanbarinejad</a:t>
            </a:r>
            <a:endParaRPr sz="2400" dirty="0">
              <a:solidFill>
                <a:srgbClr val="FFFFFF"/>
              </a:solidFill>
              <a:latin typeface="Open Sans"/>
              <a:ea typeface="Open Sans"/>
              <a:cs typeface="Open Sans"/>
              <a:sym typeface="Open Sans"/>
            </a:endParaRPr>
          </a:p>
        </p:txBody>
      </p:sp>
      <p:cxnSp>
        <p:nvCxnSpPr>
          <p:cNvPr id="146" name="Google Shape;146;p40"/>
          <p:cNvCxnSpPr/>
          <p:nvPr/>
        </p:nvCxnSpPr>
        <p:spPr>
          <a:xfrm rot="10800000">
            <a:off x="517650" y="2670825"/>
            <a:ext cx="5808000" cy="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29900"/>
        </a:solidFill>
        <a:effectLst/>
      </p:bgPr>
    </p:bg>
    <p:spTree>
      <p:nvGrpSpPr>
        <p:cNvPr id="1" name="Shape 233"/>
        <p:cNvGrpSpPr/>
        <p:nvPr/>
      </p:nvGrpSpPr>
      <p:grpSpPr>
        <a:xfrm>
          <a:off x="0" y="0"/>
          <a:ext cx="0" cy="0"/>
          <a:chOff x="0" y="0"/>
          <a:chExt cx="0" cy="0"/>
        </a:xfrm>
      </p:grpSpPr>
      <p:sp>
        <p:nvSpPr>
          <p:cNvPr id="234" name="Google Shape;234;p49"/>
          <p:cNvSpPr txBox="1"/>
          <p:nvPr/>
        </p:nvSpPr>
        <p:spPr>
          <a:xfrm>
            <a:off x="3721275" y="1886850"/>
            <a:ext cx="6302100" cy="13698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Paper wireframes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Digital wireframes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Low-fidelity prototype</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Usability studies</a:t>
            </a:r>
            <a:endParaRPr>
              <a:solidFill>
                <a:srgbClr val="FFFFFF"/>
              </a:solidFill>
              <a:latin typeface="Open Sans"/>
              <a:ea typeface="Open Sans"/>
              <a:cs typeface="Open Sans"/>
              <a:sym typeface="Open Sans"/>
            </a:endParaRPr>
          </a:p>
        </p:txBody>
      </p:sp>
      <p:sp>
        <p:nvSpPr>
          <p:cNvPr id="235" name="Google Shape;235;p49"/>
          <p:cNvSpPr txBox="1"/>
          <p:nvPr/>
        </p:nvSpPr>
        <p:spPr>
          <a:xfrm>
            <a:off x="-468875" y="2082300"/>
            <a:ext cx="3704400" cy="9789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Clr>
                <a:schemeClr val="dk1"/>
              </a:buClr>
              <a:buSzPts val="1100"/>
              <a:buFont typeface="Arial"/>
              <a:buNone/>
            </a:pPr>
            <a:r>
              <a:rPr lang="en" sz="2400">
                <a:solidFill>
                  <a:srgbClr val="FFFFFF"/>
                </a:solidFill>
                <a:latin typeface="Open Sans"/>
                <a:ea typeface="Open Sans"/>
                <a:cs typeface="Open Sans"/>
                <a:sym typeface="Open Sans"/>
              </a:rPr>
              <a:t>Starting</a:t>
            </a:r>
            <a:endParaRPr sz="2400">
              <a:solidFill>
                <a:srgbClr val="FFFFFF"/>
              </a:solidFill>
              <a:latin typeface="Open Sans"/>
              <a:ea typeface="Open Sans"/>
              <a:cs typeface="Open Sans"/>
              <a:sym typeface="Open Sans"/>
            </a:endParaRPr>
          </a:p>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the design</a:t>
            </a:r>
            <a:endParaRPr sz="2400">
              <a:solidFill>
                <a:srgbClr val="FFFFFF"/>
              </a:solidFill>
              <a:latin typeface="Open Sans"/>
              <a:ea typeface="Open Sans"/>
              <a:cs typeface="Open Sans"/>
              <a:sym typeface="Open Sans"/>
            </a:endParaRPr>
          </a:p>
        </p:txBody>
      </p:sp>
      <p:cxnSp>
        <p:nvCxnSpPr>
          <p:cNvPr id="236" name="Google Shape;236;p49"/>
          <p:cNvCxnSpPr/>
          <p:nvPr/>
        </p:nvCxnSpPr>
        <p:spPr>
          <a:xfrm>
            <a:off x="3460100" y="1032150"/>
            <a:ext cx="36600" cy="307920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50"/>
          <p:cNvSpPr/>
          <p:nvPr/>
        </p:nvSpPr>
        <p:spPr>
          <a:xfrm>
            <a:off x="4211875" y="0"/>
            <a:ext cx="493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50"/>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Paper wireframes </a:t>
            </a:r>
            <a:endParaRPr sz="2400">
              <a:solidFill>
                <a:srgbClr val="5F6368"/>
              </a:solidFill>
              <a:latin typeface="Open Sans"/>
              <a:ea typeface="Open Sans"/>
              <a:cs typeface="Open Sans"/>
              <a:sym typeface="Open Sans"/>
            </a:endParaRPr>
          </a:p>
        </p:txBody>
      </p:sp>
      <p:sp>
        <p:nvSpPr>
          <p:cNvPr id="243" name="Google Shape;243;p50"/>
          <p:cNvSpPr txBox="1"/>
          <p:nvPr/>
        </p:nvSpPr>
        <p:spPr>
          <a:xfrm>
            <a:off x="517675" y="1054727"/>
            <a:ext cx="2421300" cy="1800463"/>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US" sz="1400" b="0" i="0" u="none" strike="noStrike" dirty="0">
                <a:solidFill>
                  <a:srgbClr val="5F6368"/>
                </a:solidFill>
                <a:effectLst/>
                <a:latin typeface="Open Sans" panose="020B0606030504020204" pitchFamily="34" charset="0"/>
              </a:rPr>
              <a:t>For the homepage, I prioritized a </a:t>
            </a:r>
            <a:r>
              <a:rPr lang="en-US" sz="1400" i="0" u="none" strike="noStrike" dirty="0">
                <a:solidFill>
                  <a:srgbClr val="5F6368"/>
                </a:solidFill>
                <a:effectLst/>
                <a:latin typeface="Open Sans" panose="020B0606030504020204" pitchFamily="34" charset="0"/>
              </a:rPr>
              <a:t>quick and easy ordering process </a:t>
            </a:r>
            <a:r>
              <a:rPr lang="en-US" sz="1400" b="0" i="0" u="none" strike="noStrike" dirty="0">
                <a:solidFill>
                  <a:srgbClr val="5F6368"/>
                </a:solidFill>
                <a:effectLst/>
                <a:latin typeface="Open Sans" panose="020B0606030504020204" pitchFamily="34" charset="0"/>
              </a:rPr>
              <a:t>to help users who are not tech-savvy. </a:t>
            </a:r>
            <a:endParaRPr lang="en-US" dirty="0"/>
          </a:p>
        </p:txBody>
      </p:sp>
      <p:sp>
        <p:nvSpPr>
          <p:cNvPr id="244" name="Google Shape;244;p50"/>
          <p:cNvSpPr txBox="1"/>
          <p:nvPr/>
        </p:nvSpPr>
        <p:spPr>
          <a:xfrm>
            <a:off x="5830075" y="1833000"/>
            <a:ext cx="1695600" cy="1477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5F6368"/>
                </a:solidFill>
                <a:latin typeface="Open Sans"/>
                <a:ea typeface="Open Sans"/>
                <a:cs typeface="Open Sans"/>
                <a:sym typeface="Open Sans"/>
              </a:rPr>
              <a:t>Image of paper wireframes including five different versions of the same screen and one image of the new, refined version</a:t>
            </a:r>
            <a:endParaRPr sz="1200">
              <a:solidFill>
                <a:srgbClr val="5F6368"/>
              </a:solidFill>
              <a:latin typeface="Open Sans"/>
              <a:ea typeface="Open Sans"/>
              <a:cs typeface="Open Sans"/>
              <a:sym typeface="Open Sans"/>
            </a:endParaRPr>
          </a:p>
        </p:txBody>
      </p:sp>
      <p:pic>
        <p:nvPicPr>
          <p:cNvPr id="3" name="Picture 2">
            <a:extLst>
              <a:ext uri="{FF2B5EF4-FFF2-40B4-BE49-F238E27FC236}">
                <a16:creationId xmlns:a16="http://schemas.microsoft.com/office/drawing/2014/main" id="{D0310035-C3BD-4D6C-8B07-1D916EE1D125}"/>
              </a:ext>
            </a:extLst>
          </p:cNvPr>
          <p:cNvPicPr>
            <a:picLocks noChangeAspect="1"/>
          </p:cNvPicPr>
          <p:nvPr/>
        </p:nvPicPr>
        <p:blipFill>
          <a:blip r:embed="rId3"/>
          <a:stretch>
            <a:fillRect/>
          </a:stretch>
        </p:blipFill>
        <p:spPr>
          <a:xfrm>
            <a:off x="4468969" y="163032"/>
            <a:ext cx="4456423" cy="48174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51"/>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Digital wireframes </a:t>
            </a:r>
            <a:endParaRPr sz="2400">
              <a:solidFill>
                <a:srgbClr val="5F6368"/>
              </a:solidFill>
              <a:latin typeface="Open Sans"/>
              <a:ea typeface="Open Sans"/>
              <a:cs typeface="Open Sans"/>
              <a:sym typeface="Open Sans"/>
            </a:endParaRPr>
          </a:p>
        </p:txBody>
      </p:sp>
      <p:sp>
        <p:nvSpPr>
          <p:cNvPr id="250" name="Google Shape;250;p51"/>
          <p:cNvSpPr txBox="1"/>
          <p:nvPr/>
        </p:nvSpPr>
        <p:spPr>
          <a:xfrm>
            <a:off x="517675" y="1522550"/>
            <a:ext cx="2421300" cy="1477297"/>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US" dirty="0">
                <a:solidFill>
                  <a:srgbClr val="5F6368"/>
                </a:solidFill>
                <a:latin typeface="Open Sans"/>
                <a:ea typeface="Open Sans"/>
                <a:cs typeface="Open Sans"/>
              </a:rPr>
              <a:t>After user research and test, this is the homepage of my app for a quick access to order food.</a:t>
            </a:r>
          </a:p>
        </p:txBody>
      </p:sp>
      <p:cxnSp>
        <p:nvCxnSpPr>
          <p:cNvPr id="252" name="Google Shape;252;p51"/>
          <p:cNvCxnSpPr/>
          <p:nvPr/>
        </p:nvCxnSpPr>
        <p:spPr>
          <a:xfrm>
            <a:off x="4565525" y="1672720"/>
            <a:ext cx="918900" cy="0"/>
          </a:xfrm>
          <a:prstGeom prst="straightConnector1">
            <a:avLst/>
          </a:prstGeom>
          <a:noFill/>
          <a:ln w="19050" cap="flat" cmpd="sng">
            <a:solidFill>
              <a:srgbClr val="FBBC04"/>
            </a:solidFill>
            <a:prstDash val="solid"/>
            <a:round/>
            <a:headEnd type="none" w="med" len="med"/>
            <a:tailEnd type="triangle" w="med" len="med"/>
          </a:ln>
        </p:spPr>
      </p:cxnSp>
      <p:sp>
        <p:nvSpPr>
          <p:cNvPr id="253" name="Google Shape;253;p51"/>
          <p:cNvSpPr txBox="1"/>
          <p:nvPr/>
        </p:nvSpPr>
        <p:spPr>
          <a:xfrm>
            <a:off x="3506850" y="1208725"/>
            <a:ext cx="1100400" cy="110796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b="0" i="0" u="none" strike="noStrike" dirty="0">
                <a:solidFill>
                  <a:srgbClr val="5F6368"/>
                </a:solidFill>
                <a:effectLst/>
                <a:latin typeface="Open Sans" panose="020B0606030504020204" pitchFamily="34" charset="0"/>
              </a:rPr>
              <a:t>This button at the top of the home screen makes it fast and easy for users to order.</a:t>
            </a:r>
            <a:endParaRPr lang="en-US" sz="1000" dirty="0">
              <a:solidFill>
                <a:srgbClr val="5F6368"/>
              </a:solidFill>
              <a:latin typeface="Open Sans"/>
              <a:ea typeface="Open Sans"/>
              <a:cs typeface="Open Sans"/>
              <a:sym typeface="Open Sans"/>
            </a:endParaRPr>
          </a:p>
        </p:txBody>
      </p:sp>
      <p:sp>
        <p:nvSpPr>
          <p:cNvPr id="255" name="Google Shape;255;p51"/>
          <p:cNvSpPr txBox="1"/>
          <p:nvPr/>
        </p:nvSpPr>
        <p:spPr>
          <a:xfrm>
            <a:off x="5363575" y="1833000"/>
            <a:ext cx="1892400" cy="1108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5F6368"/>
                </a:solidFill>
                <a:latin typeface="Open Sans"/>
                <a:ea typeface="Open Sans"/>
                <a:cs typeface="Open Sans"/>
                <a:sym typeface="Open Sans"/>
              </a:rPr>
              <a:t>Insert first wireframe example that demonstrates design thinking aligned with user research </a:t>
            </a:r>
            <a:endParaRPr sz="1200">
              <a:solidFill>
                <a:srgbClr val="5F6368"/>
              </a:solidFill>
              <a:latin typeface="Open Sans"/>
              <a:ea typeface="Open Sans"/>
              <a:cs typeface="Open Sans"/>
              <a:sym typeface="Open Sans"/>
            </a:endParaRPr>
          </a:p>
        </p:txBody>
      </p:sp>
      <p:pic>
        <p:nvPicPr>
          <p:cNvPr id="3" name="Picture 2">
            <a:extLst>
              <a:ext uri="{FF2B5EF4-FFF2-40B4-BE49-F238E27FC236}">
                <a16:creationId xmlns:a16="http://schemas.microsoft.com/office/drawing/2014/main" id="{202518E1-F6BE-417B-B517-5B2DB2EC2341}"/>
              </a:ext>
            </a:extLst>
          </p:cNvPr>
          <p:cNvPicPr>
            <a:picLocks noChangeAspect="1"/>
          </p:cNvPicPr>
          <p:nvPr/>
        </p:nvPicPr>
        <p:blipFill>
          <a:blip r:embed="rId3"/>
          <a:stretch>
            <a:fillRect/>
          </a:stretch>
        </p:blipFill>
        <p:spPr>
          <a:xfrm>
            <a:off x="5484425" y="524349"/>
            <a:ext cx="2227724" cy="4606765"/>
          </a:xfrm>
          <a:prstGeom prst="rect">
            <a:avLst/>
          </a:prstGeom>
        </p:spPr>
      </p:pic>
      <p:pic>
        <p:nvPicPr>
          <p:cNvPr id="5" name="Picture 4">
            <a:extLst>
              <a:ext uri="{FF2B5EF4-FFF2-40B4-BE49-F238E27FC236}">
                <a16:creationId xmlns:a16="http://schemas.microsoft.com/office/drawing/2014/main" id="{D2DE7EF5-B359-4929-89C5-1B43CE5B3A91}"/>
              </a:ext>
            </a:extLst>
          </p:cNvPr>
          <p:cNvPicPr>
            <a:picLocks noChangeAspect="1"/>
          </p:cNvPicPr>
          <p:nvPr/>
        </p:nvPicPr>
        <p:blipFill>
          <a:blip r:embed="rId4"/>
          <a:stretch>
            <a:fillRect/>
          </a:stretch>
        </p:blipFill>
        <p:spPr>
          <a:xfrm>
            <a:off x="5584011" y="836428"/>
            <a:ext cx="2034050" cy="403328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52"/>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Digital wireframes </a:t>
            </a:r>
            <a:endParaRPr sz="2400">
              <a:solidFill>
                <a:srgbClr val="5F6368"/>
              </a:solidFill>
              <a:latin typeface="Open Sans"/>
              <a:ea typeface="Open Sans"/>
              <a:cs typeface="Open Sans"/>
              <a:sym typeface="Open Sans"/>
            </a:endParaRPr>
          </a:p>
        </p:txBody>
      </p:sp>
      <p:sp>
        <p:nvSpPr>
          <p:cNvPr id="262" name="Google Shape;262;p52"/>
          <p:cNvSpPr txBox="1"/>
          <p:nvPr/>
        </p:nvSpPr>
        <p:spPr>
          <a:xfrm>
            <a:off x="517675" y="1522550"/>
            <a:ext cx="2421300" cy="1154132"/>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dirty="0">
                <a:solidFill>
                  <a:srgbClr val="5F6368"/>
                </a:solidFill>
                <a:latin typeface="Open Sans"/>
                <a:ea typeface="Open Sans"/>
                <a:cs typeface="Open Sans"/>
                <a:sym typeface="Open Sans"/>
              </a:rPr>
              <a:t>After test, I decided to add a button for better access to the cart.</a:t>
            </a:r>
            <a:endParaRPr dirty="0"/>
          </a:p>
        </p:txBody>
      </p:sp>
      <p:cxnSp>
        <p:nvCxnSpPr>
          <p:cNvPr id="264" name="Google Shape;264;p52"/>
          <p:cNvCxnSpPr/>
          <p:nvPr/>
        </p:nvCxnSpPr>
        <p:spPr>
          <a:xfrm>
            <a:off x="4572000" y="4182005"/>
            <a:ext cx="918900" cy="0"/>
          </a:xfrm>
          <a:prstGeom prst="straightConnector1">
            <a:avLst/>
          </a:prstGeom>
          <a:noFill/>
          <a:ln w="19050" cap="flat" cmpd="sng">
            <a:solidFill>
              <a:srgbClr val="FBBC04"/>
            </a:solidFill>
            <a:prstDash val="solid"/>
            <a:round/>
            <a:headEnd type="none" w="med" len="med"/>
            <a:tailEnd type="triangle" w="med" len="med"/>
          </a:ln>
        </p:spPr>
      </p:cxnSp>
      <p:sp>
        <p:nvSpPr>
          <p:cNvPr id="265" name="Google Shape;265;p52"/>
          <p:cNvSpPr txBox="1"/>
          <p:nvPr/>
        </p:nvSpPr>
        <p:spPr>
          <a:xfrm>
            <a:off x="3301288" y="3243679"/>
            <a:ext cx="1100400" cy="172351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dirty="0">
                <a:solidFill>
                  <a:srgbClr val="5F6368"/>
                </a:solidFill>
                <a:latin typeface="Open Sans"/>
                <a:ea typeface="Open Sans"/>
                <a:cs typeface="Open Sans"/>
                <a:sym typeface="Open Sans"/>
              </a:rPr>
              <a:t>This button helps user to have access to their orders easily, especially those who are not tech-savvy or have visual impairment. </a:t>
            </a:r>
            <a:endParaRPr sz="1000" dirty="0">
              <a:solidFill>
                <a:srgbClr val="5F6368"/>
              </a:solidFill>
              <a:latin typeface="Open Sans"/>
              <a:ea typeface="Open Sans"/>
              <a:cs typeface="Open Sans"/>
              <a:sym typeface="Open Sans"/>
            </a:endParaRPr>
          </a:p>
        </p:txBody>
      </p:sp>
      <p:cxnSp>
        <p:nvCxnSpPr>
          <p:cNvPr id="266" name="Google Shape;266;p52"/>
          <p:cNvCxnSpPr/>
          <p:nvPr/>
        </p:nvCxnSpPr>
        <p:spPr>
          <a:xfrm rot="10800000">
            <a:off x="7748130" y="1757707"/>
            <a:ext cx="918000" cy="0"/>
          </a:xfrm>
          <a:prstGeom prst="straightConnector1">
            <a:avLst/>
          </a:prstGeom>
          <a:noFill/>
          <a:ln w="19050" cap="flat" cmpd="sng">
            <a:solidFill>
              <a:srgbClr val="FBBC04"/>
            </a:solidFill>
            <a:prstDash val="solid"/>
            <a:round/>
            <a:headEnd type="none" w="med" len="med"/>
            <a:tailEnd type="triangle" w="med" len="med"/>
          </a:ln>
        </p:spPr>
      </p:cxnSp>
      <p:sp>
        <p:nvSpPr>
          <p:cNvPr id="268" name="Google Shape;268;p52"/>
          <p:cNvSpPr txBox="1"/>
          <p:nvPr/>
        </p:nvSpPr>
        <p:spPr>
          <a:xfrm>
            <a:off x="7853165" y="1887829"/>
            <a:ext cx="1100400" cy="110796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dirty="0">
                <a:solidFill>
                  <a:srgbClr val="5F6368"/>
                </a:solidFill>
                <a:latin typeface="Open Sans"/>
                <a:ea typeface="Open Sans"/>
                <a:cs typeface="Open Sans"/>
                <a:sym typeface="Open Sans"/>
              </a:rPr>
              <a:t>T</a:t>
            </a:r>
            <a:r>
              <a:rPr lang="en" sz="1000" dirty="0">
                <a:solidFill>
                  <a:srgbClr val="5F6368"/>
                </a:solidFill>
                <a:latin typeface="Open Sans"/>
                <a:ea typeface="Open Sans"/>
                <a:cs typeface="Open Sans"/>
                <a:sym typeface="Open Sans"/>
              </a:rPr>
              <a:t>his section helps users choose from their previous orders easily and quickly.</a:t>
            </a:r>
            <a:endParaRPr sz="1000" dirty="0">
              <a:solidFill>
                <a:srgbClr val="5F6368"/>
              </a:solidFill>
              <a:latin typeface="Open Sans"/>
              <a:ea typeface="Open Sans"/>
              <a:cs typeface="Open Sans"/>
              <a:sym typeface="Open Sans"/>
            </a:endParaRPr>
          </a:p>
        </p:txBody>
      </p:sp>
      <p:pic>
        <p:nvPicPr>
          <p:cNvPr id="3" name="Picture 2">
            <a:extLst>
              <a:ext uri="{FF2B5EF4-FFF2-40B4-BE49-F238E27FC236}">
                <a16:creationId xmlns:a16="http://schemas.microsoft.com/office/drawing/2014/main" id="{CD03ABE0-8904-4BFF-9C65-ACB758F9F2BF}"/>
              </a:ext>
            </a:extLst>
          </p:cNvPr>
          <p:cNvPicPr>
            <a:picLocks noChangeAspect="1"/>
          </p:cNvPicPr>
          <p:nvPr/>
        </p:nvPicPr>
        <p:blipFill>
          <a:blip r:embed="rId3"/>
          <a:stretch>
            <a:fillRect/>
          </a:stretch>
        </p:blipFill>
        <p:spPr>
          <a:xfrm>
            <a:off x="5515375" y="259779"/>
            <a:ext cx="2182597" cy="4513446"/>
          </a:xfrm>
          <a:prstGeom prst="rect">
            <a:avLst/>
          </a:prstGeom>
        </p:spPr>
      </p:pic>
      <p:pic>
        <p:nvPicPr>
          <p:cNvPr id="5" name="Picture 4">
            <a:extLst>
              <a:ext uri="{FF2B5EF4-FFF2-40B4-BE49-F238E27FC236}">
                <a16:creationId xmlns:a16="http://schemas.microsoft.com/office/drawing/2014/main" id="{FEB55A69-3F4A-4E6C-9F26-F082C94CC35F}"/>
              </a:ext>
            </a:extLst>
          </p:cNvPr>
          <p:cNvPicPr>
            <a:picLocks noChangeAspect="1"/>
          </p:cNvPicPr>
          <p:nvPr/>
        </p:nvPicPr>
        <p:blipFill>
          <a:blip r:embed="rId4"/>
          <a:stretch>
            <a:fillRect/>
          </a:stretch>
        </p:blipFill>
        <p:spPr>
          <a:xfrm>
            <a:off x="5599814" y="578759"/>
            <a:ext cx="2006009" cy="394362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4" name="Google Shape;274;p53"/>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lnSpc>
                <a:spcPct val="115000"/>
              </a:lnSpc>
              <a:spcBef>
                <a:spcPts val="0"/>
              </a:spcBef>
              <a:spcAft>
                <a:spcPts val="0"/>
              </a:spcAft>
              <a:buNone/>
            </a:pPr>
            <a:r>
              <a:rPr lang="en" sz="2400">
                <a:solidFill>
                  <a:srgbClr val="5F6368"/>
                </a:solidFill>
                <a:latin typeface="Open Sans"/>
                <a:ea typeface="Open Sans"/>
                <a:cs typeface="Open Sans"/>
                <a:sym typeface="Open Sans"/>
              </a:rPr>
              <a:t>Low-fidelity prototype</a:t>
            </a:r>
            <a:endParaRPr sz="2400">
              <a:solidFill>
                <a:srgbClr val="5F6368"/>
              </a:solidFill>
              <a:latin typeface="Open Sans"/>
              <a:ea typeface="Open Sans"/>
              <a:cs typeface="Open Sans"/>
              <a:sym typeface="Open Sans"/>
            </a:endParaRPr>
          </a:p>
        </p:txBody>
      </p:sp>
      <p:sp>
        <p:nvSpPr>
          <p:cNvPr id="275" name="Google Shape;275;p53"/>
          <p:cNvSpPr txBox="1"/>
          <p:nvPr/>
        </p:nvSpPr>
        <p:spPr>
          <a:xfrm>
            <a:off x="6011725" y="2110050"/>
            <a:ext cx="13323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5F6368"/>
                </a:solidFill>
                <a:latin typeface="Open Sans"/>
                <a:ea typeface="Open Sans"/>
                <a:cs typeface="Open Sans"/>
                <a:sym typeface="Open Sans"/>
              </a:rPr>
              <a:t>Screenshot of prototype with connections or prototype GIF</a:t>
            </a:r>
            <a:endParaRPr sz="1200">
              <a:solidFill>
                <a:srgbClr val="5F6368"/>
              </a:solidFill>
              <a:latin typeface="Open Sans"/>
              <a:ea typeface="Open Sans"/>
              <a:cs typeface="Open Sans"/>
              <a:sym typeface="Open Sans"/>
            </a:endParaRPr>
          </a:p>
        </p:txBody>
      </p:sp>
      <p:sp>
        <p:nvSpPr>
          <p:cNvPr id="276" name="Google Shape;276;p53"/>
          <p:cNvSpPr txBox="1"/>
          <p:nvPr/>
        </p:nvSpPr>
        <p:spPr>
          <a:xfrm>
            <a:off x="532875" y="1304695"/>
            <a:ext cx="2915400" cy="2769959"/>
          </a:xfrm>
          <a:prstGeom prst="rect">
            <a:avLst/>
          </a:prstGeom>
          <a:noFill/>
          <a:ln>
            <a:noFill/>
          </a:ln>
        </p:spPr>
        <p:txBody>
          <a:bodyPr spcFirstLastPara="1" wrap="square" lIns="0" tIns="91425" rIns="91425" bIns="91425" anchor="t" anchorCtr="0">
            <a:spAutoFit/>
          </a:bodyPr>
          <a:lstStyle/>
          <a:p>
            <a:pPr rtl="0">
              <a:spcBef>
                <a:spcPts val="0"/>
              </a:spcBef>
              <a:spcAft>
                <a:spcPts val="0"/>
              </a:spcAft>
            </a:pPr>
            <a:r>
              <a:rPr lang="en-US" sz="1400" b="0" i="0" u="none" strike="noStrike" dirty="0">
                <a:solidFill>
                  <a:srgbClr val="5F6368"/>
                </a:solidFill>
                <a:effectLst/>
                <a:latin typeface="Open Sans" panose="020B0606030504020204" pitchFamily="34" charset="0"/>
              </a:rPr>
              <a:t>Using the completed set of digital wireframes, I created a low-fidelity prototype. The primary user flow I connected was building and ordering food, so the prototype could be used in a usability study. </a:t>
            </a:r>
            <a:endParaRPr lang="en-US" b="0" dirty="0">
              <a:effectLst/>
            </a:endParaRPr>
          </a:p>
          <a:p>
            <a:pPr rtl="0">
              <a:spcBef>
                <a:spcPts val="0"/>
              </a:spcBef>
              <a:spcAft>
                <a:spcPts val="0"/>
              </a:spcAft>
            </a:pPr>
            <a:br>
              <a:rPr lang="en-US" b="0" dirty="0">
                <a:effectLst/>
              </a:rPr>
            </a:br>
            <a:r>
              <a:rPr lang="en-US" sz="1400" b="0" i="0" u="none" strike="noStrike" dirty="0">
                <a:solidFill>
                  <a:srgbClr val="5F6368"/>
                </a:solidFill>
                <a:effectLst/>
                <a:latin typeface="Open Sans" panose="020B0606030504020204" pitchFamily="34" charset="0"/>
              </a:rPr>
              <a:t>View the restaurant’s</a:t>
            </a:r>
          </a:p>
          <a:p>
            <a:pPr rtl="0">
              <a:spcBef>
                <a:spcPts val="0"/>
              </a:spcBef>
              <a:spcAft>
                <a:spcPts val="0"/>
              </a:spcAft>
            </a:pPr>
            <a:r>
              <a:rPr lang="en-US" sz="1400" b="0" i="0" u="none" strike="noStrike" dirty="0">
                <a:solidFill>
                  <a:srgbClr val="5F6368"/>
                </a:solidFill>
                <a:effectLst/>
                <a:latin typeface="Open Sans" panose="020B0606030504020204" pitchFamily="34" charset="0"/>
                <a:hlinkClick r:id="rId3"/>
              </a:rPr>
              <a:t>Low-fidelity prototype</a:t>
            </a:r>
            <a:endParaRPr lang="en-US" sz="1400" b="0" i="0" u="none" strike="noStrike" dirty="0">
              <a:solidFill>
                <a:srgbClr val="5F6368"/>
              </a:solidFill>
              <a:effectLst/>
              <a:latin typeface="Open Sans" panose="020B0606030504020204" pitchFamily="34" charset="0"/>
            </a:endParaRPr>
          </a:p>
          <a:p>
            <a:pPr rtl="0">
              <a:spcBef>
                <a:spcPts val="0"/>
              </a:spcBef>
              <a:spcAft>
                <a:spcPts val="0"/>
              </a:spcAft>
            </a:pPr>
            <a:br>
              <a:rPr lang="en-US" sz="1400" b="0" i="0" u="none" strike="noStrike" dirty="0">
                <a:solidFill>
                  <a:srgbClr val="5F6368"/>
                </a:solidFill>
                <a:effectLst/>
                <a:latin typeface="Open Sans" panose="020B0606030504020204" pitchFamily="34" charset="0"/>
              </a:rPr>
            </a:br>
            <a:endParaRPr lang="en-US" dirty="0">
              <a:latin typeface="Open Sans"/>
              <a:ea typeface="Open Sans"/>
              <a:cs typeface="Open Sans"/>
              <a:sym typeface="Open Sans"/>
            </a:endParaRPr>
          </a:p>
        </p:txBody>
      </p:sp>
      <p:pic>
        <p:nvPicPr>
          <p:cNvPr id="3" name="Picture 2">
            <a:extLst>
              <a:ext uri="{FF2B5EF4-FFF2-40B4-BE49-F238E27FC236}">
                <a16:creationId xmlns:a16="http://schemas.microsoft.com/office/drawing/2014/main" id="{587676C7-6B19-440D-A7D1-03488470F9B0}"/>
              </a:ext>
            </a:extLst>
          </p:cNvPr>
          <p:cNvPicPr>
            <a:picLocks noChangeAspect="1"/>
          </p:cNvPicPr>
          <p:nvPr/>
        </p:nvPicPr>
        <p:blipFill>
          <a:blip r:embed="rId4"/>
          <a:stretch>
            <a:fillRect/>
          </a:stretch>
        </p:blipFill>
        <p:spPr>
          <a:xfrm>
            <a:off x="3714179" y="1296981"/>
            <a:ext cx="5373270" cy="311907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54"/>
          <p:cNvSpPr txBox="1"/>
          <p:nvPr/>
        </p:nvSpPr>
        <p:spPr>
          <a:xfrm>
            <a:off x="517675" y="4481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Usability study: findings</a:t>
            </a:r>
            <a:endParaRPr sz="2400">
              <a:solidFill>
                <a:srgbClr val="5F6368"/>
              </a:solidFill>
              <a:latin typeface="Open Sans"/>
              <a:ea typeface="Open Sans"/>
              <a:cs typeface="Open Sans"/>
              <a:sym typeface="Open Sans"/>
            </a:endParaRPr>
          </a:p>
        </p:txBody>
      </p:sp>
      <p:sp>
        <p:nvSpPr>
          <p:cNvPr id="282" name="Google Shape;282;p54"/>
          <p:cNvSpPr txBox="1"/>
          <p:nvPr/>
        </p:nvSpPr>
        <p:spPr>
          <a:xfrm>
            <a:off x="532875" y="1050575"/>
            <a:ext cx="7873500" cy="830966"/>
          </a:xfrm>
          <a:prstGeom prst="rect">
            <a:avLst/>
          </a:prstGeom>
          <a:noFill/>
          <a:ln>
            <a:noFill/>
          </a:ln>
        </p:spPr>
        <p:txBody>
          <a:bodyPr spcFirstLastPara="1" wrap="square" lIns="0" tIns="91425" rIns="91425" bIns="91425" anchor="t" anchorCtr="0">
            <a:spAutoFit/>
          </a:bodyPr>
          <a:lstStyle/>
          <a:p>
            <a:pPr rtl="0">
              <a:spcBef>
                <a:spcPts val="0"/>
              </a:spcBef>
              <a:spcAft>
                <a:spcPts val="0"/>
              </a:spcAft>
            </a:pPr>
            <a:r>
              <a:rPr lang="en-US" sz="1400" b="0" i="0" u="none" strike="noStrike" dirty="0">
                <a:solidFill>
                  <a:srgbClr val="5F6368"/>
                </a:solidFill>
                <a:effectLst/>
                <a:latin typeface="Open Sans" panose="020B0606030504020204" pitchFamily="34" charset="0"/>
              </a:rPr>
              <a:t>I conducted two rounds of usability studies. Findings from the first study helped guide the designs from wireframes to mockups. The second study used a high-fidelity prototype and revealed what aspects of the mockups needed refining. </a:t>
            </a:r>
            <a:endParaRPr lang="en-US" dirty="0">
              <a:solidFill>
                <a:srgbClr val="5F6368"/>
              </a:solidFill>
              <a:latin typeface="Open Sans"/>
              <a:ea typeface="Open Sans"/>
              <a:cs typeface="Open Sans"/>
              <a:sym typeface="Open Sans"/>
            </a:endParaRPr>
          </a:p>
        </p:txBody>
      </p:sp>
      <p:sp>
        <p:nvSpPr>
          <p:cNvPr id="283" name="Google Shape;283;p54"/>
          <p:cNvSpPr txBox="1"/>
          <p:nvPr/>
        </p:nvSpPr>
        <p:spPr>
          <a:xfrm>
            <a:off x="456675" y="2022575"/>
            <a:ext cx="33360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b="1" dirty="0">
                <a:solidFill>
                  <a:srgbClr val="F29900"/>
                </a:solidFill>
                <a:latin typeface="Open Sans"/>
                <a:ea typeface="Open Sans"/>
                <a:cs typeface="Open Sans"/>
                <a:sym typeface="Open Sans"/>
              </a:rPr>
              <a:t>Round 1 findings</a:t>
            </a:r>
            <a:endParaRPr b="1" dirty="0">
              <a:solidFill>
                <a:srgbClr val="F29900"/>
              </a:solidFill>
            </a:endParaRPr>
          </a:p>
        </p:txBody>
      </p:sp>
      <p:sp>
        <p:nvSpPr>
          <p:cNvPr id="284" name="Google Shape;284;p54"/>
          <p:cNvSpPr/>
          <p:nvPr/>
        </p:nvSpPr>
        <p:spPr>
          <a:xfrm>
            <a:off x="4477900" y="2422775"/>
            <a:ext cx="3775800" cy="20637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4"/>
          <p:cNvSpPr txBox="1"/>
          <p:nvPr/>
        </p:nvSpPr>
        <p:spPr>
          <a:xfrm>
            <a:off x="4984525" y="2568500"/>
            <a:ext cx="3336000" cy="68015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dirty="0">
                <a:solidFill>
                  <a:srgbClr val="5F6368"/>
                </a:solidFill>
                <a:latin typeface="Open Sans"/>
                <a:ea typeface="Open Sans"/>
                <a:cs typeface="Open Sans"/>
                <a:sym typeface="Open Sans"/>
              </a:rPr>
              <a:t>Homepage creates distraction because of so many details.</a:t>
            </a:r>
            <a:endParaRPr dirty="0"/>
          </a:p>
        </p:txBody>
      </p:sp>
      <p:sp>
        <p:nvSpPr>
          <p:cNvPr id="286" name="Google Shape;286;p54"/>
          <p:cNvSpPr/>
          <p:nvPr/>
        </p:nvSpPr>
        <p:spPr>
          <a:xfrm>
            <a:off x="4671550" y="2631198"/>
            <a:ext cx="274800" cy="274800"/>
          </a:xfrm>
          <a:prstGeom prst="ellipse">
            <a:avLst/>
          </a:prstGeom>
          <a:solidFill>
            <a:srgbClr val="F29900"/>
          </a:solidFill>
          <a:ln>
            <a:noFill/>
          </a:ln>
        </p:spPr>
        <p:txBody>
          <a:bodyPr spcFirstLastPara="1" wrap="square" lIns="0" tIns="0" rIns="0" bIns="0" anchor="ctr" anchorCtr="0">
            <a:noAutofit/>
          </a:bodyPr>
          <a:lstStyle/>
          <a:p>
            <a:pPr marL="0" lvl="0" indent="0" algn="ctr" rtl="0">
              <a:spcBef>
                <a:spcPts val="0"/>
              </a:spcBef>
              <a:spcAft>
                <a:spcPts val="0"/>
              </a:spcAft>
              <a:buNone/>
            </a:pPr>
            <a:r>
              <a:rPr lang="en">
                <a:solidFill>
                  <a:srgbClr val="FFFFFF"/>
                </a:solidFill>
                <a:latin typeface="Google Sans Medium"/>
                <a:ea typeface="Google Sans Medium"/>
                <a:cs typeface="Google Sans Medium"/>
                <a:sym typeface="Google Sans Medium"/>
              </a:rPr>
              <a:t>1</a:t>
            </a:r>
            <a:endParaRPr>
              <a:solidFill>
                <a:srgbClr val="FFFFFF"/>
              </a:solidFill>
              <a:latin typeface="Google Sans Medium"/>
              <a:ea typeface="Google Sans Medium"/>
              <a:cs typeface="Google Sans Medium"/>
              <a:sym typeface="Google Sans Medium"/>
            </a:endParaRPr>
          </a:p>
        </p:txBody>
      </p:sp>
      <p:sp>
        <p:nvSpPr>
          <p:cNvPr id="287" name="Google Shape;287;p54"/>
          <p:cNvSpPr txBox="1"/>
          <p:nvPr/>
        </p:nvSpPr>
        <p:spPr>
          <a:xfrm>
            <a:off x="4984525" y="3198325"/>
            <a:ext cx="3336000" cy="92791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dirty="0">
                <a:solidFill>
                  <a:srgbClr val="5F6368"/>
                </a:solidFill>
                <a:latin typeface="Open Sans"/>
                <a:ea typeface="Open Sans"/>
                <a:cs typeface="Open Sans"/>
                <a:sym typeface="Open Sans"/>
              </a:rPr>
              <a:t>Uses believe that the combination of colors makes the buttons not distinctive to be found easily.</a:t>
            </a:r>
            <a:endParaRPr dirty="0"/>
          </a:p>
        </p:txBody>
      </p:sp>
      <p:sp>
        <p:nvSpPr>
          <p:cNvPr id="288" name="Google Shape;288;p54"/>
          <p:cNvSpPr/>
          <p:nvPr/>
        </p:nvSpPr>
        <p:spPr>
          <a:xfrm>
            <a:off x="4671550" y="3261023"/>
            <a:ext cx="274800" cy="274800"/>
          </a:xfrm>
          <a:prstGeom prst="ellipse">
            <a:avLst/>
          </a:prstGeom>
          <a:solidFill>
            <a:srgbClr val="F29900"/>
          </a:solidFill>
          <a:ln>
            <a:noFill/>
          </a:ln>
        </p:spPr>
        <p:txBody>
          <a:bodyPr spcFirstLastPara="1" wrap="square" lIns="0" tIns="0" rIns="0" bIns="0" anchor="ctr" anchorCtr="0">
            <a:noAutofit/>
          </a:bodyPr>
          <a:lstStyle/>
          <a:p>
            <a:pPr marL="0" lvl="0" indent="0" algn="ctr" rtl="0">
              <a:spcBef>
                <a:spcPts val="0"/>
              </a:spcBef>
              <a:spcAft>
                <a:spcPts val="0"/>
              </a:spcAft>
              <a:buNone/>
            </a:pPr>
            <a:r>
              <a:rPr lang="en">
                <a:solidFill>
                  <a:srgbClr val="FFFFFF"/>
                </a:solidFill>
                <a:latin typeface="Google Sans Medium"/>
                <a:ea typeface="Google Sans Medium"/>
                <a:cs typeface="Google Sans Medium"/>
                <a:sym typeface="Google Sans Medium"/>
              </a:rPr>
              <a:t>2</a:t>
            </a:r>
            <a:endParaRPr>
              <a:solidFill>
                <a:srgbClr val="FFFFFF"/>
              </a:solidFill>
              <a:latin typeface="Google Sans Medium"/>
              <a:ea typeface="Google Sans Medium"/>
              <a:cs typeface="Google Sans Medium"/>
              <a:sym typeface="Google Sans Medium"/>
            </a:endParaRPr>
          </a:p>
        </p:txBody>
      </p:sp>
      <p:sp>
        <p:nvSpPr>
          <p:cNvPr id="289" name="Google Shape;289;p54"/>
          <p:cNvSpPr txBox="1"/>
          <p:nvPr/>
        </p:nvSpPr>
        <p:spPr>
          <a:xfrm>
            <a:off x="4416900" y="2022575"/>
            <a:ext cx="33360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b="1">
                <a:solidFill>
                  <a:srgbClr val="F29900"/>
                </a:solidFill>
                <a:latin typeface="Open Sans"/>
                <a:ea typeface="Open Sans"/>
                <a:cs typeface="Open Sans"/>
                <a:sym typeface="Open Sans"/>
              </a:rPr>
              <a:t>Round 2 findings</a:t>
            </a:r>
            <a:endParaRPr b="1">
              <a:solidFill>
                <a:srgbClr val="F29900"/>
              </a:solidFill>
            </a:endParaRPr>
          </a:p>
        </p:txBody>
      </p:sp>
      <p:sp>
        <p:nvSpPr>
          <p:cNvPr id="292" name="Google Shape;292;p54"/>
          <p:cNvSpPr/>
          <p:nvPr/>
        </p:nvSpPr>
        <p:spPr>
          <a:xfrm>
            <a:off x="456675" y="2422775"/>
            <a:ext cx="3775800" cy="20637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54"/>
          <p:cNvSpPr txBox="1"/>
          <p:nvPr/>
        </p:nvSpPr>
        <p:spPr>
          <a:xfrm>
            <a:off x="963300" y="2568500"/>
            <a:ext cx="3336000" cy="68015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dirty="0">
                <a:solidFill>
                  <a:srgbClr val="5F6368"/>
                </a:solidFill>
                <a:latin typeface="Open Sans"/>
                <a:ea typeface="Open Sans"/>
                <a:cs typeface="Open Sans"/>
              </a:rPr>
              <a:t>Users need the menu to be categorized</a:t>
            </a:r>
          </a:p>
        </p:txBody>
      </p:sp>
      <p:sp>
        <p:nvSpPr>
          <p:cNvPr id="294" name="Google Shape;294;p54"/>
          <p:cNvSpPr/>
          <p:nvPr/>
        </p:nvSpPr>
        <p:spPr>
          <a:xfrm>
            <a:off x="650325" y="2631198"/>
            <a:ext cx="274800" cy="274800"/>
          </a:xfrm>
          <a:prstGeom prst="ellipse">
            <a:avLst/>
          </a:prstGeom>
          <a:solidFill>
            <a:srgbClr val="F29900"/>
          </a:solidFill>
          <a:ln>
            <a:noFill/>
          </a:ln>
        </p:spPr>
        <p:txBody>
          <a:bodyPr spcFirstLastPara="1" wrap="square" lIns="0" tIns="0" rIns="0" bIns="0" anchor="ctr" anchorCtr="0">
            <a:noAutofit/>
          </a:bodyPr>
          <a:lstStyle/>
          <a:p>
            <a:pPr marL="0" lvl="0" indent="0" algn="ctr" rtl="0">
              <a:spcBef>
                <a:spcPts val="0"/>
              </a:spcBef>
              <a:spcAft>
                <a:spcPts val="0"/>
              </a:spcAft>
              <a:buNone/>
            </a:pPr>
            <a:r>
              <a:rPr lang="en">
                <a:solidFill>
                  <a:srgbClr val="FFFFFF"/>
                </a:solidFill>
                <a:latin typeface="Google Sans Medium"/>
                <a:ea typeface="Google Sans Medium"/>
                <a:cs typeface="Google Sans Medium"/>
                <a:sym typeface="Google Sans Medium"/>
              </a:rPr>
              <a:t>1</a:t>
            </a:r>
            <a:endParaRPr>
              <a:solidFill>
                <a:srgbClr val="FFFFFF"/>
              </a:solidFill>
              <a:latin typeface="Google Sans Medium"/>
              <a:ea typeface="Google Sans Medium"/>
              <a:cs typeface="Google Sans Medium"/>
              <a:sym typeface="Google Sans Medium"/>
            </a:endParaRPr>
          </a:p>
        </p:txBody>
      </p:sp>
      <p:sp>
        <p:nvSpPr>
          <p:cNvPr id="295" name="Google Shape;295;p54"/>
          <p:cNvSpPr txBox="1"/>
          <p:nvPr/>
        </p:nvSpPr>
        <p:spPr>
          <a:xfrm>
            <a:off x="963300" y="3198325"/>
            <a:ext cx="3336000" cy="68015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dirty="0">
                <a:solidFill>
                  <a:srgbClr val="5F6368"/>
                </a:solidFill>
                <a:latin typeface="Open Sans"/>
                <a:ea typeface="Open Sans"/>
                <a:cs typeface="Open Sans"/>
                <a:sym typeface="Open Sans"/>
              </a:rPr>
              <a:t>users prefer to inform something about their orders</a:t>
            </a:r>
            <a:endParaRPr lang="en-US" dirty="0">
              <a:solidFill>
                <a:srgbClr val="5F6368"/>
              </a:solidFill>
              <a:latin typeface="Open Sans"/>
              <a:ea typeface="Open Sans"/>
              <a:cs typeface="Open Sans"/>
            </a:endParaRPr>
          </a:p>
        </p:txBody>
      </p:sp>
      <p:sp>
        <p:nvSpPr>
          <p:cNvPr id="296" name="Google Shape;296;p54"/>
          <p:cNvSpPr/>
          <p:nvPr/>
        </p:nvSpPr>
        <p:spPr>
          <a:xfrm>
            <a:off x="650325" y="3261023"/>
            <a:ext cx="274800" cy="274800"/>
          </a:xfrm>
          <a:prstGeom prst="ellipse">
            <a:avLst/>
          </a:prstGeom>
          <a:solidFill>
            <a:srgbClr val="F29900"/>
          </a:solidFill>
          <a:ln>
            <a:noFill/>
          </a:ln>
        </p:spPr>
        <p:txBody>
          <a:bodyPr spcFirstLastPara="1" wrap="square" lIns="0" tIns="0" rIns="0" bIns="0" anchor="ctr" anchorCtr="0">
            <a:noAutofit/>
          </a:bodyPr>
          <a:lstStyle/>
          <a:p>
            <a:pPr marL="0" lvl="0" indent="0" algn="ctr" rtl="0">
              <a:spcBef>
                <a:spcPts val="0"/>
              </a:spcBef>
              <a:spcAft>
                <a:spcPts val="0"/>
              </a:spcAft>
              <a:buNone/>
            </a:pPr>
            <a:r>
              <a:rPr lang="en">
                <a:solidFill>
                  <a:srgbClr val="FFFFFF"/>
                </a:solidFill>
                <a:latin typeface="Google Sans Medium"/>
                <a:ea typeface="Google Sans Medium"/>
                <a:cs typeface="Google Sans Medium"/>
                <a:sym typeface="Google Sans Medium"/>
              </a:rPr>
              <a:t>2</a:t>
            </a:r>
            <a:endParaRPr>
              <a:solidFill>
                <a:srgbClr val="FFFFFF"/>
              </a:solidFill>
              <a:latin typeface="Google Sans Medium"/>
              <a:ea typeface="Google Sans Medium"/>
              <a:cs typeface="Google Sans Medium"/>
              <a:sym typeface="Google Sans Medium"/>
            </a:endParaRPr>
          </a:p>
        </p:txBody>
      </p:sp>
      <p:sp>
        <p:nvSpPr>
          <p:cNvPr id="297" name="Google Shape;297;p54"/>
          <p:cNvSpPr txBox="1"/>
          <p:nvPr/>
        </p:nvSpPr>
        <p:spPr>
          <a:xfrm>
            <a:off x="916138" y="3828150"/>
            <a:ext cx="3336000" cy="68015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dirty="0">
                <a:solidFill>
                  <a:srgbClr val="5F6368"/>
                </a:solidFill>
                <a:latin typeface="Open Sans"/>
                <a:ea typeface="Open Sans"/>
                <a:cs typeface="Open Sans"/>
                <a:sym typeface="Open Sans"/>
              </a:rPr>
              <a:t>Users want the preview section that have more capabilities</a:t>
            </a:r>
            <a:endParaRPr lang="en-US" dirty="0"/>
          </a:p>
        </p:txBody>
      </p:sp>
      <p:sp>
        <p:nvSpPr>
          <p:cNvPr id="298" name="Google Shape;298;p54"/>
          <p:cNvSpPr/>
          <p:nvPr/>
        </p:nvSpPr>
        <p:spPr>
          <a:xfrm>
            <a:off x="650313" y="3890848"/>
            <a:ext cx="274800" cy="274800"/>
          </a:xfrm>
          <a:prstGeom prst="ellipse">
            <a:avLst/>
          </a:prstGeom>
          <a:solidFill>
            <a:srgbClr val="F29900"/>
          </a:solidFill>
          <a:ln>
            <a:noFill/>
          </a:ln>
        </p:spPr>
        <p:txBody>
          <a:bodyPr spcFirstLastPara="1" wrap="square" lIns="0" tIns="0" rIns="0" bIns="0" anchor="ctr" anchorCtr="0">
            <a:noAutofit/>
          </a:bodyPr>
          <a:lstStyle/>
          <a:p>
            <a:pPr marL="0" lvl="0" indent="0" algn="ctr" rtl="0">
              <a:spcBef>
                <a:spcPts val="0"/>
              </a:spcBef>
              <a:spcAft>
                <a:spcPts val="0"/>
              </a:spcAft>
              <a:buNone/>
            </a:pPr>
            <a:r>
              <a:rPr lang="en">
                <a:solidFill>
                  <a:srgbClr val="FFFFFF"/>
                </a:solidFill>
                <a:latin typeface="Google Sans Medium"/>
                <a:ea typeface="Google Sans Medium"/>
                <a:cs typeface="Google Sans Medium"/>
                <a:sym typeface="Google Sans Medium"/>
              </a:rPr>
              <a:t>3</a:t>
            </a:r>
            <a:endParaRPr>
              <a:solidFill>
                <a:srgbClr val="FFFFFF"/>
              </a:solidFill>
              <a:latin typeface="Google Sans Medium"/>
              <a:ea typeface="Google Sans Medium"/>
              <a:cs typeface="Google Sans Medium"/>
              <a:sym typeface="Google Sans Medium"/>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34A853"/>
        </a:solidFill>
        <a:effectLst/>
      </p:bgPr>
    </p:bg>
    <p:spTree>
      <p:nvGrpSpPr>
        <p:cNvPr id="1" name="Shape 302"/>
        <p:cNvGrpSpPr/>
        <p:nvPr/>
      </p:nvGrpSpPr>
      <p:grpSpPr>
        <a:xfrm>
          <a:off x="0" y="0"/>
          <a:ext cx="0" cy="0"/>
          <a:chOff x="0" y="0"/>
          <a:chExt cx="0" cy="0"/>
        </a:xfrm>
      </p:grpSpPr>
      <p:sp>
        <p:nvSpPr>
          <p:cNvPr id="303" name="Google Shape;303;p55"/>
          <p:cNvSpPr txBox="1"/>
          <p:nvPr/>
        </p:nvSpPr>
        <p:spPr>
          <a:xfrm>
            <a:off x="3721275" y="2048400"/>
            <a:ext cx="3990000" cy="10467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Mockups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High-fidelity prototype</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Accessibility</a:t>
            </a:r>
            <a:endParaRPr>
              <a:solidFill>
                <a:srgbClr val="FFFFFF"/>
              </a:solidFill>
              <a:latin typeface="Open Sans"/>
              <a:ea typeface="Open Sans"/>
              <a:cs typeface="Open Sans"/>
              <a:sym typeface="Open Sans"/>
            </a:endParaRPr>
          </a:p>
        </p:txBody>
      </p:sp>
      <p:sp>
        <p:nvSpPr>
          <p:cNvPr id="304" name="Google Shape;304;p55"/>
          <p:cNvSpPr txBox="1"/>
          <p:nvPr/>
        </p:nvSpPr>
        <p:spPr>
          <a:xfrm>
            <a:off x="-468875" y="2082300"/>
            <a:ext cx="3704400" cy="9789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Refining</a:t>
            </a:r>
            <a:endParaRPr sz="2400">
              <a:solidFill>
                <a:srgbClr val="FFFFFF"/>
              </a:solidFill>
              <a:latin typeface="Open Sans"/>
              <a:ea typeface="Open Sans"/>
              <a:cs typeface="Open Sans"/>
              <a:sym typeface="Open Sans"/>
            </a:endParaRPr>
          </a:p>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the design</a:t>
            </a:r>
            <a:endParaRPr sz="2400">
              <a:solidFill>
                <a:srgbClr val="FFFFFF"/>
              </a:solidFill>
              <a:latin typeface="Open Sans"/>
              <a:ea typeface="Open Sans"/>
              <a:cs typeface="Open Sans"/>
              <a:sym typeface="Open Sans"/>
            </a:endParaRPr>
          </a:p>
        </p:txBody>
      </p:sp>
      <p:cxnSp>
        <p:nvCxnSpPr>
          <p:cNvPr id="305" name="Google Shape;305;p55"/>
          <p:cNvCxnSpPr/>
          <p:nvPr/>
        </p:nvCxnSpPr>
        <p:spPr>
          <a:xfrm>
            <a:off x="3460100" y="1032150"/>
            <a:ext cx="36600" cy="307920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56"/>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Mockups</a:t>
            </a:r>
            <a:endParaRPr sz="2400">
              <a:solidFill>
                <a:srgbClr val="5F6368"/>
              </a:solidFill>
              <a:latin typeface="Open Sans"/>
              <a:ea typeface="Open Sans"/>
              <a:cs typeface="Open Sans"/>
              <a:sym typeface="Open Sans"/>
            </a:endParaRPr>
          </a:p>
        </p:txBody>
      </p:sp>
      <p:sp>
        <p:nvSpPr>
          <p:cNvPr id="311" name="Google Shape;311;p56"/>
          <p:cNvSpPr txBox="1"/>
          <p:nvPr/>
        </p:nvSpPr>
        <p:spPr>
          <a:xfrm>
            <a:off x="517675" y="1521162"/>
            <a:ext cx="2421300" cy="2769959"/>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US" dirty="0">
                <a:solidFill>
                  <a:srgbClr val="5F6368"/>
                </a:solidFill>
                <a:latin typeface="Open Sans"/>
                <a:ea typeface="Open Sans"/>
                <a:cs typeface="Open Sans"/>
                <a:sym typeface="Open Sans"/>
              </a:rPr>
              <a:t>I changed colors and replaced most popular section with special offer section without any detail about foods to make the quick order button more clear for users.</a:t>
            </a:r>
            <a:endParaRPr dirty="0">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None/>
            </a:pPr>
            <a:endParaRPr dirty="0"/>
          </a:p>
        </p:txBody>
      </p:sp>
      <p:sp>
        <p:nvSpPr>
          <p:cNvPr id="313" name="Google Shape;313;p56"/>
          <p:cNvSpPr txBox="1"/>
          <p:nvPr/>
        </p:nvSpPr>
        <p:spPr>
          <a:xfrm>
            <a:off x="4008525" y="2393750"/>
            <a:ext cx="12390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5F6368"/>
                </a:solidFill>
                <a:latin typeface="Open Sans"/>
                <a:ea typeface="Open Sans"/>
                <a:cs typeface="Open Sans"/>
                <a:sym typeface="Open Sans"/>
              </a:rPr>
              <a:t>Image of selected screen before usability study</a:t>
            </a:r>
            <a:endParaRPr sz="1200">
              <a:solidFill>
                <a:srgbClr val="5F6368"/>
              </a:solidFill>
              <a:latin typeface="Open Sans"/>
              <a:ea typeface="Open Sans"/>
              <a:cs typeface="Open Sans"/>
              <a:sym typeface="Open Sans"/>
            </a:endParaRPr>
          </a:p>
        </p:txBody>
      </p:sp>
      <p:cxnSp>
        <p:nvCxnSpPr>
          <p:cNvPr id="315" name="Google Shape;315;p56"/>
          <p:cNvCxnSpPr/>
          <p:nvPr/>
        </p:nvCxnSpPr>
        <p:spPr>
          <a:xfrm>
            <a:off x="5749763" y="2855450"/>
            <a:ext cx="812100" cy="0"/>
          </a:xfrm>
          <a:prstGeom prst="straightConnector1">
            <a:avLst/>
          </a:prstGeom>
          <a:noFill/>
          <a:ln w="28575" cap="flat" cmpd="sng">
            <a:solidFill>
              <a:srgbClr val="34A853"/>
            </a:solidFill>
            <a:prstDash val="solid"/>
            <a:round/>
            <a:headEnd type="none" w="med" len="med"/>
            <a:tailEnd type="triangle" w="med" len="med"/>
          </a:ln>
        </p:spPr>
      </p:cxnSp>
      <p:sp>
        <p:nvSpPr>
          <p:cNvPr id="316" name="Google Shape;316;p56"/>
          <p:cNvSpPr txBox="1"/>
          <p:nvPr/>
        </p:nvSpPr>
        <p:spPr>
          <a:xfrm>
            <a:off x="3451125" y="853300"/>
            <a:ext cx="23538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34A853"/>
                </a:solidFill>
                <a:latin typeface="Open Sans"/>
                <a:ea typeface="Open Sans"/>
                <a:cs typeface="Open Sans"/>
                <a:sym typeface="Open Sans"/>
              </a:rPr>
              <a:t>Before usability study</a:t>
            </a:r>
            <a:endParaRPr sz="1200">
              <a:solidFill>
                <a:srgbClr val="34A853"/>
              </a:solidFill>
              <a:latin typeface="Open Sans"/>
              <a:ea typeface="Open Sans"/>
              <a:cs typeface="Open Sans"/>
              <a:sym typeface="Open Sans"/>
            </a:endParaRPr>
          </a:p>
          <a:p>
            <a:pPr marL="0" lvl="0" indent="0" algn="l" rtl="0">
              <a:spcBef>
                <a:spcPts val="0"/>
              </a:spcBef>
              <a:spcAft>
                <a:spcPts val="0"/>
              </a:spcAft>
              <a:buNone/>
            </a:pPr>
            <a:endParaRPr>
              <a:solidFill>
                <a:srgbClr val="1967D2"/>
              </a:solidFill>
            </a:endParaRPr>
          </a:p>
        </p:txBody>
      </p:sp>
      <p:sp>
        <p:nvSpPr>
          <p:cNvPr id="317" name="Google Shape;317;p56"/>
          <p:cNvSpPr txBox="1"/>
          <p:nvPr/>
        </p:nvSpPr>
        <p:spPr>
          <a:xfrm>
            <a:off x="6506700" y="853300"/>
            <a:ext cx="23538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34A853"/>
                </a:solidFill>
                <a:latin typeface="Open Sans"/>
                <a:ea typeface="Open Sans"/>
                <a:cs typeface="Open Sans"/>
                <a:sym typeface="Open Sans"/>
              </a:rPr>
              <a:t>After usability study</a:t>
            </a:r>
            <a:endParaRPr sz="1200">
              <a:solidFill>
                <a:srgbClr val="34A853"/>
              </a:solidFill>
              <a:latin typeface="Open Sans"/>
              <a:ea typeface="Open Sans"/>
              <a:cs typeface="Open Sans"/>
              <a:sym typeface="Open Sans"/>
            </a:endParaRPr>
          </a:p>
          <a:p>
            <a:pPr marL="0" lvl="0" indent="0" algn="l" rtl="0">
              <a:spcBef>
                <a:spcPts val="0"/>
              </a:spcBef>
              <a:spcAft>
                <a:spcPts val="0"/>
              </a:spcAft>
              <a:buNone/>
            </a:pPr>
            <a:endParaRPr>
              <a:solidFill>
                <a:srgbClr val="1967D2"/>
              </a:solidFill>
            </a:endParaRPr>
          </a:p>
        </p:txBody>
      </p:sp>
      <p:sp>
        <p:nvSpPr>
          <p:cNvPr id="318" name="Google Shape;318;p56"/>
          <p:cNvSpPr txBox="1"/>
          <p:nvPr/>
        </p:nvSpPr>
        <p:spPr>
          <a:xfrm>
            <a:off x="7064125" y="2393750"/>
            <a:ext cx="12390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5F6368"/>
                </a:solidFill>
                <a:latin typeface="Open Sans"/>
                <a:ea typeface="Open Sans"/>
                <a:cs typeface="Open Sans"/>
                <a:sym typeface="Open Sans"/>
              </a:rPr>
              <a:t>Image of selected screen after usability study</a:t>
            </a:r>
            <a:endParaRPr sz="1200">
              <a:solidFill>
                <a:srgbClr val="5F6368"/>
              </a:solidFill>
              <a:latin typeface="Open Sans"/>
              <a:ea typeface="Open Sans"/>
              <a:cs typeface="Open Sans"/>
              <a:sym typeface="Open Sans"/>
            </a:endParaRPr>
          </a:p>
        </p:txBody>
      </p:sp>
      <p:pic>
        <p:nvPicPr>
          <p:cNvPr id="3" name="Picture 2">
            <a:extLst>
              <a:ext uri="{FF2B5EF4-FFF2-40B4-BE49-F238E27FC236}">
                <a16:creationId xmlns:a16="http://schemas.microsoft.com/office/drawing/2014/main" id="{6DD21117-8A8C-49E4-9A9C-C704B7923730}"/>
              </a:ext>
            </a:extLst>
          </p:cNvPr>
          <p:cNvPicPr>
            <a:picLocks noChangeAspect="1"/>
          </p:cNvPicPr>
          <p:nvPr/>
        </p:nvPicPr>
        <p:blipFill>
          <a:blip r:embed="rId3"/>
          <a:stretch>
            <a:fillRect/>
          </a:stretch>
        </p:blipFill>
        <p:spPr>
          <a:xfrm>
            <a:off x="3718588" y="1267660"/>
            <a:ext cx="1818900" cy="3761348"/>
          </a:xfrm>
          <a:prstGeom prst="rect">
            <a:avLst/>
          </a:prstGeom>
        </p:spPr>
      </p:pic>
      <p:pic>
        <p:nvPicPr>
          <p:cNvPr id="13" name="Picture 12">
            <a:extLst>
              <a:ext uri="{FF2B5EF4-FFF2-40B4-BE49-F238E27FC236}">
                <a16:creationId xmlns:a16="http://schemas.microsoft.com/office/drawing/2014/main" id="{09F5DE13-A932-4F4B-9402-8DD42AD18368}"/>
              </a:ext>
            </a:extLst>
          </p:cNvPr>
          <p:cNvPicPr>
            <a:picLocks noChangeAspect="1"/>
          </p:cNvPicPr>
          <p:nvPr/>
        </p:nvPicPr>
        <p:blipFill>
          <a:blip r:embed="rId3"/>
          <a:stretch>
            <a:fillRect/>
          </a:stretch>
        </p:blipFill>
        <p:spPr>
          <a:xfrm>
            <a:off x="6841507" y="1267660"/>
            <a:ext cx="1818900" cy="3761348"/>
          </a:xfrm>
          <a:prstGeom prst="rect">
            <a:avLst/>
          </a:prstGeom>
        </p:spPr>
      </p:pic>
      <p:pic>
        <p:nvPicPr>
          <p:cNvPr id="5" name="Picture 4">
            <a:extLst>
              <a:ext uri="{FF2B5EF4-FFF2-40B4-BE49-F238E27FC236}">
                <a16:creationId xmlns:a16="http://schemas.microsoft.com/office/drawing/2014/main" id="{0144FF02-2DB7-4D64-834D-D8C6D0CDB84F}"/>
              </a:ext>
            </a:extLst>
          </p:cNvPr>
          <p:cNvPicPr>
            <a:picLocks noChangeAspect="1"/>
          </p:cNvPicPr>
          <p:nvPr/>
        </p:nvPicPr>
        <p:blipFill>
          <a:blip r:embed="rId4"/>
          <a:stretch>
            <a:fillRect/>
          </a:stretch>
        </p:blipFill>
        <p:spPr>
          <a:xfrm>
            <a:off x="3779615" y="1522550"/>
            <a:ext cx="1690504" cy="3290998"/>
          </a:xfrm>
          <a:prstGeom prst="rect">
            <a:avLst/>
          </a:prstGeom>
        </p:spPr>
      </p:pic>
      <p:pic>
        <p:nvPicPr>
          <p:cNvPr id="7" name="Picture 6">
            <a:extLst>
              <a:ext uri="{FF2B5EF4-FFF2-40B4-BE49-F238E27FC236}">
                <a16:creationId xmlns:a16="http://schemas.microsoft.com/office/drawing/2014/main" id="{CBF9E46B-898E-4898-A8E1-FBB836B939A7}"/>
              </a:ext>
            </a:extLst>
          </p:cNvPr>
          <p:cNvPicPr>
            <a:picLocks noChangeAspect="1"/>
          </p:cNvPicPr>
          <p:nvPr/>
        </p:nvPicPr>
        <p:blipFill>
          <a:blip r:embed="rId5"/>
          <a:stretch>
            <a:fillRect/>
          </a:stretch>
        </p:blipFill>
        <p:spPr>
          <a:xfrm>
            <a:off x="6917934" y="1521162"/>
            <a:ext cx="1666083" cy="330382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58"/>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Mockups</a:t>
            </a:r>
            <a:endParaRPr sz="2400">
              <a:solidFill>
                <a:srgbClr val="5F6368"/>
              </a:solidFill>
              <a:latin typeface="Open Sans"/>
              <a:ea typeface="Open Sans"/>
              <a:cs typeface="Open Sans"/>
              <a:sym typeface="Open Sans"/>
            </a:endParaRPr>
          </a:p>
        </p:txBody>
      </p:sp>
      <p:sp>
        <p:nvSpPr>
          <p:cNvPr id="341" name="Google Shape;341;p58"/>
          <p:cNvSpPr txBox="1"/>
          <p:nvPr/>
        </p:nvSpPr>
        <p:spPr>
          <a:xfrm>
            <a:off x="890250" y="2701950"/>
            <a:ext cx="11004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5F6368"/>
                </a:solidFill>
                <a:latin typeface="Open Sans"/>
                <a:ea typeface="Open Sans"/>
                <a:cs typeface="Open Sans"/>
                <a:sym typeface="Open Sans"/>
              </a:rPr>
              <a:t>Main mockup screen for display</a:t>
            </a:r>
            <a:endParaRPr sz="1200">
              <a:solidFill>
                <a:srgbClr val="5F6368"/>
              </a:solidFill>
              <a:latin typeface="Open Sans"/>
              <a:ea typeface="Open Sans"/>
              <a:cs typeface="Open Sans"/>
              <a:sym typeface="Open Sans"/>
            </a:endParaRPr>
          </a:p>
        </p:txBody>
      </p:sp>
      <p:sp>
        <p:nvSpPr>
          <p:cNvPr id="342" name="Google Shape;342;p58"/>
          <p:cNvSpPr txBox="1"/>
          <p:nvPr/>
        </p:nvSpPr>
        <p:spPr>
          <a:xfrm>
            <a:off x="2953850" y="2723775"/>
            <a:ext cx="11004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Main mockup screen for display</a:t>
            </a:r>
            <a:endParaRPr sz="1200">
              <a:solidFill>
                <a:srgbClr val="5F6368"/>
              </a:solidFill>
              <a:latin typeface="Open Sans"/>
              <a:ea typeface="Open Sans"/>
              <a:cs typeface="Open Sans"/>
              <a:sym typeface="Open Sans"/>
            </a:endParaRPr>
          </a:p>
        </p:txBody>
      </p:sp>
      <p:sp>
        <p:nvSpPr>
          <p:cNvPr id="343" name="Google Shape;343;p58"/>
          <p:cNvSpPr txBox="1"/>
          <p:nvPr/>
        </p:nvSpPr>
        <p:spPr>
          <a:xfrm>
            <a:off x="5057200" y="2701950"/>
            <a:ext cx="11004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Main mockup screen for display</a:t>
            </a:r>
            <a:endParaRPr sz="1200">
              <a:solidFill>
                <a:srgbClr val="5F6368"/>
              </a:solidFill>
              <a:latin typeface="Open Sans"/>
              <a:ea typeface="Open Sans"/>
              <a:cs typeface="Open Sans"/>
              <a:sym typeface="Open Sans"/>
            </a:endParaRPr>
          </a:p>
        </p:txBody>
      </p:sp>
      <p:sp>
        <p:nvSpPr>
          <p:cNvPr id="344" name="Google Shape;344;p58"/>
          <p:cNvSpPr txBox="1"/>
          <p:nvPr/>
        </p:nvSpPr>
        <p:spPr>
          <a:xfrm>
            <a:off x="7160550" y="2757950"/>
            <a:ext cx="11004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Main mockup screen for display</a:t>
            </a:r>
            <a:endParaRPr sz="1200">
              <a:solidFill>
                <a:srgbClr val="5F6368"/>
              </a:solidFill>
              <a:latin typeface="Open Sans"/>
              <a:ea typeface="Open Sans"/>
              <a:cs typeface="Open Sans"/>
              <a:sym typeface="Open Sans"/>
            </a:endParaRPr>
          </a:p>
        </p:txBody>
      </p:sp>
      <p:pic>
        <p:nvPicPr>
          <p:cNvPr id="3" name="Picture 2">
            <a:extLst>
              <a:ext uri="{FF2B5EF4-FFF2-40B4-BE49-F238E27FC236}">
                <a16:creationId xmlns:a16="http://schemas.microsoft.com/office/drawing/2014/main" id="{0892F552-2595-4609-BF63-79104208D1FD}"/>
              </a:ext>
            </a:extLst>
          </p:cNvPr>
          <p:cNvPicPr>
            <a:picLocks noChangeAspect="1"/>
          </p:cNvPicPr>
          <p:nvPr/>
        </p:nvPicPr>
        <p:blipFill>
          <a:blip r:embed="rId3"/>
          <a:stretch>
            <a:fillRect/>
          </a:stretch>
        </p:blipFill>
        <p:spPr>
          <a:xfrm>
            <a:off x="399088" y="1075589"/>
            <a:ext cx="2019475" cy="3907537"/>
          </a:xfrm>
          <a:prstGeom prst="rect">
            <a:avLst/>
          </a:prstGeom>
        </p:spPr>
      </p:pic>
      <p:pic>
        <p:nvPicPr>
          <p:cNvPr id="13" name="Picture 12">
            <a:extLst>
              <a:ext uri="{FF2B5EF4-FFF2-40B4-BE49-F238E27FC236}">
                <a16:creationId xmlns:a16="http://schemas.microsoft.com/office/drawing/2014/main" id="{6A281345-7629-4C1D-8682-FC5099D23DEC}"/>
              </a:ext>
            </a:extLst>
          </p:cNvPr>
          <p:cNvPicPr>
            <a:picLocks noChangeAspect="1"/>
          </p:cNvPicPr>
          <p:nvPr/>
        </p:nvPicPr>
        <p:blipFill>
          <a:blip r:embed="rId3"/>
          <a:stretch>
            <a:fillRect/>
          </a:stretch>
        </p:blipFill>
        <p:spPr>
          <a:xfrm>
            <a:off x="2501400" y="1075586"/>
            <a:ext cx="2019475" cy="3907537"/>
          </a:xfrm>
          <a:prstGeom prst="rect">
            <a:avLst/>
          </a:prstGeom>
        </p:spPr>
      </p:pic>
      <p:pic>
        <p:nvPicPr>
          <p:cNvPr id="14" name="Picture 13">
            <a:extLst>
              <a:ext uri="{FF2B5EF4-FFF2-40B4-BE49-F238E27FC236}">
                <a16:creationId xmlns:a16="http://schemas.microsoft.com/office/drawing/2014/main" id="{3DFF727E-8247-4789-9108-4AD457962CDF}"/>
              </a:ext>
            </a:extLst>
          </p:cNvPr>
          <p:cNvPicPr>
            <a:picLocks noChangeAspect="1"/>
          </p:cNvPicPr>
          <p:nvPr/>
        </p:nvPicPr>
        <p:blipFill>
          <a:blip r:embed="rId3"/>
          <a:stretch>
            <a:fillRect/>
          </a:stretch>
        </p:blipFill>
        <p:spPr>
          <a:xfrm>
            <a:off x="4617356" y="1075587"/>
            <a:ext cx="2019475" cy="3907537"/>
          </a:xfrm>
          <a:prstGeom prst="rect">
            <a:avLst/>
          </a:prstGeom>
        </p:spPr>
      </p:pic>
      <p:pic>
        <p:nvPicPr>
          <p:cNvPr id="15" name="Picture 14">
            <a:extLst>
              <a:ext uri="{FF2B5EF4-FFF2-40B4-BE49-F238E27FC236}">
                <a16:creationId xmlns:a16="http://schemas.microsoft.com/office/drawing/2014/main" id="{56B80597-6BDD-4C1F-BC31-56840061D33F}"/>
              </a:ext>
            </a:extLst>
          </p:cNvPr>
          <p:cNvPicPr>
            <a:picLocks noChangeAspect="1"/>
          </p:cNvPicPr>
          <p:nvPr/>
        </p:nvPicPr>
        <p:blipFill>
          <a:blip r:embed="rId3"/>
          <a:stretch>
            <a:fillRect/>
          </a:stretch>
        </p:blipFill>
        <p:spPr>
          <a:xfrm>
            <a:off x="6739224" y="1075588"/>
            <a:ext cx="2019475" cy="3907537"/>
          </a:xfrm>
          <a:prstGeom prst="rect">
            <a:avLst/>
          </a:prstGeom>
        </p:spPr>
      </p:pic>
      <p:pic>
        <p:nvPicPr>
          <p:cNvPr id="5" name="Picture 4">
            <a:extLst>
              <a:ext uri="{FF2B5EF4-FFF2-40B4-BE49-F238E27FC236}">
                <a16:creationId xmlns:a16="http://schemas.microsoft.com/office/drawing/2014/main" id="{C76C8B60-7E81-4C0C-AEB1-51208C890D2D}"/>
              </a:ext>
            </a:extLst>
          </p:cNvPr>
          <p:cNvPicPr>
            <a:picLocks noChangeAspect="1"/>
          </p:cNvPicPr>
          <p:nvPr/>
        </p:nvPicPr>
        <p:blipFill>
          <a:blip r:embed="rId4"/>
          <a:stretch>
            <a:fillRect/>
          </a:stretch>
        </p:blipFill>
        <p:spPr>
          <a:xfrm>
            <a:off x="474057" y="1293711"/>
            <a:ext cx="1865105" cy="3476762"/>
          </a:xfrm>
          <a:prstGeom prst="rect">
            <a:avLst/>
          </a:prstGeom>
        </p:spPr>
      </p:pic>
      <p:pic>
        <p:nvPicPr>
          <p:cNvPr id="7" name="Picture 6">
            <a:extLst>
              <a:ext uri="{FF2B5EF4-FFF2-40B4-BE49-F238E27FC236}">
                <a16:creationId xmlns:a16="http://schemas.microsoft.com/office/drawing/2014/main" id="{7B22BF85-96C3-4D24-84D1-6CF6345E0D19}"/>
              </a:ext>
            </a:extLst>
          </p:cNvPr>
          <p:cNvPicPr>
            <a:picLocks noChangeAspect="1"/>
          </p:cNvPicPr>
          <p:nvPr/>
        </p:nvPicPr>
        <p:blipFill>
          <a:blip r:embed="rId5"/>
          <a:stretch>
            <a:fillRect/>
          </a:stretch>
        </p:blipFill>
        <p:spPr>
          <a:xfrm>
            <a:off x="2596138" y="1293712"/>
            <a:ext cx="1820326" cy="3476762"/>
          </a:xfrm>
          <a:prstGeom prst="rect">
            <a:avLst/>
          </a:prstGeom>
        </p:spPr>
      </p:pic>
      <p:pic>
        <p:nvPicPr>
          <p:cNvPr id="11" name="Picture 10">
            <a:extLst>
              <a:ext uri="{FF2B5EF4-FFF2-40B4-BE49-F238E27FC236}">
                <a16:creationId xmlns:a16="http://schemas.microsoft.com/office/drawing/2014/main" id="{A7EE1730-26FA-4398-9590-434111AF7D09}"/>
              </a:ext>
            </a:extLst>
          </p:cNvPr>
          <p:cNvPicPr>
            <a:picLocks noChangeAspect="1"/>
          </p:cNvPicPr>
          <p:nvPr/>
        </p:nvPicPr>
        <p:blipFill>
          <a:blip r:embed="rId6"/>
          <a:stretch>
            <a:fillRect/>
          </a:stretch>
        </p:blipFill>
        <p:spPr>
          <a:xfrm>
            <a:off x="4713766" y="1305766"/>
            <a:ext cx="1812098" cy="3486372"/>
          </a:xfrm>
          <a:prstGeom prst="rect">
            <a:avLst/>
          </a:prstGeom>
        </p:spPr>
      </p:pic>
      <p:pic>
        <p:nvPicPr>
          <p:cNvPr id="16" name="Picture 15">
            <a:extLst>
              <a:ext uri="{FF2B5EF4-FFF2-40B4-BE49-F238E27FC236}">
                <a16:creationId xmlns:a16="http://schemas.microsoft.com/office/drawing/2014/main" id="{5F42CD87-FA9D-4A1F-8604-35D243C27BF0}"/>
              </a:ext>
            </a:extLst>
          </p:cNvPr>
          <p:cNvPicPr>
            <a:picLocks noChangeAspect="1"/>
          </p:cNvPicPr>
          <p:nvPr/>
        </p:nvPicPr>
        <p:blipFill>
          <a:blip r:embed="rId7"/>
          <a:stretch>
            <a:fillRect/>
          </a:stretch>
        </p:blipFill>
        <p:spPr>
          <a:xfrm>
            <a:off x="6826102" y="1305766"/>
            <a:ext cx="1850062" cy="348637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50" name="Google Shape;350;p59"/>
          <p:cNvSpPr txBox="1"/>
          <p:nvPr/>
        </p:nvSpPr>
        <p:spPr>
          <a:xfrm>
            <a:off x="517675" y="524350"/>
            <a:ext cx="7000800" cy="978900"/>
          </a:xfrm>
          <a:prstGeom prst="rect">
            <a:avLst/>
          </a:prstGeom>
          <a:noFill/>
          <a:ln>
            <a:noFill/>
          </a:ln>
        </p:spPr>
        <p:txBody>
          <a:bodyPr spcFirstLastPara="1" wrap="square" lIns="0" tIns="91425" rIns="91425" bIns="91425" anchor="t" anchorCtr="0">
            <a:spAutoFit/>
          </a:bodyPr>
          <a:lstStyle/>
          <a:p>
            <a:pPr marL="0" lvl="0" indent="0" algn="l" rtl="0">
              <a:lnSpc>
                <a:spcPct val="115000"/>
              </a:lnSpc>
              <a:spcBef>
                <a:spcPts val="0"/>
              </a:spcBef>
              <a:spcAft>
                <a:spcPts val="0"/>
              </a:spcAft>
              <a:buNone/>
            </a:pPr>
            <a:r>
              <a:rPr lang="en" sz="2400">
                <a:solidFill>
                  <a:srgbClr val="5F6368"/>
                </a:solidFill>
                <a:latin typeface="Open Sans"/>
                <a:ea typeface="Open Sans"/>
                <a:cs typeface="Open Sans"/>
                <a:sym typeface="Open Sans"/>
              </a:rPr>
              <a:t>High-fidelity</a:t>
            </a:r>
            <a:br>
              <a:rPr lang="en" sz="2400">
                <a:solidFill>
                  <a:srgbClr val="5F6368"/>
                </a:solidFill>
                <a:latin typeface="Open Sans"/>
                <a:ea typeface="Open Sans"/>
                <a:cs typeface="Open Sans"/>
                <a:sym typeface="Open Sans"/>
              </a:rPr>
            </a:br>
            <a:r>
              <a:rPr lang="en" sz="2400">
                <a:solidFill>
                  <a:srgbClr val="5F6368"/>
                </a:solidFill>
                <a:latin typeface="Open Sans"/>
                <a:ea typeface="Open Sans"/>
                <a:cs typeface="Open Sans"/>
                <a:sym typeface="Open Sans"/>
              </a:rPr>
              <a:t>prototype</a:t>
            </a:r>
            <a:endParaRPr sz="2400">
              <a:solidFill>
                <a:srgbClr val="5F6368"/>
              </a:solidFill>
              <a:latin typeface="Open Sans"/>
              <a:ea typeface="Open Sans"/>
              <a:cs typeface="Open Sans"/>
              <a:sym typeface="Open Sans"/>
            </a:endParaRPr>
          </a:p>
        </p:txBody>
      </p:sp>
      <p:sp>
        <p:nvSpPr>
          <p:cNvPr id="351" name="Google Shape;351;p59"/>
          <p:cNvSpPr txBox="1"/>
          <p:nvPr/>
        </p:nvSpPr>
        <p:spPr>
          <a:xfrm>
            <a:off x="513425" y="1399545"/>
            <a:ext cx="2224200" cy="2769959"/>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US" dirty="0">
                <a:solidFill>
                  <a:srgbClr val="5F6368"/>
                </a:solidFill>
                <a:latin typeface="Open Sans" panose="020B0606030504020204" pitchFamily="34" charset="0"/>
                <a:sym typeface="Open Sans"/>
              </a:rPr>
              <a:t>The final high-fidelity prototype presented a clear path for users to order their food easily and quickly.</a:t>
            </a:r>
          </a:p>
          <a:p>
            <a:pPr marL="0" lvl="0" indent="0" algn="l" rtl="0">
              <a:lnSpc>
                <a:spcPct val="150000"/>
              </a:lnSpc>
              <a:spcBef>
                <a:spcPts val="0"/>
              </a:spcBef>
              <a:spcAft>
                <a:spcPts val="0"/>
              </a:spcAft>
              <a:buNone/>
            </a:pPr>
            <a:endParaRPr lang="en-US" dirty="0">
              <a:solidFill>
                <a:srgbClr val="5F6368"/>
              </a:solidFill>
              <a:latin typeface="Open Sans" panose="020B0606030504020204" pitchFamily="34" charset="0"/>
              <a:sym typeface="Open Sans"/>
            </a:endParaRPr>
          </a:p>
          <a:p>
            <a:pPr marL="0" lvl="0" indent="0" algn="l" rtl="0">
              <a:lnSpc>
                <a:spcPct val="150000"/>
              </a:lnSpc>
              <a:spcBef>
                <a:spcPts val="0"/>
              </a:spcBef>
              <a:spcAft>
                <a:spcPts val="0"/>
              </a:spcAft>
              <a:buNone/>
            </a:pPr>
            <a:r>
              <a:rPr lang="en-US" dirty="0">
                <a:solidFill>
                  <a:srgbClr val="5F6368"/>
                </a:solidFill>
                <a:latin typeface="Open Sans" panose="020B0606030504020204" pitchFamily="34" charset="0"/>
                <a:sym typeface="Open Sans"/>
              </a:rPr>
              <a:t>View the restaurant’s</a:t>
            </a:r>
          </a:p>
          <a:p>
            <a:pPr marL="0" lvl="0" indent="0" algn="l" rtl="0">
              <a:lnSpc>
                <a:spcPct val="150000"/>
              </a:lnSpc>
              <a:spcBef>
                <a:spcPts val="0"/>
              </a:spcBef>
              <a:spcAft>
                <a:spcPts val="0"/>
              </a:spcAft>
              <a:buNone/>
            </a:pPr>
            <a:r>
              <a:rPr lang="en-US" dirty="0">
                <a:solidFill>
                  <a:srgbClr val="5F6368"/>
                </a:solidFill>
                <a:latin typeface="Open Sans"/>
                <a:ea typeface="Open Sans"/>
                <a:cs typeface="Open Sans"/>
                <a:sym typeface="Open Sans"/>
                <a:hlinkClick r:id="rId3"/>
              </a:rPr>
              <a:t>high-fidelity prototype</a:t>
            </a:r>
            <a:endParaRPr lang="en-US" dirty="0">
              <a:latin typeface="Open Sans"/>
              <a:ea typeface="Open Sans"/>
              <a:cs typeface="Open Sans"/>
              <a:sym typeface="Open Sans"/>
            </a:endParaRPr>
          </a:p>
        </p:txBody>
      </p:sp>
      <p:sp>
        <p:nvSpPr>
          <p:cNvPr id="352" name="Google Shape;352;p59"/>
          <p:cNvSpPr txBox="1"/>
          <p:nvPr/>
        </p:nvSpPr>
        <p:spPr>
          <a:xfrm>
            <a:off x="6011725" y="2110050"/>
            <a:ext cx="13323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5F6368"/>
                </a:solidFill>
                <a:latin typeface="Open Sans"/>
                <a:ea typeface="Open Sans"/>
                <a:cs typeface="Open Sans"/>
                <a:sym typeface="Open Sans"/>
              </a:rPr>
              <a:t>Screenshot of prototype with connections or prototype GIF</a:t>
            </a:r>
            <a:endParaRPr sz="1200">
              <a:solidFill>
                <a:srgbClr val="5F6368"/>
              </a:solidFill>
              <a:latin typeface="Open Sans"/>
              <a:ea typeface="Open Sans"/>
              <a:cs typeface="Open Sans"/>
              <a:sym typeface="Open Sans"/>
            </a:endParaRPr>
          </a:p>
        </p:txBody>
      </p:sp>
      <p:pic>
        <p:nvPicPr>
          <p:cNvPr id="3" name="Picture 2">
            <a:extLst>
              <a:ext uri="{FF2B5EF4-FFF2-40B4-BE49-F238E27FC236}">
                <a16:creationId xmlns:a16="http://schemas.microsoft.com/office/drawing/2014/main" id="{69B77A5B-37E1-4334-912F-B20E0AE6E995}"/>
              </a:ext>
            </a:extLst>
          </p:cNvPr>
          <p:cNvPicPr>
            <a:picLocks noChangeAspect="1"/>
          </p:cNvPicPr>
          <p:nvPr/>
        </p:nvPicPr>
        <p:blipFill>
          <a:blip r:embed="rId4"/>
          <a:stretch>
            <a:fillRect/>
          </a:stretch>
        </p:blipFill>
        <p:spPr>
          <a:xfrm>
            <a:off x="2834640" y="1383184"/>
            <a:ext cx="6278629" cy="363885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2" name="Google Shape;152;p41"/>
          <p:cNvSpPr txBox="1"/>
          <p:nvPr/>
        </p:nvSpPr>
        <p:spPr>
          <a:xfrm>
            <a:off x="1231075" y="1293263"/>
            <a:ext cx="4086000" cy="1615797"/>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4285F4"/>
                </a:solidFill>
                <a:latin typeface="Open Sans SemiBold"/>
                <a:ea typeface="Open Sans SemiBold"/>
                <a:cs typeface="Open Sans SemiBold"/>
                <a:sym typeface="Open Sans SemiBold"/>
              </a:rPr>
              <a:t>The product: </a:t>
            </a:r>
            <a:endParaRPr dirty="0">
              <a:solidFill>
                <a:srgbClr val="4285F4"/>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Clr>
                <a:schemeClr val="dk1"/>
              </a:buClr>
              <a:buSzPts val="1100"/>
              <a:buFont typeface="Arial"/>
              <a:buNone/>
            </a:pPr>
            <a:r>
              <a:rPr lang="en-US" sz="1200" dirty="0">
                <a:solidFill>
                  <a:srgbClr val="5F6368"/>
                </a:solidFill>
                <a:latin typeface="Open Sans"/>
                <a:ea typeface="Open Sans"/>
                <a:cs typeface="Open Sans"/>
                <a:sym typeface="Open Sans"/>
              </a:rPr>
              <a:t>We’re creating an ordering app for a restaurant to help people order food easily and quickly, and </a:t>
            </a:r>
            <a:r>
              <a:rPr lang="en-US" sz="1200" b="0" i="0" u="none" strike="noStrike" dirty="0">
                <a:solidFill>
                  <a:srgbClr val="5F6368"/>
                </a:solidFill>
                <a:effectLst/>
                <a:latin typeface="Open Sans" panose="020B0606030504020204" pitchFamily="34" charset="0"/>
              </a:rPr>
              <a:t>target customers are people who lack the time or ability to prepare a family meal. </a:t>
            </a:r>
            <a:endParaRPr lang="en-US" sz="1200" b="1" dirty="0">
              <a:solidFill>
                <a:srgbClr val="1967D2"/>
              </a:solidFill>
              <a:latin typeface="Open Sans"/>
              <a:ea typeface="Open Sans"/>
              <a:cs typeface="Open Sans"/>
              <a:sym typeface="Open Sans"/>
            </a:endParaRPr>
          </a:p>
        </p:txBody>
      </p:sp>
      <p:sp>
        <p:nvSpPr>
          <p:cNvPr id="153" name="Google Shape;153;p41"/>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Project overview</a:t>
            </a:r>
            <a:endParaRPr sz="2400">
              <a:solidFill>
                <a:srgbClr val="5F6368"/>
              </a:solidFill>
              <a:latin typeface="Open Sans"/>
              <a:ea typeface="Open Sans"/>
              <a:cs typeface="Open Sans"/>
              <a:sym typeface="Open Sans"/>
            </a:endParaRPr>
          </a:p>
        </p:txBody>
      </p:sp>
      <p:sp>
        <p:nvSpPr>
          <p:cNvPr id="154" name="Google Shape;154;p41"/>
          <p:cNvSpPr/>
          <p:nvPr/>
        </p:nvSpPr>
        <p:spPr>
          <a:xfrm>
            <a:off x="517675" y="1363197"/>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1"/>
          <p:cNvSpPr txBox="1"/>
          <p:nvPr/>
        </p:nvSpPr>
        <p:spPr>
          <a:xfrm>
            <a:off x="1231075" y="3413993"/>
            <a:ext cx="3446100" cy="7848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dirty="0">
                <a:solidFill>
                  <a:srgbClr val="4285F4"/>
                </a:solidFill>
                <a:latin typeface="Open Sans SemiBold"/>
                <a:ea typeface="Open Sans SemiBold"/>
                <a:cs typeface="Open Sans SemiBold"/>
                <a:sym typeface="Open Sans SemiBold"/>
              </a:rPr>
              <a:t>Project duration:</a:t>
            </a:r>
            <a:endParaRPr dirty="0">
              <a:solidFill>
                <a:srgbClr val="1967D2"/>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Clr>
                <a:schemeClr val="dk1"/>
              </a:buClr>
              <a:buSzPts val="1100"/>
              <a:buFont typeface="Arial"/>
              <a:buNone/>
            </a:pPr>
            <a:r>
              <a:rPr lang="en-US" sz="1200" dirty="0">
                <a:solidFill>
                  <a:srgbClr val="5F6368"/>
                </a:solidFill>
                <a:latin typeface="Open Sans"/>
                <a:ea typeface="Open Sans"/>
                <a:cs typeface="Open Sans"/>
                <a:sym typeface="Open Sans"/>
              </a:rPr>
              <a:t>September 2021 to March 2022.</a:t>
            </a:r>
          </a:p>
        </p:txBody>
      </p:sp>
      <p:sp>
        <p:nvSpPr>
          <p:cNvPr id="156" name="Google Shape;156;p41"/>
          <p:cNvSpPr/>
          <p:nvPr/>
        </p:nvSpPr>
        <p:spPr>
          <a:xfrm>
            <a:off x="517675" y="3513234"/>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41"/>
          <p:cNvSpPr/>
          <p:nvPr/>
        </p:nvSpPr>
        <p:spPr>
          <a:xfrm>
            <a:off x="643906" y="3601624"/>
            <a:ext cx="261874" cy="260801"/>
          </a:xfrm>
          <a:custGeom>
            <a:avLst/>
            <a:gdLst/>
            <a:ahLst/>
            <a:cxnLst/>
            <a:rect l="l" t="t" r="r" b="b"/>
            <a:pathLst>
              <a:path w="1048" h="1045" extrusionOk="0">
                <a:moveTo>
                  <a:pt x="522" y="0"/>
                </a:moveTo>
                <a:cubicBezTo>
                  <a:pt x="234" y="0"/>
                  <a:pt x="0" y="234"/>
                  <a:pt x="0" y="522"/>
                </a:cubicBezTo>
                <a:cubicBezTo>
                  <a:pt x="0" y="810"/>
                  <a:pt x="234" y="1044"/>
                  <a:pt x="522" y="1044"/>
                </a:cubicBezTo>
                <a:cubicBezTo>
                  <a:pt x="810" y="1044"/>
                  <a:pt x="1044" y="810"/>
                  <a:pt x="1044" y="522"/>
                </a:cubicBezTo>
                <a:cubicBezTo>
                  <a:pt x="1047" y="234"/>
                  <a:pt x="812" y="0"/>
                  <a:pt x="522" y="0"/>
                </a:cubicBezTo>
                <a:close/>
                <a:moveTo>
                  <a:pt x="525" y="940"/>
                </a:moveTo>
                <a:cubicBezTo>
                  <a:pt x="293" y="940"/>
                  <a:pt x="107" y="754"/>
                  <a:pt x="107" y="522"/>
                </a:cubicBezTo>
                <a:cubicBezTo>
                  <a:pt x="107" y="291"/>
                  <a:pt x="293" y="104"/>
                  <a:pt x="525" y="104"/>
                </a:cubicBezTo>
                <a:cubicBezTo>
                  <a:pt x="756" y="104"/>
                  <a:pt x="942" y="290"/>
                  <a:pt x="942" y="522"/>
                </a:cubicBezTo>
                <a:cubicBezTo>
                  <a:pt x="942" y="753"/>
                  <a:pt x="753" y="940"/>
                  <a:pt x="525" y="940"/>
                </a:cubicBezTo>
                <a:close/>
                <a:moveTo>
                  <a:pt x="471" y="259"/>
                </a:moveTo>
                <a:lnTo>
                  <a:pt x="471" y="573"/>
                </a:lnTo>
                <a:lnTo>
                  <a:pt x="745" y="736"/>
                </a:lnTo>
                <a:lnTo>
                  <a:pt x="784" y="671"/>
                </a:lnTo>
                <a:lnTo>
                  <a:pt x="550" y="533"/>
                </a:lnTo>
                <a:lnTo>
                  <a:pt x="550" y="259"/>
                </a:lnTo>
                <a:lnTo>
                  <a:pt x="471" y="259"/>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158" name="Google Shape;158;p41"/>
          <p:cNvSpPr/>
          <p:nvPr/>
        </p:nvSpPr>
        <p:spPr>
          <a:xfrm>
            <a:off x="610514" y="1511259"/>
            <a:ext cx="327623" cy="217176"/>
          </a:xfrm>
          <a:custGeom>
            <a:avLst/>
            <a:gdLst/>
            <a:ahLst/>
            <a:cxnLst/>
            <a:rect l="l" t="t" r="r" b="b"/>
            <a:pathLst>
              <a:path w="1149" h="765" extrusionOk="0">
                <a:moveTo>
                  <a:pt x="191" y="96"/>
                </a:moveTo>
                <a:lnTo>
                  <a:pt x="1052" y="96"/>
                </a:lnTo>
                <a:lnTo>
                  <a:pt x="1052" y="0"/>
                </a:lnTo>
                <a:lnTo>
                  <a:pt x="191" y="0"/>
                </a:lnTo>
                <a:cubicBezTo>
                  <a:pt x="138" y="0"/>
                  <a:pt x="95" y="42"/>
                  <a:pt x="95" y="96"/>
                </a:cubicBezTo>
                <a:lnTo>
                  <a:pt x="95" y="621"/>
                </a:lnTo>
                <a:lnTo>
                  <a:pt x="0" y="621"/>
                </a:lnTo>
                <a:lnTo>
                  <a:pt x="0" y="764"/>
                </a:lnTo>
                <a:lnTo>
                  <a:pt x="668" y="764"/>
                </a:lnTo>
                <a:lnTo>
                  <a:pt x="668" y="621"/>
                </a:lnTo>
                <a:lnTo>
                  <a:pt x="191" y="621"/>
                </a:lnTo>
                <a:lnTo>
                  <a:pt x="191" y="96"/>
                </a:lnTo>
                <a:close/>
                <a:moveTo>
                  <a:pt x="1100" y="189"/>
                </a:moveTo>
                <a:lnTo>
                  <a:pt x="812" y="189"/>
                </a:lnTo>
                <a:cubicBezTo>
                  <a:pt x="787" y="189"/>
                  <a:pt x="764" y="211"/>
                  <a:pt x="764" y="237"/>
                </a:cubicBezTo>
                <a:lnTo>
                  <a:pt x="764" y="714"/>
                </a:lnTo>
                <a:cubicBezTo>
                  <a:pt x="764" y="739"/>
                  <a:pt x="787" y="762"/>
                  <a:pt x="812" y="762"/>
                </a:cubicBezTo>
                <a:lnTo>
                  <a:pt x="1100" y="762"/>
                </a:lnTo>
                <a:cubicBezTo>
                  <a:pt x="1126" y="762"/>
                  <a:pt x="1148" y="739"/>
                  <a:pt x="1148" y="714"/>
                </a:cubicBezTo>
                <a:lnTo>
                  <a:pt x="1148" y="237"/>
                </a:lnTo>
                <a:cubicBezTo>
                  <a:pt x="1145" y="211"/>
                  <a:pt x="1126" y="189"/>
                  <a:pt x="1100" y="189"/>
                </a:cubicBezTo>
                <a:close/>
                <a:moveTo>
                  <a:pt x="1052" y="621"/>
                </a:moveTo>
                <a:lnTo>
                  <a:pt x="860" y="621"/>
                </a:lnTo>
                <a:lnTo>
                  <a:pt x="860" y="285"/>
                </a:lnTo>
                <a:lnTo>
                  <a:pt x="1052" y="285"/>
                </a:lnTo>
                <a:lnTo>
                  <a:pt x="1052" y="62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grpSp>
        <p:nvGrpSpPr>
          <p:cNvPr id="2" name="Group 1">
            <a:extLst>
              <a:ext uri="{FF2B5EF4-FFF2-40B4-BE49-F238E27FC236}">
                <a16:creationId xmlns:a16="http://schemas.microsoft.com/office/drawing/2014/main" id="{AC83CC91-79A6-46FB-E772-F1749FCF6656}"/>
              </a:ext>
            </a:extLst>
          </p:cNvPr>
          <p:cNvGrpSpPr/>
          <p:nvPr/>
        </p:nvGrpSpPr>
        <p:grpSpPr>
          <a:xfrm>
            <a:off x="6173795" y="797077"/>
            <a:ext cx="2019475" cy="3907537"/>
            <a:chOff x="6173795" y="797077"/>
            <a:chExt cx="2019475" cy="3907537"/>
          </a:xfrm>
        </p:grpSpPr>
        <p:pic>
          <p:nvPicPr>
            <p:cNvPr id="15" name="Picture 14">
              <a:extLst>
                <a:ext uri="{FF2B5EF4-FFF2-40B4-BE49-F238E27FC236}">
                  <a16:creationId xmlns:a16="http://schemas.microsoft.com/office/drawing/2014/main" id="{EC4399AD-B232-4D1D-9CDF-FA0FC1A00221}"/>
                </a:ext>
              </a:extLst>
            </p:cNvPr>
            <p:cNvPicPr>
              <a:picLocks noChangeAspect="1"/>
            </p:cNvPicPr>
            <p:nvPr/>
          </p:nvPicPr>
          <p:blipFill>
            <a:blip r:embed="rId3"/>
            <a:stretch>
              <a:fillRect/>
            </a:stretch>
          </p:blipFill>
          <p:spPr>
            <a:xfrm>
              <a:off x="6173795" y="797077"/>
              <a:ext cx="2019475" cy="3907537"/>
            </a:xfrm>
            <a:prstGeom prst="rect">
              <a:avLst/>
            </a:prstGeom>
          </p:spPr>
        </p:pic>
        <p:pic>
          <p:nvPicPr>
            <p:cNvPr id="17" name="Picture 16">
              <a:extLst>
                <a:ext uri="{FF2B5EF4-FFF2-40B4-BE49-F238E27FC236}">
                  <a16:creationId xmlns:a16="http://schemas.microsoft.com/office/drawing/2014/main" id="{BA46B878-6817-45F6-9370-E771F5018330}"/>
                </a:ext>
              </a:extLst>
            </p:cNvPr>
            <p:cNvPicPr>
              <a:picLocks noChangeAspect="1"/>
            </p:cNvPicPr>
            <p:nvPr/>
          </p:nvPicPr>
          <p:blipFill>
            <a:blip r:embed="rId4"/>
            <a:stretch>
              <a:fillRect/>
            </a:stretch>
          </p:blipFill>
          <p:spPr>
            <a:xfrm>
              <a:off x="6248764" y="1015199"/>
              <a:ext cx="1865105" cy="3476762"/>
            </a:xfrm>
            <a:prstGeom prst="rect">
              <a:avLst/>
            </a:prstGeom>
          </p:spPr>
        </p:pic>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60"/>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Accessibility considerations</a:t>
            </a:r>
            <a:endParaRPr sz="2400">
              <a:solidFill>
                <a:srgbClr val="5F6368"/>
              </a:solidFill>
              <a:latin typeface="Open Sans"/>
              <a:ea typeface="Open Sans"/>
              <a:cs typeface="Open Sans"/>
              <a:sym typeface="Open Sans"/>
            </a:endParaRPr>
          </a:p>
        </p:txBody>
      </p:sp>
      <p:sp>
        <p:nvSpPr>
          <p:cNvPr id="358" name="Google Shape;358;p60"/>
          <p:cNvSpPr/>
          <p:nvPr/>
        </p:nvSpPr>
        <p:spPr>
          <a:xfrm>
            <a:off x="517675" y="1472325"/>
            <a:ext cx="2436300" cy="3174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60"/>
          <p:cNvSpPr txBox="1"/>
          <p:nvPr/>
        </p:nvSpPr>
        <p:spPr>
          <a:xfrm>
            <a:off x="711325" y="1917800"/>
            <a:ext cx="2049000" cy="1034099"/>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US" sz="1200" dirty="0">
                <a:solidFill>
                  <a:srgbClr val="5F6368"/>
                </a:solidFill>
                <a:latin typeface="Open Sans"/>
                <a:ea typeface="Open Sans"/>
                <a:cs typeface="Open Sans"/>
                <a:sym typeface="Open Sans"/>
              </a:rPr>
              <a:t>C</a:t>
            </a:r>
            <a:r>
              <a:rPr lang="en" sz="1200" dirty="0">
                <a:solidFill>
                  <a:srgbClr val="5F6368"/>
                </a:solidFill>
                <a:latin typeface="Open Sans"/>
                <a:ea typeface="Open Sans"/>
                <a:cs typeface="Open Sans"/>
                <a:sym typeface="Open Sans"/>
              </a:rPr>
              <a:t>reating a distinct path for user’s who are not tech-savy to order their food easily.</a:t>
            </a:r>
            <a:endParaRPr sz="1200" dirty="0"/>
          </a:p>
        </p:txBody>
      </p:sp>
      <p:sp>
        <p:nvSpPr>
          <p:cNvPr id="360" name="Google Shape;360;p60"/>
          <p:cNvSpPr/>
          <p:nvPr/>
        </p:nvSpPr>
        <p:spPr>
          <a:xfrm>
            <a:off x="3175275" y="1472325"/>
            <a:ext cx="2436300" cy="3174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60"/>
          <p:cNvSpPr txBox="1"/>
          <p:nvPr/>
        </p:nvSpPr>
        <p:spPr>
          <a:xfrm>
            <a:off x="3368925" y="1917800"/>
            <a:ext cx="2049000" cy="821733"/>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200" dirty="0">
                <a:solidFill>
                  <a:srgbClr val="5F6368"/>
                </a:solidFill>
                <a:latin typeface="Open Sans"/>
                <a:ea typeface="Open Sans"/>
                <a:cs typeface="Open Sans"/>
                <a:sym typeface="Open Sans"/>
              </a:rPr>
              <a:t>Avoiding heavy texts and using icons for users with visual impairment.</a:t>
            </a:r>
            <a:endParaRPr sz="1200" dirty="0"/>
          </a:p>
        </p:txBody>
      </p:sp>
      <p:sp>
        <p:nvSpPr>
          <p:cNvPr id="362" name="Google Shape;362;p60"/>
          <p:cNvSpPr/>
          <p:nvPr/>
        </p:nvSpPr>
        <p:spPr>
          <a:xfrm>
            <a:off x="5832875" y="1472325"/>
            <a:ext cx="2436300" cy="3174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60"/>
          <p:cNvSpPr txBox="1"/>
          <p:nvPr/>
        </p:nvSpPr>
        <p:spPr>
          <a:xfrm>
            <a:off x="6026525" y="1917800"/>
            <a:ext cx="2049000" cy="821733"/>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US" sz="1200" dirty="0">
                <a:solidFill>
                  <a:srgbClr val="5F6368"/>
                </a:solidFill>
                <a:latin typeface="Open Sans"/>
                <a:ea typeface="Open Sans"/>
                <a:cs typeface="Open Sans"/>
                <a:sym typeface="Open Sans"/>
              </a:rPr>
              <a:t>U</a:t>
            </a:r>
            <a:r>
              <a:rPr lang="en" sz="1200" dirty="0">
                <a:solidFill>
                  <a:srgbClr val="5F6368"/>
                </a:solidFill>
                <a:latin typeface="Open Sans"/>
                <a:ea typeface="Open Sans"/>
                <a:cs typeface="Open Sans"/>
                <a:sym typeface="Open Sans"/>
              </a:rPr>
              <a:t>sing colors that are suitable for users with visual impairment. </a:t>
            </a:r>
            <a:endParaRPr sz="1200" dirty="0"/>
          </a:p>
        </p:txBody>
      </p:sp>
      <p:sp>
        <p:nvSpPr>
          <p:cNvPr id="364" name="Google Shape;364;p60"/>
          <p:cNvSpPr/>
          <p:nvPr/>
        </p:nvSpPr>
        <p:spPr>
          <a:xfrm>
            <a:off x="1479175" y="1233971"/>
            <a:ext cx="513300" cy="513300"/>
          </a:xfrm>
          <a:prstGeom prst="ellipse">
            <a:avLst/>
          </a:prstGeom>
          <a:solidFill>
            <a:srgbClr val="34A853"/>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1</a:t>
            </a:r>
            <a:endParaRPr sz="2200">
              <a:solidFill>
                <a:srgbClr val="FFFFFF"/>
              </a:solidFill>
              <a:latin typeface="Google Sans Medium"/>
              <a:ea typeface="Google Sans Medium"/>
              <a:cs typeface="Google Sans Medium"/>
              <a:sym typeface="Google Sans Medium"/>
            </a:endParaRPr>
          </a:p>
        </p:txBody>
      </p:sp>
      <p:sp>
        <p:nvSpPr>
          <p:cNvPr id="365" name="Google Shape;365;p60"/>
          <p:cNvSpPr/>
          <p:nvPr/>
        </p:nvSpPr>
        <p:spPr>
          <a:xfrm>
            <a:off x="4136775" y="1233971"/>
            <a:ext cx="513300" cy="513300"/>
          </a:xfrm>
          <a:prstGeom prst="ellipse">
            <a:avLst/>
          </a:prstGeom>
          <a:solidFill>
            <a:srgbClr val="34A853"/>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2</a:t>
            </a:r>
            <a:endParaRPr sz="2200">
              <a:solidFill>
                <a:srgbClr val="FFFFFF"/>
              </a:solidFill>
              <a:latin typeface="Google Sans Medium"/>
              <a:ea typeface="Google Sans Medium"/>
              <a:cs typeface="Google Sans Medium"/>
              <a:sym typeface="Google Sans Medium"/>
            </a:endParaRPr>
          </a:p>
        </p:txBody>
      </p:sp>
      <p:sp>
        <p:nvSpPr>
          <p:cNvPr id="366" name="Google Shape;366;p60"/>
          <p:cNvSpPr/>
          <p:nvPr/>
        </p:nvSpPr>
        <p:spPr>
          <a:xfrm>
            <a:off x="6794375" y="1233971"/>
            <a:ext cx="513300" cy="513300"/>
          </a:xfrm>
          <a:prstGeom prst="ellipse">
            <a:avLst/>
          </a:prstGeom>
          <a:solidFill>
            <a:srgbClr val="34A853"/>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3</a:t>
            </a:r>
            <a:endParaRPr sz="2200">
              <a:solidFill>
                <a:srgbClr val="FFFFFF"/>
              </a:solidFill>
              <a:latin typeface="Google Sans Medium"/>
              <a:ea typeface="Google Sans Medium"/>
              <a:cs typeface="Google Sans Medium"/>
              <a:sym typeface="Google Sans Medium"/>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5F6368"/>
        </a:solidFill>
        <a:effectLst/>
      </p:bgPr>
    </p:bg>
    <p:spTree>
      <p:nvGrpSpPr>
        <p:cNvPr id="1" name="Shape 370"/>
        <p:cNvGrpSpPr/>
        <p:nvPr/>
      </p:nvGrpSpPr>
      <p:grpSpPr>
        <a:xfrm>
          <a:off x="0" y="0"/>
          <a:ext cx="0" cy="0"/>
          <a:chOff x="0" y="0"/>
          <a:chExt cx="0" cy="0"/>
        </a:xfrm>
      </p:grpSpPr>
      <p:sp>
        <p:nvSpPr>
          <p:cNvPr id="371" name="Google Shape;371;p61"/>
          <p:cNvSpPr txBox="1"/>
          <p:nvPr/>
        </p:nvSpPr>
        <p:spPr>
          <a:xfrm>
            <a:off x="3721275" y="2210100"/>
            <a:ext cx="2275500" cy="7233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Takeaways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Next steps</a:t>
            </a:r>
            <a:endParaRPr>
              <a:solidFill>
                <a:srgbClr val="FFFFFF"/>
              </a:solidFill>
              <a:latin typeface="Open Sans"/>
              <a:ea typeface="Open Sans"/>
              <a:cs typeface="Open Sans"/>
              <a:sym typeface="Open Sans"/>
            </a:endParaRPr>
          </a:p>
        </p:txBody>
      </p:sp>
      <p:sp>
        <p:nvSpPr>
          <p:cNvPr id="372" name="Google Shape;372;p61"/>
          <p:cNvSpPr txBox="1"/>
          <p:nvPr/>
        </p:nvSpPr>
        <p:spPr>
          <a:xfrm>
            <a:off x="-468875" y="2294700"/>
            <a:ext cx="3704400" cy="5541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Going forward</a:t>
            </a:r>
            <a:endParaRPr sz="2400">
              <a:solidFill>
                <a:srgbClr val="FFFFFF"/>
              </a:solidFill>
              <a:latin typeface="Open Sans"/>
              <a:ea typeface="Open Sans"/>
              <a:cs typeface="Open Sans"/>
              <a:sym typeface="Open Sans"/>
            </a:endParaRPr>
          </a:p>
        </p:txBody>
      </p:sp>
      <p:cxnSp>
        <p:nvCxnSpPr>
          <p:cNvPr id="373" name="Google Shape;373;p61"/>
          <p:cNvCxnSpPr/>
          <p:nvPr/>
        </p:nvCxnSpPr>
        <p:spPr>
          <a:xfrm>
            <a:off x="3460100" y="1032150"/>
            <a:ext cx="36600" cy="307920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62"/>
          <p:cNvSpPr txBox="1"/>
          <p:nvPr/>
        </p:nvSpPr>
        <p:spPr>
          <a:xfrm>
            <a:off x="539600" y="524338"/>
            <a:ext cx="4931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Takeaways</a:t>
            </a:r>
            <a:endParaRPr sz="2400">
              <a:solidFill>
                <a:srgbClr val="5F6368"/>
              </a:solidFill>
              <a:latin typeface="Open Sans"/>
              <a:ea typeface="Open Sans"/>
              <a:cs typeface="Open Sans"/>
              <a:sym typeface="Open Sans"/>
            </a:endParaRPr>
          </a:p>
        </p:txBody>
      </p:sp>
      <p:sp>
        <p:nvSpPr>
          <p:cNvPr id="379" name="Google Shape;379;p62"/>
          <p:cNvSpPr txBox="1"/>
          <p:nvPr/>
        </p:nvSpPr>
        <p:spPr>
          <a:xfrm>
            <a:off x="539600" y="2308855"/>
            <a:ext cx="3446100" cy="2600682"/>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5F6368"/>
                </a:solidFill>
                <a:latin typeface="Open Sans SemiBold"/>
                <a:ea typeface="Open Sans SemiBold"/>
                <a:cs typeface="Open Sans SemiBold"/>
                <a:sym typeface="Open Sans SemiBold"/>
              </a:rPr>
              <a:t>Impact: </a:t>
            </a:r>
            <a:endParaRPr dirty="0">
              <a:solidFill>
                <a:srgbClr val="5F6368"/>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r>
              <a:rPr lang="en-US" sz="1200" dirty="0">
                <a:solidFill>
                  <a:srgbClr val="5F6368"/>
                </a:solidFill>
                <a:latin typeface="Open Sans"/>
                <a:ea typeface="Open Sans"/>
                <a:cs typeface="Open Sans"/>
                <a:sym typeface="Open Sans"/>
              </a:rPr>
              <a:t>T</a:t>
            </a:r>
            <a:r>
              <a:rPr lang="en" sz="1200" dirty="0">
                <a:solidFill>
                  <a:srgbClr val="5F6368"/>
                </a:solidFill>
                <a:latin typeface="Open Sans"/>
                <a:ea typeface="Open Sans"/>
                <a:cs typeface="Open Sans"/>
                <a:sym typeface="Open Sans"/>
              </a:rPr>
              <a:t>he app has designed to make the ordering process easy to reach.</a:t>
            </a:r>
          </a:p>
          <a:p>
            <a:pPr marL="0" lvl="0" indent="0" algn="l" rtl="0">
              <a:lnSpc>
                <a:spcPct val="150000"/>
              </a:lnSpc>
              <a:spcBef>
                <a:spcPts val="0"/>
              </a:spcBef>
              <a:spcAft>
                <a:spcPts val="0"/>
              </a:spcAft>
              <a:buNone/>
            </a:pPr>
            <a:endParaRPr lang="en" sz="1200" dirty="0">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None/>
            </a:pPr>
            <a:endParaRPr lang="en" sz="1200" dirty="0">
              <a:solidFill>
                <a:srgbClr val="5F6368"/>
              </a:solidFill>
              <a:latin typeface="Open Sans"/>
              <a:ea typeface="Open Sans"/>
              <a:cs typeface="Open Sans"/>
              <a:sym typeface="Open Sans"/>
            </a:endParaRPr>
          </a:p>
          <a:p>
            <a:pPr rtl="0">
              <a:spcBef>
                <a:spcPts val="0"/>
              </a:spcBef>
              <a:spcAft>
                <a:spcPts val="0"/>
              </a:spcAft>
            </a:pPr>
            <a:r>
              <a:rPr lang="en-US" sz="1200" b="0" i="0" u="none" strike="noStrike" dirty="0">
                <a:solidFill>
                  <a:srgbClr val="5F6368"/>
                </a:solidFill>
                <a:effectLst/>
                <a:latin typeface="Open Sans" panose="020B0606030504020204" pitchFamily="34" charset="0"/>
              </a:rPr>
              <a:t>One quote from user feedback:</a:t>
            </a:r>
          </a:p>
          <a:p>
            <a:pPr lvl="1"/>
            <a:endParaRPr lang="en-US" sz="1600" b="0" dirty="0">
              <a:effectLst/>
            </a:endParaRPr>
          </a:p>
          <a:p>
            <a:r>
              <a:rPr lang="en-US" sz="1200" b="0" i="1" u="none" strike="noStrike" dirty="0">
                <a:solidFill>
                  <a:srgbClr val="5F6368"/>
                </a:solidFill>
                <a:effectLst/>
                <a:latin typeface="Open Sans" panose="020B0606030504020204" pitchFamily="34" charset="0"/>
              </a:rPr>
              <a:t>“I had tried some apps before but I couldn't finish my order. I'm glad that I could do that now easily.”</a:t>
            </a:r>
            <a:endParaRPr lang="en" sz="1200" b="1" dirty="0">
              <a:solidFill>
                <a:srgbClr val="5F6368"/>
              </a:solidFill>
              <a:latin typeface="Open Sans"/>
              <a:ea typeface="Open Sans"/>
              <a:cs typeface="Open Sans"/>
              <a:sym typeface="Open Sans"/>
            </a:endParaRPr>
          </a:p>
        </p:txBody>
      </p:sp>
      <p:sp>
        <p:nvSpPr>
          <p:cNvPr id="380" name="Google Shape;380;p62"/>
          <p:cNvSpPr/>
          <p:nvPr/>
        </p:nvSpPr>
        <p:spPr>
          <a:xfrm>
            <a:off x="539600" y="1534000"/>
            <a:ext cx="513300" cy="513300"/>
          </a:xfrm>
          <a:prstGeom prst="ellipse">
            <a:avLst/>
          </a:prstGeom>
          <a:solidFill>
            <a:srgbClr val="5F6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62"/>
          <p:cNvSpPr txBox="1"/>
          <p:nvPr/>
        </p:nvSpPr>
        <p:spPr>
          <a:xfrm>
            <a:off x="4495800" y="2237975"/>
            <a:ext cx="3446100" cy="1892796"/>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5F6368"/>
                </a:solidFill>
                <a:latin typeface="Open Sans SemiBold"/>
                <a:ea typeface="Open Sans SemiBold"/>
                <a:cs typeface="Open Sans SemiBold"/>
                <a:sym typeface="Open Sans SemiBold"/>
              </a:rPr>
              <a:t>What I learned:</a:t>
            </a:r>
            <a:endParaRPr dirty="0">
              <a:solidFill>
                <a:srgbClr val="5F6368"/>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r>
              <a:rPr lang="en-US" sz="1200" dirty="0">
                <a:solidFill>
                  <a:srgbClr val="5F6368"/>
                </a:solidFill>
                <a:latin typeface="Open Sans"/>
                <a:ea typeface="Open Sans"/>
                <a:cs typeface="Open Sans"/>
                <a:sym typeface="Open Sans"/>
              </a:rPr>
              <a:t>I learned that we need to put users first at each stage of the design process. It is important to conduct usability study and iteration during the whole process to find best solutions for their needs.</a:t>
            </a:r>
          </a:p>
        </p:txBody>
      </p:sp>
      <p:sp>
        <p:nvSpPr>
          <p:cNvPr id="382" name="Google Shape;382;p62"/>
          <p:cNvSpPr/>
          <p:nvPr/>
        </p:nvSpPr>
        <p:spPr>
          <a:xfrm>
            <a:off x="4495800" y="1534000"/>
            <a:ext cx="513300" cy="513300"/>
          </a:xfrm>
          <a:prstGeom prst="ellipse">
            <a:avLst/>
          </a:prstGeom>
          <a:solidFill>
            <a:srgbClr val="5F6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62"/>
          <p:cNvSpPr/>
          <p:nvPr/>
        </p:nvSpPr>
        <p:spPr>
          <a:xfrm>
            <a:off x="679050" y="1660250"/>
            <a:ext cx="234394" cy="260801"/>
          </a:xfrm>
          <a:custGeom>
            <a:avLst/>
            <a:gdLst/>
            <a:ahLst/>
            <a:cxnLst/>
            <a:rect l="l" t="t" r="r" b="b"/>
            <a:pathLst>
              <a:path w="941" h="1045" extrusionOk="0">
                <a:moveTo>
                  <a:pt x="833" y="105"/>
                </a:moveTo>
                <a:lnTo>
                  <a:pt x="616" y="105"/>
                </a:lnTo>
                <a:cubicBezTo>
                  <a:pt x="593" y="45"/>
                  <a:pt x="536" y="0"/>
                  <a:pt x="469" y="0"/>
                </a:cubicBezTo>
                <a:cubicBezTo>
                  <a:pt x="401" y="0"/>
                  <a:pt x="345" y="45"/>
                  <a:pt x="322" y="105"/>
                </a:cubicBezTo>
                <a:lnTo>
                  <a:pt x="105" y="105"/>
                </a:lnTo>
                <a:cubicBezTo>
                  <a:pt x="48" y="105"/>
                  <a:pt x="0" y="153"/>
                  <a:pt x="0" y="209"/>
                </a:cubicBezTo>
                <a:lnTo>
                  <a:pt x="0" y="940"/>
                </a:lnTo>
                <a:cubicBezTo>
                  <a:pt x="0" y="997"/>
                  <a:pt x="48" y="1044"/>
                  <a:pt x="105" y="1044"/>
                </a:cubicBezTo>
                <a:lnTo>
                  <a:pt x="836" y="1044"/>
                </a:lnTo>
                <a:cubicBezTo>
                  <a:pt x="892" y="1044"/>
                  <a:pt x="940" y="997"/>
                  <a:pt x="940" y="940"/>
                </a:cubicBezTo>
                <a:lnTo>
                  <a:pt x="940" y="209"/>
                </a:lnTo>
                <a:cubicBezTo>
                  <a:pt x="937" y="153"/>
                  <a:pt x="889" y="105"/>
                  <a:pt x="833" y="105"/>
                </a:cubicBezTo>
                <a:close/>
                <a:moveTo>
                  <a:pt x="466" y="105"/>
                </a:moveTo>
                <a:cubicBezTo>
                  <a:pt x="494" y="105"/>
                  <a:pt x="520" y="127"/>
                  <a:pt x="520" y="158"/>
                </a:cubicBezTo>
                <a:cubicBezTo>
                  <a:pt x="520" y="187"/>
                  <a:pt x="497" y="212"/>
                  <a:pt x="466" y="212"/>
                </a:cubicBezTo>
                <a:cubicBezTo>
                  <a:pt x="435" y="212"/>
                  <a:pt x="412" y="189"/>
                  <a:pt x="412" y="158"/>
                </a:cubicBezTo>
                <a:cubicBezTo>
                  <a:pt x="415" y="127"/>
                  <a:pt x="438" y="105"/>
                  <a:pt x="466" y="105"/>
                </a:cubicBezTo>
                <a:close/>
                <a:moveTo>
                  <a:pt x="362" y="836"/>
                </a:moveTo>
                <a:lnTo>
                  <a:pt x="153" y="627"/>
                </a:lnTo>
                <a:lnTo>
                  <a:pt x="226" y="553"/>
                </a:lnTo>
                <a:lnTo>
                  <a:pt x="362" y="689"/>
                </a:lnTo>
                <a:lnTo>
                  <a:pt x="706" y="345"/>
                </a:lnTo>
                <a:lnTo>
                  <a:pt x="779" y="418"/>
                </a:lnTo>
                <a:lnTo>
                  <a:pt x="362" y="836"/>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grpSp>
        <p:nvGrpSpPr>
          <p:cNvPr id="384" name="Google Shape;384;p62"/>
          <p:cNvGrpSpPr/>
          <p:nvPr/>
        </p:nvGrpSpPr>
        <p:grpSpPr>
          <a:xfrm>
            <a:off x="4605678" y="1676963"/>
            <a:ext cx="293543" cy="227362"/>
            <a:chOff x="420350" y="238125"/>
            <a:chExt cx="6779275" cy="5238750"/>
          </a:xfrm>
        </p:grpSpPr>
        <p:sp>
          <p:nvSpPr>
            <p:cNvPr id="385" name="Google Shape;385;p62"/>
            <p:cNvSpPr/>
            <p:nvPr/>
          </p:nvSpPr>
          <p:spPr>
            <a:xfrm>
              <a:off x="420350" y="238125"/>
              <a:ext cx="6779275" cy="5238750"/>
            </a:xfrm>
            <a:custGeom>
              <a:avLst/>
              <a:gdLst/>
              <a:ahLst/>
              <a:cxnLst/>
              <a:rect l="l" t="t" r="r" b="b"/>
              <a:pathLst>
                <a:path w="271171" h="209550" extrusionOk="0">
                  <a:moveTo>
                    <a:pt x="203423" y="24684"/>
                  </a:moveTo>
                  <a:lnTo>
                    <a:pt x="208928" y="24773"/>
                  </a:lnTo>
                  <a:lnTo>
                    <a:pt x="214433" y="25039"/>
                  </a:lnTo>
                  <a:lnTo>
                    <a:pt x="219938" y="25483"/>
                  </a:lnTo>
                  <a:lnTo>
                    <a:pt x="225443" y="26105"/>
                  </a:lnTo>
                  <a:lnTo>
                    <a:pt x="228107" y="26549"/>
                  </a:lnTo>
                  <a:lnTo>
                    <a:pt x="230859" y="26993"/>
                  </a:lnTo>
                  <a:lnTo>
                    <a:pt x="233523" y="27437"/>
                  </a:lnTo>
                  <a:lnTo>
                    <a:pt x="236187" y="28058"/>
                  </a:lnTo>
                  <a:lnTo>
                    <a:pt x="238762" y="28680"/>
                  </a:lnTo>
                  <a:lnTo>
                    <a:pt x="241426" y="29301"/>
                  </a:lnTo>
                  <a:lnTo>
                    <a:pt x="244001" y="30012"/>
                  </a:lnTo>
                  <a:lnTo>
                    <a:pt x="246576" y="30811"/>
                  </a:lnTo>
                  <a:lnTo>
                    <a:pt x="246576" y="172612"/>
                  </a:lnTo>
                  <a:lnTo>
                    <a:pt x="244001" y="171813"/>
                  </a:lnTo>
                  <a:lnTo>
                    <a:pt x="241426" y="171103"/>
                  </a:lnTo>
                  <a:lnTo>
                    <a:pt x="238762" y="170393"/>
                  </a:lnTo>
                  <a:lnTo>
                    <a:pt x="236187" y="169771"/>
                  </a:lnTo>
                  <a:lnTo>
                    <a:pt x="233523" y="169238"/>
                  </a:lnTo>
                  <a:lnTo>
                    <a:pt x="230859" y="168706"/>
                  </a:lnTo>
                  <a:lnTo>
                    <a:pt x="228107" y="168262"/>
                  </a:lnTo>
                  <a:lnTo>
                    <a:pt x="225443" y="167906"/>
                  </a:lnTo>
                  <a:lnTo>
                    <a:pt x="219938" y="167196"/>
                  </a:lnTo>
                  <a:lnTo>
                    <a:pt x="214433" y="166752"/>
                  </a:lnTo>
                  <a:lnTo>
                    <a:pt x="208928" y="166486"/>
                  </a:lnTo>
                  <a:lnTo>
                    <a:pt x="203423" y="166397"/>
                  </a:lnTo>
                  <a:lnTo>
                    <a:pt x="199338" y="166486"/>
                  </a:lnTo>
                  <a:lnTo>
                    <a:pt x="195165" y="166752"/>
                  </a:lnTo>
                  <a:lnTo>
                    <a:pt x="190814" y="167196"/>
                  </a:lnTo>
                  <a:lnTo>
                    <a:pt x="186286" y="167818"/>
                  </a:lnTo>
                  <a:lnTo>
                    <a:pt x="181757" y="168617"/>
                  </a:lnTo>
                  <a:lnTo>
                    <a:pt x="177140" y="169505"/>
                  </a:lnTo>
                  <a:lnTo>
                    <a:pt x="172523" y="170570"/>
                  </a:lnTo>
                  <a:lnTo>
                    <a:pt x="167906" y="171724"/>
                  </a:lnTo>
                  <a:lnTo>
                    <a:pt x="163289" y="173056"/>
                  </a:lnTo>
                  <a:lnTo>
                    <a:pt x="158849" y="174477"/>
                  </a:lnTo>
                  <a:lnTo>
                    <a:pt x="154498" y="175986"/>
                  </a:lnTo>
                  <a:lnTo>
                    <a:pt x="150236" y="177585"/>
                  </a:lnTo>
                  <a:lnTo>
                    <a:pt x="146241" y="179272"/>
                  </a:lnTo>
                  <a:lnTo>
                    <a:pt x="142422" y="181136"/>
                  </a:lnTo>
                  <a:lnTo>
                    <a:pt x="138871" y="183001"/>
                  </a:lnTo>
                  <a:lnTo>
                    <a:pt x="135586" y="184866"/>
                  </a:lnTo>
                  <a:lnTo>
                    <a:pt x="135586" y="43153"/>
                  </a:lnTo>
                  <a:lnTo>
                    <a:pt x="138871" y="41200"/>
                  </a:lnTo>
                  <a:lnTo>
                    <a:pt x="142422" y="39335"/>
                  </a:lnTo>
                  <a:lnTo>
                    <a:pt x="146241" y="37559"/>
                  </a:lnTo>
                  <a:lnTo>
                    <a:pt x="150236" y="35783"/>
                  </a:lnTo>
                  <a:lnTo>
                    <a:pt x="154498" y="34185"/>
                  </a:lnTo>
                  <a:lnTo>
                    <a:pt x="158849" y="32676"/>
                  </a:lnTo>
                  <a:lnTo>
                    <a:pt x="163289" y="31255"/>
                  </a:lnTo>
                  <a:lnTo>
                    <a:pt x="167906" y="29923"/>
                  </a:lnTo>
                  <a:lnTo>
                    <a:pt x="172523" y="28769"/>
                  </a:lnTo>
                  <a:lnTo>
                    <a:pt x="177140" y="27703"/>
                  </a:lnTo>
                  <a:lnTo>
                    <a:pt x="181757" y="26815"/>
                  </a:lnTo>
                  <a:lnTo>
                    <a:pt x="186286" y="26016"/>
                  </a:lnTo>
                  <a:lnTo>
                    <a:pt x="190814" y="25483"/>
                  </a:lnTo>
                  <a:lnTo>
                    <a:pt x="195165" y="25039"/>
                  </a:lnTo>
                  <a:lnTo>
                    <a:pt x="199338" y="24773"/>
                  </a:lnTo>
                  <a:lnTo>
                    <a:pt x="203423" y="24684"/>
                  </a:lnTo>
                  <a:close/>
                  <a:moveTo>
                    <a:pt x="67748" y="0"/>
                  </a:moveTo>
                  <a:lnTo>
                    <a:pt x="63220" y="89"/>
                  </a:lnTo>
                  <a:lnTo>
                    <a:pt x="58692" y="266"/>
                  </a:lnTo>
                  <a:lnTo>
                    <a:pt x="54163" y="533"/>
                  </a:lnTo>
                  <a:lnTo>
                    <a:pt x="49546" y="977"/>
                  </a:lnTo>
                  <a:lnTo>
                    <a:pt x="45018" y="1509"/>
                  </a:lnTo>
                  <a:lnTo>
                    <a:pt x="40489" y="2220"/>
                  </a:lnTo>
                  <a:lnTo>
                    <a:pt x="35961" y="3108"/>
                  </a:lnTo>
                  <a:lnTo>
                    <a:pt x="31610" y="4173"/>
                  </a:lnTo>
                  <a:lnTo>
                    <a:pt x="27259" y="5328"/>
                  </a:lnTo>
                  <a:lnTo>
                    <a:pt x="22908" y="6659"/>
                  </a:lnTo>
                  <a:lnTo>
                    <a:pt x="18824" y="8169"/>
                  </a:lnTo>
                  <a:lnTo>
                    <a:pt x="16782" y="8968"/>
                  </a:lnTo>
                  <a:lnTo>
                    <a:pt x="14739" y="9856"/>
                  </a:lnTo>
                  <a:lnTo>
                    <a:pt x="12786" y="10744"/>
                  </a:lnTo>
                  <a:lnTo>
                    <a:pt x="10833" y="11721"/>
                  </a:lnTo>
                  <a:lnTo>
                    <a:pt x="8879" y="12697"/>
                  </a:lnTo>
                  <a:lnTo>
                    <a:pt x="7015" y="13763"/>
                  </a:lnTo>
                  <a:lnTo>
                    <a:pt x="5239" y="14917"/>
                  </a:lnTo>
                  <a:lnTo>
                    <a:pt x="3463" y="16071"/>
                  </a:lnTo>
                  <a:lnTo>
                    <a:pt x="1687" y="17226"/>
                  </a:lnTo>
                  <a:lnTo>
                    <a:pt x="0" y="18469"/>
                  </a:lnTo>
                  <a:lnTo>
                    <a:pt x="0" y="199073"/>
                  </a:lnTo>
                  <a:lnTo>
                    <a:pt x="0" y="199694"/>
                  </a:lnTo>
                  <a:lnTo>
                    <a:pt x="89" y="200227"/>
                  </a:lnTo>
                  <a:lnTo>
                    <a:pt x="266" y="200760"/>
                  </a:lnTo>
                  <a:lnTo>
                    <a:pt x="533" y="201381"/>
                  </a:lnTo>
                  <a:lnTo>
                    <a:pt x="799" y="201914"/>
                  </a:lnTo>
                  <a:lnTo>
                    <a:pt x="1154" y="202358"/>
                  </a:lnTo>
                  <a:lnTo>
                    <a:pt x="1865" y="203335"/>
                  </a:lnTo>
                  <a:lnTo>
                    <a:pt x="2841" y="204134"/>
                  </a:lnTo>
                  <a:lnTo>
                    <a:pt x="3374" y="204400"/>
                  </a:lnTo>
                  <a:lnTo>
                    <a:pt x="3907" y="204755"/>
                  </a:lnTo>
                  <a:lnTo>
                    <a:pt x="4440" y="204933"/>
                  </a:lnTo>
                  <a:lnTo>
                    <a:pt x="4972" y="205110"/>
                  </a:lnTo>
                  <a:lnTo>
                    <a:pt x="5594" y="205199"/>
                  </a:lnTo>
                  <a:lnTo>
                    <a:pt x="6127" y="205288"/>
                  </a:lnTo>
                  <a:lnTo>
                    <a:pt x="6571" y="205199"/>
                  </a:lnTo>
                  <a:lnTo>
                    <a:pt x="7015" y="205110"/>
                  </a:lnTo>
                  <a:lnTo>
                    <a:pt x="7725" y="204933"/>
                  </a:lnTo>
                  <a:lnTo>
                    <a:pt x="8435" y="204755"/>
                  </a:lnTo>
                  <a:lnTo>
                    <a:pt x="8790" y="204666"/>
                  </a:lnTo>
                  <a:lnTo>
                    <a:pt x="9234" y="204666"/>
                  </a:lnTo>
                  <a:lnTo>
                    <a:pt x="12431" y="203157"/>
                  </a:lnTo>
                  <a:lnTo>
                    <a:pt x="15805" y="201736"/>
                  </a:lnTo>
                  <a:lnTo>
                    <a:pt x="19268" y="200404"/>
                  </a:lnTo>
                  <a:lnTo>
                    <a:pt x="22908" y="199161"/>
                  </a:lnTo>
                  <a:lnTo>
                    <a:pt x="26549" y="197918"/>
                  </a:lnTo>
                  <a:lnTo>
                    <a:pt x="30367" y="196853"/>
                  </a:lnTo>
                  <a:lnTo>
                    <a:pt x="34185" y="195787"/>
                  </a:lnTo>
                  <a:lnTo>
                    <a:pt x="38003" y="194810"/>
                  </a:lnTo>
                  <a:lnTo>
                    <a:pt x="41910" y="194011"/>
                  </a:lnTo>
                  <a:lnTo>
                    <a:pt x="45817" y="193212"/>
                  </a:lnTo>
                  <a:lnTo>
                    <a:pt x="49635" y="192591"/>
                  </a:lnTo>
                  <a:lnTo>
                    <a:pt x="53453" y="192058"/>
                  </a:lnTo>
                  <a:lnTo>
                    <a:pt x="57182" y="191614"/>
                  </a:lnTo>
                  <a:lnTo>
                    <a:pt x="60823" y="191348"/>
                  </a:lnTo>
                  <a:lnTo>
                    <a:pt x="64374" y="191170"/>
                  </a:lnTo>
                  <a:lnTo>
                    <a:pt x="67748" y="191081"/>
                  </a:lnTo>
                  <a:lnTo>
                    <a:pt x="72277" y="191170"/>
                  </a:lnTo>
                  <a:lnTo>
                    <a:pt x="76894" y="191348"/>
                  </a:lnTo>
                  <a:lnTo>
                    <a:pt x="81422" y="191614"/>
                  </a:lnTo>
                  <a:lnTo>
                    <a:pt x="86040" y="192058"/>
                  </a:lnTo>
                  <a:lnTo>
                    <a:pt x="90568" y="192591"/>
                  </a:lnTo>
                  <a:lnTo>
                    <a:pt x="95096" y="193390"/>
                  </a:lnTo>
                  <a:lnTo>
                    <a:pt x="99536" y="194189"/>
                  </a:lnTo>
                  <a:lnTo>
                    <a:pt x="103976" y="195254"/>
                  </a:lnTo>
                  <a:lnTo>
                    <a:pt x="108326" y="196409"/>
                  </a:lnTo>
                  <a:lnTo>
                    <a:pt x="112588" y="197741"/>
                  </a:lnTo>
                  <a:lnTo>
                    <a:pt x="116762" y="199250"/>
                  </a:lnTo>
                  <a:lnTo>
                    <a:pt x="118804" y="200049"/>
                  </a:lnTo>
                  <a:lnTo>
                    <a:pt x="120846" y="200937"/>
                  </a:lnTo>
                  <a:lnTo>
                    <a:pt x="122799" y="201825"/>
                  </a:lnTo>
                  <a:lnTo>
                    <a:pt x="124753" y="202802"/>
                  </a:lnTo>
                  <a:lnTo>
                    <a:pt x="126618" y="203867"/>
                  </a:lnTo>
                  <a:lnTo>
                    <a:pt x="128482" y="204844"/>
                  </a:lnTo>
                  <a:lnTo>
                    <a:pt x="130347" y="205998"/>
                  </a:lnTo>
                  <a:lnTo>
                    <a:pt x="132123" y="207153"/>
                  </a:lnTo>
                  <a:lnTo>
                    <a:pt x="133898" y="208307"/>
                  </a:lnTo>
                  <a:lnTo>
                    <a:pt x="135586" y="209550"/>
                  </a:lnTo>
                  <a:lnTo>
                    <a:pt x="138871" y="207597"/>
                  </a:lnTo>
                  <a:lnTo>
                    <a:pt x="142422" y="205732"/>
                  </a:lnTo>
                  <a:lnTo>
                    <a:pt x="146241" y="203956"/>
                  </a:lnTo>
                  <a:lnTo>
                    <a:pt x="150236" y="202269"/>
                  </a:lnTo>
                  <a:lnTo>
                    <a:pt x="154498" y="200671"/>
                  </a:lnTo>
                  <a:lnTo>
                    <a:pt x="158849" y="199073"/>
                  </a:lnTo>
                  <a:lnTo>
                    <a:pt x="163289" y="197652"/>
                  </a:lnTo>
                  <a:lnTo>
                    <a:pt x="167906" y="196409"/>
                  </a:lnTo>
                  <a:lnTo>
                    <a:pt x="172523" y="195166"/>
                  </a:lnTo>
                  <a:lnTo>
                    <a:pt x="177140" y="194189"/>
                  </a:lnTo>
                  <a:lnTo>
                    <a:pt x="181757" y="193212"/>
                  </a:lnTo>
                  <a:lnTo>
                    <a:pt x="186286" y="192502"/>
                  </a:lnTo>
                  <a:lnTo>
                    <a:pt x="190814" y="191880"/>
                  </a:lnTo>
                  <a:lnTo>
                    <a:pt x="195165" y="191436"/>
                  </a:lnTo>
                  <a:lnTo>
                    <a:pt x="199338" y="191170"/>
                  </a:lnTo>
                  <a:lnTo>
                    <a:pt x="203423" y="191081"/>
                  </a:lnTo>
                  <a:lnTo>
                    <a:pt x="207241" y="191081"/>
                  </a:lnTo>
                  <a:lnTo>
                    <a:pt x="211059" y="191259"/>
                  </a:lnTo>
                  <a:lnTo>
                    <a:pt x="214877" y="191436"/>
                  </a:lnTo>
                  <a:lnTo>
                    <a:pt x="218695" y="191792"/>
                  </a:lnTo>
                  <a:lnTo>
                    <a:pt x="222513" y="192235"/>
                  </a:lnTo>
                  <a:lnTo>
                    <a:pt x="226331" y="192768"/>
                  </a:lnTo>
                  <a:lnTo>
                    <a:pt x="230060" y="193390"/>
                  </a:lnTo>
                  <a:lnTo>
                    <a:pt x="233790" y="194100"/>
                  </a:lnTo>
                  <a:lnTo>
                    <a:pt x="237519" y="194899"/>
                  </a:lnTo>
                  <a:lnTo>
                    <a:pt x="241159" y="195876"/>
                  </a:lnTo>
                  <a:lnTo>
                    <a:pt x="244800" y="196941"/>
                  </a:lnTo>
                  <a:lnTo>
                    <a:pt x="248351" y="198096"/>
                  </a:lnTo>
                  <a:lnTo>
                    <a:pt x="251903" y="199428"/>
                  </a:lnTo>
                  <a:lnTo>
                    <a:pt x="255277" y="200848"/>
                  </a:lnTo>
                  <a:lnTo>
                    <a:pt x="258651" y="202358"/>
                  </a:lnTo>
                  <a:lnTo>
                    <a:pt x="261937" y="204045"/>
                  </a:lnTo>
                  <a:lnTo>
                    <a:pt x="262736" y="204400"/>
                  </a:lnTo>
                  <a:lnTo>
                    <a:pt x="263446" y="204578"/>
                  </a:lnTo>
                  <a:lnTo>
                    <a:pt x="264156" y="204666"/>
                  </a:lnTo>
                  <a:lnTo>
                    <a:pt x="265044" y="204666"/>
                  </a:lnTo>
                  <a:lnTo>
                    <a:pt x="265577" y="204578"/>
                  </a:lnTo>
                  <a:lnTo>
                    <a:pt x="266199" y="204489"/>
                  </a:lnTo>
                  <a:lnTo>
                    <a:pt x="266731" y="204311"/>
                  </a:lnTo>
                  <a:lnTo>
                    <a:pt x="267264" y="204134"/>
                  </a:lnTo>
                  <a:lnTo>
                    <a:pt x="267797" y="203867"/>
                  </a:lnTo>
                  <a:lnTo>
                    <a:pt x="268330" y="203512"/>
                  </a:lnTo>
                  <a:lnTo>
                    <a:pt x="269306" y="202713"/>
                  </a:lnTo>
                  <a:lnTo>
                    <a:pt x="270017" y="201736"/>
                  </a:lnTo>
                  <a:lnTo>
                    <a:pt x="270372" y="201292"/>
                  </a:lnTo>
                  <a:lnTo>
                    <a:pt x="270638" y="200760"/>
                  </a:lnTo>
                  <a:lnTo>
                    <a:pt x="270905" y="200138"/>
                  </a:lnTo>
                  <a:lnTo>
                    <a:pt x="271082" y="199605"/>
                  </a:lnTo>
                  <a:lnTo>
                    <a:pt x="271171" y="199073"/>
                  </a:lnTo>
                  <a:lnTo>
                    <a:pt x="271171" y="198451"/>
                  </a:lnTo>
                  <a:lnTo>
                    <a:pt x="271171" y="18469"/>
                  </a:lnTo>
                  <a:lnTo>
                    <a:pt x="268418" y="16515"/>
                  </a:lnTo>
                  <a:lnTo>
                    <a:pt x="265488" y="14651"/>
                  </a:lnTo>
                  <a:lnTo>
                    <a:pt x="262558" y="12964"/>
                  </a:lnTo>
                  <a:lnTo>
                    <a:pt x="259539" y="11365"/>
                  </a:lnTo>
                  <a:lnTo>
                    <a:pt x="256432" y="9945"/>
                  </a:lnTo>
                  <a:lnTo>
                    <a:pt x="253235" y="8613"/>
                  </a:lnTo>
                  <a:lnTo>
                    <a:pt x="249950" y="7370"/>
                  </a:lnTo>
                  <a:lnTo>
                    <a:pt x="246576" y="6127"/>
                  </a:lnTo>
                  <a:lnTo>
                    <a:pt x="243912" y="5328"/>
                  </a:lnTo>
                  <a:lnTo>
                    <a:pt x="241337" y="4617"/>
                  </a:lnTo>
                  <a:lnTo>
                    <a:pt x="238673" y="3996"/>
                  </a:lnTo>
                  <a:lnTo>
                    <a:pt x="236009" y="3374"/>
                  </a:lnTo>
                  <a:lnTo>
                    <a:pt x="233346" y="2841"/>
                  </a:lnTo>
                  <a:lnTo>
                    <a:pt x="230682" y="2309"/>
                  </a:lnTo>
                  <a:lnTo>
                    <a:pt x="225266" y="1421"/>
                  </a:lnTo>
                  <a:lnTo>
                    <a:pt x="219760" y="799"/>
                  </a:lnTo>
                  <a:lnTo>
                    <a:pt x="214255" y="355"/>
                  </a:lnTo>
                  <a:lnTo>
                    <a:pt x="208839" y="89"/>
                  </a:lnTo>
                  <a:lnTo>
                    <a:pt x="203423" y="0"/>
                  </a:lnTo>
                  <a:lnTo>
                    <a:pt x="198894" y="89"/>
                  </a:lnTo>
                  <a:lnTo>
                    <a:pt x="194277" y="266"/>
                  </a:lnTo>
                  <a:lnTo>
                    <a:pt x="189749" y="533"/>
                  </a:lnTo>
                  <a:lnTo>
                    <a:pt x="185131" y="977"/>
                  </a:lnTo>
                  <a:lnTo>
                    <a:pt x="180603" y="1509"/>
                  </a:lnTo>
                  <a:lnTo>
                    <a:pt x="176075" y="2220"/>
                  </a:lnTo>
                  <a:lnTo>
                    <a:pt x="171635" y="3108"/>
                  </a:lnTo>
                  <a:lnTo>
                    <a:pt x="167195" y="4173"/>
                  </a:lnTo>
                  <a:lnTo>
                    <a:pt x="162845" y="5328"/>
                  </a:lnTo>
                  <a:lnTo>
                    <a:pt x="158583" y="6659"/>
                  </a:lnTo>
                  <a:lnTo>
                    <a:pt x="154409" y="8169"/>
                  </a:lnTo>
                  <a:lnTo>
                    <a:pt x="152367" y="8968"/>
                  </a:lnTo>
                  <a:lnTo>
                    <a:pt x="150325" y="9856"/>
                  </a:lnTo>
                  <a:lnTo>
                    <a:pt x="148372" y="10744"/>
                  </a:lnTo>
                  <a:lnTo>
                    <a:pt x="146418" y="11721"/>
                  </a:lnTo>
                  <a:lnTo>
                    <a:pt x="144554" y="12697"/>
                  </a:lnTo>
                  <a:lnTo>
                    <a:pt x="142689" y="13763"/>
                  </a:lnTo>
                  <a:lnTo>
                    <a:pt x="140824" y="14917"/>
                  </a:lnTo>
                  <a:lnTo>
                    <a:pt x="139048" y="16071"/>
                  </a:lnTo>
                  <a:lnTo>
                    <a:pt x="137273" y="17226"/>
                  </a:lnTo>
                  <a:lnTo>
                    <a:pt x="135586" y="18469"/>
                  </a:lnTo>
                  <a:lnTo>
                    <a:pt x="133898" y="17226"/>
                  </a:lnTo>
                  <a:lnTo>
                    <a:pt x="132123" y="16071"/>
                  </a:lnTo>
                  <a:lnTo>
                    <a:pt x="130347" y="14917"/>
                  </a:lnTo>
                  <a:lnTo>
                    <a:pt x="128482" y="13763"/>
                  </a:lnTo>
                  <a:lnTo>
                    <a:pt x="126618" y="12697"/>
                  </a:lnTo>
                  <a:lnTo>
                    <a:pt x="124753" y="11721"/>
                  </a:lnTo>
                  <a:lnTo>
                    <a:pt x="122799" y="10744"/>
                  </a:lnTo>
                  <a:lnTo>
                    <a:pt x="120846" y="9856"/>
                  </a:lnTo>
                  <a:lnTo>
                    <a:pt x="118804" y="8968"/>
                  </a:lnTo>
                  <a:lnTo>
                    <a:pt x="116762" y="8169"/>
                  </a:lnTo>
                  <a:lnTo>
                    <a:pt x="112588" y="6659"/>
                  </a:lnTo>
                  <a:lnTo>
                    <a:pt x="108326" y="5328"/>
                  </a:lnTo>
                  <a:lnTo>
                    <a:pt x="103976" y="4173"/>
                  </a:lnTo>
                  <a:lnTo>
                    <a:pt x="99536" y="3108"/>
                  </a:lnTo>
                  <a:lnTo>
                    <a:pt x="95096" y="2220"/>
                  </a:lnTo>
                  <a:lnTo>
                    <a:pt x="90568" y="1509"/>
                  </a:lnTo>
                  <a:lnTo>
                    <a:pt x="86040" y="977"/>
                  </a:lnTo>
                  <a:lnTo>
                    <a:pt x="81422" y="533"/>
                  </a:lnTo>
                  <a:lnTo>
                    <a:pt x="76894" y="266"/>
                  </a:lnTo>
                  <a:lnTo>
                    <a:pt x="72277" y="89"/>
                  </a:lnTo>
                  <a:lnTo>
                    <a:pt x="677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62"/>
            <p:cNvSpPr/>
            <p:nvPr/>
          </p:nvSpPr>
          <p:spPr>
            <a:xfrm>
              <a:off x="4118525" y="1625500"/>
              <a:ext cx="2157675" cy="765850"/>
            </a:xfrm>
            <a:custGeom>
              <a:avLst/>
              <a:gdLst/>
              <a:ahLst/>
              <a:cxnLst/>
              <a:rect l="l" t="t" r="r" b="b"/>
              <a:pathLst>
                <a:path w="86307" h="30634" extrusionOk="0">
                  <a:moveTo>
                    <a:pt x="51589" y="0"/>
                  </a:moveTo>
                  <a:lnTo>
                    <a:pt x="47682" y="178"/>
                  </a:lnTo>
                  <a:lnTo>
                    <a:pt x="43864" y="355"/>
                  </a:lnTo>
                  <a:lnTo>
                    <a:pt x="40135" y="622"/>
                  </a:lnTo>
                  <a:lnTo>
                    <a:pt x="36405" y="977"/>
                  </a:lnTo>
                  <a:lnTo>
                    <a:pt x="32765" y="1421"/>
                  </a:lnTo>
                  <a:lnTo>
                    <a:pt x="29213" y="1954"/>
                  </a:lnTo>
                  <a:lnTo>
                    <a:pt x="25662" y="2575"/>
                  </a:lnTo>
                  <a:lnTo>
                    <a:pt x="22199" y="3286"/>
                  </a:lnTo>
                  <a:lnTo>
                    <a:pt x="18825" y="3996"/>
                  </a:lnTo>
                  <a:lnTo>
                    <a:pt x="15539" y="4884"/>
                  </a:lnTo>
                  <a:lnTo>
                    <a:pt x="12254" y="5772"/>
                  </a:lnTo>
                  <a:lnTo>
                    <a:pt x="9057" y="6748"/>
                  </a:lnTo>
                  <a:lnTo>
                    <a:pt x="5950" y="7814"/>
                  </a:lnTo>
                  <a:lnTo>
                    <a:pt x="2931" y="8968"/>
                  </a:lnTo>
                  <a:lnTo>
                    <a:pt x="1" y="10211"/>
                  </a:lnTo>
                  <a:lnTo>
                    <a:pt x="1" y="30634"/>
                  </a:lnTo>
                  <a:lnTo>
                    <a:pt x="2664" y="29213"/>
                  </a:lnTo>
                  <a:lnTo>
                    <a:pt x="5417" y="27881"/>
                  </a:lnTo>
                  <a:lnTo>
                    <a:pt x="8347" y="26638"/>
                  </a:lnTo>
                  <a:lnTo>
                    <a:pt x="11455" y="25395"/>
                  </a:lnTo>
                  <a:lnTo>
                    <a:pt x="14563" y="24329"/>
                  </a:lnTo>
                  <a:lnTo>
                    <a:pt x="17848" y="23353"/>
                  </a:lnTo>
                  <a:lnTo>
                    <a:pt x="21133" y="22465"/>
                  </a:lnTo>
                  <a:lnTo>
                    <a:pt x="24596" y="21577"/>
                  </a:lnTo>
                  <a:lnTo>
                    <a:pt x="28148" y="20866"/>
                  </a:lnTo>
                  <a:lnTo>
                    <a:pt x="31788" y="20245"/>
                  </a:lnTo>
                  <a:lnTo>
                    <a:pt x="35606" y="19712"/>
                  </a:lnTo>
                  <a:lnTo>
                    <a:pt x="39424" y="19268"/>
                  </a:lnTo>
                  <a:lnTo>
                    <a:pt x="43331" y="18913"/>
                  </a:lnTo>
                  <a:lnTo>
                    <a:pt x="47238" y="18647"/>
                  </a:lnTo>
                  <a:lnTo>
                    <a:pt x="51322" y="18469"/>
                  </a:lnTo>
                  <a:lnTo>
                    <a:pt x="59491" y="18469"/>
                  </a:lnTo>
                  <a:lnTo>
                    <a:pt x="63487" y="18647"/>
                  </a:lnTo>
                  <a:lnTo>
                    <a:pt x="67483" y="18913"/>
                  </a:lnTo>
                  <a:lnTo>
                    <a:pt x="71389" y="19268"/>
                  </a:lnTo>
                  <a:lnTo>
                    <a:pt x="75207" y="19712"/>
                  </a:lnTo>
                  <a:lnTo>
                    <a:pt x="79026" y="20245"/>
                  </a:lnTo>
                  <a:lnTo>
                    <a:pt x="82666" y="20955"/>
                  </a:lnTo>
                  <a:lnTo>
                    <a:pt x="86307" y="21666"/>
                  </a:lnTo>
                  <a:lnTo>
                    <a:pt x="86307" y="2930"/>
                  </a:lnTo>
                  <a:lnTo>
                    <a:pt x="82577" y="2309"/>
                  </a:lnTo>
                  <a:lnTo>
                    <a:pt x="78848" y="1687"/>
                  </a:lnTo>
                  <a:lnTo>
                    <a:pt x="75030" y="1155"/>
                  </a:lnTo>
                  <a:lnTo>
                    <a:pt x="71212" y="711"/>
                  </a:lnTo>
                  <a:lnTo>
                    <a:pt x="67305" y="444"/>
                  </a:lnTo>
                  <a:lnTo>
                    <a:pt x="63398" y="178"/>
                  </a:lnTo>
                  <a:lnTo>
                    <a:pt x="594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62"/>
            <p:cNvSpPr/>
            <p:nvPr/>
          </p:nvSpPr>
          <p:spPr>
            <a:xfrm>
              <a:off x="4118525" y="2444600"/>
              <a:ext cx="2157675" cy="768075"/>
            </a:xfrm>
            <a:custGeom>
              <a:avLst/>
              <a:gdLst/>
              <a:ahLst/>
              <a:cxnLst/>
              <a:rect l="l" t="t" r="r" b="b"/>
              <a:pathLst>
                <a:path w="86307" h="30723" extrusionOk="0">
                  <a:moveTo>
                    <a:pt x="51589" y="1"/>
                  </a:moveTo>
                  <a:lnTo>
                    <a:pt x="47682" y="178"/>
                  </a:lnTo>
                  <a:lnTo>
                    <a:pt x="43864" y="356"/>
                  </a:lnTo>
                  <a:lnTo>
                    <a:pt x="40135" y="711"/>
                  </a:lnTo>
                  <a:lnTo>
                    <a:pt x="36405" y="1066"/>
                  </a:lnTo>
                  <a:lnTo>
                    <a:pt x="32765" y="1510"/>
                  </a:lnTo>
                  <a:lnTo>
                    <a:pt x="29213" y="2043"/>
                  </a:lnTo>
                  <a:lnTo>
                    <a:pt x="25662" y="2664"/>
                  </a:lnTo>
                  <a:lnTo>
                    <a:pt x="22199" y="3375"/>
                  </a:lnTo>
                  <a:lnTo>
                    <a:pt x="18825" y="4085"/>
                  </a:lnTo>
                  <a:lnTo>
                    <a:pt x="15539" y="4973"/>
                  </a:lnTo>
                  <a:lnTo>
                    <a:pt x="12254" y="5861"/>
                  </a:lnTo>
                  <a:lnTo>
                    <a:pt x="9057" y="6838"/>
                  </a:lnTo>
                  <a:lnTo>
                    <a:pt x="5950" y="7903"/>
                  </a:lnTo>
                  <a:lnTo>
                    <a:pt x="2931" y="9057"/>
                  </a:lnTo>
                  <a:lnTo>
                    <a:pt x="1" y="10212"/>
                  </a:lnTo>
                  <a:lnTo>
                    <a:pt x="1" y="30723"/>
                  </a:lnTo>
                  <a:lnTo>
                    <a:pt x="2664" y="29213"/>
                  </a:lnTo>
                  <a:lnTo>
                    <a:pt x="5417" y="27881"/>
                  </a:lnTo>
                  <a:lnTo>
                    <a:pt x="8347" y="26638"/>
                  </a:lnTo>
                  <a:lnTo>
                    <a:pt x="11455" y="25484"/>
                  </a:lnTo>
                  <a:lnTo>
                    <a:pt x="14563" y="24330"/>
                  </a:lnTo>
                  <a:lnTo>
                    <a:pt x="17848" y="23353"/>
                  </a:lnTo>
                  <a:lnTo>
                    <a:pt x="21133" y="22465"/>
                  </a:lnTo>
                  <a:lnTo>
                    <a:pt x="24596" y="21666"/>
                  </a:lnTo>
                  <a:lnTo>
                    <a:pt x="28148" y="20867"/>
                  </a:lnTo>
                  <a:lnTo>
                    <a:pt x="31788" y="20245"/>
                  </a:lnTo>
                  <a:lnTo>
                    <a:pt x="35606" y="19713"/>
                  </a:lnTo>
                  <a:lnTo>
                    <a:pt x="39424" y="19269"/>
                  </a:lnTo>
                  <a:lnTo>
                    <a:pt x="43331" y="18913"/>
                  </a:lnTo>
                  <a:lnTo>
                    <a:pt x="47238" y="18647"/>
                  </a:lnTo>
                  <a:lnTo>
                    <a:pt x="51322" y="18558"/>
                  </a:lnTo>
                  <a:lnTo>
                    <a:pt x="55496" y="18469"/>
                  </a:lnTo>
                  <a:lnTo>
                    <a:pt x="59491" y="18558"/>
                  </a:lnTo>
                  <a:lnTo>
                    <a:pt x="63487" y="18736"/>
                  </a:lnTo>
                  <a:lnTo>
                    <a:pt x="67483" y="18913"/>
                  </a:lnTo>
                  <a:lnTo>
                    <a:pt x="71389" y="19269"/>
                  </a:lnTo>
                  <a:lnTo>
                    <a:pt x="75207" y="19801"/>
                  </a:lnTo>
                  <a:lnTo>
                    <a:pt x="79026" y="20334"/>
                  </a:lnTo>
                  <a:lnTo>
                    <a:pt x="82666" y="20956"/>
                  </a:lnTo>
                  <a:lnTo>
                    <a:pt x="86307" y="21666"/>
                  </a:lnTo>
                  <a:lnTo>
                    <a:pt x="86307" y="2931"/>
                  </a:lnTo>
                  <a:lnTo>
                    <a:pt x="82577" y="2309"/>
                  </a:lnTo>
                  <a:lnTo>
                    <a:pt x="78848" y="1688"/>
                  </a:lnTo>
                  <a:lnTo>
                    <a:pt x="75030" y="1244"/>
                  </a:lnTo>
                  <a:lnTo>
                    <a:pt x="71212" y="800"/>
                  </a:lnTo>
                  <a:lnTo>
                    <a:pt x="67305" y="445"/>
                  </a:lnTo>
                  <a:lnTo>
                    <a:pt x="63398" y="178"/>
                  </a:lnTo>
                  <a:lnTo>
                    <a:pt x="59403" y="89"/>
                  </a:lnTo>
                  <a:lnTo>
                    <a:pt x="554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62"/>
            <p:cNvSpPr/>
            <p:nvPr/>
          </p:nvSpPr>
          <p:spPr>
            <a:xfrm>
              <a:off x="4118525" y="3268150"/>
              <a:ext cx="2157675" cy="765850"/>
            </a:xfrm>
            <a:custGeom>
              <a:avLst/>
              <a:gdLst/>
              <a:ahLst/>
              <a:cxnLst/>
              <a:rect l="l" t="t" r="r" b="b"/>
              <a:pathLst>
                <a:path w="86307" h="30634" extrusionOk="0">
                  <a:moveTo>
                    <a:pt x="51589" y="1"/>
                  </a:moveTo>
                  <a:lnTo>
                    <a:pt x="47682" y="178"/>
                  </a:lnTo>
                  <a:lnTo>
                    <a:pt x="43864" y="356"/>
                  </a:lnTo>
                  <a:lnTo>
                    <a:pt x="40135" y="622"/>
                  </a:lnTo>
                  <a:lnTo>
                    <a:pt x="36405" y="977"/>
                  </a:lnTo>
                  <a:lnTo>
                    <a:pt x="32765" y="1421"/>
                  </a:lnTo>
                  <a:lnTo>
                    <a:pt x="29213" y="1954"/>
                  </a:lnTo>
                  <a:lnTo>
                    <a:pt x="25662" y="2576"/>
                  </a:lnTo>
                  <a:lnTo>
                    <a:pt x="22199" y="3286"/>
                  </a:lnTo>
                  <a:lnTo>
                    <a:pt x="18825" y="3996"/>
                  </a:lnTo>
                  <a:lnTo>
                    <a:pt x="15539" y="4884"/>
                  </a:lnTo>
                  <a:lnTo>
                    <a:pt x="12254" y="5772"/>
                  </a:lnTo>
                  <a:lnTo>
                    <a:pt x="9057" y="6749"/>
                  </a:lnTo>
                  <a:lnTo>
                    <a:pt x="5950" y="7814"/>
                  </a:lnTo>
                  <a:lnTo>
                    <a:pt x="2931" y="8969"/>
                  </a:lnTo>
                  <a:lnTo>
                    <a:pt x="1" y="10212"/>
                  </a:lnTo>
                  <a:lnTo>
                    <a:pt x="1" y="30634"/>
                  </a:lnTo>
                  <a:lnTo>
                    <a:pt x="2664" y="29213"/>
                  </a:lnTo>
                  <a:lnTo>
                    <a:pt x="5417" y="27881"/>
                  </a:lnTo>
                  <a:lnTo>
                    <a:pt x="8347" y="26638"/>
                  </a:lnTo>
                  <a:lnTo>
                    <a:pt x="11455" y="25395"/>
                  </a:lnTo>
                  <a:lnTo>
                    <a:pt x="14563" y="24330"/>
                  </a:lnTo>
                  <a:lnTo>
                    <a:pt x="17848" y="23353"/>
                  </a:lnTo>
                  <a:lnTo>
                    <a:pt x="21133" y="22465"/>
                  </a:lnTo>
                  <a:lnTo>
                    <a:pt x="24596" y="21577"/>
                  </a:lnTo>
                  <a:lnTo>
                    <a:pt x="28148" y="20867"/>
                  </a:lnTo>
                  <a:lnTo>
                    <a:pt x="31788" y="20245"/>
                  </a:lnTo>
                  <a:lnTo>
                    <a:pt x="35606" y="19713"/>
                  </a:lnTo>
                  <a:lnTo>
                    <a:pt x="39424" y="19269"/>
                  </a:lnTo>
                  <a:lnTo>
                    <a:pt x="43331" y="18913"/>
                  </a:lnTo>
                  <a:lnTo>
                    <a:pt x="47238" y="18647"/>
                  </a:lnTo>
                  <a:lnTo>
                    <a:pt x="51322" y="18469"/>
                  </a:lnTo>
                  <a:lnTo>
                    <a:pt x="55496" y="18469"/>
                  </a:lnTo>
                  <a:lnTo>
                    <a:pt x="59491" y="18558"/>
                  </a:lnTo>
                  <a:lnTo>
                    <a:pt x="63487" y="18647"/>
                  </a:lnTo>
                  <a:lnTo>
                    <a:pt x="67483" y="18913"/>
                  </a:lnTo>
                  <a:lnTo>
                    <a:pt x="71389" y="19269"/>
                  </a:lnTo>
                  <a:lnTo>
                    <a:pt x="75207" y="19713"/>
                  </a:lnTo>
                  <a:lnTo>
                    <a:pt x="79026" y="20245"/>
                  </a:lnTo>
                  <a:lnTo>
                    <a:pt x="82666" y="20956"/>
                  </a:lnTo>
                  <a:lnTo>
                    <a:pt x="86307" y="21666"/>
                  </a:lnTo>
                  <a:lnTo>
                    <a:pt x="86307" y="2931"/>
                  </a:lnTo>
                  <a:lnTo>
                    <a:pt x="82577" y="2220"/>
                  </a:lnTo>
                  <a:lnTo>
                    <a:pt x="78848" y="1599"/>
                  </a:lnTo>
                  <a:lnTo>
                    <a:pt x="75030" y="1155"/>
                  </a:lnTo>
                  <a:lnTo>
                    <a:pt x="71212" y="711"/>
                  </a:lnTo>
                  <a:lnTo>
                    <a:pt x="67305" y="356"/>
                  </a:lnTo>
                  <a:lnTo>
                    <a:pt x="63398" y="178"/>
                  </a:lnTo>
                  <a:lnTo>
                    <a:pt x="594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63"/>
          <p:cNvSpPr txBox="1"/>
          <p:nvPr/>
        </p:nvSpPr>
        <p:spPr>
          <a:xfrm>
            <a:off x="517675" y="524338"/>
            <a:ext cx="4931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Next steps</a:t>
            </a:r>
            <a:endParaRPr sz="2400">
              <a:solidFill>
                <a:srgbClr val="5F6368"/>
              </a:solidFill>
              <a:latin typeface="Open Sans"/>
              <a:ea typeface="Open Sans"/>
              <a:cs typeface="Open Sans"/>
              <a:sym typeface="Open Sans"/>
            </a:endParaRPr>
          </a:p>
        </p:txBody>
      </p:sp>
      <p:sp>
        <p:nvSpPr>
          <p:cNvPr id="394" name="Google Shape;394;p63"/>
          <p:cNvSpPr/>
          <p:nvPr/>
        </p:nvSpPr>
        <p:spPr>
          <a:xfrm>
            <a:off x="2053867" y="1472325"/>
            <a:ext cx="2436300" cy="3174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63"/>
          <p:cNvSpPr txBox="1"/>
          <p:nvPr/>
        </p:nvSpPr>
        <p:spPr>
          <a:xfrm>
            <a:off x="2247517" y="1917800"/>
            <a:ext cx="2049000" cy="821733"/>
          </a:xfrm>
          <a:prstGeom prst="rect">
            <a:avLst/>
          </a:prstGeom>
          <a:noFill/>
          <a:ln>
            <a:noFill/>
          </a:ln>
        </p:spPr>
        <p:txBody>
          <a:bodyPr spcFirstLastPara="1" wrap="square" lIns="91425" tIns="91425" rIns="91425" bIns="91425" anchor="t" anchorCtr="0">
            <a:spAutoFit/>
          </a:bodyPr>
          <a:lstStyle/>
          <a:p>
            <a:pPr algn="ctr">
              <a:lnSpc>
                <a:spcPct val="115000"/>
              </a:lnSpc>
              <a:buClr>
                <a:schemeClr val="dk1"/>
              </a:buClr>
              <a:buSzPts val="1100"/>
            </a:pPr>
            <a:r>
              <a:rPr lang="en-US" sz="1200" dirty="0">
                <a:solidFill>
                  <a:srgbClr val="5F6368"/>
                </a:solidFill>
                <a:latin typeface="Open Sans"/>
                <a:ea typeface="Open Sans"/>
                <a:cs typeface="Open Sans"/>
                <a:sym typeface="Open Sans"/>
              </a:rPr>
              <a:t>Find other needs that might be necessary to be considered.</a:t>
            </a:r>
          </a:p>
        </p:txBody>
      </p:sp>
      <p:sp>
        <p:nvSpPr>
          <p:cNvPr id="396" name="Google Shape;396;p63"/>
          <p:cNvSpPr/>
          <p:nvPr/>
        </p:nvSpPr>
        <p:spPr>
          <a:xfrm>
            <a:off x="4711467" y="1472325"/>
            <a:ext cx="2436300" cy="3174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63"/>
          <p:cNvSpPr txBox="1"/>
          <p:nvPr/>
        </p:nvSpPr>
        <p:spPr>
          <a:xfrm>
            <a:off x="4905117" y="1917800"/>
            <a:ext cx="2049000" cy="1246465"/>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a:buNone/>
            </a:pPr>
            <a:r>
              <a:rPr lang="en-US" sz="1200" dirty="0">
                <a:solidFill>
                  <a:srgbClr val="5F6368"/>
                </a:solidFill>
                <a:latin typeface="Open Sans"/>
                <a:ea typeface="Open Sans"/>
                <a:cs typeface="Open Sans"/>
                <a:sym typeface="Open Sans"/>
              </a:rPr>
              <a:t>Determine whether user’s problems have properly addressed or not by conducting more usability studies.</a:t>
            </a:r>
            <a:endParaRPr lang="en-US" sz="1200" dirty="0"/>
          </a:p>
        </p:txBody>
      </p:sp>
      <p:sp>
        <p:nvSpPr>
          <p:cNvPr id="400" name="Google Shape;400;p63"/>
          <p:cNvSpPr/>
          <p:nvPr/>
        </p:nvSpPr>
        <p:spPr>
          <a:xfrm>
            <a:off x="3015367" y="1187633"/>
            <a:ext cx="513300" cy="513300"/>
          </a:xfrm>
          <a:prstGeom prst="ellipse">
            <a:avLst/>
          </a:prstGeom>
          <a:solidFill>
            <a:srgbClr val="5F6368"/>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1</a:t>
            </a:r>
            <a:endParaRPr sz="2200">
              <a:solidFill>
                <a:srgbClr val="FFFFFF"/>
              </a:solidFill>
              <a:latin typeface="Google Sans Medium"/>
              <a:ea typeface="Google Sans Medium"/>
              <a:cs typeface="Google Sans Medium"/>
              <a:sym typeface="Google Sans Medium"/>
            </a:endParaRPr>
          </a:p>
        </p:txBody>
      </p:sp>
      <p:sp>
        <p:nvSpPr>
          <p:cNvPr id="401" name="Google Shape;401;p63"/>
          <p:cNvSpPr/>
          <p:nvPr/>
        </p:nvSpPr>
        <p:spPr>
          <a:xfrm>
            <a:off x="5672967" y="1187633"/>
            <a:ext cx="513300" cy="513300"/>
          </a:xfrm>
          <a:prstGeom prst="ellipse">
            <a:avLst/>
          </a:prstGeom>
          <a:solidFill>
            <a:srgbClr val="5F6368"/>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2</a:t>
            </a:r>
            <a:endParaRPr sz="2200">
              <a:solidFill>
                <a:srgbClr val="FFFFFF"/>
              </a:solidFill>
              <a:latin typeface="Google Sans Medium"/>
              <a:ea typeface="Google Sans Medium"/>
              <a:cs typeface="Google Sans Medium"/>
              <a:sym typeface="Google Sans Medium"/>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4285F4"/>
        </a:solidFill>
        <a:effectLst/>
      </p:bgPr>
    </p:bg>
    <p:spTree>
      <p:nvGrpSpPr>
        <p:cNvPr id="1" name="Shape 416"/>
        <p:cNvGrpSpPr/>
        <p:nvPr/>
      </p:nvGrpSpPr>
      <p:grpSpPr>
        <a:xfrm>
          <a:off x="0" y="0"/>
          <a:ext cx="0" cy="0"/>
          <a:chOff x="0" y="0"/>
          <a:chExt cx="0" cy="0"/>
        </a:xfrm>
      </p:grpSpPr>
      <p:sp>
        <p:nvSpPr>
          <p:cNvPr id="417" name="Google Shape;417;p65"/>
          <p:cNvSpPr txBox="1"/>
          <p:nvPr/>
        </p:nvSpPr>
        <p:spPr>
          <a:xfrm>
            <a:off x="2106450" y="2202300"/>
            <a:ext cx="49311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600">
                <a:solidFill>
                  <a:srgbClr val="FFFFFF"/>
                </a:solidFill>
                <a:latin typeface="Open Sans"/>
                <a:ea typeface="Open Sans"/>
                <a:cs typeface="Open Sans"/>
                <a:sym typeface="Open Sans"/>
              </a:rPr>
              <a:t>Thank you!</a:t>
            </a:r>
            <a:endParaRPr sz="3600">
              <a:solidFill>
                <a:srgbClr val="FFFFFF"/>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42"/>
          <p:cNvSpPr txBox="1"/>
          <p:nvPr/>
        </p:nvSpPr>
        <p:spPr>
          <a:xfrm>
            <a:off x="517675" y="2237975"/>
            <a:ext cx="3446100" cy="1061799"/>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dirty="0">
                <a:solidFill>
                  <a:srgbClr val="4285F4"/>
                </a:solidFill>
                <a:latin typeface="Open Sans SemiBold"/>
                <a:ea typeface="Open Sans SemiBold"/>
                <a:cs typeface="Open Sans SemiBold"/>
                <a:sym typeface="Open Sans SemiBold"/>
              </a:rPr>
              <a:t>The problem: </a:t>
            </a:r>
            <a:endParaRPr dirty="0">
              <a:solidFill>
                <a:srgbClr val="1967D2"/>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r>
              <a:rPr lang="en-US" sz="1200" dirty="0">
                <a:solidFill>
                  <a:srgbClr val="5F6368"/>
                </a:solidFill>
                <a:latin typeface="Open Sans"/>
                <a:ea typeface="Open Sans"/>
                <a:cs typeface="Open Sans"/>
                <a:sym typeface="Open Sans"/>
              </a:rPr>
              <a:t>Some people have busy schedule or lack the ability to prepare a meal.</a:t>
            </a:r>
          </a:p>
        </p:txBody>
      </p:sp>
      <p:sp>
        <p:nvSpPr>
          <p:cNvPr id="165" name="Google Shape;165;p42"/>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Project overview</a:t>
            </a:r>
            <a:endParaRPr sz="2400">
              <a:solidFill>
                <a:srgbClr val="5F6368"/>
              </a:solidFill>
              <a:latin typeface="Open Sans"/>
              <a:ea typeface="Open Sans"/>
              <a:cs typeface="Open Sans"/>
              <a:sym typeface="Open Sans"/>
            </a:endParaRPr>
          </a:p>
        </p:txBody>
      </p:sp>
      <p:sp>
        <p:nvSpPr>
          <p:cNvPr id="166" name="Google Shape;166;p42"/>
          <p:cNvSpPr/>
          <p:nvPr/>
        </p:nvSpPr>
        <p:spPr>
          <a:xfrm>
            <a:off x="517675" y="1534000"/>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2"/>
          <p:cNvSpPr txBox="1"/>
          <p:nvPr/>
        </p:nvSpPr>
        <p:spPr>
          <a:xfrm>
            <a:off x="4572000" y="2237975"/>
            <a:ext cx="3446100" cy="1892796"/>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4285F4"/>
                </a:solidFill>
                <a:latin typeface="Open Sans SemiBold"/>
                <a:ea typeface="Open Sans SemiBold"/>
                <a:cs typeface="Open Sans SemiBold"/>
                <a:sym typeface="Open Sans SemiBold"/>
              </a:rPr>
              <a:t>The goal: </a:t>
            </a:r>
            <a:endParaRPr dirty="0">
              <a:solidFill>
                <a:srgbClr val="1967D2"/>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r>
              <a:rPr lang="en-US" sz="1200" dirty="0">
                <a:solidFill>
                  <a:srgbClr val="5F6368"/>
                </a:solidFill>
                <a:latin typeface="Open Sans"/>
                <a:ea typeface="Open Sans"/>
                <a:cs typeface="Open Sans"/>
                <a:sym typeface="Open Sans"/>
              </a:rPr>
              <a:t>Design a mobile app for the restaurant that allows users to easily order their food. We like to understand what specific challenges our users might face in the ordering process and how we can help them fix these challenges.</a:t>
            </a:r>
            <a:endParaRPr lang="en-US" sz="1200" b="1" dirty="0">
              <a:solidFill>
                <a:srgbClr val="4285F4"/>
              </a:solidFill>
              <a:latin typeface="Open Sans"/>
              <a:ea typeface="Open Sans"/>
              <a:cs typeface="Open Sans"/>
              <a:sym typeface="Open Sans"/>
            </a:endParaRPr>
          </a:p>
        </p:txBody>
      </p:sp>
      <p:sp>
        <p:nvSpPr>
          <p:cNvPr id="168" name="Google Shape;168;p42"/>
          <p:cNvSpPr/>
          <p:nvPr/>
        </p:nvSpPr>
        <p:spPr>
          <a:xfrm>
            <a:off x="4572000" y="1534000"/>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42"/>
          <p:cNvSpPr/>
          <p:nvPr/>
        </p:nvSpPr>
        <p:spPr>
          <a:xfrm>
            <a:off x="4684213" y="1653525"/>
            <a:ext cx="288875" cy="274249"/>
          </a:xfrm>
          <a:custGeom>
            <a:avLst/>
            <a:gdLst/>
            <a:ahLst/>
            <a:cxnLst/>
            <a:rect l="l" t="t" r="r" b="b"/>
            <a:pathLst>
              <a:path w="1045" h="993" extrusionOk="0">
                <a:moveTo>
                  <a:pt x="522" y="798"/>
                </a:moveTo>
                <a:lnTo>
                  <a:pt x="844" y="992"/>
                </a:lnTo>
                <a:lnTo>
                  <a:pt x="759" y="626"/>
                </a:lnTo>
                <a:lnTo>
                  <a:pt x="1044" y="378"/>
                </a:lnTo>
                <a:lnTo>
                  <a:pt x="669" y="347"/>
                </a:lnTo>
                <a:lnTo>
                  <a:pt x="522" y="0"/>
                </a:lnTo>
                <a:lnTo>
                  <a:pt x="375" y="347"/>
                </a:lnTo>
                <a:lnTo>
                  <a:pt x="0" y="378"/>
                </a:lnTo>
                <a:lnTo>
                  <a:pt x="285" y="626"/>
                </a:lnTo>
                <a:lnTo>
                  <a:pt x="200" y="992"/>
                </a:lnTo>
                <a:lnTo>
                  <a:pt x="522" y="798"/>
                </a:lnTo>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170" name="Google Shape;170;p42"/>
          <p:cNvSpPr/>
          <p:nvPr/>
        </p:nvSpPr>
        <p:spPr>
          <a:xfrm>
            <a:off x="640475" y="1656801"/>
            <a:ext cx="267700" cy="267700"/>
          </a:xfrm>
          <a:custGeom>
            <a:avLst/>
            <a:gdLst/>
            <a:ahLst/>
            <a:cxnLst/>
            <a:rect l="l" t="t" r="r" b="b"/>
            <a:pathLst>
              <a:path w="209550" h="209550" extrusionOk="0">
                <a:moveTo>
                  <a:pt x="115315" y="52353"/>
                </a:moveTo>
                <a:lnTo>
                  <a:pt x="115315" y="115315"/>
                </a:lnTo>
                <a:lnTo>
                  <a:pt x="94235" y="115315"/>
                </a:lnTo>
                <a:lnTo>
                  <a:pt x="94235" y="52353"/>
                </a:lnTo>
                <a:close/>
                <a:moveTo>
                  <a:pt x="115315" y="136256"/>
                </a:moveTo>
                <a:lnTo>
                  <a:pt x="115315" y="157197"/>
                </a:lnTo>
                <a:lnTo>
                  <a:pt x="94235" y="157197"/>
                </a:lnTo>
                <a:lnTo>
                  <a:pt x="94235" y="136256"/>
                </a:lnTo>
                <a:close/>
                <a:moveTo>
                  <a:pt x="104705" y="0"/>
                </a:moveTo>
                <a:lnTo>
                  <a:pt x="99400" y="140"/>
                </a:lnTo>
                <a:lnTo>
                  <a:pt x="94095" y="558"/>
                </a:lnTo>
                <a:lnTo>
                  <a:pt x="88790" y="1256"/>
                </a:lnTo>
                <a:lnTo>
                  <a:pt x="83625" y="2094"/>
                </a:lnTo>
                <a:lnTo>
                  <a:pt x="78599" y="3351"/>
                </a:lnTo>
                <a:lnTo>
                  <a:pt x="73573" y="4747"/>
                </a:lnTo>
                <a:lnTo>
                  <a:pt x="68687" y="6422"/>
                </a:lnTo>
                <a:lnTo>
                  <a:pt x="63940" y="8237"/>
                </a:lnTo>
                <a:lnTo>
                  <a:pt x="59333" y="10331"/>
                </a:lnTo>
                <a:lnTo>
                  <a:pt x="54866" y="12704"/>
                </a:lnTo>
                <a:lnTo>
                  <a:pt x="50398" y="15217"/>
                </a:lnTo>
                <a:lnTo>
                  <a:pt x="46210" y="17870"/>
                </a:lnTo>
                <a:lnTo>
                  <a:pt x="42022" y="20801"/>
                </a:lnTo>
                <a:lnTo>
                  <a:pt x="38113" y="23873"/>
                </a:lnTo>
                <a:lnTo>
                  <a:pt x="34343" y="27223"/>
                </a:lnTo>
                <a:lnTo>
                  <a:pt x="30714" y="30714"/>
                </a:lnTo>
                <a:lnTo>
                  <a:pt x="27223" y="34343"/>
                </a:lnTo>
                <a:lnTo>
                  <a:pt x="23873" y="38113"/>
                </a:lnTo>
                <a:lnTo>
                  <a:pt x="20801" y="42161"/>
                </a:lnTo>
                <a:lnTo>
                  <a:pt x="17870" y="46210"/>
                </a:lnTo>
                <a:lnTo>
                  <a:pt x="15217" y="50398"/>
                </a:lnTo>
                <a:lnTo>
                  <a:pt x="12704" y="54866"/>
                </a:lnTo>
                <a:lnTo>
                  <a:pt x="10331" y="59333"/>
                </a:lnTo>
                <a:lnTo>
                  <a:pt x="8237" y="63940"/>
                </a:lnTo>
                <a:lnTo>
                  <a:pt x="6282" y="68826"/>
                </a:lnTo>
                <a:lnTo>
                  <a:pt x="4747" y="73573"/>
                </a:lnTo>
                <a:lnTo>
                  <a:pt x="3351" y="78599"/>
                </a:lnTo>
                <a:lnTo>
                  <a:pt x="2094" y="83625"/>
                </a:lnTo>
                <a:lnTo>
                  <a:pt x="1256" y="88790"/>
                </a:lnTo>
                <a:lnTo>
                  <a:pt x="558" y="94095"/>
                </a:lnTo>
                <a:lnTo>
                  <a:pt x="140" y="99400"/>
                </a:lnTo>
                <a:lnTo>
                  <a:pt x="0" y="104845"/>
                </a:lnTo>
                <a:lnTo>
                  <a:pt x="140" y="110150"/>
                </a:lnTo>
                <a:lnTo>
                  <a:pt x="558" y="115455"/>
                </a:lnTo>
                <a:lnTo>
                  <a:pt x="1256" y="120760"/>
                </a:lnTo>
                <a:lnTo>
                  <a:pt x="2094" y="125925"/>
                </a:lnTo>
                <a:lnTo>
                  <a:pt x="3351" y="130951"/>
                </a:lnTo>
                <a:lnTo>
                  <a:pt x="4747" y="135977"/>
                </a:lnTo>
                <a:lnTo>
                  <a:pt x="6282" y="140863"/>
                </a:lnTo>
                <a:lnTo>
                  <a:pt x="8237" y="145610"/>
                </a:lnTo>
                <a:lnTo>
                  <a:pt x="10331" y="150217"/>
                </a:lnTo>
                <a:lnTo>
                  <a:pt x="12704" y="154684"/>
                </a:lnTo>
                <a:lnTo>
                  <a:pt x="15217" y="159152"/>
                </a:lnTo>
                <a:lnTo>
                  <a:pt x="17870" y="163340"/>
                </a:lnTo>
                <a:lnTo>
                  <a:pt x="20801" y="167528"/>
                </a:lnTo>
                <a:lnTo>
                  <a:pt x="23873" y="171437"/>
                </a:lnTo>
                <a:lnTo>
                  <a:pt x="27223" y="175207"/>
                </a:lnTo>
                <a:lnTo>
                  <a:pt x="30714" y="178836"/>
                </a:lnTo>
                <a:lnTo>
                  <a:pt x="34343" y="182327"/>
                </a:lnTo>
                <a:lnTo>
                  <a:pt x="38113" y="185677"/>
                </a:lnTo>
                <a:lnTo>
                  <a:pt x="42022" y="188749"/>
                </a:lnTo>
                <a:lnTo>
                  <a:pt x="46210" y="191680"/>
                </a:lnTo>
                <a:lnTo>
                  <a:pt x="50398" y="194333"/>
                </a:lnTo>
                <a:lnTo>
                  <a:pt x="54866" y="196846"/>
                </a:lnTo>
                <a:lnTo>
                  <a:pt x="59333" y="199219"/>
                </a:lnTo>
                <a:lnTo>
                  <a:pt x="63940" y="201313"/>
                </a:lnTo>
                <a:lnTo>
                  <a:pt x="68687" y="203268"/>
                </a:lnTo>
                <a:lnTo>
                  <a:pt x="73573" y="204803"/>
                </a:lnTo>
                <a:lnTo>
                  <a:pt x="78599" y="206199"/>
                </a:lnTo>
                <a:lnTo>
                  <a:pt x="83625" y="207456"/>
                </a:lnTo>
                <a:lnTo>
                  <a:pt x="88790" y="208294"/>
                </a:lnTo>
                <a:lnTo>
                  <a:pt x="94095" y="208992"/>
                </a:lnTo>
                <a:lnTo>
                  <a:pt x="99400" y="209410"/>
                </a:lnTo>
                <a:lnTo>
                  <a:pt x="104705" y="209550"/>
                </a:lnTo>
                <a:lnTo>
                  <a:pt x="110150" y="209410"/>
                </a:lnTo>
                <a:lnTo>
                  <a:pt x="115455" y="208992"/>
                </a:lnTo>
                <a:lnTo>
                  <a:pt x="120760" y="208294"/>
                </a:lnTo>
                <a:lnTo>
                  <a:pt x="125925" y="207456"/>
                </a:lnTo>
                <a:lnTo>
                  <a:pt x="130951" y="206199"/>
                </a:lnTo>
                <a:lnTo>
                  <a:pt x="135977" y="204803"/>
                </a:lnTo>
                <a:lnTo>
                  <a:pt x="140724" y="203268"/>
                </a:lnTo>
                <a:lnTo>
                  <a:pt x="145610" y="201313"/>
                </a:lnTo>
                <a:lnTo>
                  <a:pt x="150217" y="199219"/>
                </a:lnTo>
                <a:lnTo>
                  <a:pt x="154684" y="196846"/>
                </a:lnTo>
                <a:lnTo>
                  <a:pt x="159152" y="194333"/>
                </a:lnTo>
                <a:lnTo>
                  <a:pt x="163340" y="191680"/>
                </a:lnTo>
                <a:lnTo>
                  <a:pt x="167389" y="188749"/>
                </a:lnTo>
                <a:lnTo>
                  <a:pt x="171437" y="185677"/>
                </a:lnTo>
                <a:lnTo>
                  <a:pt x="175207" y="182327"/>
                </a:lnTo>
                <a:lnTo>
                  <a:pt x="178836" y="178836"/>
                </a:lnTo>
                <a:lnTo>
                  <a:pt x="182327" y="175207"/>
                </a:lnTo>
                <a:lnTo>
                  <a:pt x="185677" y="171437"/>
                </a:lnTo>
                <a:lnTo>
                  <a:pt x="188749" y="167528"/>
                </a:lnTo>
                <a:lnTo>
                  <a:pt x="191680" y="163340"/>
                </a:lnTo>
                <a:lnTo>
                  <a:pt x="194333" y="159152"/>
                </a:lnTo>
                <a:lnTo>
                  <a:pt x="196846" y="154684"/>
                </a:lnTo>
                <a:lnTo>
                  <a:pt x="199219" y="150217"/>
                </a:lnTo>
                <a:lnTo>
                  <a:pt x="201313" y="145610"/>
                </a:lnTo>
                <a:lnTo>
                  <a:pt x="203128" y="140863"/>
                </a:lnTo>
                <a:lnTo>
                  <a:pt x="204803" y="135977"/>
                </a:lnTo>
                <a:lnTo>
                  <a:pt x="206199" y="130951"/>
                </a:lnTo>
                <a:lnTo>
                  <a:pt x="207456" y="125925"/>
                </a:lnTo>
                <a:lnTo>
                  <a:pt x="208294" y="120760"/>
                </a:lnTo>
                <a:lnTo>
                  <a:pt x="208992" y="115455"/>
                </a:lnTo>
                <a:lnTo>
                  <a:pt x="209410" y="110150"/>
                </a:lnTo>
                <a:lnTo>
                  <a:pt x="209550" y="104845"/>
                </a:lnTo>
                <a:lnTo>
                  <a:pt x="209410" y="99400"/>
                </a:lnTo>
                <a:lnTo>
                  <a:pt x="208992" y="94095"/>
                </a:lnTo>
                <a:lnTo>
                  <a:pt x="208294" y="88790"/>
                </a:lnTo>
                <a:lnTo>
                  <a:pt x="207456" y="83625"/>
                </a:lnTo>
                <a:lnTo>
                  <a:pt x="206199" y="78599"/>
                </a:lnTo>
                <a:lnTo>
                  <a:pt x="204803" y="73573"/>
                </a:lnTo>
                <a:lnTo>
                  <a:pt x="203128" y="68826"/>
                </a:lnTo>
                <a:lnTo>
                  <a:pt x="201313" y="63940"/>
                </a:lnTo>
                <a:lnTo>
                  <a:pt x="199219" y="59333"/>
                </a:lnTo>
                <a:lnTo>
                  <a:pt x="196846" y="54866"/>
                </a:lnTo>
                <a:lnTo>
                  <a:pt x="194333" y="50398"/>
                </a:lnTo>
                <a:lnTo>
                  <a:pt x="191680" y="46210"/>
                </a:lnTo>
                <a:lnTo>
                  <a:pt x="188749" y="42161"/>
                </a:lnTo>
                <a:lnTo>
                  <a:pt x="185677" y="38113"/>
                </a:lnTo>
                <a:lnTo>
                  <a:pt x="182327" y="34343"/>
                </a:lnTo>
                <a:lnTo>
                  <a:pt x="178836" y="30714"/>
                </a:lnTo>
                <a:lnTo>
                  <a:pt x="175207" y="27223"/>
                </a:lnTo>
                <a:lnTo>
                  <a:pt x="171437" y="23873"/>
                </a:lnTo>
                <a:lnTo>
                  <a:pt x="167389" y="20801"/>
                </a:lnTo>
                <a:lnTo>
                  <a:pt x="163340" y="17870"/>
                </a:lnTo>
                <a:lnTo>
                  <a:pt x="159152" y="15217"/>
                </a:lnTo>
                <a:lnTo>
                  <a:pt x="154684" y="12704"/>
                </a:lnTo>
                <a:lnTo>
                  <a:pt x="150217" y="10331"/>
                </a:lnTo>
                <a:lnTo>
                  <a:pt x="145610" y="8237"/>
                </a:lnTo>
                <a:lnTo>
                  <a:pt x="140724" y="6422"/>
                </a:lnTo>
                <a:lnTo>
                  <a:pt x="135977" y="4747"/>
                </a:lnTo>
                <a:lnTo>
                  <a:pt x="130951" y="3351"/>
                </a:lnTo>
                <a:lnTo>
                  <a:pt x="125925" y="2094"/>
                </a:lnTo>
                <a:lnTo>
                  <a:pt x="120760" y="1256"/>
                </a:lnTo>
                <a:lnTo>
                  <a:pt x="115455" y="558"/>
                </a:lnTo>
                <a:lnTo>
                  <a:pt x="110150" y="140"/>
                </a:lnTo>
                <a:lnTo>
                  <a:pt x="1047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43"/>
          <p:cNvSpPr txBox="1"/>
          <p:nvPr/>
        </p:nvSpPr>
        <p:spPr>
          <a:xfrm>
            <a:off x="517675" y="2237975"/>
            <a:ext cx="3446100" cy="130802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4285F4"/>
                </a:solidFill>
                <a:latin typeface="Open Sans SemiBold"/>
                <a:ea typeface="Open Sans SemiBold"/>
                <a:cs typeface="Open Sans SemiBold"/>
                <a:sym typeface="Open Sans SemiBold"/>
              </a:rPr>
              <a:t>My role: </a:t>
            </a:r>
            <a:endParaRPr dirty="0">
              <a:solidFill>
                <a:srgbClr val="1967D2"/>
              </a:solidFill>
              <a:latin typeface="Open Sans SemiBold"/>
              <a:ea typeface="Open Sans SemiBold"/>
              <a:cs typeface="Open Sans SemiBold"/>
              <a:sym typeface="Open Sans SemiBold"/>
            </a:endParaRPr>
          </a:p>
          <a:p>
            <a:pPr rtl="0">
              <a:spcBef>
                <a:spcPts val="0"/>
              </a:spcBef>
              <a:spcAft>
                <a:spcPts val="0"/>
              </a:spcAft>
            </a:pPr>
            <a:r>
              <a:rPr lang="en-US" sz="1200" b="0" i="0" u="none" strike="noStrike" dirty="0">
                <a:solidFill>
                  <a:srgbClr val="5F6368"/>
                </a:solidFill>
                <a:effectLst/>
                <a:latin typeface="Open Sans" panose="020B0606030504020204" pitchFamily="34" charset="0"/>
              </a:rPr>
              <a:t>UX designer designing an app for the restaurant from conception to delivery.</a:t>
            </a:r>
            <a:endParaRPr lang="en-US" sz="1600" b="0" dirty="0">
              <a:effectLst/>
            </a:endParaRPr>
          </a:p>
          <a:p>
            <a:br>
              <a:rPr lang="en-US" sz="1600" dirty="0"/>
            </a:br>
            <a:endParaRPr lang="en-US" sz="1200" b="1" dirty="0">
              <a:solidFill>
                <a:srgbClr val="4285F4"/>
              </a:solidFill>
              <a:latin typeface="Open Sans"/>
              <a:ea typeface="Open Sans"/>
              <a:cs typeface="Open Sans"/>
              <a:sym typeface="Open Sans"/>
            </a:endParaRPr>
          </a:p>
        </p:txBody>
      </p:sp>
      <p:sp>
        <p:nvSpPr>
          <p:cNvPr id="176" name="Google Shape;176;p43"/>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Project overview</a:t>
            </a:r>
            <a:endParaRPr sz="2400">
              <a:solidFill>
                <a:srgbClr val="5F6368"/>
              </a:solidFill>
              <a:latin typeface="Open Sans"/>
              <a:ea typeface="Open Sans"/>
              <a:cs typeface="Open Sans"/>
              <a:sym typeface="Open Sans"/>
            </a:endParaRPr>
          </a:p>
        </p:txBody>
      </p:sp>
      <p:sp>
        <p:nvSpPr>
          <p:cNvPr id="177" name="Google Shape;177;p43"/>
          <p:cNvSpPr/>
          <p:nvPr/>
        </p:nvSpPr>
        <p:spPr>
          <a:xfrm>
            <a:off x="517675" y="1534000"/>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43"/>
          <p:cNvSpPr txBox="1"/>
          <p:nvPr/>
        </p:nvSpPr>
        <p:spPr>
          <a:xfrm>
            <a:off x="4572000" y="2237975"/>
            <a:ext cx="3446100" cy="1677352"/>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4285F4"/>
                </a:solidFill>
                <a:latin typeface="Open Sans SemiBold"/>
                <a:ea typeface="Open Sans SemiBold"/>
                <a:cs typeface="Open Sans SemiBold"/>
                <a:sym typeface="Open Sans SemiBold"/>
              </a:rPr>
              <a:t>Responsibilities</a:t>
            </a:r>
            <a:r>
              <a:rPr lang="en" dirty="0">
                <a:solidFill>
                  <a:srgbClr val="1967D2"/>
                </a:solidFill>
                <a:latin typeface="Open Sans SemiBold"/>
                <a:ea typeface="Open Sans SemiBold"/>
                <a:cs typeface="Open Sans SemiBold"/>
                <a:sym typeface="Open Sans SemiBold"/>
              </a:rPr>
              <a:t>: </a:t>
            </a:r>
            <a:endParaRPr dirty="0">
              <a:solidFill>
                <a:srgbClr val="1967D2"/>
              </a:solidFill>
              <a:latin typeface="Open Sans SemiBold"/>
              <a:ea typeface="Open Sans SemiBold"/>
              <a:cs typeface="Open Sans SemiBold"/>
              <a:sym typeface="Open Sans SemiBold"/>
            </a:endParaRPr>
          </a:p>
          <a:p>
            <a:pPr rtl="0">
              <a:spcBef>
                <a:spcPts val="0"/>
              </a:spcBef>
              <a:spcAft>
                <a:spcPts val="0"/>
              </a:spcAft>
            </a:pPr>
            <a:r>
              <a:rPr lang="en-US" sz="1200" b="0" i="0" u="none" strike="noStrike" dirty="0">
                <a:solidFill>
                  <a:srgbClr val="5F6368"/>
                </a:solidFill>
                <a:effectLst/>
                <a:latin typeface="Open Sans" panose="020B0606030504020204" pitchFamily="34" charset="0"/>
              </a:rPr>
              <a:t>Conducting interviews, paper and digital wireframing, low and high-fidelity prototyping, conducting usability studies, accounting for accessibility, and iterating on designs.</a:t>
            </a:r>
            <a:endParaRPr lang="en-US" sz="1600" b="0" dirty="0">
              <a:effectLst/>
            </a:endParaRPr>
          </a:p>
          <a:p>
            <a:br>
              <a:rPr lang="en-US" sz="1600" dirty="0"/>
            </a:br>
            <a:endParaRPr lang="en-US" sz="1200" b="1" dirty="0">
              <a:solidFill>
                <a:srgbClr val="4285F4"/>
              </a:solidFill>
              <a:latin typeface="Open Sans"/>
              <a:ea typeface="Open Sans"/>
              <a:cs typeface="Open Sans"/>
              <a:sym typeface="Open Sans"/>
            </a:endParaRPr>
          </a:p>
        </p:txBody>
      </p:sp>
      <p:sp>
        <p:nvSpPr>
          <p:cNvPr id="179" name="Google Shape;179;p43"/>
          <p:cNvSpPr/>
          <p:nvPr/>
        </p:nvSpPr>
        <p:spPr>
          <a:xfrm>
            <a:off x="4572000" y="1534000"/>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43"/>
          <p:cNvSpPr/>
          <p:nvPr/>
        </p:nvSpPr>
        <p:spPr>
          <a:xfrm>
            <a:off x="645441" y="1662440"/>
            <a:ext cx="257757" cy="256421"/>
          </a:xfrm>
          <a:custGeom>
            <a:avLst/>
            <a:gdLst/>
            <a:ahLst/>
            <a:cxnLst/>
            <a:rect l="l" t="t" r="r" b="b"/>
            <a:pathLst>
              <a:path w="851" h="847" extrusionOk="0">
                <a:moveTo>
                  <a:pt x="423" y="423"/>
                </a:moveTo>
                <a:cubicBezTo>
                  <a:pt x="542" y="423"/>
                  <a:pt x="635" y="327"/>
                  <a:pt x="635" y="212"/>
                </a:cubicBezTo>
                <a:cubicBezTo>
                  <a:pt x="635" y="93"/>
                  <a:pt x="539" y="0"/>
                  <a:pt x="423" y="0"/>
                </a:cubicBezTo>
                <a:cubicBezTo>
                  <a:pt x="308" y="0"/>
                  <a:pt x="212" y="96"/>
                  <a:pt x="212" y="212"/>
                </a:cubicBezTo>
                <a:cubicBezTo>
                  <a:pt x="209" y="327"/>
                  <a:pt x="305" y="423"/>
                  <a:pt x="423" y="423"/>
                </a:cubicBezTo>
                <a:close/>
                <a:moveTo>
                  <a:pt x="423" y="528"/>
                </a:moveTo>
                <a:cubicBezTo>
                  <a:pt x="282" y="528"/>
                  <a:pt x="0" y="598"/>
                  <a:pt x="0" y="738"/>
                </a:cubicBezTo>
                <a:lnTo>
                  <a:pt x="0" y="846"/>
                </a:lnTo>
                <a:lnTo>
                  <a:pt x="850" y="846"/>
                </a:lnTo>
                <a:lnTo>
                  <a:pt x="850" y="738"/>
                </a:lnTo>
                <a:cubicBezTo>
                  <a:pt x="847" y="601"/>
                  <a:pt x="564" y="528"/>
                  <a:pt x="423" y="528"/>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181" name="Google Shape;181;p43"/>
          <p:cNvSpPr/>
          <p:nvPr/>
        </p:nvSpPr>
        <p:spPr>
          <a:xfrm>
            <a:off x="4685687" y="1710781"/>
            <a:ext cx="285935" cy="159748"/>
          </a:xfrm>
          <a:custGeom>
            <a:avLst/>
            <a:gdLst/>
            <a:ahLst/>
            <a:cxnLst/>
            <a:rect l="l" t="t" r="r" b="b"/>
            <a:pathLst>
              <a:path w="941" h="526" extrusionOk="0">
                <a:moveTo>
                  <a:pt x="0" y="316"/>
                </a:moveTo>
                <a:lnTo>
                  <a:pt x="105" y="316"/>
                </a:lnTo>
                <a:lnTo>
                  <a:pt x="105" y="212"/>
                </a:lnTo>
                <a:lnTo>
                  <a:pt x="0" y="212"/>
                </a:lnTo>
                <a:lnTo>
                  <a:pt x="0" y="316"/>
                </a:lnTo>
                <a:close/>
                <a:moveTo>
                  <a:pt x="0" y="525"/>
                </a:moveTo>
                <a:lnTo>
                  <a:pt x="105" y="525"/>
                </a:lnTo>
                <a:lnTo>
                  <a:pt x="105" y="421"/>
                </a:lnTo>
                <a:lnTo>
                  <a:pt x="0" y="421"/>
                </a:lnTo>
                <a:lnTo>
                  <a:pt x="0" y="525"/>
                </a:lnTo>
                <a:close/>
                <a:moveTo>
                  <a:pt x="0" y="105"/>
                </a:moveTo>
                <a:lnTo>
                  <a:pt x="105" y="105"/>
                </a:lnTo>
                <a:lnTo>
                  <a:pt x="105" y="0"/>
                </a:lnTo>
                <a:lnTo>
                  <a:pt x="0" y="0"/>
                </a:lnTo>
                <a:lnTo>
                  <a:pt x="0" y="105"/>
                </a:lnTo>
                <a:close/>
                <a:moveTo>
                  <a:pt x="209" y="316"/>
                </a:moveTo>
                <a:lnTo>
                  <a:pt x="940" y="316"/>
                </a:lnTo>
                <a:lnTo>
                  <a:pt x="940" y="212"/>
                </a:lnTo>
                <a:lnTo>
                  <a:pt x="209" y="212"/>
                </a:lnTo>
                <a:lnTo>
                  <a:pt x="209" y="316"/>
                </a:lnTo>
                <a:close/>
                <a:moveTo>
                  <a:pt x="209" y="525"/>
                </a:moveTo>
                <a:lnTo>
                  <a:pt x="940" y="525"/>
                </a:lnTo>
                <a:lnTo>
                  <a:pt x="940" y="421"/>
                </a:lnTo>
                <a:lnTo>
                  <a:pt x="209" y="421"/>
                </a:lnTo>
                <a:lnTo>
                  <a:pt x="209" y="525"/>
                </a:lnTo>
                <a:close/>
                <a:moveTo>
                  <a:pt x="209" y="0"/>
                </a:moveTo>
                <a:lnTo>
                  <a:pt x="209" y="105"/>
                </a:lnTo>
                <a:lnTo>
                  <a:pt x="940" y="105"/>
                </a:lnTo>
                <a:lnTo>
                  <a:pt x="940" y="0"/>
                </a:lnTo>
                <a:lnTo>
                  <a:pt x="209" y="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A4335"/>
        </a:solidFill>
        <a:effectLst/>
      </p:bgPr>
    </p:bg>
    <p:spTree>
      <p:nvGrpSpPr>
        <p:cNvPr id="1" name="Shape 185"/>
        <p:cNvGrpSpPr/>
        <p:nvPr/>
      </p:nvGrpSpPr>
      <p:grpSpPr>
        <a:xfrm>
          <a:off x="0" y="0"/>
          <a:ext cx="0" cy="0"/>
          <a:chOff x="0" y="0"/>
          <a:chExt cx="0" cy="0"/>
        </a:xfrm>
      </p:grpSpPr>
      <p:sp>
        <p:nvSpPr>
          <p:cNvPr id="186" name="Google Shape;186;p44"/>
          <p:cNvSpPr txBox="1"/>
          <p:nvPr/>
        </p:nvSpPr>
        <p:spPr>
          <a:xfrm>
            <a:off x="-460025" y="2082300"/>
            <a:ext cx="3704400" cy="9789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Understanding</a:t>
            </a:r>
            <a:endParaRPr sz="2400">
              <a:solidFill>
                <a:srgbClr val="FFFFFF"/>
              </a:solidFill>
              <a:latin typeface="Open Sans"/>
              <a:ea typeface="Open Sans"/>
              <a:cs typeface="Open Sans"/>
              <a:sym typeface="Open Sans"/>
            </a:endParaRPr>
          </a:p>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the user</a:t>
            </a:r>
            <a:endParaRPr sz="2400">
              <a:solidFill>
                <a:srgbClr val="FFFFFF"/>
              </a:solidFill>
              <a:latin typeface="Open Sans"/>
              <a:ea typeface="Open Sans"/>
              <a:cs typeface="Open Sans"/>
              <a:sym typeface="Open Sans"/>
            </a:endParaRPr>
          </a:p>
        </p:txBody>
      </p:sp>
      <p:sp>
        <p:nvSpPr>
          <p:cNvPr id="187" name="Google Shape;187;p44"/>
          <p:cNvSpPr txBox="1"/>
          <p:nvPr/>
        </p:nvSpPr>
        <p:spPr>
          <a:xfrm>
            <a:off x="3712425" y="1886850"/>
            <a:ext cx="3946500" cy="13698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User research</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Personas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Problem statements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User journey maps</a:t>
            </a:r>
            <a:endParaRPr>
              <a:solidFill>
                <a:srgbClr val="FFFFFF"/>
              </a:solidFill>
              <a:latin typeface="Open Sans"/>
              <a:ea typeface="Open Sans"/>
              <a:cs typeface="Open Sans"/>
              <a:sym typeface="Open Sans"/>
            </a:endParaRPr>
          </a:p>
        </p:txBody>
      </p:sp>
      <p:cxnSp>
        <p:nvCxnSpPr>
          <p:cNvPr id="188" name="Google Shape;188;p44"/>
          <p:cNvCxnSpPr/>
          <p:nvPr/>
        </p:nvCxnSpPr>
        <p:spPr>
          <a:xfrm>
            <a:off x="3460100" y="1032150"/>
            <a:ext cx="36600" cy="307920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45"/>
          <p:cNvSpPr/>
          <p:nvPr/>
        </p:nvSpPr>
        <p:spPr>
          <a:xfrm>
            <a:off x="517675" y="1832019"/>
            <a:ext cx="7938900" cy="2510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45"/>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User research: summary</a:t>
            </a:r>
            <a:endParaRPr sz="2400">
              <a:solidFill>
                <a:srgbClr val="5F6368"/>
              </a:solidFill>
              <a:latin typeface="Open Sans"/>
              <a:ea typeface="Open Sans"/>
              <a:cs typeface="Open Sans"/>
              <a:sym typeface="Open Sans"/>
            </a:endParaRPr>
          </a:p>
        </p:txBody>
      </p:sp>
      <p:sp>
        <p:nvSpPr>
          <p:cNvPr id="195" name="Google Shape;195;p45"/>
          <p:cNvSpPr txBox="1"/>
          <p:nvPr/>
        </p:nvSpPr>
        <p:spPr>
          <a:xfrm>
            <a:off x="919075" y="2461800"/>
            <a:ext cx="7136100" cy="1671196"/>
          </a:xfrm>
          <a:prstGeom prst="rect">
            <a:avLst/>
          </a:prstGeom>
          <a:noFill/>
          <a:ln>
            <a:noFill/>
          </a:ln>
        </p:spPr>
        <p:txBody>
          <a:bodyPr spcFirstLastPara="1" wrap="square" lIns="0" tIns="91425" rIns="91425" bIns="91425" anchor="t" anchorCtr="0">
            <a:spAutoFit/>
          </a:bodyPr>
          <a:lstStyle/>
          <a:p>
            <a:pPr marL="0" lvl="0" indent="0" algn="ctr" rtl="0">
              <a:lnSpc>
                <a:spcPct val="115000"/>
              </a:lnSpc>
              <a:spcBef>
                <a:spcPts val="0"/>
              </a:spcBef>
              <a:spcAft>
                <a:spcPts val="0"/>
              </a:spcAft>
              <a:buNone/>
            </a:pPr>
            <a:r>
              <a:rPr lang="en-US" sz="1200" dirty="0">
                <a:solidFill>
                  <a:srgbClr val="5F6368"/>
                </a:solidFill>
                <a:latin typeface="Open Sans"/>
                <a:ea typeface="Open Sans"/>
                <a:cs typeface="Open Sans"/>
                <a:sym typeface="Open Sans"/>
              </a:rPr>
              <a:t>I conducted interviews and created empathy maps to understand the users I’m </a:t>
            </a:r>
          </a:p>
          <a:p>
            <a:pPr marL="0" lvl="0" indent="0" algn="ctr" rtl="0">
              <a:lnSpc>
                <a:spcPct val="115000"/>
              </a:lnSpc>
              <a:spcBef>
                <a:spcPts val="0"/>
              </a:spcBef>
              <a:spcAft>
                <a:spcPts val="0"/>
              </a:spcAft>
              <a:buNone/>
            </a:pPr>
            <a:r>
              <a:rPr lang="en-US" sz="1200" dirty="0">
                <a:solidFill>
                  <a:srgbClr val="5F6368"/>
                </a:solidFill>
                <a:latin typeface="Open Sans"/>
                <a:ea typeface="Open Sans"/>
                <a:cs typeface="Open Sans"/>
                <a:sym typeface="Open Sans"/>
              </a:rPr>
              <a:t>designing for and their needs. A primary user group identified through research </a:t>
            </a:r>
          </a:p>
          <a:p>
            <a:pPr marL="0" lvl="0" indent="0" algn="ctr" rtl="0">
              <a:lnSpc>
                <a:spcPct val="115000"/>
              </a:lnSpc>
              <a:spcBef>
                <a:spcPts val="0"/>
              </a:spcBef>
              <a:spcAft>
                <a:spcPts val="0"/>
              </a:spcAft>
              <a:buNone/>
            </a:pPr>
            <a:r>
              <a:rPr lang="en-US" sz="1200" dirty="0">
                <a:solidFill>
                  <a:srgbClr val="5F6368"/>
                </a:solidFill>
                <a:latin typeface="Open Sans"/>
                <a:ea typeface="Open Sans"/>
                <a:cs typeface="Open Sans"/>
                <a:sym typeface="Open Sans"/>
              </a:rPr>
              <a:t>was adults who have less ability to cook.</a:t>
            </a:r>
          </a:p>
          <a:p>
            <a:pPr marL="0" lvl="0" indent="0" algn="ctr" rtl="0">
              <a:lnSpc>
                <a:spcPct val="115000"/>
              </a:lnSpc>
              <a:spcBef>
                <a:spcPts val="0"/>
              </a:spcBef>
              <a:spcAft>
                <a:spcPts val="0"/>
              </a:spcAft>
              <a:buNone/>
            </a:pPr>
            <a:endParaRPr lang="en-US" sz="1200" dirty="0">
              <a:solidFill>
                <a:srgbClr val="5F6368"/>
              </a:solidFill>
              <a:latin typeface="Open Sans"/>
              <a:ea typeface="Open Sans"/>
              <a:cs typeface="Open Sans"/>
              <a:sym typeface="Open Sans"/>
            </a:endParaRPr>
          </a:p>
          <a:p>
            <a:pPr marL="0" lvl="0" indent="0" algn="ctr" rtl="0">
              <a:lnSpc>
                <a:spcPct val="115000"/>
              </a:lnSpc>
              <a:spcBef>
                <a:spcPts val="0"/>
              </a:spcBef>
              <a:spcAft>
                <a:spcPts val="0"/>
              </a:spcAft>
              <a:buNone/>
            </a:pPr>
            <a:r>
              <a:rPr lang="en-US" sz="1200" dirty="0">
                <a:solidFill>
                  <a:srgbClr val="5F6368"/>
                </a:solidFill>
                <a:latin typeface="Open Sans"/>
                <a:ea typeface="Open Sans"/>
                <a:cs typeface="Open Sans"/>
                <a:sym typeface="Open Sans"/>
              </a:rPr>
              <a:t>Although this user group had presumed problem, research </a:t>
            </a:r>
          </a:p>
          <a:p>
            <a:pPr marL="0" lvl="0" indent="0" algn="ctr" rtl="0">
              <a:lnSpc>
                <a:spcPct val="115000"/>
              </a:lnSpc>
              <a:spcBef>
                <a:spcPts val="0"/>
              </a:spcBef>
              <a:spcAft>
                <a:spcPts val="0"/>
              </a:spcAft>
              <a:buNone/>
            </a:pPr>
            <a:r>
              <a:rPr lang="en-US" sz="1200" dirty="0">
                <a:solidFill>
                  <a:srgbClr val="5F6368"/>
                </a:solidFill>
                <a:latin typeface="Open Sans"/>
                <a:ea typeface="Open Sans"/>
                <a:cs typeface="Open Sans"/>
                <a:sym typeface="Open Sans"/>
              </a:rPr>
              <a:t>also revealed that physical ability was not the only factor limiting users from cooking at home. </a:t>
            </a:r>
          </a:p>
          <a:p>
            <a:pPr marL="0" lvl="0" indent="0" algn="ctr" rtl="0">
              <a:lnSpc>
                <a:spcPct val="115000"/>
              </a:lnSpc>
              <a:spcBef>
                <a:spcPts val="0"/>
              </a:spcBef>
              <a:spcAft>
                <a:spcPts val="0"/>
              </a:spcAft>
              <a:buNone/>
            </a:pPr>
            <a:r>
              <a:rPr lang="en-US" sz="1200" dirty="0">
                <a:solidFill>
                  <a:srgbClr val="5F6368"/>
                </a:solidFill>
                <a:latin typeface="Open Sans"/>
                <a:ea typeface="Open Sans"/>
                <a:cs typeface="Open Sans"/>
                <a:sym typeface="Open Sans"/>
              </a:rPr>
              <a:t>Other user needs was to have more time for leisure activity, family time and rest. </a:t>
            </a:r>
            <a:endParaRPr lang="en-US" sz="1200" b="1" dirty="0">
              <a:solidFill>
                <a:srgbClr val="1967D2"/>
              </a:solidFill>
              <a:latin typeface="Open Sans"/>
              <a:ea typeface="Open Sans"/>
              <a:cs typeface="Open Sans"/>
              <a:sym typeface="Open Sans"/>
            </a:endParaRPr>
          </a:p>
        </p:txBody>
      </p:sp>
      <p:sp>
        <p:nvSpPr>
          <p:cNvPr id="196" name="Google Shape;196;p45"/>
          <p:cNvSpPr/>
          <p:nvPr/>
        </p:nvSpPr>
        <p:spPr>
          <a:xfrm>
            <a:off x="4230475" y="1602212"/>
            <a:ext cx="513300" cy="513300"/>
          </a:xfrm>
          <a:prstGeom prst="ellipse">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5"/>
          <p:cNvSpPr/>
          <p:nvPr/>
        </p:nvSpPr>
        <p:spPr>
          <a:xfrm>
            <a:off x="4373201" y="1744926"/>
            <a:ext cx="227849" cy="227849"/>
          </a:xfrm>
          <a:custGeom>
            <a:avLst/>
            <a:gdLst/>
            <a:ahLst/>
            <a:cxnLst/>
            <a:rect l="l" t="t" r="r" b="b"/>
            <a:pathLst>
              <a:path w="940" h="941" extrusionOk="0">
                <a:moveTo>
                  <a:pt x="835" y="0"/>
                </a:moveTo>
                <a:lnTo>
                  <a:pt x="104" y="0"/>
                </a:lnTo>
                <a:cubicBezTo>
                  <a:pt x="47" y="0"/>
                  <a:pt x="0" y="48"/>
                  <a:pt x="0" y="105"/>
                </a:cubicBezTo>
                <a:lnTo>
                  <a:pt x="0" y="835"/>
                </a:lnTo>
                <a:cubicBezTo>
                  <a:pt x="0" y="892"/>
                  <a:pt x="47" y="940"/>
                  <a:pt x="104" y="940"/>
                </a:cubicBezTo>
                <a:lnTo>
                  <a:pt x="835" y="940"/>
                </a:lnTo>
                <a:cubicBezTo>
                  <a:pt x="891" y="940"/>
                  <a:pt x="939" y="892"/>
                  <a:pt x="939" y="835"/>
                </a:cubicBezTo>
                <a:lnTo>
                  <a:pt x="939" y="105"/>
                </a:lnTo>
                <a:cubicBezTo>
                  <a:pt x="939" y="48"/>
                  <a:pt x="891" y="0"/>
                  <a:pt x="835" y="0"/>
                </a:cubicBezTo>
                <a:close/>
                <a:moveTo>
                  <a:pt x="313" y="734"/>
                </a:moveTo>
                <a:lnTo>
                  <a:pt x="208" y="734"/>
                </a:lnTo>
                <a:lnTo>
                  <a:pt x="208" y="367"/>
                </a:lnTo>
                <a:lnTo>
                  <a:pt x="313" y="367"/>
                </a:lnTo>
                <a:lnTo>
                  <a:pt x="313" y="734"/>
                </a:lnTo>
                <a:close/>
                <a:moveTo>
                  <a:pt x="522" y="734"/>
                </a:moveTo>
                <a:lnTo>
                  <a:pt x="417" y="734"/>
                </a:lnTo>
                <a:lnTo>
                  <a:pt x="417" y="212"/>
                </a:lnTo>
                <a:lnTo>
                  <a:pt x="522" y="212"/>
                </a:lnTo>
                <a:lnTo>
                  <a:pt x="522" y="734"/>
                </a:lnTo>
                <a:close/>
                <a:moveTo>
                  <a:pt x="730" y="734"/>
                </a:moveTo>
                <a:lnTo>
                  <a:pt x="626" y="734"/>
                </a:lnTo>
                <a:lnTo>
                  <a:pt x="626" y="525"/>
                </a:lnTo>
                <a:lnTo>
                  <a:pt x="730" y="525"/>
                </a:lnTo>
                <a:lnTo>
                  <a:pt x="730" y="734"/>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46"/>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User research: pain points</a:t>
            </a:r>
            <a:endParaRPr sz="2400">
              <a:solidFill>
                <a:srgbClr val="5F6368"/>
              </a:solidFill>
              <a:latin typeface="Open Sans"/>
              <a:ea typeface="Open Sans"/>
              <a:cs typeface="Open Sans"/>
              <a:sym typeface="Open Sans"/>
            </a:endParaRPr>
          </a:p>
        </p:txBody>
      </p:sp>
      <p:sp>
        <p:nvSpPr>
          <p:cNvPr id="203" name="Google Shape;203;p46"/>
          <p:cNvSpPr txBox="1"/>
          <p:nvPr/>
        </p:nvSpPr>
        <p:spPr>
          <a:xfrm>
            <a:off x="1575595" y="2037202"/>
            <a:ext cx="1872600" cy="507801"/>
          </a:xfrm>
          <a:prstGeom prst="rect">
            <a:avLst/>
          </a:prstGeom>
          <a:noFill/>
          <a:ln>
            <a:noFill/>
          </a:ln>
        </p:spPr>
        <p:txBody>
          <a:bodyPr spcFirstLastPara="1" wrap="square" lIns="0" tIns="91425" rIns="91425" bIns="91425" anchor="t" anchorCtr="0">
            <a:spAutoFit/>
          </a:bodyPr>
          <a:lstStyle/>
          <a:p>
            <a:pPr marL="0" lvl="0" indent="0" algn="ctr" rtl="0">
              <a:lnSpc>
                <a:spcPct val="150000"/>
              </a:lnSpc>
              <a:spcBef>
                <a:spcPts val="0"/>
              </a:spcBef>
              <a:spcAft>
                <a:spcPts val="0"/>
              </a:spcAft>
              <a:buNone/>
            </a:pPr>
            <a:r>
              <a:rPr lang="en" dirty="0">
                <a:solidFill>
                  <a:srgbClr val="EA4335"/>
                </a:solidFill>
                <a:latin typeface="Open Sans SemiBold"/>
                <a:ea typeface="Open Sans SemiBold"/>
                <a:cs typeface="Open Sans SemiBold"/>
                <a:sym typeface="Open Sans SemiBold"/>
              </a:rPr>
              <a:t>Physical ability</a:t>
            </a:r>
            <a:endParaRPr dirty="0">
              <a:solidFill>
                <a:srgbClr val="4285F4"/>
              </a:solidFill>
              <a:latin typeface="Open Sans SemiBold"/>
              <a:ea typeface="Open Sans SemiBold"/>
              <a:cs typeface="Open Sans SemiBold"/>
              <a:sym typeface="Open Sans SemiBold"/>
            </a:endParaRPr>
          </a:p>
        </p:txBody>
      </p:sp>
      <p:sp>
        <p:nvSpPr>
          <p:cNvPr id="204" name="Google Shape;204;p46"/>
          <p:cNvSpPr txBox="1"/>
          <p:nvPr/>
        </p:nvSpPr>
        <p:spPr>
          <a:xfrm>
            <a:off x="1575607" y="2550827"/>
            <a:ext cx="1872600" cy="1034099"/>
          </a:xfrm>
          <a:prstGeom prst="rect">
            <a:avLst/>
          </a:prstGeom>
          <a:noFill/>
          <a:ln>
            <a:noFill/>
          </a:ln>
        </p:spPr>
        <p:txBody>
          <a:bodyPr spcFirstLastPara="1" wrap="square" lIns="0" tIns="91425" rIns="91425" bIns="91425" anchor="t" anchorCtr="0">
            <a:spAutoFit/>
          </a:bodyPr>
          <a:lstStyle/>
          <a:p>
            <a:pPr marL="0" lvl="0" indent="0" algn="ctr" rtl="0">
              <a:lnSpc>
                <a:spcPct val="115000"/>
              </a:lnSpc>
              <a:spcBef>
                <a:spcPts val="0"/>
              </a:spcBef>
              <a:spcAft>
                <a:spcPts val="0"/>
              </a:spcAft>
              <a:buNone/>
            </a:pPr>
            <a:r>
              <a:rPr lang="en" sz="1200" dirty="0">
                <a:solidFill>
                  <a:srgbClr val="5F6368"/>
                </a:solidFill>
                <a:latin typeface="Open Sans"/>
                <a:ea typeface="Open Sans"/>
                <a:cs typeface="Open Sans"/>
                <a:sym typeface="Open Sans"/>
              </a:rPr>
              <a:t>Many adults have less energya and physical ability to prepare meal on their own.</a:t>
            </a:r>
            <a:endParaRPr sz="1200" dirty="0"/>
          </a:p>
        </p:txBody>
      </p:sp>
      <p:sp>
        <p:nvSpPr>
          <p:cNvPr id="205" name="Google Shape;205;p46"/>
          <p:cNvSpPr txBox="1"/>
          <p:nvPr/>
        </p:nvSpPr>
        <p:spPr>
          <a:xfrm>
            <a:off x="3716845" y="2037202"/>
            <a:ext cx="1872600" cy="507801"/>
          </a:xfrm>
          <a:prstGeom prst="rect">
            <a:avLst/>
          </a:prstGeom>
          <a:noFill/>
          <a:ln>
            <a:noFill/>
          </a:ln>
        </p:spPr>
        <p:txBody>
          <a:bodyPr spcFirstLastPara="1" wrap="square" lIns="0" tIns="91425" rIns="91425" bIns="91425" anchor="t" anchorCtr="0">
            <a:spAutoFit/>
          </a:bodyPr>
          <a:lstStyle/>
          <a:p>
            <a:pPr marL="0" lvl="0" indent="0" algn="ctr" rtl="0">
              <a:lnSpc>
                <a:spcPct val="150000"/>
              </a:lnSpc>
              <a:spcBef>
                <a:spcPts val="0"/>
              </a:spcBef>
              <a:spcAft>
                <a:spcPts val="0"/>
              </a:spcAft>
              <a:buNone/>
            </a:pPr>
            <a:r>
              <a:rPr lang="en" dirty="0">
                <a:solidFill>
                  <a:srgbClr val="EA4335"/>
                </a:solidFill>
                <a:latin typeface="Open Sans SemiBold"/>
                <a:ea typeface="Open Sans SemiBold"/>
                <a:cs typeface="Open Sans SemiBold"/>
                <a:sym typeface="Open Sans SemiBold"/>
              </a:rPr>
              <a:t>Accessibity</a:t>
            </a:r>
            <a:endParaRPr dirty="0">
              <a:solidFill>
                <a:srgbClr val="4285F4"/>
              </a:solidFill>
              <a:latin typeface="Open Sans SemiBold"/>
              <a:ea typeface="Open Sans SemiBold"/>
              <a:cs typeface="Open Sans SemiBold"/>
              <a:sym typeface="Open Sans SemiBold"/>
            </a:endParaRPr>
          </a:p>
        </p:txBody>
      </p:sp>
      <p:sp>
        <p:nvSpPr>
          <p:cNvPr id="206" name="Google Shape;206;p46"/>
          <p:cNvSpPr txBox="1"/>
          <p:nvPr/>
        </p:nvSpPr>
        <p:spPr>
          <a:xfrm>
            <a:off x="3716857" y="2550827"/>
            <a:ext cx="1872600" cy="821733"/>
          </a:xfrm>
          <a:prstGeom prst="rect">
            <a:avLst/>
          </a:prstGeom>
          <a:noFill/>
          <a:ln>
            <a:noFill/>
          </a:ln>
        </p:spPr>
        <p:txBody>
          <a:bodyPr spcFirstLastPara="1" wrap="square" lIns="0" tIns="91425" rIns="91425" bIns="91425" anchor="t" anchorCtr="0">
            <a:spAutoFit/>
          </a:bodyPr>
          <a:lstStyle/>
          <a:p>
            <a:pPr marL="0" lvl="0" indent="0" algn="ctr" rtl="0">
              <a:lnSpc>
                <a:spcPct val="115000"/>
              </a:lnSpc>
              <a:spcBef>
                <a:spcPts val="0"/>
              </a:spcBef>
              <a:spcAft>
                <a:spcPts val="0"/>
              </a:spcAft>
              <a:buNone/>
            </a:pPr>
            <a:r>
              <a:rPr lang="en" sz="1200" dirty="0">
                <a:solidFill>
                  <a:srgbClr val="5F6368"/>
                </a:solidFill>
                <a:latin typeface="Open Sans"/>
                <a:ea typeface="Open Sans"/>
                <a:cs typeface="Open Sans"/>
                <a:sym typeface="Open Sans"/>
              </a:rPr>
              <a:t>Many adults are not comfortable with technology to use.</a:t>
            </a:r>
            <a:endParaRPr sz="1200" dirty="0"/>
          </a:p>
        </p:txBody>
      </p:sp>
      <p:sp>
        <p:nvSpPr>
          <p:cNvPr id="207" name="Google Shape;207;p46"/>
          <p:cNvSpPr txBox="1"/>
          <p:nvPr/>
        </p:nvSpPr>
        <p:spPr>
          <a:xfrm>
            <a:off x="5858101" y="2037202"/>
            <a:ext cx="1872600" cy="507801"/>
          </a:xfrm>
          <a:prstGeom prst="rect">
            <a:avLst/>
          </a:prstGeom>
          <a:noFill/>
          <a:ln>
            <a:noFill/>
          </a:ln>
        </p:spPr>
        <p:txBody>
          <a:bodyPr spcFirstLastPara="1" wrap="square" lIns="0" tIns="91425" rIns="91425" bIns="91425" anchor="t" anchorCtr="0">
            <a:spAutoFit/>
          </a:bodyPr>
          <a:lstStyle/>
          <a:p>
            <a:pPr marL="0" lvl="0" indent="0" algn="ctr" rtl="0">
              <a:lnSpc>
                <a:spcPct val="150000"/>
              </a:lnSpc>
              <a:spcBef>
                <a:spcPts val="0"/>
              </a:spcBef>
              <a:spcAft>
                <a:spcPts val="0"/>
              </a:spcAft>
              <a:buNone/>
            </a:pPr>
            <a:r>
              <a:rPr lang="en" dirty="0">
                <a:solidFill>
                  <a:srgbClr val="EA4335"/>
                </a:solidFill>
                <a:latin typeface="Open Sans SemiBold"/>
                <a:ea typeface="Open Sans SemiBold"/>
                <a:cs typeface="Open Sans SemiBold"/>
                <a:sym typeface="Open Sans SemiBold"/>
              </a:rPr>
              <a:t>Time</a:t>
            </a:r>
            <a:endParaRPr dirty="0">
              <a:solidFill>
                <a:srgbClr val="4285F4"/>
              </a:solidFill>
              <a:latin typeface="Open Sans SemiBold"/>
              <a:ea typeface="Open Sans SemiBold"/>
              <a:cs typeface="Open Sans SemiBold"/>
              <a:sym typeface="Open Sans SemiBold"/>
            </a:endParaRPr>
          </a:p>
        </p:txBody>
      </p:sp>
      <p:sp>
        <p:nvSpPr>
          <p:cNvPr id="208" name="Google Shape;208;p46"/>
          <p:cNvSpPr txBox="1"/>
          <p:nvPr/>
        </p:nvSpPr>
        <p:spPr>
          <a:xfrm>
            <a:off x="5858101" y="2550827"/>
            <a:ext cx="1872600" cy="1034099"/>
          </a:xfrm>
          <a:prstGeom prst="rect">
            <a:avLst/>
          </a:prstGeom>
          <a:noFill/>
          <a:ln>
            <a:noFill/>
          </a:ln>
        </p:spPr>
        <p:txBody>
          <a:bodyPr spcFirstLastPara="1" wrap="square" lIns="0" tIns="91425" rIns="91425" bIns="91425" anchor="t" anchorCtr="0">
            <a:spAutoFit/>
          </a:bodyPr>
          <a:lstStyle/>
          <a:p>
            <a:pPr marL="0" lvl="0" indent="0" algn="ctr" rtl="0">
              <a:lnSpc>
                <a:spcPct val="115000"/>
              </a:lnSpc>
              <a:spcBef>
                <a:spcPts val="0"/>
              </a:spcBef>
              <a:spcAft>
                <a:spcPts val="0"/>
              </a:spcAft>
              <a:buNone/>
            </a:pPr>
            <a:r>
              <a:rPr lang="en" sz="1200" dirty="0">
                <a:solidFill>
                  <a:srgbClr val="5F6368"/>
                </a:solidFill>
                <a:latin typeface="Open Sans"/>
                <a:ea typeface="Open Sans"/>
                <a:cs typeface="Open Sans"/>
                <a:sym typeface="Open Sans"/>
              </a:rPr>
              <a:t>Preparing food is time-consuming and waste the time for family time and rest.</a:t>
            </a:r>
            <a:endParaRPr sz="1200" dirty="0"/>
          </a:p>
        </p:txBody>
      </p:sp>
      <p:sp>
        <p:nvSpPr>
          <p:cNvPr id="211" name="Google Shape;211;p46"/>
          <p:cNvSpPr/>
          <p:nvPr/>
        </p:nvSpPr>
        <p:spPr>
          <a:xfrm>
            <a:off x="2255257" y="1410473"/>
            <a:ext cx="513300" cy="513300"/>
          </a:xfrm>
          <a:prstGeom prst="ellipse">
            <a:avLst/>
          </a:prstGeom>
          <a:solidFill>
            <a:srgbClr val="EA433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1</a:t>
            </a:r>
            <a:endParaRPr sz="2200">
              <a:solidFill>
                <a:srgbClr val="FFFFFF"/>
              </a:solidFill>
              <a:latin typeface="Google Sans Medium"/>
              <a:ea typeface="Google Sans Medium"/>
              <a:cs typeface="Google Sans Medium"/>
              <a:sym typeface="Google Sans Medium"/>
            </a:endParaRPr>
          </a:p>
        </p:txBody>
      </p:sp>
      <p:sp>
        <p:nvSpPr>
          <p:cNvPr id="212" name="Google Shape;212;p46"/>
          <p:cNvSpPr/>
          <p:nvPr/>
        </p:nvSpPr>
        <p:spPr>
          <a:xfrm>
            <a:off x="4396507" y="1410473"/>
            <a:ext cx="513300" cy="513300"/>
          </a:xfrm>
          <a:prstGeom prst="ellipse">
            <a:avLst/>
          </a:prstGeom>
          <a:solidFill>
            <a:srgbClr val="EA433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2</a:t>
            </a:r>
            <a:endParaRPr sz="2200">
              <a:solidFill>
                <a:srgbClr val="FFFFFF"/>
              </a:solidFill>
              <a:latin typeface="Google Sans Medium"/>
              <a:ea typeface="Google Sans Medium"/>
              <a:cs typeface="Google Sans Medium"/>
              <a:sym typeface="Google Sans Medium"/>
            </a:endParaRPr>
          </a:p>
        </p:txBody>
      </p:sp>
      <p:sp>
        <p:nvSpPr>
          <p:cNvPr id="213" name="Google Shape;213;p46"/>
          <p:cNvSpPr/>
          <p:nvPr/>
        </p:nvSpPr>
        <p:spPr>
          <a:xfrm>
            <a:off x="6537757" y="1431737"/>
            <a:ext cx="513300" cy="513300"/>
          </a:xfrm>
          <a:prstGeom prst="ellipse">
            <a:avLst/>
          </a:prstGeom>
          <a:solidFill>
            <a:srgbClr val="EA433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3</a:t>
            </a:r>
            <a:endParaRPr sz="2200">
              <a:solidFill>
                <a:srgbClr val="FFFFFF"/>
              </a:solidFill>
              <a:latin typeface="Google Sans Medium"/>
              <a:ea typeface="Google Sans Medium"/>
              <a:cs typeface="Google Sans Medium"/>
              <a:sym typeface="Google Sans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47"/>
          <p:cNvSpPr txBox="1"/>
          <p:nvPr/>
        </p:nvSpPr>
        <p:spPr>
          <a:xfrm>
            <a:off x="517675" y="524350"/>
            <a:ext cx="61086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dirty="0">
                <a:solidFill>
                  <a:srgbClr val="5F6368"/>
                </a:solidFill>
                <a:latin typeface="Open Sans"/>
                <a:ea typeface="Open Sans"/>
                <a:cs typeface="Open Sans"/>
                <a:sym typeface="Open Sans"/>
              </a:rPr>
              <a:t>Persona: </a:t>
            </a:r>
            <a:r>
              <a:rPr lang="en" sz="2400" b="1" dirty="0">
                <a:solidFill>
                  <a:srgbClr val="5F6368"/>
                </a:solidFill>
                <a:latin typeface="Open Sans"/>
                <a:ea typeface="Open Sans"/>
                <a:cs typeface="Open Sans"/>
                <a:sym typeface="Open Sans"/>
              </a:rPr>
              <a:t>Anna</a:t>
            </a:r>
            <a:endParaRPr sz="2400" b="1" dirty="0">
              <a:solidFill>
                <a:srgbClr val="5F6368"/>
              </a:solidFill>
              <a:latin typeface="Open Sans"/>
              <a:ea typeface="Open Sans"/>
              <a:cs typeface="Open Sans"/>
              <a:sym typeface="Open Sans"/>
            </a:endParaRPr>
          </a:p>
        </p:txBody>
      </p:sp>
      <p:pic>
        <p:nvPicPr>
          <p:cNvPr id="220" name="Google Shape;220;p47"/>
          <p:cNvPicPr preferRelativeResize="0"/>
          <p:nvPr/>
        </p:nvPicPr>
        <p:blipFill>
          <a:blip r:embed="rId3">
            <a:alphaModFix/>
          </a:blip>
          <a:stretch>
            <a:fillRect/>
          </a:stretch>
        </p:blipFill>
        <p:spPr>
          <a:xfrm>
            <a:off x="3703201" y="1083375"/>
            <a:ext cx="5265248" cy="2976750"/>
          </a:xfrm>
          <a:prstGeom prst="rect">
            <a:avLst/>
          </a:prstGeom>
          <a:noFill/>
          <a:ln>
            <a:noFill/>
          </a:ln>
        </p:spPr>
      </p:pic>
      <p:sp>
        <p:nvSpPr>
          <p:cNvPr id="221" name="Google Shape;221;p47"/>
          <p:cNvSpPr txBox="1"/>
          <p:nvPr/>
        </p:nvSpPr>
        <p:spPr>
          <a:xfrm>
            <a:off x="517675" y="1178216"/>
            <a:ext cx="2184600" cy="3739455"/>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EA4335"/>
                </a:solidFill>
                <a:latin typeface="Open Sans SemiBold"/>
                <a:ea typeface="Open Sans SemiBold"/>
                <a:cs typeface="Open Sans SemiBold"/>
                <a:sym typeface="Open Sans SemiBold"/>
              </a:rPr>
              <a:t>Problem statement:</a:t>
            </a:r>
            <a:endParaRPr dirty="0">
              <a:solidFill>
                <a:srgbClr val="EA4335"/>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r>
              <a:rPr lang="en-US" dirty="0">
                <a:solidFill>
                  <a:srgbClr val="5F6368"/>
                </a:solidFill>
                <a:latin typeface="Open Sans"/>
                <a:ea typeface="Open Sans"/>
                <a:cs typeface="Open Sans"/>
                <a:sym typeface="Open Sans"/>
              </a:rPr>
              <a:t>Anna is a middle-aged housewife who needs an easy app experience to order food and get delivered food because they are uncomfortable with mobile apps and other technologies (she isn’t technologically savvy.)</a:t>
            </a:r>
            <a:endParaRPr lang="en-US" dirty="0"/>
          </a:p>
        </p:txBody>
      </p:sp>
      <p:pic>
        <p:nvPicPr>
          <p:cNvPr id="3" name="Picture 2">
            <a:extLst>
              <a:ext uri="{FF2B5EF4-FFF2-40B4-BE49-F238E27FC236}">
                <a16:creationId xmlns:a16="http://schemas.microsoft.com/office/drawing/2014/main" id="{384A1CAA-1EBC-47F0-A56D-89C7B8076D8E}"/>
              </a:ext>
            </a:extLst>
          </p:cNvPr>
          <p:cNvPicPr>
            <a:picLocks noChangeAspect="1"/>
          </p:cNvPicPr>
          <p:nvPr/>
        </p:nvPicPr>
        <p:blipFill>
          <a:blip r:embed="rId4"/>
          <a:stretch>
            <a:fillRect/>
          </a:stretch>
        </p:blipFill>
        <p:spPr>
          <a:xfrm>
            <a:off x="3572543" y="1078450"/>
            <a:ext cx="5386148" cy="303127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48"/>
          <p:cNvSpPr txBox="1"/>
          <p:nvPr/>
        </p:nvSpPr>
        <p:spPr>
          <a:xfrm>
            <a:off x="517675" y="524350"/>
            <a:ext cx="61086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User journey map</a:t>
            </a:r>
            <a:endParaRPr sz="2400">
              <a:solidFill>
                <a:srgbClr val="5F6368"/>
              </a:solidFill>
              <a:latin typeface="Open Sans"/>
              <a:ea typeface="Open Sans"/>
              <a:cs typeface="Open Sans"/>
              <a:sym typeface="Open Sans"/>
            </a:endParaRPr>
          </a:p>
        </p:txBody>
      </p:sp>
      <p:sp>
        <p:nvSpPr>
          <p:cNvPr id="228" name="Google Shape;228;p48"/>
          <p:cNvSpPr txBox="1"/>
          <p:nvPr/>
        </p:nvSpPr>
        <p:spPr>
          <a:xfrm>
            <a:off x="6011725" y="2294700"/>
            <a:ext cx="13323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5F6368"/>
                </a:solidFill>
                <a:latin typeface="Open Sans"/>
                <a:ea typeface="Open Sans"/>
                <a:cs typeface="Open Sans"/>
                <a:sym typeface="Open Sans"/>
              </a:rPr>
              <a:t>Image of user journey map</a:t>
            </a:r>
            <a:endParaRPr sz="1200">
              <a:solidFill>
                <a:srgbClr val="5F6368"/>
              </a:solidFill>
              <a:latin typeface="Open Sans"/>
              <a:ea typeface="Open Sans"/>
              <a:cs typeface="Open Sans"/>
              <a:sym typeface="Open Sans"/>
            </a:endParaRPr>
          </a:p>
        </p:txBody>
      </p:sp>
      <p:sp>
        <p:nvSpPr>
          <p:cNvPr id="229" name="Google Shape;229;p48"/>
          <p:cNvSpPr txBox="1"/>
          <p:nvPr/>
        </p:nvSpPr>
        <p:spPr>
          <a:xfrm>
            <a:off x="517675" y="1281554"/>
            <a:ext cx="2421300" cy="1692741"/>
          </a:xfrm>
          <a:prstGeom prst="rect">
            <a:avLst/>
          </a:prstGeom>
          <a:noFill/>
          <a:ln>
            <a:noFill/>
          </a:ln>
        </p:spPr>
        <p:txBody>
          <a:bodyPr spcFirstLastPara="1" wrap="square" lIns="0" tIns="91425" rIns="91425" bIns="91425" anchor="t" anchorCtr="0">
            <a:spAutoFit/>
          </a:bodyPr>
          <a:lstStyle/>
          <a:p>
            <a:pPr rtl="0">
              <a:spcBef>
                <a:spcPts val="0"/>
              </a:spcBef>
              <a:spcAft>
                <a:spcPts val="0"/>
              </a:spcAft>
            </a:pPr>
            <a:r>
              <a:rPr lang="en-US" sz="1400" b="0" i="0" u="none" strike="noStrike" dirty="0">
                <a:solidFill>
                  <a:srgbClr val="5F6368"/>
                </a:solidFill>
                <a:effectLst/>
                <a:latin typeface="Open Sans" panose="020B0606030504020204" pitchFamily="34" charset="0"/>
              </a:rPr>
              <a:t>Mapping Anna’s user journey revealed how helpful it would be for </a:t>
            </a:r>
            <a:br>
              <a:rPr lang="en-US" sz="1400" b="0" i="0" u="none" strike="noStrike" dirty="0">
                <a:solidFill>
                  <a:srgbClr val="5F6368"/>
                </a:solidFill>
                <a:effectLst/>
                <a:latin typeface="Open Sans" panose="020B0606030504020204" pitchFamily="34" charset="0"/>
              </a:rPr>
            </a:br>
            <a:r>
              <a:rPr lang="en-US" sz="1400" b="0" i="0" u="none" strike="noStrike" dirty="0">
                <a:solidFill>
                  <a:srgbClr val="5F6368"/>
                </a:solidFill>
                <a:effectLst/>
                <a:latin typeface="Open Sans" panose="020B0606030504020204" pitchFamily="34" charset="0"/>
              </a:rPr>
              <a:t>users to have access to a restaurant app.</a:t>
            </a:r>
            <a:endParaRPr lang="en-US" b="0" dirty="0">
              <a:effectLst/>
            </a:endParaRPr>
          </a:p>
          <a:p>
            <a:br>
              <a:rPr lang="en-US" dirty="0"/>
            </a:br>
            <a:endParaRPr lang="en-US" dirty="0"/>
          </a:p>
        </p:txBody>
      </p:sp>
      <p:pic>
        <p:nvPicPr>
          <p:cNvPr id="3" name="Picture 2">
            <a:extLst>
              <a:ext uri="{FF2B5EF4-FFF2-40B4-BE49-F238E27FC236}">
                <a16:creationId xmlns:a16="http://schemas.microsoft.com/office/drawing/2014/main" id="{782E0B8C-837D-4061-95ED-C29062882932}"/>
              </a:ext>
            </a:extLst>
          </p:cNvPr>
          <p:cNvPicPr>
            <a:picLocks noChangeAspect="1"/>
          </p:cNvPicPr>
          <p:nvPr/>
        </p:nvPicPr>
        <p:blipFill>
          <a:blip r:embed="rId3"/>
          <a:stretch>
            <a:fillRect/>
          </a:stretch>
        </p:blipFill>
        <p:spPr>
          <a:xfrm>
            <a:off x="2907584" y="1246117"/>
            <a:ext cx="6108600" cy="3390396"/>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3230</TotalTime>
  <Words>986</Words>
  <Application>Microsoft Office PowerPoint</Application>
  <PresentationFormat>On-screen Show (16:9)</PresentationFormat>
  <Paragraphs>135</Paragraphs>
  <Slides>24</Slides>
  <Notes>24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24</vt:i4>
      </vt:variant>
    </vt:vector>
  </HeadingPairs>
  <TitlesOfParts>
    <vt:vector size="31" baseType="lpstr">
      <vt:lpstr>Open Sans SemiBold</vt:lpstr>
      <vt:lpstr>Arial</vt:lpstr>
      <vt:lpstr>Calibri</vt:lpstr>
      <vt:lpstr>Open Sans</vt:lpstr>
      <vt:lpstr>Google Sans Medium</vt:lpstr>
      <vt:lpstr>Simple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SALAM</dc:creator>
  <cp:lastModifiedBy>l gh</cp:lastModifiedBy>
  <cp:revision>9</cp:revision>
  <dcterms:modified xsi:type="dcterms:W3CDTF">2022-07-23T15:24:59Z</dcterms:modified>
</cp:coreProperties>
</file>