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 id="2147483685" r:id="rId2"/>
  </p:sldMasterIdLst>
  <p:notesMasterIdLst>
    <p:notesMasterId r:id="rId29"/>
  </p:notesMasterIdLst>
  <p:sldIdLst>
    <p:sldId id="256" r:id="rId3"/>
    <p:sldId id="257" r:id="rId4"/>
    <p:sldId id="258" r:id="rId5"/>
    <p:sldId id="259" r:id="rId6"/>
    <p:sldId id="260" r:id="rId7"/>
    <p:sldId id="261" r:id="rId8"/>
    <p:sldId id="262" r:id="rId9"/>
    <p:sldId id="263" r:id="rId10"/>
    <p:sldId id="264" r:id="rId11"/>
    <p:sldId id="265" r:id="rId12"/>
    <p:sldId id="266"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Lst>
  <p:sldSz cx="9144000" cy="5143500" type="screen16x9"/>
  <p:notesSz cx="6858000" cy="9144000"/>
  <p:embeddedFontLst>
    <p:embeddedFont>
      <p:font typeface="Calibri" panose="020F0502020204030204" pitchFamily="34" charset="0"/>
      <p:regular r:id="rId30"/>
      <p:bold r:id="rId31"/>
    </p:embeddedFont>
    <p:embeddedFont>
      <p:font typeface="Google Sans Medium" panose="020B0604020202020204" charset="0"/>
      <p:regular r:id="rId32"/>
      <p:bold r:id="rId33"/>
      <p:italic r:id="rId34"/>
      <p:boldItalic r:id="rId35"/>
    </p:embeddedFont>
    <p:embeddedFont>
      <p:font typeface="Open Sans" panose="020B0606030504020204" pitchFamily="34" charset="0"/>
      <p:regular r:id="rId36"/>
      <p:bold r:id="rId37"/>
      <p:italic r:id="rId38"/>
      <p:boldItalic r:id="rId39"/>
    </p:embeddedFont>
    <p:embeddedFont>
      <p:font typeface="Open Sans SemiBold" panose="020B0706030804020204" pitchFamily="3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1900"/>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0.fntdata"/><Relationship Id="rId21" Type="http://schemas.openxmlformats.org/officeDocument/2006/relationships/slide" Target="slides/slide19.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7.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2.fntdata"/><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e4c37861fa_0_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e4c37861fa_0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e4c37861fa_0_4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e4c37861fa_0_4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e4c37861fa_0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e4c37861fa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e4c37861fa_0_4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e4c37861fa_0_4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e4c37861fa_0_4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e4c37861fa_0_4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e4c37861fa_0_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e4c37861fa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e4c37861fa_0_4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e4c37861fa_0_4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e4c37861fa_0_5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e4c37861fa_0_5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e4c37861fa_0_5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e4c37861fa_0_5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e4c37861fa_0_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e4c37861fa_0_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Clr>
                <a:schemeClr val="dk1"/>
              </a:buClr>
              <a:buSzPts val="1100"/>
              <a:buFont typeface="Arial"/>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e4c37861fa_0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e4c37861fa_0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Clr>
                <a:schemeClr val="dk1"/>
              </a:buClr>
              <a:buSzPts val="1100"/>
              <a:buFont typeface="Arial"/>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e4c37861fa_0_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e4c37861fa_0_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e4c37861fa_0_5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e4c37861fa_0_5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e4c37861fa_0_5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e4c37861fa_0_5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e4c37861fa_0_5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e4c37861fa_0_5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e4c37861fa_0_5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e4c37861fa_0_5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e4c37861fa_0_5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e4c37861fa_0_5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e4c37861fa_0_5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e4c37861fa_0_5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e4c37861fa_0_6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e4c37861fa_0_6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e4c37861fa_0_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e4c37861fa_0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e4c37861fa_0_3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e4c37861fa_0_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e4c37861fa_0_3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e4c37861fa_0_3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e4c37861fa_0_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e4c37861fa_0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e4c37861fa_0_4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e4c37861fa_0_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e4c37861fa_0_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e4c37861fa_0_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e4c37861fa_0_4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e4c37861fa_0_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ue"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0" name="Google Shape;50;p12"/>
          <p:cNvSpPr/>
          <p:nvPr/>
        </p:nvSpPr>
        <p:spPr>
          <a:xfrm>
            <a:off x="0" y="329125"/>
            <a:ext cx="69300" cy="753000"/>
          </a:xfrm>
          <a:prstGeom prst="rect">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Red">
  <p:cSld name="BLANK_1">
    <p:spTree>
      <p:nvGrpSpPr>
        <p:cNvPr id="1" name="Shape 51"/>
        <p:cNvGrpSpPr/>
        <p:nvPr/>
      </p:nvGrpSpPr>
      <p:grpSpPr>
        <a:xfrm>
          <a:off x="0" y="0"/>
          <a:ext cx="0" cy="0"/>
          <a:chOff x="0" y="0"/>
          <a:chExt cx="0" cy="0"/>
        </a:xfrm>
      </p:grpSpPr>
      <p:sp>
        <p:nvSpPr>
          <p:cNvPr id="52" name="Google Shape;52;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3" name="Google Shape;53;p13"/>
          <p:cNvSpPr/>
          <p:nvPr/>
        </p:nvSpPr>
        <p:spPr>
          <a:xfrm>
            <a:off x="0" y="329125"/>
            <a:ext cx="69300" cy="753000"/>
          </a:xfrm>
          <a:prstGeom prst="rect">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Red 2">
  <p:cSld name="BLANK_1_2">
    <p:spTree>
      <p:nvGrpSpPr>
        <p:cNvPr id="1" name="Shape 54"/>
        <p:cNvGrpSpPr/>
        <p:nvPr/>
      </p:nvGrpSpPr>
      <p:grpSpPr>
        <a:xfrm>
          <a:off x="0" y="0"/>
          <a:ext cx="0" cy="0"/>
          <a:chOff x="0" y="0"/>
          <a:chExt cx="0" cy="0"/>
        </a:xfrm>
      </p:grpSpPr>
      <p:sp>
        <p:nvSpPr>
          <p:cNvPr id="55" name="Google Shape;55;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6" name="Google Shape;56;p14"/>
          <p:cNvSpPr/>
          <p:nvPr/>
        </p:nvSpPr>
        <p:spPr>
          <a:xfrm>
            <a:off x="0" y="329125"/>
            <a:ext cx="69300" cy="4485300"/>
          </a:xfrm>
          <a:prstGeom prst="rect">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Yellow 2">
  <p:cSld name="BLANK_1_2_1">
    <p:spTree>
      <p:nvGrpSpPr>
        <p:cNvPr id="1" name="Shape 57"/>
        <p:cNvGrpSpPr/>
        <p:nvPr/>
      </p:nvGrpSpPr>
      <p:grpSpPr>
        <a:xfrm>
          <a:off x="0" y="0"/>
          <a:ext cx="0" cy="0"/>
          <a:chOff x="0" y="0"/>
          <a:chExt cx="0" cy="0"/>
        </a:xfrm>
      </p:grpSpPr>
      <p:sp>
        <p:nvSpPr>
          <p:cNvPr id="58" name="Google Shape;58;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9" name="Google Shape;59;p15"/>
          <p:cNvSpPr/>
          <p:nvPr/>
        </p:nvSpPr>
        <p:spPr>
          <a:xfrm>
            <a:off x="0" y="329125"/>
            <a:ext cx="69300" cy="4485300"/>
          </a:xfrm>
          <a:prstGeom prst="rect">
            <a:avLst/>
          </a:prstGeom>
          <a:solidFill>
            <a:srgbClr val="FBBC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Green 2">
  <p:cSld name="BLANK_1_2_1_1">
    <p:spTree>
      <p:nvGrpSpPr>
        <p:cNvPr id="1" name="Shape 60"/>
        <p:cNvGrpSpPr/>
        <p:nvPr/>
      </p:nvGrpSpPr>
      <p:grpSpPr>
        <a:xfrm>
          <a:off x="0" y="0"/>
          <a:ext cx="0" cy="0"/>
          <a:chOff x="0" y="0"/>
          <a:chExt cx="0" cy="0"/>
        </a:xfrm>
      </p:grpSpPr>
      <p:sp>
        <p:nvSpPr>
          <p:cNvPr id="61" name="Google Shape;61;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2" name="Google Shape;62;p16"/>
          <p:cNvSpPr/>
          <p:nvPr/>
        </p:nvSpPr>
        <p:spPr>
          <a:xfrm>
            <a:off x="0" y="329125"/>
            <a:ext cx="69300" cy="4485300"/>
          </a:xfrm>
          <a:prstGeom prst="rect">
            <a:avLst/>
          </a:prstGeom>
          <a:solidFill>
            <a:srgbClr val="34A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Yellow">
  <p:cSld name="BLANK_1_1">
    <p:spTree>
      <p:nvGrpSpPr>
        <p:cNvPr id="1" name="Shape 63"/>
        <p:cNvGrpSpPr/>
        <p:nvPr/>
      </p:nvGrpSpPr>
      <p:grpSpPr>
        <a:xfrm>
          <a:off x="0" y="0"/>
          <a:ext cx="0" cy="0"/>
          <a:chOff x="0" y="0"/>
          <a:chExt cx="0" cy="0"/>
        </a:xfrm>
      </p:grpSpPr>
      <p:sp>
        <p:nvSpPr>
          <p:cNvPr id="64" name="Google Shape;64;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17"/>
          <p:cNvSpPr/>
          <p:nvPr/>
        </p:nvSpPr>
        <p:spPr>
          <a:xfrm>
            <a:off x="0" y="329125"/>
            <a:ext cx="69300" cy="753000"/>
          </a:xfrm>
          <a:prstGeom prst="rect">
            <a:avLst/>
          </a:prstGeom>
          <a:solidFill>
            <a:srgbClr val="FBBC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Green">
  <p:cSld name="BLANK_1_1_1">
    <p:spTree>
      <p:nvGrpSpPr>
        <p:cNvPr id="1" name="Shape 66"/>
        <p:cNvGrpSpPr/>
        <p:nvPr/>
      </p:nvGrpSpPr>
      <p:grpSpPr>
        <a:xfrm>
          <a:off x="0" y="0"/>
          <a:ext cx="0" cy="0"/>
          <a:chOff x="0" y="0"/>
          <a:chExt cx="0" cy="0"/>
        </a:xfrm>
      </p:grpSpPr>
      <p:sp>
        <p:nvSpPr>
          <p:cNvPr id="67" name="Google Shape;67;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8" name="Google Shape;68;p18"/>
          <p:cNvSpPr/>
          <p:nvPr/>
        </p:nvSpPr>
        <p:spPr>
          <a:xfrm>
            <a:off x="0" y="329125"/>
            <a:ext cx="69300" cy="753000"/>
          </a:xfrm>
          <a:prstGeom prst="rect">
            <a:avLst/>
          </a:prstGeom>
          <a:solidFill>
            <a:srgbClr val="34A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Gray">
  <p:cSld name="BLANK_1_1_1_1">
    <p:spTree>
      <p:nvGrpSpPr>
        <p:cNvPr id="1" name="Shape 69"/>
        <p:cNvGrpSpPr/>
        <p:nvPr/>
      </p:nvGrpSpPr>
      <p:grpSpPr>
        <a:xfrm>
          <a:off x="0" y="0"/>
          <a:ext cx="0" cy="0"/>
          <a:chOff x="0" y="0"/>
          <a:chExt cx="0" cy="0"/>
        </a:xfrm>
      </p:grpSpPr>
      <p:sp>
        <p:nvSpPr>
          <p:cNvPr id="70" name="Google Shape;70;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71" name="Google Shape;71;p19"/>
          <p:cNvSpPr/>
          <p:nvPr/>
        </p:nvSpPr>
        <p:spPr>
          <a:xfrm>
            <a:off x="0" y="329125"/>
            <a:ext cx="69300" cy="753000"/>
          </a:xfrm>
          <a:prstGeom prst="rect">
            <a:avLst/>
          </a:prstGeom>
          <a:solidFill>
            <a:srgbClr val="9AA0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6"/>
        <p:cNvGrpSpPr/>
        <p:nvPr/>
      </p:nvGrpSpPr>
      <p:grpSpPr>
        <a:xfrm>
          <a:off x="0" y="0"/>
          <a:ext cx="0" cy="0"/>
          <a:chOff x="0" y="0"/>
          <a:chExt cx="0" cy="0"/>
        </a:xfrm>
      </p:grpSpPr>
      <p:sp>
        <p:nvSpPr>
          <p:cNvPr id="77" name="Google Shape;77;p21"/>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78" name="Google Shape;78;p2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79" name="Google Shape;79;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80" name="Google Shape;80;p21"/>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sp>
        <p:nvSpPr>
          <p:cNvPr id="85" name="Google Shape;8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6" name="Google Shape;86;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87" name="Google Shape;8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8"/>
        <p:cNvGrpSpPr/>
        <p:nvPr/>
      </p:nvGrpSpPr>
      <p:grpSpPr>
        <a:xfrm>
          <a:off x="0" y="0"/>
          <a:ext cx="0" cy="0"/>
          <a:chOff x="0" y="0"/>
          <a:chExt cx="0" cy="0"/>
        </a:xfrm>
      </p:grpSpPr>
      <p:sp>
        <p:nvSpPr>
          <p:cNvPr id="89" name="Google Shape;89;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0" name="Google Shape;90;p2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91" name="Google Shape;91;p24"/>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92" name="Google Shape;92;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5" name="Google Shape;95;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6"/>
        <p:cNvGrpSpPr/>
        <p:nvPr/>
      </p:nvGrpSpPr>
      <p:grpSpPr>
        <a:xfrm>
          <a:off x="0" y="0"/>
          <a:ext cx="0" cy="0"/>
          <a:chOff x="0" y="0"/>
          <a:chExt cx="0" cy="0"/>
        </a:xfrm>
      </p:grpSpPr>
      <p:sp>
        <p:nvSpPr>
          <p:cNvPr id="97" name="Google Shape;97;p26"/>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8" name="Google Shape;98;p26"/>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99" name="Google Shape;99;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02" name="Google Shape;102;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3"/>
        <p:cNvGrpSpPr/>
        <p:nvPr/>
      </p:nvGrpSpPr>
      <p:grpSpPr>
        <a:xfrm>
          <a:off x="0" y="0"/>
          <a:ext cx="0" cy="0"/>
          <a:chOff x="0" y="0"/>
          <a:chExt cx="0" cy="0"/>
        </a:xfrm>
      </p:grpSpPr>
      <p:sp>
        <p:nvSpPr>
          <p:cNvPr id="104" name="Google Shape;104;p2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8"/>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06" name="Google Shape;106;p2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7" name="Google Shape;107;p28"/>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08" name="Google Shape;108;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9"/>
        <p:cNvGrpSpPr/>
        <p:nvPr/>
      </p:nvGrpSpPr>
      <p:grpSpPr>
        <a:xfrm>
          <a:off x="0" y="0"/>
          <a:ext cx="0" cy="0"/>
          <a:chOff x="0" y="0"/>
          <a:chExt cx="0" cy="0"/>
        </a:xfrm>
      </p:grpSpPr>
      <p:sp>
        <p:nvSpPr>
          <p:cNvPr id="110" name="Google Shape;110;p29"/>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111" name="Google Shape;111;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2"/>
        <p:cNvGrpSpPr/>
        <p:nvPr/>
      </p:nvGrpSpPr>
      <p:grpSpPr>
        <a:xfrm>
          <a:off x="0" y="0"/>
          <a:ext cx="0" cy="0"/>
          <a:chOff x="0" y="0"/>
          <a:chExt cx="0" cy="0"/>
        </a:xfrm>
      </p:grpSpPr>
      <p:sp>
        <p:nvSpPr>
          <p:cNvPr id="113" name="Google Shape;113;p30"/>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4" name="Google Shape;114;p30"/>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115" name="Google Shape;115;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lue" type="blank">
  <p:cSld name="BLANK">
    <p:spTree>
      <p:nvGrpSpPr>
        <p:cNvPr id="1" name="Shape 116"/>
        <p:cNvGrpSpPr/>
        <p:nvPr/>
      </p:nvGrpSpPr>
      <p:grpSpPr>
        <a:xfrm>
          <a:off x="0" y="0"/>
          <a:ext cx="0" cy="0"/>
          <a:chOff x="0" y="0"/>
          <a:chExt cx="0" cy="0"/>
        </a:xfrm>
      </p:grpSpPr>
      <p:sp>
        <p:nvSpPr>
          <p:cNvPr id="117" name="Google Shape;117;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18" name="Google Shape;118;p31"/>
          <p:cNvSpPr/>
          <p:nvPr/>
        </p:nvSpPr>
        <p:spPr>
          <a:xfrm>
            <a:off x="0" y="329125"/>
            <a:ext cx="69300" cy="753000"/>
          </a:xfrm>
          <a:prstGeom prst="rect">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9" name="Google Shape;119;p31"/>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Red">
  <p:cSld name="BLANK_1">
    <p:spTree>
      <p:nvGrpSpPr>
        <p:cNvPr id="1" name="Shape 120"/>
        <p:cNvGrpSpPr/>
        <p:nvPr/>
      </p:nvGrpSpPr>
      <p:grpSpPr>
        <a:xfrm>
          <a:off x="0" y="0"/>
          <a:ext cx="0" cy="0"/>
          <a:chOff x="0" y="0"/>
          <a:chExt cx="0" cy="0"/>
        </a:xfrm>
      </p:grpSpPr>
      <p:sp>
        <p:nvSpPr>
          <p:cNvPr id="121" name="Google Shape;121;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22" name="Google Shape;122;p32"/>
          <p:cNvSpPr/>
          <p:nvPr/>
        </p:nvSpPr>
        <p:spPr>
          <a:xfrm>
            <a:off x="0" y="329125"/>
            <a:ext cx="69300" cy="753000"/>
          </a:xfrm>
          <a:prstGeom prst="rect">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3" name="Google Shape;123;p32"/>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Red 2">
  <p:cSld name="BLANK_1_2">
    <p:spTree>
      <p:nvGrpSpPr>
        <p:cNvPr id="1" name="Shape 124"/>
        <p:cNvGrpSpPr/>
        <p:nvPr/>
      </p:nvGrpSpPr>
      <p:grpSpPr>
        <a:xfrm>
          <a:off x="0" y="0"/>
          <a:ext cx="0" cy="0"/>
          <a:chOff x="0" y="0"/>
          <a:chExt cx="0" cy="0"/>
        </a:xfrm>
      </p:grpSpPr>
      <p:sp>
        <p:nvSpPr>
          <p:cNvPr id="125" name="Google Shape;125;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26" name="Google Shape;126;p33"/>
          <p:cNvSpPr/>
          <p:nvPr/>
        </p:nvSpPr>
        <p:spPr>
          <a:xfrm>
            <a:off x="0" y="329125"/>
            <a:ext cx="69300" cy="4485300"/>
          </a:xfrm>
          <a:prstGeom prst="rect">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7" name="Google Shape;127;p33"/>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Yellow 2">
  <p:cSld name="BLANK_1_2_1">
    <p:spTree>
      <p:nvGrpSpPr>
        <p:cNvPr id="1" name="Shape 128"/>
        <p:cNvGrpSpPr/>
        <p:nvPr/>
      </p:nvGrpSpPr>
      <p:grpSpPr>
        <a:xfrm>
          <a:off x="0" y="0"/>
          <a:ext cx="0" cy="0"/>
          <a:chOff x="0" y="0"/>
          <a:chExt cx="0" cy="0"/>
        </a:xfrm>
      </p:grpSpPr>
      <p:sp>
        <p:nvSpPr>
          <p:cNvPr id="129" name="Google Shape;129;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30" name="Google Shape;130;p34"/>
          <p:cNvSpPr/>
          <p:nvPr/>
        </p:nvSpPr>
        <p:spPr>
          <a:xfrm>
            <a:off x="0" y="329125"/>
            <a:ext cx="69300" cy="4485300"/>
          </a:xfrm>
          <a:prstGeom prst="rect">
            <a:avLst/>
          </a:prstGeom>
          <a:solidFill>
            <a:srgbClr val="FBBC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1" name="Google Shape;131;p34"/>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Green 2">
  <p:cSld name="BLANK_1_2_1_1">
    <p:spTree>
      <p:nvGrpSpPr>
        <p:cNvPr id="1" name="Shape 132"/>
        <p:cNvGrpSpPr/>
        <p:nvPr/>
      </p:nvGrpSpPr>
      <p:grpSpPr>
        <a:xfrm>
          <a:off x="0" y="0"/>
          <a:ext cx="0" cy="0"/>
          <a:chOff x="0" y="0"/>
          <a:chExt cx="0" cy="0"/>
        </a:xfrm>
      </p:grpSpPr>
      <p:sp>
        <p:nvSpPr>
          <p:cNvPr id="133" name="Google Shape;133;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34" name="Google Shape;134;p35"/>
          <p:cNvSpPr/>
          <p:nvPr/>
        </p:nvSpPr>
        <p:spPr>
          <a:xfrm>
            <a:off x="0" y="329125"/>
            <a:ext cx="69300" cy="4485300"/>
          </a:xfrm>
          <a:prstGeom prst="rect">
            <a:avLst/>
          </a:prstGeom>
          <a:solidFill>
            <a:srgbClr val="34A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5" name="Google Shape;135;p35"/>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Yellow">
  <p:cSld name="BLANK_1_1">
    <p:spTree>
      <p:nvGrpSpPr>
        <p:cNvPr id="1" name="Shape 136"/>
        <p:cNvGrpSpPr/>
        <p:nvPr/>
      </p:nvGrpSpPr>
      <p:grpSpPr>
        <a:xfrm>
          <a:off x="0" y="0"/>
          <a:ext cx="0" cy="0"/>
          <a:chOff x="0" y="0"/>
          <a:chExt cx="0" cy="0"/>
        </a:xfrm>
      </p:grpSpPr>
      <p:sp>
        <p:nvSpPr>
          <p:cNvPr id="137" name="Google Shape;137;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38" name="Google Shape;138;p36"/>
          <p:cNvSpPr/>
          <p:nvPr/>
        </p:nvSpPr>
        <p:spPr>
          <a:xfrm>
            <a:off x="0" y="329125"/>
            <a:ext cx="69300" cy="753000"/>
          </a:xfrm>
          <a:prstGeom prst="rect">
            <a:avLst/>
          </a:prstGeom>
          <a:solidFill>
            <a:srgbClr val="FBBC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9" name="Google Shape;139;p36"/>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Green">
  <p:cSld name="BLANK_1_1_1">
    <p:spTree>
      <p:nvGrpSpPr>
        <p:cNvPr id="1" name="Shape 140"/>
        <p:cNvGrpSpPr/>
        <p:nvPr/>
      </p:nvGrpSpPr>
      <p:grpSpPr>
        <a:xfrm>
          <a:off x="0" y="0"/>
          <a:ext cx="0" cy="0"/>
          <a:chOff x="0" y="0"/>
          <a:chExt cx="0" cy="0"/>
        </a:xfrm>
      </p:grpSpPr>
      <p:sp>
        <p:nvSpPr>
          <p:cNvPr id="141" name="Google Shape;141;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42" name="Google Shape;142;p37"/>
          <p:cNvSpPr/>
          <p:nvPr/>
        </p:nvSpPr>
        <p:spPr>
          <a:xfrm>
            <a:off x="0" y="329125"/>
            <a:ext cx="69300" cy="753000"/>
          </a:xfrm>
          <a:prstGeom prst="rect">
            <a:avLst/>
          </a:prstGeom>
          <a:solidFill>
            <a:srgbClr val="34A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3" name="Google Shape;143;p37"/>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Gray">
  <p:cSld name="BLANK_1_1_1_1">
    <p:spTree>
      <p:nvGrpSpPr>
        <p:cNvPr id="1" name="Shape 144"/>
        <p:cNvGrpSpPr/>
        <p:nvPr/>
      </p:nvGrpSpPr>
      <p:grpSpPr>
        <a:xfrm>
          <a:off x="0" y="0"/>
          <a:ext cx="0" cy="0"/>
          <a:chOff x="0" y="0"/>
          <a:chExt cx="0" cy="0"/>
        </a:xfrm>
      </p:grpSpPr>
      <p:sp>
        <p:nvSpPr>
          <p:cNvPr id="145" name="Google Shape;145;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46" name="Google Shape;146;p38"/>
          <p:cNvSpPr/>
          <p:nvPr/>
        </p:nvSpPr>
        <p:spPr>
          <a:xfrm>
            <a:off x="0" y="329125"/>
            <a:ext cx="69300" cy="753000"/>
          </a:xfrm>
          <a:prstGeom prst="rect">
            <a:avLst/>
          </a:prstGeom>
          <a:solidFill>
            <a:srgbClr val="9AA0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7" name="Google Shape;147;p38"/>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theme" Target="../theme/theme2.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4" name="Google Shape;74;p2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75" name="Google Shape;75;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6"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3.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34.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34.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8.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3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34.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3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9.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285F4"/>
        </a:solidFill>
        <a:effectLst/>
      </p:bgPr>
    </p:bg>
    <p:spTree>
      <p:nvGrpSpPr>
        <p:cNvPr id="1" name="Shape 151"/>
        <p:cNvGrpSpPr/>
        <p:nvPr/>
      </p:nvGrpSpPr>
      <p:grpSpPr>
        <a:xfrm>
          <a:off x="0" y="0"/>
          <a:ext cx="0" cy="0"/>
          <a:chOff x="0" y="0"/>
          <a:chExt cx="0" cy="0"/>
        </a:xfrm>
      </p:grpSpPr>
      <p:sp>
        <p:nvSpPr>
          <p:cNvPr id="152" name="Google Shape;152;p39"/>
          <p:cNvSpPr txBox="1"/>
          <p:nvPr/>
        </p:nvSpPr>
        <p:spPr>
          <a:xfrm>
            <a:off x="517675" y="1819750"/>
            <a:ext cx="7536300" cy="7389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3600" dirty="0">
                <a:solidFill>
                  <a:srgbClr val="FFFFFF"/>
                </a:solidFill>
                <a:latin typeface="Open Sans SemiBold"/>
                <a:ea typeface="Open Sans SemiBold"/>
                <a:cs typeface="Open Sans SemiBold"/>
                <a:sym typeface="Open Sans SemiBold"/>
              </a:rPr>
              <a:t>Flower Store Website Design</a:t>
            </a:r>
            <a:endParaRPr sz="3600" dirty="0">
              <a:solidFill>
                <a:srgbClr val="FFFFFF"/>
              </a:solidFill>
              <a:latin typeface="Open Sans SemiBold"/>
              <a:ea typeface="Open Sans SemiBold"/>
              <a:cs typeface="Open Sans SemiBold"/>
              <a:sym typeface="Open Sans SemiBold"/>
            </a:endParaRPr>
          </a:p>
        </p:txBody>
      </p:sp>
      <p:sp>
        <p:nvSpPr>
          <p:cNvPr id="153" name="Google Shape;153;p39"/>
          <p:cNvSpPr txBox="1"/>
          <p:nvPr/>
        </p:nvSpPr>
        <p:spPr>
          <a:xfrm>
            <a:off x="517675" y="2769663"/>
            <a:ext cx="4931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dirty="0">
                <a:solidFill>
                  <a:srgbClr val="FFFFFF"/>
                </a:solidFill>
                <a:latin typeface="Open Sans"/>
                <a:ea typeface="Open Sans"/>
                <a:cs typeface="Open Sans"/>
                <a:sym typeface="Open Sans"/>
              </a:rPr>
              <a:t>Leila Ghanbarinejad</a:t>
            </a:r>
            <a:endParaRPr sz="2400" dirty="0">
              <a:solidFill>
                <a:srgbClr val="FFFFFF"/>
              </a:solidFill>
              <a:latin typeface="Open Sans"/>
              <a:ea typeface="Open Sans"/>
              <a:cs typeface="Open Sans"/>
              <a:sym typeface="Open Sans"/>
            </a:endParaRPr>
          </a:p>
        </p:txBody>
      </p:sp>
      <p:cxnSp>
        <p:nvCxnSpPr>
          <p:cNvPr id="154" name="Google Shape;154;p39"/>
          <p:cNvCxnSpPr/>
          <p:nvPr/>
        </p:nvCxnSpPr>
        <p:spPr>
          <a:xfrm rot="10800000">
            <a:off x="517575" y="2670825"/>
            <a:ext cx="6570000" cy="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29900"/>
        </a:solidFill>
        <a:effectLst/>
      </p:bgPr>
    </p:bg>
    <p:spTree>
      <p:nvGrpSpPr>
        <p:cNvPr id="1" name="Shape 241"/>
        <p:cNvGrpSpPr/>
        <p:nvPr/>
      </p:nvGrpSpPr>
      <p:grpSpPr>
        <a:xfrm>
          <a:off x="0" y="0"/>
          <a:ext cx="0" cy="0"/>
          <a:chOff x="0" y="0"/>
          <a:chExt cx="0" cy="0"/>
        </a:xfrm>
      </p:grpSpPr>
      <p:sp>
        <p:nvSpPr>
          <p:cNvPr id="242" name="Google Shape;242;p48"/>
          <p:cNvSpPr txBox="1"/>
          <p:nvPr/>
        </p:nvSpPr>
        <p:spPr>
          <a:xfrm>
            <a:off x="3721275" y="1886850"/>
            <a:ext cx="6302100" cy="1477297"/>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rgbClr val="FFFFFF"/>
              </a:buClr>
              <a:buSzPts val="1400"/>
              <a:buFont typeface="Open Sans"/>
              <a:buChar char="●"/>
            </a:pPr>
            <a:r>
              <a:rPr lang="en" dirty="0">
                <a:solidFill>
                  <a:srgbClr val="FFFFFF"/>
                </a:solidFill>
                <a:latin typeface="Open Sans"/>
                <a:ea typeface="Open Sans"/>
                <a:cs typeface="Open Sans"/>
                <a:sym typeface="Open Sans"/>
              </a:rPr>
              <a:t>Sitemap</a:t>
            </a:r>
            <a:endParaRPr dirty="0">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dirty="0">
                <a:solidFill>
                  <a:srgbClr val="FFFFFF"/>
                </a:solidFill>
                <a:latin typeface="Open Sans"/>
                <a:ea typeface="Open Sans"/>
                <a:cs typeface="Open Sans"/>
                <a:sym typeface="Open Sans"/>
              </a:rPr>
              <a:t>Digital wireframes</a:t>
            </a:r>
            <a:endParaRPr dirty="0">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dirty="0">
                <a:solidFill>
                  <a:srgbClr val="FFFFFF"/>
                </a:solidFill>
                <a:latin typeface="Open Sans"/>
                <a:ea typeface="Open Sans"/>
                <a:cs typeface="Open Sans"/>
                <a:sym typeface="Open Sans"/>
              </a:rPr>
              <a:t>Low-fidelity prototype</a:t>
            </a:r>
            <a:endParaRPr dirty="0">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dirty="0">
                <a:solidFill>
                  <a:srgbClr val="FFFFFF"/>
                </a:solidFill>
                <a:latin typeface="Open Sans"/>
                <a:ea typeface="Open Sans"/>
                <a:cs typeface="Open Sans"/>
                <a:sym typeface="Open Sans"/>
              </a:rPr>
              <a:t>Usability studies</a:t>
            </a:r>
            <a:endParaRPr dirty="0">
              <a:solidFill>
                <a:srgbClr val="FFFFFF"/>
              </a:solidFill>
              <a:latin typeface="Open Sans"/>
              <a:ea typeface="Open Sans"/>
              <a:cs typeface="Open Sans"/>
              <a:sym typeface="Open Sans"/>
            </a:endParaRPr>
          </a:p>
        </p:txBody>
      </p:sp>
      <p:sp>
        <p:nvSpPr>
          <p:cNvPr id="243" name="Google Shape;243;p48"/>
          <p:cNvSpPr txBox="1"/>
          <p:nvPr/>
        </p:nvSpPr>
        <p:spPr>
          <a:xfrm>
            <a:off x="-468875" y="2082300"/>
            <a:ext cx="3704400" cy="9789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Clr>
                <a:schemeClr val="dk1"/>
              </a:buClr>
              <a:buSzPts val="1100"/>
              <a:buFont typeface="Arial"/>
              <a:buNone/>
            </a:pPr>
            <a:r>
              <a:rPr lang="en" sz="2400">
                <a:solidFill>
                  <a:srgbClr val="FFFFFF"/>
                </a:solidFill>
                <a:latin typeface="Open Sans"/>
                <a:ea typeface="Open Sans"/>
                <a:cs typeface="Open Sans"/>
                <a:sym typeface="Open Sans"/>
              </a:rPr>
              <a:t>Starting</a:t>
            </a:r>
            <a:endParaRPr sz="2400">
              <a:solidFill>
                <a:srgbClr val="FFFFFF"/>
              </a:solidFill>
              <a:latin typeface="Open Sans"/>
              <a:ea typeface="Open Sans"/>
              <a:cs typeface="Open Sans"/>
              <a:sym typeface="Open Sans"/>
            </a:endParaRPr>
          </a:p>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the design</a:t>
            </a:r>
            <a:endParaRPr sz="2400">
              <a:solidFill>
                <a:srgbClr val="FFFFFF"/>
              </a:solidFill>
              <a:latin typeface="Open Sans"/>
              <a:ea typeface="Open Sans"/>
              <a:cs typeface="Open Sans"/>
              <a:sym typeface="Open Sans"/>
            </a:endParaRPr>
          </a:p>
        </p:txBody>
      </p:sp>
      <p:cxnSp>
        <p:nvCxnSpPr>
          <p:cNvPr id="244" name="Google Shape;244;p48"/>
          <p:cNvCxnSpPr/>
          <p:nvPr/>
        </p:nvCxnSpPr>
        <p:spPr>
          <a:xfrm>
            <a:off x="3460100" y="1032150"/>
            <a:ext cx="36600" cy="307920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50" name="Google Shape;250;p49"/>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Sitemap</a:t>
            </a:r>
            <a:endParaRPr sz="2400">
              <a:solidFill>
                <a:srgbClr val="5F6368"/>
              </a:solidFill>
              <a:latin typeface="Open Sans"/>
              <a:ea typeface="Open Sans"/>
              <a:cs typeface="Open Sans"/>
              <a:sym typeface="Open Sans"/>
            </a:endParaRPr>
          </a:p>
        </p:txBody>
      </p:sp>
      <p:sp>
        <p:nvSpPr>
          <p:cNvPr id="251" name="Google Shape;251;p49"/>
          <p:cNvSpPr txBox="1"/>
          <p:nvPr/>
        </p:nvSpPr>
        <p:spPr>
          <a:xfrm>
            <a:off x="517675" y="1202724"/>
            <a:ext cx="2421300" cy="3508623"/>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US" sz="1200" dirty="0">
                <a:solidFill>
                  <a:srgbClr val="5F6368"/>
                </a:solidFill>
                <a:latin typeface="Open Sans"/>
                <a:ea typeface="Open Sans"/>
                <a:cs typeface="Open Sans"/>
                <a:sym typeface="Open Sans"/>
              </a:rPr>
              <a:t>Difficulty with website navigation was a primary pain point for users, so I used that knowledge to create a sitemap. </a:t>
            </a:r>
          </a:p>
          <a:p>
            <a:pPr marL="0" lvl="0" indent="0" algn="l" rtl="0">
              <a:lnSpc>
                <a:spcPct val="150000"/>
              </a:lnSpc>
              <a:spcBef>
                <a:spcPts val="0"/>
              </a:spcBef>
              <a:spcAft>
                <a:spcPts val="0"/>
              </a:spcAft>
              <a:buClr>
                <a:schemeClr val="dk1"/>
              </a:buClr>
              <a:buSzPts val="1100"/>
              <a:buFont typeface="Arial"/>
              <a:buNone/>
            </a:pPr>
            <a:endParaRPr lang="en-US" sz="1200" dirty="0">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Clr>
                <a:schemeClr val="dk1"/>
              </a:buClr>
              <a:buSzPts val="1100"/>
              <a:buFont typeface="Arial"/>
              <a:buNone/>
            </a:pPr>
            <a:r>
              <a:rPr lang="en-US" sz="1200" dirty="0">
                <a:solidFill>
                  <a:srgbClr val="5F6368"/>
                </a:solidFill>
                <a:latin typeface="Open Sans"/>
                <a:ea typeface="Open Sans"/>
                <a:cs typeface="Open Sans"/>
                <a:sym typeface="Open Sans"/>
              </a:rPr>
              <a:t>My goal here was to make strategic information architecture decisions that would improve overall website navigation. The structure I chose was designed to make things simple and easy. </a:t>
            </a:r>
            <a:endParaRPr lang="en-US" sz="1200" dirty="0"/>
          </a:p>
        </p:txBody>
      </p:sp>
      <p:pic>
        <p:nvPicPr>
          <p:cNvPr id="3" name="Picture 2">
            <a:extLst>
              <a:ext uri="{FF2B5EF4-FFF2-40B4-BE49-F238E27FC236}">
                <a16:creationId xmlns:a16="http://schemas.microsoft.com/office/drawing/2014/main" id="{2E88F4A6-1A53-8E2D-D89F-9858D08B69D4}"/>
              </a:ext>
            </a:extLst>
          </p:cNvPr>
          <p:cNvPicPr>
            <a:picLocks noChangeAspect="1"/>
          </p:cNvPicPr>
          <p:nvPr/>
        </p:nvPicPr>
        <p:blipFill>
          <a:blip r:embed="rId3"/>
          <a:stretch>
            <a:fillRect/>
          </a:stretch>
        </p:blipFill>
        <p:spPr>
          <a:xfrm>
            <a:off x="3419297" y="1202724"/>
            <a:ext cx="5571460" cy="286564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52"/>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Digital wireframes </a:t>
            </a:r>
            <a:endParaRPr sz="2400">
              <a:solidFill>
                <a:srgbClr val="5F6368"/>
              </a:solidFill>
              <a:latin typeface="Open Sans"/>
              <a:ea typeface="Open Sans"/>
              <a:cs typeface="Open Sans"/>
              <a:sym typeface="Open Sans"/>
            </a:endParaRPr>
          </a:p>
        </p:txBody>
      </p:sp>
      <p:sp>
        <p:nvSpPr>
          <p:cNvPr id="274" name="Google Shape;274;p52"/>
          <p:cNvSpPr txBox="1"/>
          <p:nvPr/>
        </p:nvSpPr>
        <p:spPr>
          <a:xfrm>
            <a:off x="557826" y="888557"/>
            <a:ext cx="2421300" cy="4385786"/>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US" dirty="0">
                <a:solidFill>
                  <a:srgbClr val="5F6368"/>
                </a:solidFill>
                <a:latin typeface="Open Sans"/>
                <a:ea typeface="Open Sans"/>
                <a:cs typeface="Open Sans"/>
                <a:sym typeface="Open Sans"/>
              </a:rPr>
              <a:t>Moving from paper to digital wireframes made it easy to understand how the redesign could help address user pain points and improve the user experience. </a:t>
            </a:r>
          </a:p>
          <a:p>
            <a:pPr marL="0" lvl="0" indent="0" algn="l" rtl="0">
              <a:lnSpc>
                <a:spcPct val="150000"/>
              </a:lnSpc>
              <a:spcBef>
                <a:spcPts val="0"/>
              </a:spcBef>
              <a:spcAft>
                <a:spcPts val="0"/>
              </a:spcAft>
              <a:buClr>
                <a:schemeClr val="dk1"/>
              </a:buClr>
              <a:buSzPts val="1100"/>
              <a:buFont typeface="Arial"/>
              <a:buNone/>
            </a:pPr>
            <a:endParaRPr lang="en-US" dirty="0">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Clr>
                <a:schemeClr val="dk1"/>
              </a:buClr>
              <a:buSzPts val="1100"/>
              <a:buFont typeface="Arial"/>
              <a:buNone/>
            </a:pPr>
            <a:r>
              <a:rPr lang="en-US" dirty="0">
                <a:solidFill>
                  <a:srgbClr val="5F6368"/>
                </a:solidFill>
                <a:latin typeface="Open Sans"/>
                <a:ea typeface="Open Sans"/>
                <a:cs typeface="Open Sans"/>
                <a:sym typeface="Open Sans"/>
              </a:rPr>
              <a:t>Prioritizing useful button locations and visual element placement on the home page was a key part of my strategy.</a:t>
            </a:r>
          </a:p>
        </p:txBody>
      </p:sp>
      <p:sp>
        <p:nvSpPr>
          <p:cNvPr id="277" name="Google Shape;277;p52"/>
          <p:cNvSpPr txBox="1"/>
          <p:nvPr/>
        </p:nvSpPr>
        <p:spPr>
          <a:xfrm>
            <a:off x="3532701" y="4483763"/>
            <a:ext cx="1918255" cy="33852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dirty="0">
                <a:solidFill>
                  <a:srgbClr val="5F6368"/>
                </a:solidFill>
                <a:latin typeface="Open Sans"/>
                <a:ea typeface="Open Sans"/>
                <a:cs typeface="Open Sans"/>
                <a:sym typeface="Open Sans"/>
              </a:rPr>
              <a:t>Easy access to shop products</a:t>
            </a:r>
          </a:p>
        </p:txBody>
      </p:sp>
      <p:sp>
        <p:nvSpPr>
          <p:cNvPr id="279" name="Google Shape;279;p52"/>
          <p:cNvSpPr txBox="1"/>
          <p:nvPr/>
        </p:nvSpPr>
        <p:spPr>
          <a:xfrm>
            <a:off x="7472124" y="524350"/>
            <a:ext cx="1100400" cy="156963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1000" dirty="0">
                <a:solidFill>
                  <a:srgbClr val="5F6368"/>
                </a:solidFill>
                <a:latin typeface="Open Sans"/>
                <a:ea typeface="Open Sans"/>
                <a:cs typeface="Open Sans"/>
                <a:sym typeface="Open Sans"/>
              </a:rPr>
              <a:t>Homepage is optimized for easy browsing through the classification of products to access easily to want they’re looking for</a:t>
            </a:r>
          </a:p>
        </p:txBody>
      </p:sp>
      <p:pic>
        <p:nvPicPr>
          <p:cNvPr id="5" name="Picture 4">
            <a:extLst>
              <a:ext uri="{FF2B5EF4-FFF2-40B4-BE49-F238E27FC236}">
                <a16:creationId xmlns:a16="http://schemas.microsoft.com/office/drawing/2014/main" id="{74823EA1-CE7F-2229-1285-40D745A7711E}"/>
              </a:ext>
            </a:extLst>
          </p:cNvPr>
          <p:cNvPicPr>
            <a:picLocks noChangeAspect="1"/>
          </p:cNvPicPr>
          <p:nvPr/>
        </p:nvPicPr>
        <p:blipFill>
          <a:blip r:embed="rId3"/>
          <a:stretch>
            <a:fillRect/>
          </a:stretch>
        </p:blipFill>
        <p:spPr>
          <a:xfrm>
            <a:off x="4146706" y="260579"/>
            <a:ext cx="3163194" cy="3965642"/>
          </a:xfrm>
          <a:prstGeom prst="rect">
            <a:avLst/>
          </a:prstGeom>
          <a:ln>
            <a:solidFill>
              <a:schemeClr val="bg2">
                <a:lumMod val="60000"/>
                <a:lumOff val="40000"/>
              </a:schemeClr>
            </a:solidFill>
          </a:ln>
        </p:spPr>
      </p:pic>
      <p:cxnSp>
        <p:nvCxnSpPr>
          <p:cNvPr id="276" name="Google Shape;276;p52"/>
          <p:cNvCxnSpPr>
            <a:cxnSpLocks/>
          </p:cNvCxnSpPr>
          <p:nvPr/>
        </p:nvCxnSpPr>
        <p:spPr>
          <a:xfrm flipV="1">
            <a:off x="4784650" y="1651591"/>
            <a:ext cx="0" cy="2861200"/>
          </a:xfrm>
          <a:prstGeom prst="straightConnector1">
            <a:avLst/>
          </a:prstGeom>
          <a:noFill/>
          <a:ln w="19050" cap="flat" cmpd="sng">
            <a:solidFill>
              <a:srgbClr val="FBBC04"/>
            </a:solidFill>
            <a:prstDash val="solid"/>
            <a:round/>
            <a:headEnd type="none" w="med" len="med"/>
            <a:tailEnd type="triangle" w="med" len="med"/>
          </a:ln>
        </p:spPr>
      </p:cxnSp>
      <p:cxnSp>
        <p:nvCxnSpPr>
          <p:cNvPr id="280" name="Google Shape;280;p52"/>
          <p:cNvCxnSpPr>
            <a:cxnSpLocks/>
          </p:cNvCxnSpPr>
          <p:nvPr/>
        </p:nvCxnSpPr>
        <p:spPr>
          <a:xfrm flipH="1">
            <a:off x="6785360" y="458880"/>
            <a:ext cx="798521" cy="0"/>
          </a:xfrm>
          <a:prstGeom prst="straightConnector1">
            <a:avLst/>
          </a:prstGeom>
          <a:noFill/>
          <a:ln w="19050" cap="flat" cmpd="sng">
            <a:solidFill>
              <a:srgbClr val="FBBC04"/>
            </a:solidFill>
            <a:prstDash val="solid"/>
            <a:round/>
            <a:headEnd type="none" w="med" len="med"/>
            <a:tailEnd type="triangl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53"/>
          <p:cNvSpPr txBox="1"/>
          <p:nvPr/>
        </p:nvSpPr>
        <p:spPr>
          <a:xfrm>
            <a:off x="517675" y="524350"/>
            <a:ext cx="7000800" cy="9234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Digital wireframe </a:t>
            </a:r>
            <a:endParaRPr sz="2400">
              <a:solidFill>
                <a:srgbClr val="5F6368"/>
              </a:solidFill>
              <a:latin typeface="Open Sans"/>
              <a:ea typeface="Open Sans"/>
              <a:cs typeface="Open Sans"/>
              <a:sym typeface="Open Sans"/>
            </a:endParaRPr>
          </a:p>
          <a:p>
            <a:pPr marL="0" lvl="0" indent="0" algn="l" rtl="0">
              <a:spcBef>
                <a:spcPts val="0"/>
              </a:spcBef>
              <a:spcAft>
                <a:spcPts val="0"/>
              </a:spcAft>
              <a:buNone/>
            </a:pPr>
            <a:r>
              <a:rPr lang="en" sz="2400">
                <a:solidFill>
                  <a:srgbClr val="5F6368"/>
                </a:solidFill>
                <a:latin typeface="Open Sans"/>
                <a:ea typeface="Open Sans"/>
                <a:cs typeface="Open Sans"/>
                <a:sym typeface="Open Sans"/>
              </a:rPr>
              <a:t>screen size variation(s) </a:t>
            </a:r>
            <a:endParaRPr sz="2400">
              <a:solidFill>
                <a:srgbClr val="5F6368"/>
              </a:solidFill>
              <a:latin typeface="Open Sans"/>
              <a:ea typeface="Open Sans"/>
              <a:cs typeface="Open Sans"/>
              <a:sym typeface="Open Sans"/>
            </a:endParaRPr>
          </a:p>
        </p:txBody>
      </p:sp>
      <p:pic>
        <p:nvPicPr>
          <p:cNvPr id="3" name="Picture 2">
            <a:extLst>
              <a:ext uri="{FF2B5EF4-FFF2-40B4-BE49-F238E27FC236}">
                <a16:creationId xmlns:a16="http://schemas.microsoft.com/office/drawing/2014/main" id="{711C4E55-6A04-DB22-AA90-21374D87345B}"/>
              </a:ext>
            </a:extLst>
          </p:cNvPr>
          <p:cNvPicPr>
            <a:picLocks noChangeAspect="1"/>
          </p:cNvPicPr>
          <p:nvPr/>
        </p:nvPicPr>
        <p:blipFill>
          <a:blip r:embed="rId3"/>
          <a:stretch>
            <a:fillRect/>
          </a:stretch>
        </p:blipFill>
        <p:spPr>
          <a:xfrm>
            <a:off x="4072997" y="1337247"/>
            <a:ext cx="2838166" cy="3558159"/>
          </a:xfrm>
          <a:prstGeom prst="rect">
            <a:avLst/>
          </a:prstGeom>
          <a:ln>
            <a:solidFill>
              <a:schemeClr val="bg2">
                <a:lumMod val="60000"/>
                <a:lumOff val="40000"/>
              </a:schemeClr>
            </a:solidFill>
          </a:ln>
        </p:spPr>
      </p:pic>
      <p:pic>
        <p:nvPicPr>
          <p:cNvPr id="5" name="Picture 4">
            <a:extLst>
              <a:ext uri="{FF2B5EF4-FFF2-40B4-BE49-F238E27FC236}">
                <a16:creationId xmlns:a16="http://schemas.microsoft.com/office/drawing/2014/main" id="{F308AC91-0FC0-DD2C-3804-EE6EB00972D1}"/>
              </a:ext>
            </a:extLst>
          </p:cNvPr>
          <p:cNvPicPr>
            <a:picLocks noChangeAspect="1"/>
          </p:cNvPicPr>
          <p:nvPr/>
        </p:nvPicPr>
        <p:blipFill>
          <a:blip r:embed="rId4"/>
          <a:stretch>
            <a:fillRect/>
          </a:stretch>
        </p:blipFill>
        <p:spPr>
          <a:xfrm>
            <a:off x="7259631" y="1337246"/>
            <a:ext cx="517687" cy="3558159"/>
          </a:xfrm>
          <a:prstGeom prst="rect">
            <a:avLst/>
          </a:prstGeom>
          <a:ln>
            <a:solidFill>
              <a:schemeClr val="bg2">
                <a:lumMod val="60000"/>
                <a:lumOff val="40000"/>
              </a:schemeClr>
            </a:solid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54"/>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lnSpc>
                <a:spcPct val="115000"/>
              </a:lnSpc>
              <a:spcBef>
                <a:spcPts val="0"/>
              </a:spcBef>
              <a:spcAft>
                <a:spcPts val="0"/>
              </a:spcAft>
              <a:buNone/>
            </a:pPr>
            <a:r>
              <a:rPr lang="en" sz="2400">
                <a:solidFill>
                  <a:srgbClr val="5F6368"/>
                </a:solidFill>
                <a:latin typeface="Open Sans"/>
                <a:ea typeface="Open Sans"/>
                <a:cs typeface="Open Sans"/>
                <a:sym typeface="Open Sans"/>
              </a:rPr>
              <a:t>Low-fidelity prototype</a:t>
            </a:r>
            <a:endParaRPr sz="2400">
              <a:solidFill>
                <a:srgbClr val="5F6368"/>
              </a:solidFill>
              <a:latin typeface="Open Sans"/>
              <a:ea typeface="Open Sans"/>
              <a:cs typeface="Open Sans"/>
              <a:sym typeface="Open Sans"/>
            </a:endParaRPr>
          </a:p>
        </p:txBody>
      </p:sp>
      <p:sp>
        <p:nvSpPr>
          <p:cNvPr id="294" name="Google Shape;294;p54"/>
          <p:cNvSpPr txBox="1"/>
          <p:nvPr/>
        </p:nvSpPr>
        <p:spPr>
          <a:xfrm>
            <a:off x="439703" y="1585501"/>
            <a:ext cx="2915400" cy="1800463"/>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US" dirty="0">
                <a:solidFill>
                  <a:srgbClr val="5F6368"/>
                </a:solidFill>
                <a:latin typeface="Open Sans"/>
                <a:ea typeface="Open Sans"/>
                <a:cs typeface="Open Sans"/>
                <a:sym typeface="Open Sans"/>
              </a:rPr>
              <a:t>To create a low-fidelity prototype, I connected all of the screens involved in the primary user flow of adding an item to the cart and checking out.</a:t>
            </a:r>
          </a:p>
        </p:txBody>
      </p:sp>
      <p:pic>
        <p:nvPicPr>
          <p:cNvPr id="3" name="Picture 2">
            <a:extLst>
              <a:ext uri="{FF2B5EF4-FFF2-40B4-BE49-F238E27FC236}">
                <a16:creationId xmlns:a16="http://schemas.microsoft.com/office/drawing/2014/main" id="{046B5A14-C7AF-D5FA-8980-3AFAD2137901}"/>
              </a:ext>
            </a:extLst>
          </p:cNvPr>
          <p:cNvPicPr>
            <a:picLocks noChangeAspect="1"/>
          </p:cNvPicPr>
          <p:nvPr/>
        </p:nvPicPr>
        <p:blipFill>
          <a:blip r:embed="rId3"/>
          <a:stretch>
            <a:fillRect/>
          </a:stretch>
        </p:blipFill>
        <p:spPr>
          <a:xfrm>
            <a:off x="3492102" y="1585501"/>
            <a:ext cx="5588103" cy="16811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55"/>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Usability study: parameters</a:t>
            </a:r>
            <a:endParaRPr sz="2400">
              <a:solidFill>
                <a:srgbClr val="5F6368"/>
              </a:solidFill>
              <a:latin typeface="Open Sans"/>
              <a:ea typeface="Open Sans"/>
              <a:cs typeface="Open Sans"/>
              <a:sym typeface="Open Sans"/>
            </a:endParaRPr>
          </a:p>
        </p:txBody>
      </p:sp>
      <p:sp>
        <p:nvSpPr>
          <p:cNvPr id="302" name="Google Shape;302;p55"/>
          <p:cNvSpPr txBox="1"/>
          <p:nvPr/>
        </p:nvSpPr>
        <p:spPr>
          <a:xfrm>
            <a:off x="868275" y="1932650"/>
            <a:ext cx="3446100" cy="784800"/>
          </a:xfrm>
          <a:prstGeom prst="rect">
            <a:avLst/>
          </a:prstGeom>
          <a:noFill/>
          <a:ln>
            <a:noFill/>
          </a:ln>
        </p:spPr>
        <p:txBody>
          <a:bodyPr spcFirstLastPara="1" wrap="square" lIns="0" tIns="91425" rIns="91425" bIns="91425" anchor="t" anchorCtr="0">
            <a:spAutoFit/>
          </a:bodyPr>
          <a:lstStyle/>
          <a:p>
            <a:pPr marL="0" lvl="0" indent="0" algn="ctr" rtl="0">
              <a:lnSpc>
                <a:spcPct val="150000"/>
              </a:lnSpc>
              <a:spcBef>
                <a:spcPts val="0"/>
              </a:spcBef>
              <a:spcAft>
                <a:spcPts val="0"/>
              </a:spcAft>
              <a:buNone/>
            </a:pPr>
            <a:r>
              <a:rPr lang="en" dirty="0">
                <a:solidFill>
                  <a:srgbClr val="5F6368"/>
                </a:solidFill>
                <a:latin typeface="Open Sans SemiBold"/>
                <a:ea typeface="Open Sans SemiBold"/>
                <a:cs typeface="Open Sans SemiBold"/>
                <a:sym typeface="Open Sans SemiBold"/>
              </a:rPr>
              <a:t>Study type:</a:t>
            </a:r>
            <a:endParaRPr dirty="0">
              <a:solidFill>
                <a:srgbClr val="5F6368"/>
              </a:solidFill>
              <a:latin typeface="Open Sans SemiBold"/>
              <a:ea typeface="Open Sans SemiBold"/>
              <a:cs typeface="Open Sans SemiBold"/>
              <a:sym typeface="Open Sans SemiBold"/>
            </a:endParaRPr>
          </a:p>
          <a:p>
            <a:pPr marL="0" lvl="0" indent="0" algn="ctr" rtl="0">
              <a:lnSpc>
                <a:spcPct val="150000"/>
              </a:lnSpc>
              <a:spcBef>
                <a:spcPts val="0"/>
              </a:spcBef>
              <a:spcAft>
                <a:spcPts val="0"/>
              </a:spcAft>
              <a:buNone/>
            </a:pPr>
            <a:r>
              <a:rPr lang="en" sz="1200" dirty="0">
                <a:solidFill>
                  <a:srgbClr val="5F6368"/>
                </a:solidFill>
                <a:latin typeface="Open Sans"/>
                <a:ea typeface="Open Sans"/>
                <a:cs typeface="Open Sans"/>
                <a:sym typeface="Open Sans"/>
              </a:rPr>
              <a:t>moderated usability study</a:t>
            </a:r>
            <a:endParaRPr sz="1200" b="1" dirty="0">
              <a:solidFill>
                <a:srgbClr val="4285F4"/>
              </a:solidFill>
              <a:latin typeface="Open Sans"/>
              <a:ea typeface="Open Sans"/>
              <a:cs typeface="Open Sans"/>
              <a:sym typeface="Open Sans"/>
            </a:endParaRPr>
          </a:p>
        </p:txBody>
      </p:sp>
      <p:sp>
        <p:nvSpPr>
          <p:cNvPr id="303" name="Google Shape;303;p55"/>
          <p:cNvSpPr/>
          <p:nvPr/>
        </p:nvSpPr>
        <p:spPr>
          <a:xfrm>
            <a:off x="2334675" y="1304875"/>
            <a:ext cx="513300" cy="513300"/>
          </a:xfrm>
          <a:prstGeom prst="ellipse">
            <a:avLst/>
          </a:prstGeom>
          <a:solidFill>
            <a:srgbClr val="FBBC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55"/>
          <p:cNvSpPr txBox="1"/>
          <p:nvPr/>
        </p:nvSpPr>
        <p:spPr>
          <a:xfrm>
            <a:off x="4829625" y="1932650"/>
            <a:ext cx="3446100" cy="784800"/>
          </a:xfrm>
          <a:prstGeom prst="rect">
            <a:avLst/>
          </a:prstGeom>
          <a:noFill/>
          <a:ln>
            <a:noFill/>
          </a:ln>
        </p:spPr>
        <p:txBody>
          <a:bodyPr spcFirstLastPara="1" wrap="square" lIns="0" tIns="91425" rIns="91425" bIns="91425" anchor="t" anchorCtr="0">
            <a:spAutoFit/>
          </a:bodyPr>
          <a:lstStyle/>
          <a:p>
            <a:pPr marL="0" lvl="0" indent="0" algn="ctr" rtl="0">
              <a:lnSpc>
                <a:spcPct val="150000"/>
              </a:lnSpc>
              <a:spcBef>
                <a:spcPts val="0"/>
              </a:spcBef>
              <a:spcAft>
                <a:spcPts val="0"/>
              </a:spcAft>
              <a:buNone/>
            </a:pPr>
            <a:r>
              <a:rPr lang="en" dirty="0">
                <a:solidFill>
                  <a:srgbClr val="5F6368"/>
                </a:solidFill>
                <a:latin typeface="Open Sans SemiBold"/>
                <a:ea typeface="Open Sans SemiBold"/>
                <a:cs typeface="Open Sans SemiBold"/>
                <a:sym typeface="Open Sans SemiBold"/>
              </a:rPr>
              <a:t>Location:</a:t>
            </a:r>
            <a:endParaRPr dirty="0">
              <a:solidFill>
                <a:srgbClr val="5F6368"/>
              </a:solidFill>
              <a:latin typeface="Open Sans SemiBold"/>
              <a:ea typeface="Open Sans SemiBold"/>
              <a:cs typeface="Open Sans SemiBold"/>
              <a:sym typeface="Open Sans SemiBold"/>
            </a:endParaRPr>
          </a:p>
          <a:p>
            <a:pPr marL="0" lvl="0" indent="0" algn="ctr" rtl="0">
              <a:lnSpc>
                <a:spcPct val="150000"/>
              </a:lnSpc>
              <a:spcBef>
                <a:spcPts val="0"/>
              </a:spcBef>
              <a:spcAft>
                <a:spcPts val="0"/>
              </a:spcAft>
              <a:buNone/>
            </a:pPr>
            <a:r>
              <a:rPr lang="en" sz="1200" dirty="0">
                <a:solidFill>
                  <a:srgbClr val="5F6368"/>
                </a:solidFill>
                <a:latin typeface="Open Sans"/>
                <a:ea typeface="Open Sans"/>
                <a:cs typeface="Open Sans"/>
                <a:sym typeface="Open Sans"/>
              </a:rPr>
              <a:t>Iran, in person</a:t>
            </a:r>
            <a:endParaRPr sz="1200" b="1" dirty="0">
              <a:solidFill>
                <a:srgbClr val="FBBC04"/>
              </a:solidFill>
              <a:latin typeface="Open Sans"/>
              <a:ea typeface="Open Sans"/>
              <a:cs typeface="Open Sans"/>
              <a:sym typeface="Open Sans"/>
            </a:endParaRPr>
          </a:p>
        </p:txBody>
      </p:sp>
      <p:sp>
        <p:nvSpPr>
          <p:cNvPr id="305" name="Google Shape;305;p55"/>
          <p:cNvSpPr/>
          <p:nvPr/>
        </p:nvSpPr>
        <p:spPr>
          <a:xfrm>
            <a:off x="6296025" y="1304875"/>
            <a:ext cx="513300" cy="513300"/>
          </a:xfrm>
          <a:prstGeom prst="ellipse">
            <a:avLst/>
          </a:prstGeom>
          <a:solidFill>
            <a:srgbClr val="FBBC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55"/>
          <p:cNvSpPr txBox="1"/>
          <p:nvPr/>
        </p:nvSpPr>
        <p:spPr>
          <a:xfrm>
            <a:off x="868275" y="3914900"/>
            <a:ext cx="3446100" cy="692700"/>
          </a:xfrm>
          <a:prstGeom prst="rect">
            <a:avLst/>
          </a:prstGeom>
          <a:noFill/>
          <a:ln>
            <a:noFill/>
          </a:ln>
        </p:spPr>
        <p:txBody>
          <a:bodyPr spcFirstLastPara="1" wrap="square" lIns="0" tIns="91425" rIns="91425" bIns="91425" anchor="t" anchorCtr="0">
            <a:spAutoFit/>
          </a:bodyPr>
          <a:lstStyle/>
          <a:p>
            <a:pPr marL="0" lvl="0" indent="0" algn="ctr" rtl="0">
              <a:lnSpc>
                <a:spcPct val="150000"/>
              </a:lnSpc>
              <a:spcBef>
                <a:spcPts val="0"/>
              </a:spcBef>
              <a:spcAft>
                <a:spcPts val="0"/>
              </a:spcAft>
              <a:buNone/>
            </a:pPr>
            <a:r>
              <a:rPr lang="en">
                <a:solidFill>
                  <a:srgbClr val="5F6368"/>
                </a:solidFill>
                <a:latin typeface="Open Sans SemiBold"/>
                <a:ea typeface="Open Sans SemiBold"/>
                <a:cs typeface="Open Sans SemiBold"/>
                <a:sym typeface="Open Sans SemiBold"/>
              </a:rPr>
              <a:t>Participants:</a:t>
            </a:r>
            <a:endParaRPr>
              <a:solidFill>
                <a:srgbClr val="5F6368"/>
              </a:solidFill>
              <a:latin typeface="Open Sans SemiBold"/>
              <a:ea typeface="Open Sans SemiBold"/>
              <a:cs typeface="Open Sans SemiBold"/>
              <a:sym typeface="Open Sans SemiBold"/>
            </a:endParaRPr>
          </a:p>
          <a:p>
            <a:pPr marL="0" lvl="0" indent="0" algn="ctr" rtl="0">
              <a:lnSpc>
                <a:spcPct val="150000"/>
              </a:lnSpc>
              <a:spcBef>
                <a:spcPts val="0"/>
              </a:spcBef>
              <a:spcAft>
                <a:spcPts val="0"/>
              </a:spcAft>
              <a:buNone/>
            </a:pPr>
            <a:r>
              <a:rPr lang="en" sz="1200">
                <a:solidFill>
                  <a:srgbClr val="5F6368"/>
                </a:solidFill>
                <a:latin typeface="Open Sans"/>
                <a:ea typeface="Open Sans"/>
                <a:cs typeface="Open Sans"/>
                <a:sym typeface="Open Sans"/>
              </a:rPr>
              <a:t>5 participants</a:t>
            </a:r>
            <a:endParaRPr sz="1200" b="1">
              <a:solidFill>
                <a:srgbClr val="4285F4"/>
              </a:solidFill>
              <a:latin typeface="Open Sans"/>
              <a:ea typeface="Open Sans"/>
              <a:cs typeface="Open Sans"/>
              <a:sym typeface="Open Sans"/>
            </a:endParaRPr>
          </a:p>
        </p:txBody>
      </p:sp>
      <p:sp>
        <p:nvSpPr>
          <p:cNvPr id="307" name="Google Shape;307;p55"/>
          <p:cNvSpPr/>
          <p:nvPr/>
        </p:nvSpPr>
        <p:spPr>
          <a:xfrm>
            <a:off x="2334675" y="3287125"/>
            <a:ext cx="513300" cy="513300"/>
          </a:xfrm>
          <a:prstGeom prst="ellipse">
            <a:avLst/>
          </a:prstGeom>
          <a:solidFill>
            <a:srgbClr val="FBBC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55"/>
          <p:cNvSpPr txBox="1"/>
          <p:nvPr/>
        </p:nvSpPr>
        <p:spPr>
          <a:xfrm>
            <a:off x="4829625" y="3914900"/>
            <a:ext cx="3446100" cy="784800"/>
          </a:xfrm>
          <a:prstGeom prst="rect">
            <a:avLst/>
          </a:prstGeom>
          <a:noFill/>
          <a:ln>
            <a:noFill/>
          </a:ln>
        </p:spPr>
        <p:txBody>
          <a:bodyPr spcFirstLastPara="1" wrap="square" lIns="0" tIns="91425" rIns="91425" bIns="91425" anchor="t" anchorCtr="0">
            <a:spAutoFit/>
          </a:bodyPr>
          <a:lstStyle/>
          <a:p>
            <a:pPr marL="0" lvl="0" indent="0" algn="ctr" rtl="0">
              <a:lnSpc>
                <a:spcPct val="150000"/>
              </a:lnSpc>
              <a:spcBef>
                <a:spcPts val="0"/>
              </a:spcBef>
              <a:spcAft>
                <a:spcPts val="0"/>
              </a:spcAft>
              <a:buClr>
                <a:schemeClr val="dk1"/>
              </a:buClr>
              <a:buSzPts val="1100"/>
              <a:buFont typeface="Arial"/>
              <a:buNone/>
            </a:pPr>
            <a:r>
              <a:rPr lang="en" dirty="0">
                <a:solidFill>
                  <a:srgbClr val="5F6368"/>
                </a:solidFill>
                <a:latin typeface="Open Sans SemiBold"/>
                <a:ea typeface="Open Sans SemiBold"/>
                <a:cs typeface="Open Sans SemiBold"/>
                <a:sym typeface="Open Sans SemiBold"/>
              </a:rPr>
              <a:t>Length:</a:t>
            </a:r>
            <a:endParaRPr dirty="0">
              <a:solidFill>
                <a:srgbClr val="5F6368"/>
              </a:solidFill>
              <a:latin typeface="Open Sans SemiBold"/>
              <a:ea typeface="Open Sans SemiBold"/>
              <a:cs typeface="Open Sans SemiBold"/>
              <a:sym typeface="Open Sans SemiBold"/>
            </a:endParaRPr>
          </a:p>
          <a:p>
            <a:pPr marL="0" lvl="0" indent="0" algn="ctr" rtl="0">
              <a:lnSpc>
                <a:spcPct val="150000"/>
              </a:lnSpc>
              <a:spcBef>
                <a:spcPts val="0"/>
              </a:spcBef>
              <a:spcAft>
                <a:spcPts val="0"/>
              </a:spcAft>
              <a:buNone/>
            </a:pPr>
            <a:r>
              <a:rPr lang="en" sz="1200" dirty="0">
                <a:solidFill>
                  <a:srgbClr val="5F6368"/>
                </a:solidFill>
                <a:latin typeface="Open Sans"/>
                <a:ea typeface="Open Sans"/>
                <a:cs typeface="Open Sans"/>
                <a:sym typeface="Open Sans"/>
              </a:rPr>
              <a:t>30-60 minutes</a:t>
            </a:r>
            <a:endParaRPr sz="1200" b="1" dirty="0">
              <a:solidFill>
                <a:srgbClr val="4285F4"/>
              </a:solidFill>
              <a:latin typeface="Open Sans"/>
              <a:ea typeface="Open Sans"/>
              <a:cs typeface="Open Sans"/>
              <a:sym typeface="Open Sans"/>
            </a:endParaRPr>
          </a:p>
        </p:txBody>
      </p:sp>
      <p:sp>
        <p:nvSpPr>
          <p:cNvPr id="309" name="Google Shape;309;p55"/>
          <p:cNvSpPr/>
          <p:nvPr/>
        </p:nvSpPr>
        <p:spPr>
          <a:xfrm>
            <a:off x="6296025" y="3287125"/>
            <a:ext cx="513300" cy="513300"/>
          </a:xfrm>
          <a:prstGeom prst="ellipse">
            <a:avLst/>
          </a:prstGeom>
          <a:solidFill>
            <a:srgbClr val="FBBC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55"/>
          <p:cNvSpPr/>
          <p:nvPr/>
        </p:nvSpPr>
        <p:spPr>
          <a:xfrm>
            <a:off x="2432025" y="3415575"/>
            <a:ext cx="318600" cy="223550"/>
          </a:xfrm>
          <a:custGeom>
            <a:avLst/>
            <a:gdLst/>
            <a:ahLst/>
            <a:cxnLst/>
            <a:rect l="l" t="t" r="r" b="b"/>
            <a:pathLst>
              <a:path w="1048" h="735" extrusionOk="0">
                <a:moveTo>
                  <a:pt x="759" y="367"/>
                </a:moveTo>
                <a:cubicBezTo>
                  <a:pt x="833" y="367"/>
                  <a:pt x="889" y="308"/>
                  <a:pt x="889" y="237"/>
                </a:cubicBezTo>
                <a:cubicBezTo>
                  <a:pt x="889" y="167"/>
                  <a:pt x="830" y="107"/>
                  <a:pt x="759" y="107"/>
                </a:cubicBezTo>
                <a:cubicBezTo>
                  <a:pt x="686" y="107"/>
                  <a:pt x="630" y="167"/>
                  <a:pt x="630" y="237"/>
                </a:cubicBezTo>
                <a:cubicBezTo>
                  <a:pt x="630" y="308"/>
                  <a:pt x="689" y="367"/>
                  <a:pt x="759" y="367"/>
                </a:cubicBezTo>
                <a:close/>
                <a:moveTo>
                  <a:pt x="367" y="316"/>
                </a:moveTo>
                <a:cubicBezTo>
                  <a:pt x="455" y="316"/>
                  <a:pt x="522" y="246"/>
                  <a:pt x="522" y="158"/>
                </a:cubicBezTo>
                <a:cubicBezTo>
                  <a:pt x="522" y="71"/>
                  <a:pt x="452" y="0"/>
                  <a:pt x="367" y="0"/>
                </a:cubicBezTo>
                <a:cubicBezTo>
                  <a:pt x="283" y="0"/>
                  <a:pt x="209" y="71"/>
                  <a:pt x="209" y="158"/>
                </a:cubicBezTo>
                <a:cubicBezTo>
                  <a:pt x="209" y="246"/>
                  <a:pt x="283" y="316"/>
                  <a:pt x="367" y="316"/>
                </a:cubicBezTo>
                <a:close/>
                <a:moveTo>
                  <a:pt x="759" y="471"/>
                </a:moveTo>
                <a:cubicBezTo>
                  <a:pt x="664" y="471"/>
                  <a:pt x="472" y="519"/>
                  <a:pt x="472" y="615"/>
                </a:cubicBezTo>
                <a:lnTo>
                  <a:pt x="472" y="734"/>
                </a:lnTo>
                <a:lnTo>
                  <a:pt x="1047" y="734"/>
                </a:lnTo>
                <a:lnTo>
                  <a:pt x="1047" y="615"/>
                </a:lnTo>
                <a:cubicBezTo>
                  <a:pt x="1047" y="522"/>
                  <a:pt x="855" y="471"/>
                  <a:pt x="759" y="471"/>
                </a:cubicBezTo>
                <a:close/>
                <a:moveTo>
                  <a:pt x="367" y="421"/>
                </a:moveTo>
                <a:cubicBezTo>
                  <a:pt x="246" y="421"/>
                  <a:pt x="0" y="483"/>
                  <a:pt x="0" y="604"/>
                </a:cubicBezTo>
                <a:lnTo>
                  <a:pt x="0" y="734"/>
                </a:lnTo>
                <a:lnTo>
                  <a:pt x="367" y="734"/>
                </a:lnTo>
                <a:lnTo>
                  <a:pt x="367" y="615"/>
                </a:lnTo>
                <a:cubicBezTo>
                  <a:pt x="367" y="570"/>
                  <a:pt x="384" y="494"/>
                  <a:pt x="491" y="435"/>
                </a:cubicBezTo>
                <a:cubicBezTo>
                  <a:pt x="446" y="426"/>
                  <a:pt x="404" y="421"/>
                  <a:pt x="367" y="42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311" name="Google Shape;311;p55"/>
          <p:cNvSpPr/>
          <p:nvPr/>
        </p:nvSpPr>
        <p:spPr>
          <a:xfrm>
            <a:off x="6441252" y="1401778"/>
            <a:ext cx="222841" cy="319496"/>
          </a:xfrm>
          <a:custGeom>
            <a:avLst/>
            <a:gdLst/>
            <a:ahLst/>
            <a:cxnLst/>
            <a:rect l="l" t="t" r="r" b="b"/>
            <a:pathLst>
              <a:path w="734" h="1048" extrusionOk="0">
                <a:moveTo>
                  <a:pt x="366" y="0"/>
                </a:moveTo>
                <a:cubicBezTo>
                  <a:pt x="163" y="0"/>
                  <a:pt x="0" y="164"/>
                  <a:pt x="0" y="367"/>
                </a:cubicBezTo>
                <a:cubicBezTo>
                  <a:pt x="0" y="641"/>
                  <a:pt x="366" y="1047"/>
                  <a:pt x="366" y="1047"/>
                </a:cubicBezTo>
                <a:cubicBezTo>
                  <a:pt x="366" y="1047"/>
                  <a:pt x="733" y="641"/>
                  <a:pt x="733" y="367"/>
                </a:cubicBezTo>
                <a:cubicBezTo>
                  <a:pt x="731" y="164"/>
                  <a:pt x="567" y="0"/>
                  <a:pt x="366" y="0"/>
                </a:cubicBezTo>
                <a:close/>
                <a:moveTo>
                  <a:pt x="366" y="497"/>
                </a:moveTo>
                <a:cubicBezTo>
                  <a:pt x="293" y="497"/>
                  <a:pt x="237" y="438"/>
                  <a:pt x="237" y="367"/>
                </a:cubicBezTo>
                <a:cubicBezTo>
                  <a:pt x="237" y="296"/>
                  <a:pt x="296" y="237"/>
                  <a:pt x="366" y="237"/>
                </a:cubicBezTo>
                <a:cubicBezTo>
                  <a:pt x="440" y="237"/>
                  <a:pt x="496" y="296"/>
                  <a:pt x="496" y="367"/>
                </a:cubicBezTo>
                <a:cubicBezTo>
                  <a:pt x="496" y="438"/>
                  <a:pt x="437" y="497"/>
                  <a:pt x="366" y="49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312" name="Google Shape;312;p55"/>
          <p:cNvSpPr/>
          <p:nvPr/>
        </p:nvSpPr>
        <p:spPr>
          <a:xfrm>
            <a:off x="6392921" y="3384699"/>
            <a:ext cx="319496" cy="318153"/>
          </a:xfrm>
          <a:custGeom>
            <a:avLst/>
            <a:gdLst/>
            <a:ahLst/>
            <a:cxnLst/>
            <a:rect l="l" t="t" r="r" b="b"/>
            <a:pathLst>
              <a:path w="1048" h="1045" extrusionOk="0">
                <a:moveTo>
                  <a:pt x="522" y="0"/>
                </a:moveTo>
                <a:cubicBezTo>
                  <a:pt x="234" y="0"/>
                  <a:pt x="0" y="234"/>
                  <a:pt x="0" y="522"/>
                </a:cubicBezTo>
                <a:cubicBezTo>
                  <a:pt x="0" y="810"/>
                  <a:pt x="234" y="1044"/>
                  <a:pt x="522" y="1044"/>
                </a:cubicBezTo>
                <a:cubicBezTo>
                  <a:pt x="810" y="1044"/>
                  <a:pt x="1044" y="810"/>
                  <a:pt x="1044" y="522"/>
                </a:cubicBezTo>
                <a:cubicBezTo>
                  <a:pt x="1047" y="234"/>
                  <a:pt x="812" y="0"/>
                  <a:pt x="522" y="0"/>
                </a:cubicBezTo>
                <a:close/>
                <a:moveTo>
                  <a:pt x="525" y="940"/>
                </a:moveTo>
                <a:cubicBezTo>
                  <a:pt x="293" y="940"/>
                  <a:pt x="107" y="754"/>
                  <a:pt x="107" y="522"/>
                </a:cubicBezTo>
                <a:cubicBezTo>
                  <a:pt x="107" y="291"/>
                  <a:pt x="293" y="104"/>
                  <a:pt x="525" y="104"/>
                </a:cubicBezTo>
                <a:cubicBezTo>
                  <a:pt x="756" y="104"/>
                  <a:pt x="942" y="290"/>
                  <a:pt x="942" y="522"/>
                </a:cubicBezTo>
                <a:cubicBezTo>
                  <a:pt x="942" y="753"/>
                  <a:pt x="753" y="940"/>
                  <a:pt x="525" y="940"/>
                </a:cubicBezTo>
                <a:close/>
                <a:moveTo>
                  <a:pt x="471" y="259"/>
                </a:moveTo>
                <a:lnTo>
                  <a:pt x="471" y="573"/>
                </a:lnTo>
                <a:lnTo>
                  <a:pt x="745" y="736"/>
                </a:lnTo>
                <a:lnTo>
                  <a:pt x="784" y="671"/>
                </a:lnTo>
                <a:lnTo>
                  <a:pt x="550" y="533"/>
                </a:lnTo>
                <a:lnTo>
                  <a:pt x="550" y="259"/>
                </a:lnTo>
                <a:lnTo>
                  <a:pt x="471" y="259"/>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313" name="Google Shape;313;p55"/>
          <p:cNvSpPr/>
          <p:nvPr/>
        </p:nvSpPr>
        <p:spPr>
          <a:xfrm>
            <a:off x="2460538" y="1416000"/>
            <a:ext cx="261574" cy="291049"/>
          </a:xfrm>
          <a:custGeom>
            <a:avLst/>
            <a:gdLst/>
            <a:ahLst/>
            <a:cxnLst/>
            <a:rect l="l" t="t" r="r" b="b"/>
            <a:pathLst>
              <a:path w="941" h="1046" extrusionOk="0">
                <a:moveTo>
                  <a:pt x="833" y="105"/>
                </a:moveTo>
                <a:lnTo>
                  <a:pt x="616" y="105"/>
                </a:lnTo>
                <a:cubicBezTo>
                  <a:pt x="593" y="46"/>
                  <a:pt x="537" y="0"/>
                  <a:pt x="469" y="0"/>
                </a:cubicBezTo>
                <a:cubicBezTo>
                  <a:pt x="401" y="0"/>
                  <a:pt x="345" y="46"/>
                  <a:pt x="322" y="105"/>
                </a:cubicBezTo>
                <a:lnTo>
                  <a:pt x="105" y="105"/>
                </a:lnTo>
                <a:cubicBezTo>
                  <a:pt x="48" y="105"/>
                  <a:pt x="0" y="153"/>
                  <a:pt x="0" y="209"/>
                </a:cubicBezTo>
                <a:lnTo>
                  <a:pt x="0" y="940"/>
                </a:lnTo>
                <a:cubicBezTo>
                  <a:pt x="0" y="997"/>
                  <a:pt x="48" y="1045"/>
                  <a:pt x="105" y="1045"/>
                </a:cubicBezTo>
                <a:lnTo>
                  <a:pt x="836" y="1045"/>
                </a:lnTo>
                <a:cubicBezTo>
                  <a:pt x="892" y="1045"/>
                  <a:pt x="940" y="997"/>
                  <a:pt x="940" y="940"/>
                </a:cubicBezTo>
                <a:lnTo>
                  <a:pt x="940" y="209"/>
                </a:lnTo>
                <a:cubicBezTo>
                  <a:pt x="937" y="150"/>
                  <a:pt x="889" y="105"/>
                  <a:pt x="833" y="105"/>
                </a:cubicBezTo>
                <a:close/>
                <a:moveTo>
                  <a:pt x="466" y="105"/>
                </a:moveTo>
                <a:cubicBezTo>
                  <a:pt x="494" y="105"/>
                  <a:pt x="520" y="127"/>
                  <a:pt x="520" y="158"/>
                </a:cubicBezTo>
                <a:cubicBezTo>
                  <a:pt x="520" y="187"/>
                  <a:pt x="497" y="212"/>
                  <a:pt x="466" y="212"/>
                </a:cubicBezTo>
                <a:cubicBezTo>
                  <a:pt x="435" y="212"/>
                  <a:pt x="412" y="190"/>
                  <a:pt x="412" y="158"/>
                </a:cubicBezTo>
                <a:cubicBezTo>
                  <a:pt x="415" y="127"/>
                  <a:pt x="438" y="105"/>
                  <a:pt x="466" y="105"/>
                </a:cubicBezTo>
                <a:close/>
                <a:moveTo>
                  <a:pt x="570" y="836"/>
                </a:moveTo>
                <a:lnTo>
                  <a:pt x="204" y="836"/>
                </a:lnTo>
                <a:lnTo>
                  <a:pt x="204" y="731"/>
                </a:lnTo>
                <a:lnTo>
                  <a:pt x="570" y="731"/>
                </a:lnTo>
                <a:lnTo>
                  <a:pt x="570" y="836"/>
                </a:lnTo>
                <a:close/>
                <a:moveTo>
                  <a:pt x="728" y="627"/>
                </a:moveTo>
                <a:lnTo>
                  <a:pt x="206" y="627"/>
                </a:lnTo>
                <a:lnTo>
                  <a:pt x="206" y="523"/>
                </a:lnTo>
                <a:lnTo>
                  <a:pt x="728" y="523"/>
                </a:lnTo>
                <a:lnTo>
                  <a:pt x="728" y="627"/>
                </a:lnTo>
                <a:close/>
                <a:moveTo>
                  <a:pt x="728" y="418"/>
                </a:moveTo>
                <a:lnTo>
                  <a:pt x="206" y="418"/>
                </a:lnTo>
                <a:lnTo>
                  <a:pt x="206" y="314"/>
                </a:lnTo>
                <a:lnTo>
                  <a:pt x="728" y="314"/>
                </a:lnTo>
                <a:lnTo>
                  <a:pt x="728" y="418"/>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56"/>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Usability study: findings</a:t>
            </a:r>
            <a:endParaRPr sz="2400">
              <a:solidFill>
                <a:srgbClr val="5F6368"/>
              </a:solidFill>
              <a:latin typeface="Open Sans"/>
              <a:ea typeface="Open Sans"/>
              <a:cs typeface="Open Sans"/>
              <a:sym typeface="Open Sans"/>
            </a:endParaRPr>
          </a:p>
        </p:txBody>
      </p:sp>
      <p:sp>
        <p:nvSpPr>
          <p:cNvPr id="319" name="Google Shape;319;p56"/>
          <p:cNvSpPr txBox="1"/>
          <p:nvPr/>
        </p:nvSpPr>
        <p:spPr>
          <a:xfrm>
            <a:off x="532875" y="1355375"/>
            <a:ext cx="6494100" cy="400200"/>
          </a:xfrm>
          <a:prstGeom prst="rect">
            <a:avLst/>
          </a:prstGeom>
          <a:noFill/>
          <a:ln>
            <a:noFill/>
          </a:ln>
        </p:spPr>
        <p:txBody>
          <a:bodyPr spcFirstLastPara="1" wrap="square" lIns="0" tIns="91425" rIns="91425" bIns="91425" anchor="t" anchorCtr="0">
            <a:spAutoFit/>
          </a:bodyPr>
          <a:lstStyle/>
          <a:p>
            <a:pPr marL="0" lvl="0" indent="0" algn="l" rtl="0">
              <a:lnSpc>
                <a:spcPct val="115000"/>
              </a:lnSpc>
              <a:spcBef>
                <a:spcPts val="0"/>
              </a:spcBef>
              <a:spcAft>
                <a:spcPts val="0"/>
              </a:spcAft>
              <a:buNone/>
            </a:pPr>
            <a:r>
              <a:rPr lang="en">
                <a:solidFill>
                  <a:srgbClr val="5F6368"/>
                </a:solidFill>
                <a:latin typeface="Open Sans"/>
                <a:ea typeface="Open Sans"/>
                <a:cs typeface="Open Sans"/>
                <a:sym typeface="Open Sans"/>
              </a:rPr>
              <a:t>Insert a one to two sentence introduction to the findings shared below.</a:t>
            </a:r>
            <a:endParaRPr>
              <a:solidFill>
                <a:srgbClr val="5F6368"/>
              </a:solidFill>
              <a:latin typeface="Open Sans"/>
              <a:ea typeface="Open Sans"/>
              <a:cs typeface="Open Sans"/>
              <a:sym typeface="Open Sans"/>
            </a:endParaRPr>
          </a:p>
        </p:txBody>
      </p:sp>
      <p:sp>
        <p:nvSpPr>
          <p:cNvPr id="320" name="Google Shape;320;p56"/>
          <p:cNvSpPr txBox="1"/>
          <p:nvPr/>
        </p:nvSpPr>
        <p:spPr>
          <a:xfrm>
            <a:off x="710038" y="3137375"/>
            <a:ext cx="1981200" cy="1246465"/>
          </a:xfrm>
          <a:prstGeom prst="rect">
            <a:avLst/>
          </a:prstGeom>
          <a:noFill/>
          <a:ln>
            <a:noFill/>
          </a:ln>
        </p:spPr>
        <p:txBody>
          <a:bodyPr spcFirstLastPara="1" wrap="square" lIns="0" tIns="91425" rIns="91425" bIns="91425" anchor="t" anchorCtr="0">
            <a:spAutoFit/>
          </a:bodyPr>
          <a:lstStyle/>
          <a:p>
            <a:pPr marL="0" lvl="0" indent="0" algn="ctr" rtl="0">
              <a:lnSpc>
                <a:spcPct val="115000"/>
              </a:lnSpc>
              <a:spcBef>
                <a:spcPts val="0"/>
              </a:spcBef>
              <a:spcAft>
                <a:spcPts val="0"/>
              </a:spcAft>
              <a:buNone/>
            </a:pPr>
            <a:r>
              <a:rPr lang="en" sz="1200" dirty="0">
                <a:solidFill>
                  <a:srgbClr val="5F6368"/>
                </a:solidFill>
                <a:latin typeface="Open Sans"/>
                <a:ea typeface="Open Sans"/>
                <a:cs typeface="Open Sans"/>
                <a:sym typeface="Open Sans"/>
              </a:rPr>
              <a:t>Users wanted to be able to edit their choices or add to their items before they enter to checkout process</a:t>
            </a:r>
            <a:endParaRPr sz="1200" dirty="0">
              <a:solidFill>
                <a:srgbClr val="5F6368"/>
              </a:solidFill>
              <a:latin typeface="Open Sans"/>
              <a:ea typeface="Open Sans"/>
              <a:cs typeface="Open Sans"/>
              <a:sym typeface="Open Sans"/>
            </a:endParaRPr>
          </a:p>
        </p:txBody>
      </p:sp>
      <p:sp>
        <p:nvSpPr>
          <p:cNvPr id="321" name="Google Shape;321;p56"/>
          <p:cNvSpPr txBox="1"/>
          <p:nvPr/>
        </p:nvSpPr>
        <p:spPr>
          <a:xfrm>
            <a:off x="818688" y="2658350"/>
            <a:ext cx="1872600" cy="507801"/>
          </a:xfrm>
          <a:prstGeom prst="rect">
            <a:avLst/>
          </a:prstGeom>
          <a:noFill/>
          <a:ln>
            <a:noFill/>
          </a:ln>
        </p:spPr>
        <p:txBody>
          <a:bodyPr spcFirstLastPara="1" wrap="square" lIns="0" tIns="91425" rIns="91425" bIns="91425" anchor="t" anchorCtr="0">
            <a:spAutoFit/>
          </a:bodyPr>
          <a:lstStyle/>
          <a:p>
            <a:pPr marL="0" lvl="0" indent="0" algn="ctr" rtl="0">
              <a:lnSpc>
                <a:spcPct val="150000"/>
              </a:lnSpc>
              <a:spcBef>
                <a:spcPts val="0"/>
              </a:spcBef>
              <a:spcAft>
                <a:spcPts val="0"/>
              </a:spcAft>
              <a:buNone/>
            </a:pPr>
            <a:r>
              <a:rPr lang="en" dirty="0">
                <a:solidFill>
                  <a:srgbClr val="5F6368"/>
                </a:solidFill>
                <a:latin typeface="Open Sans SemiBold"/>
                <a:ea typeface="Open Sans SemiBold"/>
                <a:cs typeface="Open Sans SemiBold"/>
                <a:sym typeface="Open Sans SemiBold"/>
              </a:rPr>
              <a:t>Cart</a:t>
            </a:r>
            <a:endParaRPr dirty="0">
              <a:solidFill>
                <a:srgbClr val="5F6368"/>
              </a:solidFill>
              <a:latin typeface="Open Sans SemiBold"/>
              <a:ea typeface="Open Sans SemiBold"/>
              <a:cs typeface="Open Sans SemiBold"/>
              <a:sym typeface="Open Sans SemiBold"/>
            </a:endParaRPr>
          </a:p>
        </p:txBody>
      </p:sp>
      <p:sp>
        <p:nvSpPr>
          <p:cNvPr id="322" name="Google Shape;322;p56"/>
          <p:cNvSpPr txBox="1"/>
          <p:nvPr/>
        </p:nvSpPr>
        <p:spPr>
          <a:xfrm>
            <a:off x="3662850" y="2658350"/>
            <a:ext cx="1872600" cy="507801"/>
          </a:xfrm>
          <a:prstGeom prst="rect">
            <a:avLst/>
          </a:prstGeom>
          <a:noFill/>
          <a:ln>
            <a:noFill/>
          </a:ln>
        </p:spPr>
        <p:txBody>
          <a:bodyPr spcFirstLastPara="1" wrap="square" lIns="0" tIns="91425" rIns="91425" bIns="91425" anchor="t" anchorCtr="0">
            <a:spAutoFit/>
          </a:bodyPr>
          <a:lstStyle/>
          <a:p>
            <a:pPr marL="0" lvl="0" indent="0" algn="ctr" rtl="0">
              <a:lnSpc>
                <a:spcPct val="150000"/>
              </a:lnSpc>
              <a:spcBef>
                <a:spcPts val="0"/>
              </a:spcBef>
              <a:spcAft>
                <a:spcPts val="0"/>
              </a:spcAft>
              <a:buNone/>
            </a:pPr>
            <a:r>
              <a:rPr lang="en" dirty="0">
                <a:solidFill>
                  <a:srgbClr val="5F6368"/>
                </a:solidFill>
                <a:latin typeface="Open Sans SemiBold"/>
                <a:ea typeface="Open Sans SemiBold"/>
                <a:cs typeface="Open Sans SemiBold"/>
                <a:sym typeface="Open Sans SemiBold"/>
              </a:rPr>
              <a:t>Checkout</a:t>
            </a:r>
            <a:endParaRPr dirty="0">
              <a:solidFill>
                <a:srgbClr val="5F6368"/>
              </a:solidFill>
              <a:latin typeface="Open Sans SemiBold"/>
              <a:ea typeface="Open Sans SemiBold"/>
              <a:cs typeface="Open Sans SemiBold"/>
              <a:sym typeface="Open Sans SemiBold"/>
            </a:endParaRPr>
          </a:p>
        </p:txBody>
      </p:sp>
      <p:sp>
        <p:nvSpPr>
          <p:cNvPr id="323" name="Google Shape;323;p56"/>
          <p:cNvSpPr txBox="1"/>
          <p:nvPr/>
        </p:nvSpPr>
        <p:spPr>
          <a:xfrm>
            <a:off x="6507050" y="2658350"/>
            <a:ext cx="1872600" cy="507801"/>
          </a:xfrm>
          <a:prstGeom prst="rect">
            <a:avLst/>
          </a:prstGeom>
          <a:noFill/>
          <a:ln>
            <a:noFill/>
          </a:ln>
        </p:spPr>
        <p:txBody>
          <a:bodyPr spcFirstLastPara="1" wrap="square" lIns="0" tIns="91425" rIns="91425" bIns="91425" anchor="t" anchorCtr="0">
            <a:spAutoFit/>
          </a:bodyPr>
          <a:lstStyle/>
          <a:p>
            <a:pPr marL="0" lvl="0" indent="0" algn="ctr" rtl="0">
              <a:lnSpc>
                <a:spcPct val="150000"/>
              </a:lnSpc>
              <a:spcBef>
                <a:spcPts val="0"/>
              </a:spcBef>
              <a:spcAft>
                <a:spcPts val="0"/>
              </a:spcAft>
              <a:buNone/>
            </a:pPr>
            <a:r>
              <a:rPr lang="en" dirty="0">
                <a:solidFill>
                  <a:srgbClr val="5F6368"/>
                </a:solidFill>
                <a:latin typeface="Open Sans SemiBold"/>
                <a:ea typeface="Open Sans SemiBold"/>
                <a:cs typeface="Open Sans SemiBold"/>
                <a:sym typeface="Open Sans SemiBold"/>
              </a:rPr>
              <a:t>Delivery</a:t>
            </a:r>
            <a:endParaRPr dirty="0">
              <a:solidFill>
                <a:srgbClr val="5F6368"/>
              </a:solidFill>
              <a:latin typeface="Open Sans SemiBold"/>
              <a:ea typeface="Open Sans SemiBold"/>
              <a:cs typeface="Open Sans SemiBold"/>
              <a:sym typeface="Open Sans SemiBold"/>
            </a:endParaRPr>
          </a:p>
        </p:txBody>
      </p:sp>
      <p:sp>
        <p:nvSpPr>
          <p:cNvPr id="324" name="Google Shape;324;p56"/>
          <p:cNvSpPr txBox="1"/>
          <p:nvPr/>
        </p:nvSpPr>
        <p:spPr>
          <a:xfrm>
            <a:off x="3608563" y="3141075"/>
            <a:ext cx="1981200" cy="1034099"/>
          </a:xfrm>
          <a:prstGeom prst="rect">
            <a:avLst/>
          </a:prstGeom>
          <a:noFill/>
          <a:ln>
            <a:noFill/>
          </a:ln>
        </p:spPr>
        <p:txBody>
          <a:bodyPr spcFirstLastPara="1" wrap="square" lIns="0" tIns="91425" rIns="91425" bIns="91425" anchor="t" anchorCtr="0">
            <a:spAutoFit/>
          </a:bodyPr>
          <a:lstStyle/>
          <a:p>
            <a:pPr marL="0" lvl="0" indent="0" algn="ctr" rtl="0">
              <a:lnSpc>
                <a:spcPct val="115000"/>
              </a:lnSpc>
              <a:spcBef>
                <a:spcPts val="0"/>
              </a:spcBef>
              <a:spcAft>
                <a:spcPts val="0"/>
              </a:spcAft>
              <a:buNone/>
            </a:pPr>
            <a:r>
              <a:rPr lang="en-US" sz="1200" dirty="0">
                <a:solidFill>
                  <a:srgbClr val="5F6368"/>
                </a:solidFill>
                <a:latin typeface="Open Sans"/>
                <a:ea typeface="Open Sans"/>
                <a:cs typeface="Open Sans"/>
                <a:sym typeface="Open Sans"/>
              </a:rPr>
              <a:t>U</a:t>
            </a:r>
            <a:r>
              <a:rPr lang="en" sz="1200" dirty="0">
                <a:solidFill>
                  <a:srgbClr val="5F6368"/>
                </a:solidFill>
                <a:latin typeface="Open Sans"/>
                <a:ea typeface="Open Sans"/>
                <a:cs typeface="Open Sans"/>
                <a:sym typeface="Open Sans"/>
              </a:rPr>
              <a:t>sers needed to have access to an option to checkout without signing in or creating an account</a:t>
            </a:r>
            <a:endParaRPr sz="1200" dirty="0">
              <a:solidFill>
                <a:srgbClr val="5F6368"/>
              </a:solidFill>
              <a:latin typeface="Open Sans"/>
              <a:ea typeface="Open Sans"/>
              <a:cs typeface="Open Sans"/>
              <a:sym typeface="Open Sans"/>
            </a:endParaRPr>
          </a:p>
        </p:txBody>
      </p:sp>
      <p:sp>
        <p:nvSpPr>
          <p:cNvPr id="325" name="Google Shape;325;p56"/>
          <p:cNvSpPr txBox="1"/>
          <p:nvPr/>
        </p:nvSpPr>
        <p:spPr>
          <a:xfrm>
            <a:off x="6452763" y="3141075"/>
            <a:ext cx="1981200" cy="821733"/>
          </a:xfrm>
          <a:prstGeom prst="rect">
            <a:avLst/>
          </a:prstGeom>
          <a:noFill/>
          <a:ln>
            <a:noFill/>
          </a:ln>
        </p:spPr>
        <p:txBody>
          <a:bodyPr spcFirstLastPara="1" wrap="square" lIns="0" tIns="91425" rIns="91425" bIns="91425" anchor="t" anchorCtr="0">
            <a:spAutoFit/>
          </a:bodyPr>
          <a:lstStyle/>
          <a:p>
            <a:pPr marL="0" lvl="0" indent="0" algn="ctr" rtl="0">
              <a:lnSpc>
                <a:spcPct val="115000"/>
              </a:lnSpc>
              <a:spcBef>
                <a:spcPts val="0"/>
              </a:spcBef>
              <a:spcAft>
                <a:spcPts val="0"/>
              </a:spcAft>
              <a:buNone/>
            </a:pPr>
            <a:r>
              <a:rPr lang="en-US" sz="1200" dirty="0">
                <a:solidFill>
                  <a:srgbClr val="5F6368"/>
                </a:solidFill>
                <a:latin typeface="Open Sans"/>
                <a:ea typeface="Open Sans"/>
                <a:cs typeface="Open Sans"/>
                <a:sym typeface="Open Sans"/>
              </a:rPr>
              <a:t>U</a:t>
            </a:r>
            <a:r>
              <a:rPr lang="en" sz="1200" dirty="0">
                <a:solidFill>
                  <a:srgbClr val="5F6368"/>
                </a:solidFill>
                <a:latin typeface="Open Sans"/>
                <a:ea typeface="Open Sans"/>
                <a:cs typeface="Open Sans"/>
                <a:sym typeface="Open Sans"/>
              </a:rPr>
              <a:t>sers wanted to choose their delivery date from a calendar</a:t>
            </a:r>
            <a:endParaRPr sz="1200" dirty="0">
              <a:solidFill>
                <a:srgbClr val="5F6368"/>
              </a:solidFill>
              <a:latin typeface="Open Sans"/>
              <a:ea typeface="Open Sans"/>
              <a:cs typeface="Open Sans"/>
              <a:sym typeface="Open Sans"/>
            </a:endParaRPr>
          </a:p>
        </p:txBody>
      </p:sp>
      <p:sp>
        <p:nvSpPr>
          <p:cNvPr id="326" name="Google Shape;326;p56"/>
          <p:cNvSpPr/>
          <p:nvPr/>
        </p:nvSpPr>
        <p:spPr>
          <a:xfrm>
            <a:off x="1498338" y="2108121"/>
            <a:ext cx="513300" cy="513300"/>
          </a:xfrm>
          <a:prstGeom prst="ellipse">
            <a:avLst/>
          </a:prstGeom>
          <a:solidFill>
            <a:srgbClr val="F29900"/>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1</a:t>
            </a:r>
            <a:endParaRPr sz="2200">
              <a:solidFill>
                <a:srgbClr val="FFFFFF"/>
              </a:solidFill>
              <a:latin typeface="Google Sans Medium"/>
              <a:ea typeface="Google Sans Medium"/>
              <a:cs typeface="Google Sans Medium"/>
              <a:sym typeface="Google Sans Medium"/>
            </a:endParaRPr>
          </a:p>
        </p:txBody>
      </p:sp>
      <p:sp>
        <p:nvSpPr>
          <p:cNvPr id="327" name="Google Shape;327;p56"/>
          <p:cNvSpPr/>
          <p:nvPr/>
        </p:nvSpPr>
        <p:spPr>
          <a:xfrm>
            <a:off x="4342513" y="2120246"/>
            <a:ext cx="513300" cy="513300"/>
          </a:xfrm>
          <a:prstGeom prst="ellipse">
            <a:avLst/>
          </a:prstGeom>
          <a:solidFill>
            <a:srgbClr val="F29900"/>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2</a:t>
            </a:r>
            <a:endParaRPr sz="2200">
              <a:solidFill>
                <a:srgbClr val="FFFFFF"/>
              </a:solidFill>
              <a:latin typeface="Google Sans Medium"/>
              <a:ea typeface="Google Sans Medium"/>
              <a:cs typeface="Google Sans Medium"/>
              <a:sym typeface="Google Sans Medium"/>
            </a:endParaRPr>
          </a:p>
        </p:txBody>
      </p:sp>
      <p:sp>
        <p:nvSpPr>
          <p:cNvPr id="328" name="Google Shape;328;p56"/>
          <p:cNvSpPr/>
          <p:nvPr/>
        </p:nvSpPr>
        <p:spPr>
          <a:xfrm>
            <a:off x="7186688" y="2108121"/>
            <a:ext cx="513300" cy="513300"/>
          </a:xfrm>
          <a:prstGeom prst="ellipse">
            <a:avLst/>
          </a:prstGeom>
          <a:solidFill>
            <a:srgbClr val="F29900"/>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3</a:t>
            </a:r>
            <a:endParaRPr sz="2200">
              <a:solidFill>
                <a:srgbClr val="FFFFFF"/>
              </a:solidFill>
              <a:latin typeface="Google Sans Medium"/>
              <a:ea typeface="Google Sans Medium"/>
              <a:cs typeface="Google Sans Medium"/>
              <a:sym typeface="Google Sans Medium"/>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34A853"/>
        </a:solidFill>
        <a:effectLst/>
      </p:bgPr>
    </p:bg>
    <p:spTree>
      <p:nvGrpSpPr>
        <p:cNvPr id="1" name="Shape 332"/>
        <p:cNvGrpSpPr/>
        <p:nvPr/>
      </p:nvGrpSpPr>
      <p:grpSpPr>
        <a:xfrm>
          <a:off x="0" y="0"/>
          <a:ext cx="0" cy="0"/>
          <a:chOff x="0" y="0"/>
          <a:chExt cx="0" cy="0"/>
        </a:xfrm>
      </p:grpSpPr>
      <p:sp>
        <p:nvSpPr>
          <p:cNvPr id="333" name="Google Shape;333;p57"/>
          <p:cNvSpPr txBox="1"/>
          <p:nvPr/>
        </p:nvSpPr>
        <p:spPr>
          <a:xfrm>
            <a:off x="3721275" y="2048400"/>
            <a:ext cx="3990000" cy="10467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Mockups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High-fidelity prototype</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Accessibility</a:t>
            </a:r>
            <a:endParaRPr>
              <a:solidFill>
                <a:srgbClr val="FFFFFF"/>
              </a:solidFill>
              <a:latin typeface="Open Sans"/>
              <a:ea typeface="Open Sans"/>
              <a:cs typeface="Open Sans"/>
              <a:sym typeface="Open Sans"/>
            </a:endParaRPr>
          </a:p>
        </p:txBody>
      </p:sp>
      <p:sp>
        <p:nvSpPr>
          <p:cNvPr id="334" name="Google Shape;334;p57"/>
          <p:cNvSpPr txBox="1"/>
          <p:nvPr/>
        </p:nvSpPr>
        <p:spPr>
          <a:xfrm>
            <a:off x="-468875" y="2082300"/>
            <a:ext cx="3704400" cy="9789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Refining</a:t>
            </a:r>
            <a:endParaRPr sz="2400">
              <a:solidFill>
                <a:srgbClr val="FFFFFF"/>
              </a:solidFill>
              <a:latin typeface="Open Sans"/>
              <a:ea typeface="Open Sans"/>
              <a:cs typeface="Open Sans"/>
              <a:sym typeface="Open Sans"/>
            </a:endParaRPr>
          </a:p>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the design</a:t>
            </a:r>
            <a:endParaRPr sz="2400">
              <a:solidFill>
                <a:srgbClr val="FFFFFF"/>
              </a:solidFill>
              <a:latin typeface="Open Sans"/>
              <a:ea typeface="Open Sans"/>
              <a:cs typeface="Open Sans"/>
              <a:sym typeface="Open Sans"/>
            </a:endParaRPr>
          </a:p>
        </p:txBody>
      </p:sp>
      <p:cxnSp>
        <p:nvCxnSpPr>
          <p:cNvPr id="335" name="Google Shape;335;p57"/>
          <p:cNvCxnSpPr/>
          <p:nvPr/>
        </p:nvCxnSpPr>
        <p:spPr>
          <a:xfrm>
            <a:off x="3460100" y="1032150"/>
            <a:ext cx="36600" cy="307920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58"/>
          <p:cNvSpPr txBox="1"/>
          <p:nvPr/>
        </p:nvSpPr>
        <p:spPr>
          <a:xfrm>
            <a:off x="517675" y="304613"/>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dirty="0">
                <a:solidFill>
                  <a:srgbClr val="5F6368"/>
                </a:solidFill>
                <a:latin typeface="Open Sans"/>
                <a:ea typeface="Open Sans"/>
                <a:cs typeface="Open Sans"/>
                <a:sym typeface="Open Sans"/>
              </a:rPr>
              <a:t>Mockups</a:t>
            </a:r>
            <a:endParaRPr sz="2400" dirty="0">
              <a:solidFill>
                <a:srgbClr val="5F6368"/>
              </a:solidFill>
              <a:latin typeface="Open Sans"/>
              <a:ea typeface="Open Sans"/>
              <a:cs typeface="Open Sans"/>
              <a:sym typeface="Open Sans"/>
            </a:endParaRPr>
          </a:p>
        </p:txBody>
      </p:sp>
      <p:sp>
        <p:nvSpPr>
          <p:cNvPr id="341" name="Google Shape;341;p58"/>
          <p:cNvSpPr txBox="1"/>
          <p:nvPr/>
        </p:nvSpPr>
        <p:spPr>
          <a:xfrm>
            <a:off x="517675" y="732950"/>
            <a:ext cx="8260800" cy="1477297"/>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US" dirty="0">
                <a:solidFill>
                  <a:srgbClr val="5F6368"/>
                </a:solidFill>
                <a:latin typeface="Open Sans"/>
                <a:ea typeface="Open Sans"/>
                <a:cs typeface="Open Sans"/>
                <a:sym typeface="Open Sans"/>
              </a:rPr>
              <a:t>Based on the insights from the usability study, I made changes to improve the site’s checkout flow. One of the changes I made was adding the option to edit items or add to them in a user’s cart using an extra button. This allowed users more freedom to edit their cart without going through a complicated process to add or remove items.</a:t>
            </a:r>
            <a:endParaRPr lang="en-US" dirty="0"/>
          </a:p>
        </p:txBody>
      </p:sp>
      <p:sp>
        <p:nvSpPr>
          <p:cNvPr id="347" name="Google Shape;347;p58"/>
          <p:cNvSpPr txBox="1"/>
          <p:nvPr/>
        </p:nvSpPr>
        <p:spPr>
          <a:xfrm>
            <a:off x="1114650" y="2091525"/>
            <a:ext cx="23538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34A853"/>
                </a:solidFill>
                <a:latin typeface="Open Sans"/>
                <a:ea typeface="Open Sans"/>
                <a:cs typeface="Open Sans"/>
                <a:sym typeface="Open Sans"/>
              </a:rPr>
              <a:t>Before usability study</a:t>
            </a:r>
            <a:endParaRPr>
              <a:solidFill>
                <a:srgbClr val="1967D2"/>
              </a:solidFill>
            </a:endParaRPr>
          </a:p>
        </p:txBody>
      </p:sp>
      <p:sp>
        <p:nvSpPr>
          <p:cNvPr id="348" name="Google Shape;348;p58"/>
          <p:cNvSpPr txBox="1"/>
          <p:nvPr/>
        </p:nvSpPr>
        <p:spPr>
          <a:xfrm>
            <a:off x="5682150" y="2067688"/>
            <a:ext cx="23538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34A853"/>
                </a:solidFill>
                <a:latin typeface="Open Sans"/>
                <a:ea typeface="Open Sans"/>
                <a:cs typeface="Open Sans"/>
                <a:sym typeface="Open Sans"/>
              </a:rPr>
              <a:t>After usability study</a:t>
            </a:r>
            <a:endParaRPr>
              <a:solidFill>
                <a:srgbClr val="1967D2"/>
              </a:solidFill>
            </a:endParaRPr>
          </a:p>
        </p:txBody>
      </p:sp>
      <p:pic>
        <p:nvPicPr>
          <p:cNvPr id="3" name="Picture 2">
            <a:extLst>
              <a:ext uri="{FF2B5EF4-FFF2-40B4-BE49-F238E27FC236}">
                <a16:creationId xmlns:a16="http://schemas.microsoft.com/office/drawing/2014/main" id="{DE677342-18D2-F882-3A07-27D85DFA5BDE}"/>
              </a:ext>
            </a:extLst>
          </p:cNvPr>
          <p:cNvPicPr>
            <a:picLocks noChangeAspect="1"/>
          </p:cNvPicPr>
          <p:nvPr/>
        </p:nvPicPr>
        <p:blipFill>
          <a:blip r:embed="rId3"/>
          <a:stretch>
            <a:fillRect/>
          </a:stretch>
        </p:blipFill>
        <p:spPr>
          <a:xfrm>
            <a:off x="1220975" y="2519142"/>
            <a:ext cx="2449595" cy="2391086"/>
          </a:xfrm>
          <a:prstGeom prst="rect">
            <a:avLst/>
          </a:prstGeom>
          <a:ln>
            <a:solidFill>
              <a:schemeClr val="bg2">
                <a:lumMod val="60000"/>
                <a:lumOff val="40000"/>
              </a:schemeClr>
            </a:solidFill>
          </a:ln>
        </p:spPr>
      </p:pic>
      <p:pic>
        <p:nvPicPr>
          <p:cNvPr id="5" name="Picture 4">
            <a:extLst>
              <a:ext uri="{FF2B5EF4-FFF2-40B4-BE49-F238E27FC236}">
                <a16:creationId xmlns:a16="http://schemas.microsoft.com/office/drawing/2014/main" id="{67D57EB6-4906-52E7-662A-83079AC91D5F}"/>
              </a:ext>
            </a:extLst>
          </p:cNvPr>
          <p:cNvPicPr>
            <a:picLocks noChangeAspect="1"/>
          </p:cNvPicPr>
          <p:nvPr/>
        </p:nvPicPr>
        <p:blipFill>
          <a:blip r:embed="rId4"/>
          <a:stretch>
            <a:fillRect/>
          </a:stretch>
        </p:blipFill>
        <p:spPr>
          <a:xfrm>
            <a:off x="5634252" y="2356880"/>
            <a:ext cx="2449595" cy="2578165"/>
          </a:xfrm>
          <a:prstGeom prst="rect">
            <a:avLst/>
          </a:prstGeom>
          <a:ln>
            <a:solidFill>
              <a:schemeClr val="bg2">
                <a:lumMod val="60000"/>
                <a:lumOff val="40000"/>
              </a:schemeClr>
            </a:solidFill>
          </a:ln>
        </p:spPr>
      </p:pic>
      <p:sp>
        <p:nvSpPr>
          <p:cNvPr id="15" name="Google Shape;280;p39">
            <a:extLst>
              <a:ext uri="{FF2B5EF4-FFF2-40B4-BE49-F238E27FC236}">
                <a16:creationId xmlns:a16="http://schemas.microsoft.com/office/drawing/2014/main" id="{15E418CE-C2E0-E071-D606-21010B596A0D}"/>
              </a:ext>
            </a:extLst>
          </p:cNvPr>
          <p:cNvSpPr/>
          <p:nvPr/>
        </p:nvSpPr>
        <p:spPr>
          <a:xfrm>
            <a:off x="7024577" y="3544984"/>
            <a:ext cx="843516" cy="302731"/>
          </a:xfrm>
          <a:prstGeom prst="rect">
            <a:avLst/>
          </a:prstGeom>
          <a:noFill/>
          <a:ln w="19050" cap="flat" cmpd="sng">
            <a:solidFill>
              <a:srgbClr val="34A85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6" name="Google Shape;346;p58"/>
          <p:cNvCxnSpPr>
            <a:cxnSpLocks/>
          </p:cNvCxnSpPr>
          <p:nvPr/>
        </p:nvCxnSpPr>
        <p:spPr>
          <a:xfrm>
            <a:off x="3381153" y="3697534"/>
            <a:ext cx="3643424" cy="0"/>
          </a:xfrm>
          <a:prstGeom prst="straightConnector1">
            <a:avLst/>
          </a:prstGeom>
          <a:noFill/>
          <a:ln w="28575" cap="flat" cmpd="sng">
            <a:solidFill>
              <a:srgbClr val="34A853"/>
            </a:solidFill>
            <a:prstDash val="solid"/>
            <a:round/>
            <a:headEnd type="none" w="med" len="med"/>
            <a:tailEnd type="triangle" w="med" len="med"/>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59"/>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Mockups</a:t>
            </a:r>
            <a:endParaRPr sz="2400">
              <a:solidFill>
                <a:srgbClr val="5F6368"/>
              </a:solidFill>
              <a:latin typeface="Open Sans"/>
              <a:ea typeface="Open Sans"/>
              <a:cs typeface="Open Sans"/>
              <a:sym typeface="Open Sans"/>
            </a:endParaRPr>
          </a:p>
        </p:txBody>
      </p:sp>
      <p:sp>
        <p:nvSpPr>
          <p:cNvPr id="354" name="Google Shape;354;p59"/>
          <p:cNvSpPr txBox="1"/>
          <p:nvPr/>
        </p:nvSpPr>
        <p:spPr>
          <a:xfrm>
            <a:off x="517675" y="1135225"/>
            <a:ext cx="8260800" cy="830966"/>
          </a:xfrm>
          <a:prstGeom prst="rect">
            <a:avLst/>
          </a:prstGeom>
          <a:noFill/>
          <a:ln>
            <a:noFill/>
          </a:ln>
        </p:spPr>
        <p:txBody>
          <a:bodyPr spcFirstLastPara="1" wrap="square" lIns="0" tIns="91425" rIns="91425" bIns="91425" anchor="t" anchorCtr="0">
            <a:spAutoFit/>
          </a:bodyPr>
          <a:lstStyle/>
          <a:p>
            <a:pPr>
              <a:lnSpc>
                <a:spcPct val="150000"/>
              </a:lnSpc>
            </a:pPr>
            <a:r>
              <a:rPr lang="en-US" dirty="0">
                <a:solidFill>
                  <a:srgbClr val="5F6368"/>
                </a:solidFill>
                <a:latin typeface="Open Sans"/>
                <a:ea typeface="Open Sans"/>
                <a:cs typeface="Open Sans"/>
                <a:sym typeface="Open Sans"/>
              </a:rPr>
              <a:t> To make the checkout flow even easier for users, I added an option that allowed users to checkout as a guest and create an account after</a:t>
            </a:r>
            <a:endParaRPr lang="en-US" dirty="0"/>
          </a:p>
        </p:txBody>
      </p:sp>
      <p:sp>
        <p:nvSpPr>
          <p:cNvPr id="360" name="Google Shape;360;p59"/>
          <p:cNvSpPr txBox="1"/>
          <p:nvPr/>
        </p:nvSpPr>
        <p:spPr>
          <a:xfrm>
            <a:off x="1114650" y="1963941"/>
            <a:ext cx="23538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dirty="0">
                <a:solidFill>
                  <a:srgbClr val="34A853"/>
                </a:solidFill>
                <a:latin typeface="Open Sans"/>
                <a:ea typeface="Open Sans"/>
                <a:cs typeface="Open Sans"/>
                <a:sym typeface="Open Sans"/>
              </a:rPr>
              <a:t>Before usability study</a:t>
            </a:r>
            <a:endParaRPr dirty="0">
              <a:solidFill>
                <a:srgbClr val="1967D2"/>
              </a:solidFill>
            </a:endParaRPr>
          </a:p>
        </p:txBody>
      </p:sp>
      <p:sp>
        <p:nvSpPr>
          <p:cNvPr id="361" name="Google Shape;361;p59"/>
          <p:cNvSpPr txBox="1"/>
          <p:nvPr/>
        </p:nvSpPr>
        <p:spPr>
          <a:xfrm>
            <a:off x="5682150" y="1904664"/>
            <a:ext cx="23538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dirty="0">
                <a:solidFill>
                  <a:srgbClr val="34A853"/>
                </a:solidFill>
                <a:latin typeface="Open Sans"/>
                <a:ea typeface="Open Sans"/>
                <a:cs typeface="Open Sans"/>
                <a:sym typeface="Open Sans"/>
              </a:rPr>
              <a:t>After usability study</a:t>
            </a:r>
            <a:endParaRPr dirty="0">
              <a:solidFill>
                <a:srgbClr val="1967D2"/>
              </a:solidFill>
            </a:endParaRPr>
          </a:p>
        </p:txBody>
      </p:sp>
      <p:pic>
        <p:nvPicPr>
          <p:cNvPr id="3" name="Picture 2">
            <a:extLst>
              <a:ext uri="{FF2B5EF4-FFF2-40B4-BE49-F238E27FC236}">
                <a16:creationId xmlns:a16="http://schemas.microsoft.com/office/drawing/2014/main" id="{C4DE45A1-DC21-1CA7-2242-C6D622BED490}"/>
              </a:ext>
            </a:extLst>
          </p:cNvPr>
          <p:cNvPicPr>
            <a:picLocks noChangeAspect="1"/>
          </p:cNvPicPr>
          <p:nvPr/>
        </p:nvPicPr>
        <p:blipFill>
          <a:blip r:embed="rId3"/>
          <a:stretch>
            <a:fillRect/>
          </a:stretch>
        </p:blipFill>
        <p:spPr>
          <a:xfrm>
            <a:off x="514591" y="2415806"/>
            <a:ext cx="3921693" cy="2312138"/>
          </a:xfrm>
          <a:prstGeom prst="rect">
            <a:avLst/>
          </a:prstGeom>
        </p:spPr>
      </p:pic>
      <p:pic>
        <p:nvPicPr>
          <p:cNvPr id="5" name="Picture 4">
            <a:extLst>
              <a:ext uri="{FF2B5EF4-FFF2-40B4-BE49-F238E27FC236}">
                <a16:creationId xmlns:a16="http://schemas.microsoft.com/office/drawing/2014/main" id="{10BB6802-827D-6408-BD8C-3B8D3379E30F}"/>
              </a:ext>
            </a:extLst>
          </p:cNvPr>
          <p:cNvPicPr>
            <a:picLocks noChangeAspect="1"/>
          </p:cNvPicPr>
          <p:nvPr/>
        </p:nvPicPr>
        <p:blipFill>
          <a:blip r:embed="rId4"/>
          <a:stretch>
            <a:fillRect/>
          </a:stretch>
        </p:blipFill>
        <p:spPr>
          <a:xfrm>
            <a:off x="4684454" y="2241611"/>
            <a:ext cx="4459546" cy="2595985"/>
          </a:xfrm>
          <a:prstGeom prst="rect">
            <a:avLst/>
          </a:prstGeom>
        </p:spPr>
      </p:pic>
      <p:cxnSp>
        <p:nvCxnSpPr>
          <p:cNvPr id="359" name="Google Shape;359;p59"/>
          <p:cNvCxnSpPr>
            <a:cxnSpLocks/>
          </p:cNvCxnSpPr>
          <p:nvPr/>
        </p:nvCxnSpPr>
        <p:spPr>
          <a:xfrm>
            <a:off x="1949302" y="4638301"/>
            <a:ext cx="2962940" cy="0"/>
          </a:xfrm>
          <a:prstGeom prst="straightConnector1">
            <a:avLst/>
          </a:prstGeom>
          <a:noFill/>
          <a:ln w="28575" cap="flat" cmpd="sng">
            <a:solidFill>
              <a:srgbClr val="34A853"/>
            </a:solidFill>
            <a:prstDash val="solid"/>
            <a:round/>
            <a:headEnd type="none" w="med" len="med"/>
            <a:tailEnd type="triangle" w="med" len="med"/>
          </a:ln>
        </p:spPr>
      </p:cxnSp>
      <p:sp>
        <p:nvSpPr>
          <p:cNvPr id="17" name="Google Shape;280;p39">
            <a:extLst>
              <a:ext uri="{FF2B5EF4-FFF2-40B4-BE49-F238E27FC236}">
                <a16:creationId xmlns:a16="http://schemas.microsoft.com/office/drawing/2014/main" id="{E3F28BB0-A816-3588-83C7-2AAEED4F69B7}"/>
              </a:ext>
            </a:extLst>
          </p:cNvPr>
          <p:cNvSpPr/>
          <p:nvPr/>
        </p:nvSpPr>
        <p:spPr>
          <a:xfrm>
            <a:off x="4912242" y="4274288"/>
            <a:ext cx="1630325" cy="563308"/>
          </a:xfrm>
          <a:prstGeom prst="rect">
            <a:avLst/>
          </a:prstGeom>
          <a:noFill/>
          <a:ln w="19050" cap="flat" cmpd="sng">
            <a:solidFill>
              <a:srgbClr val="34A85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0"/>
          <p:cNvSpPr txBox="1"/>
          <p:nvPr/>
        </p:nvSpPr>
        <p:spPr>
          <a:xfrm>
            <a:off x="1231075" y="1351725"/>
            <a:ext cx="3934200" cy="1892796"/>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4285F4"/>
                </a:solidFill>
                <a:latin typeface="Open Sans SemiBold"/>
                <a:ea typeface="Open Sans SemiBold"/>
                <a:cs typeface="Open Sans SemiBold"/>
                <a:sym typeface="Open Sans SemiBold"/>
              </a:rPr>
              <a:t>The product: </a:t>
            </a:r>
            <a:endParaRPr dirty="0">
              <a:solidFill>
                <a:srgbClr val="4285F4"/>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Clr>
                <a:schemeClr val="dk1"/>
              </a:buClr>
              <a:buSzPts val="1100"/>
              <a:buFont typeface="Arial"/>
              <a:buNone/>
            </a:pPr>
            <a:r>
              <a:rPr lang="en-US" sz="1200" dirty="0">
                <a:solidFill>
                  <a:srgbClr val="5F6368"/>
                </a:solidFill>
                <a:latin typeface="Open Sans"/>
                <a:ea typeface="Open Sans"/>
                <a:cs typeface="Open Sans"/>
                <a:sym typeface="Open Sans"/>
              </a:rPr>
              <a:t>Flower store strives to deliver fresh and beautiful flowers to customers. The typical user is between 18-60 years old, and most users are college students or career professionals. Flower store goal is to make shopping fun, fast, and easy for all types of users. </a:t>
            </a:r>
            <a:endParaRPr lang="en-US" sz="1200" b="1" dirty="0">
              <a:solidFill>
                <a:srgbClr val="1967D2"/>
              </a:solidFill>
              <a:latin typeface="Open Sans"/>
              <a:ea typeface="Open Sans"/>
              <a:cs typeface="Open Sans"/>
              <a:sym typeface="Open Sans"/>
            </a:endParaRPr>
          </a:p>
        </p:txBody>
      </p:sp>
      <p:sp>
        <p:nvSpPr>
          <p:cNvPr id="160" name="Google Shape;160;p40"/>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Project overview</a:t>
            </a:r>
            <a:endParaRPr sz="2400">
              <a:solidFill>
                <a:srgbClr val="5F6368"/>
              </a:solidFill>
              <a:latin typeface="Open Sans"/>
              <a:ea typeface="Open Sans"/>
              <a:cs typeface="Open Sans"/>
              <a:sym typeface="Open Sans"/>
            </a:endParaRPr>
          </a:p>
        </p:txBody>
      </p:sp>
      <p:sp>
        <p:nvSpPr>
          <p:cNvPr id="161" name="Google Shape;161;p40"/>
          <p:cNvSpPr/>
          <p:nvPr/>
        </p:nvSpPr>
        <p:spPr>
          <a:xfrm>
            <a:off x="517675" y="1299400"/>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40"/>
          <p:cNvSpPr txBox="1"/>
          <p:nvPr/>
        </p:nvSpPr>
        <p:spPr>
          <a:xfrm>
            <a:off x="1231075" y="3650620"/>
            <a:ext cx="3446100" cy="7848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dirty="0">
                <a:solidFill>
                  <a:srgbClr val="4285F4"/>
                </a:solidFill>
                <a:latin typeface="Open Sans SemiBold"/>
                <a:ea typeface="Open Sans SemiBold"/>
                <a:cs typeface="Open Sans SemiBold"/>
                <a:sym typeface="Open Sans SemiBold"/>
              </a:rPr>
              <a:t>Project duration:</a:t>
            </a:r>
            <a:endParaRPr dirty="0">
              <a:solidFill>
                <a:srgbClr val="1967D2"/>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Clr>
                <a:schemeClr val="dk1"/>
              </a:buClr>
              <a:buSzPts val="1100"/>
              <a:buFont typeface="Arial"/>
              <a:buNone/>
            </a:pPr>
            <a:r>
              <a:rPr lang="en" sz="1200" dirty="0">
                <a:solidFill>
                  <a:srgbClr val="5F6368"/>
                </a:solidFill>
                <a:latin typeface="Open Sans"/>
                <a:ea typeface="Open Sans"/>
                <a:cs typeface="Open Sans"/>
                <a:sym typeface="Open Sans"/>
              </a:rPr>
              <a:t>April 2022 to may 2022</a:t>
            </a:r>
            <a:endParaRPr sz="1200" dirty="0">
              <a:solidFill>
                <a:srgbClr val="4285F4"/>
              </a:solidFill>
              <a:latin typeface="Open Sans"/>
              <a:ea typeface="Open Sans"/>
              <a:cs typeface="Open Sans"/>
              <a:sym typeface="Open Sans"/>
            </a:endParaRPr>
          </a:p>
        </p:txBody>
      </p:sp>
      <p:sp>
        <p:nvSpPr>
          <p:cNvPr id="163" name="Google Shape;163;p40"/>
          <p:cNvSpPr/>
          <p:nvPr/>
        </p:nvSpPr>
        <p:spPr>
          <a:xfrm>
            <a:off x="517675" y="3650620"/>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0"/>
          <p:cNvSpPr/>
          <p:nvPr/>
        </p:nvSpPr>
        <p:spPr>
          <a:xfrm>
            <a:off x="643388" y="3776871"/>
            <a:ext cx="261874" cy="260801"/>
          </a:xfrm>
          <a:custGeom>
            <a:avLst/>
            <a:gdLst/>
            <a:ahLst/>
            <a:cxnLst/>
            <a:rect l="l" t="t" r="r" b="b"/>
            <a:pathLst>
              <a:path w="1048" h="1045" extrusionOk="0">
                <a:moveTo>
                  <a:pt x="522" y="0"/>
                </a:moveTo>
                <a:cubicBezTo>
                  <a:pt x="234" y="0"/>
                  <a:pt x="0" y="234"/>
                  <a:pt x="0" y="522"/>
                </a:cubicBezTo>
                <a:cubicBezTo>
                  <a:pt x="0" y="810"/>
                  <a:pt x="234" y="1044"/>
                  <a:pt x="522" y="1044"/>
                </a:cubicBezTo>
                <a:cubicBezTo>
                  <a:pt x="810" y="1044"/>
                  <a:pt x="1044" y="810"/>
                  <a:pt x="1044" y="522"/>
                </a:cubicBezTo>
                <a:cubicBezTo>
                  <a:pt x="1047" y="234"/>
                  <a:pt x="812" y="0"/>
                  <a:pt x="522" y="0"/>
                </a:cubicBezTo>
                <a:close/>
                <a:moveTo>
                  <a:pt x="525" y="940"/>
                </a:moveTo>
                <a:cubicBezTo>
                  <a:pt x="293" y="940"/>
                  <a:pt x="107" y="754"/>
                  <a:pt x="107" y="522"/>
                </a:cubicBezTo>
                <a:cubicBezTo>
                  <a:pt x="107" y="291"/>
                  <a:pt x="293" y="104"/>
                  <a:pt x="525" y="104"/>
                </a:cubicBezTo>
                <a:cubicBezTo>
                  <a:pt x="756" y="104"/>
                  <a:pt x="942" y="290"/>
                  <a:pt x="942" y="522"/>
                </a:cubicBezTo>
                <a:cubicBezTo>
                  <a:pt x="942" y="753"/>
                  <a:pt x="753" y="940"/>
                  <a:pt x="525" y="940"/>
                </a:cubicBezTo>
                <a:close/>
                <a:moveTo>
                  <a:pt x="471" y="259"/>
                </a:moveTo>
                <a:lnTo>
                  <a:pt x="471" y="573"/>
                </a:lnTo>
                <a:lnTo>
                  <a:pt x="745" y="736"/>
                </a:lnTo>
                <a:lnTo>
                  <a:pt x="784" y="671"/>
                </a:lnTo>
                <a:lnTo>
                  <a:pt x="550" y="533"/>
                </a:lnTo>
                <a:lnTo>
                  <a:pt x="550" y="259"/>
                </a:lnTo>
                <a:lnTo>
                  <a:pt x="471" y="259"/>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165" name="Google Shape;165;p40"/>
          <p:cNvSpPr/>
          <p:nvPr/>
        </p:nvSpPr>
        <p:spPr>
          <a:xfrm>
            <a:off x="610514" y="1447462"/>
            <a:ext cx="327623" cy="217176"/>
          </a:xfrm>
          <a:custGeom>
            <a:avLst/>
            <a:gdLst/>
            <a:ahLst/>
            <a:cxnLst/>
            <a:rect l="l" t="t" r="r" b="b"/>
            <a:pathLst>
              <a:path w="1149" h="765" extrusionOk="0">
                <a:moveTo>
                  <a:pt x="191" y="96"/>
                </a:moveTo>
                <a:lnTo>
                  <a:pt x="1052" y="96"/>
                </a:lnTo>
                <a:lnTo>
                  <a:pt x="1052" y="0"/>
                </a:lnTo>
                <a:lnTo>
                  <a:pt x="191" y="0"/>
                </a:lnTo>
                <a:cubicBezTo>
                  <a:pt x="138" y="0"/>
                  <a:pt x="95" y="42"/>
                  <a:pt x="95" y="96"/>
                </a:cubicBezTo>
                <a:lnTo>
                  <a:pt x="95" y="621"/>
                </a:lnTo>
                <a:lnTo>
                  <a:pt x="0" y="621"/>
                </a:lnTo>
                <a:lnTo>
                  <a:pt x="0" y="764"/>
                </a:lnTo>
                <a:lnTo>
                  <a:pt x="668" y="764"/>
                </a:lnTo>
                <a:lnTo>
                  <a:pt x="668" y="621"/>
                </a:lnTo>
                <a:lnTo>
                  <a:pt x="191" y="621"/>
                </a:lnTo>
                <a:lnTo>
                  <a:pt x="191" y="96"/>
                </a:lnTo>
                <a:close/>
                <a:moveTo>
                  <a:pt x="1100" y="189"/>
                </a:moveTo>
                <a:lnTo>
                  <a:pt x="812" y="189"/>
                </a:lnTo>
                <a:cubicBezTo>
                  <a:pt x="787" y="189"/>
                  <a:pt x="764" y="211"/>
                  <a:pt x="764" y="237"/>
                </a:cubicBezTo>
                <a:lnTo>
                  <a:pt x="764" y="714"/>
                </a:lnTo>
                <a:cubicBezTo>
                  <a:pt x="764" y="739"/>
                  <a:pt x="787" y="762"/>
                  <a:pt x="812" y="762"/>
                </a:cubicBezTo>
                <a:lnTo>
                  <a:pt x="1100" y="762"/>
                </a:lnTo>
                <a:cubicBezTo>
                  <a:pt x="1126" y="762"/>
                  <a:pt x="1148" y="739"/>
                  <a:pt x="1148" y="714"/>
                </a:cubicBezTo>
                <a:lnTo>
                  <a:pt x="1148" y="237"/>
                </a:lnTo>
                <a:cubicBezTo>
                  <a:pt x="1145" y="211"/>
                  <a:pt x="1126" y="189"/>
                  <a:pt x="1100" y="189"/>
                </a:cubicBezTo>
                <a:close/>
                <a:moveTo>
                  <a:pt x="1052" y="621"/>
                </a:moveTo>
                <a:lnTo>
                  <a:pt x="860" y="621"/>
                </a:lnTo>
                <a:lnTo>
                  <a:pt x="860" y="285"/>
                </a:lnTo>
                <a:lnTo>
                  <a:pt x="1052" y="285"/>
                </a:lnTo>
                <a:lnTo>
                  <a:pt x="1052" y="62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pic>
        <p:nvPicPr>
          <p:cNvPr id="3" name="Picture 2">
            <a:extLst>
              <a:ext uri="{FF2B5EF4-FFF2-40B4-BE49-F238E27FC236}">
                <a16:creationId xmlns:a16="http://schemas.microsoft.com/office/drawing/2014/main" id="{7FB38F78-FBFB-4A0E-DCC7-E5F2AAE4D1C3}"/>
              </a:ext>
            </a:extLst>
          </p:cNvPr>
          <p:cNvPicPr>
            <a:picLocks noChangeAspect="1"/>
          </p:cNvPicPr>
          <p:nvPr/>
        </p:nvPicPr>
        <p:blipFill>
          <a:blip r:embed="rId3"/>
          <a:stretch>
            <a:fillRect/>
          </a:stretch>
        </p:blipFill>
        <p:spPr>
          <a:xfrm>
            <a:off x="5328469" y="524350"/>
            <a:ext cx="2332749" cy="3880216"/>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pic>
        <p:nvPicPr>
          <p:cNvPr id="5" name="Picture 4">
            <a:extLst>
              <a:ext uri="{FF2B5EF4-FFF2-40B4-BE49-F238E27FC236}">
                <a16:creationId xmlns:a16="http://schemas.microsoft.com/office/drawing/2014/main" id="{2845938A-B3A5-B316-E66D-3290AF56E155}"/>
              </a:ext>
            </a:extLst>
          </p:cNvPr>
          <p:cNvPicPr>
            <a:picLocks noChangeAspect="1"/>
          </p:cNvPicPr>
          <p:nvPr/>
        </p:nvPicPr>
        <p:blipFill>
          <a:blip r:embed="rId4"/>
          <a:stretch>
            <a:fillRect/>
          </a:stretch>
        </p:blipFill>
        <p:spPr>
          <a:xfrm>
            <a:off x="5942948" y="1904849"/>
            <a:ext cx="2758679" cy="2903472"/>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60"/>
          <p:cNvSpPr txBox="1"/>
          <p:nvPr/>
        </p:nvSpPr>
        <p:spPr>
          <a:xfrm>
            <a:off x="517675" y="162843"/>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dirty="0">
                <a:solidFill>
                  <a:srgbClr val="5F6368"/>
                </a:solidFill>
                <a:latin typeface="Open Sans"/>
                <a:ea typeface="Open Sans"/>
                <a:cs typeface="Open Sans"/>
                <a:sym typeface="Open Sans"/>
              </a:rPr>
              <a:t>Mockups: Original screen size</a:t>
            </a:r>
            <a:endParaRPr sz="2400" dirty="0">
              <a:solidFill>
                <a:srgbClr val="5F6368"/>
              </a:solidFill>
              <a:latin typeface="Open Sans"/>
              <a:ea typeface="Open Sans"/>
              <a:cs typeface="Open Sans"/>
              <a:sym typeface="Open Sans"/>
            </a:endParaRPr>
          </a:p>
        </p:txBody>
      </p:sp>
      <p:pic>
        <p:nvPicPr>
          <p:cNvPr id="7" name="Picture 6">
            <a:extLst>
              <a:ext uri="{FF2B5EF4-FFF2-40B4-BE49-F238E27FC236}">
                <a16:creationId xmlns:a16="http://schemas.microsoft.com/office/drawing/2014/main" id="{FA1B65D6-C683-716B-DA9D-B1E1657A0903}"/>
              </a:ext>
            </a:extLst>
          </p:cNvPr>
          <p:cNvPicPr>
            <a:picLocks noChangeAspect="1"/>
          </p:cNvPicPr>
          <p:nvPr/>
        </p:nvPicPr>
        <p:blipFill>
          <a:blip r:embed="rId3"/>
          <a:stretch>
            <a:fillRect/>
          </a:stretch>
        </p:blipFill>
        <p:spPr>
          <a:xfrm>
            <a:off x="4858811" y="2956927"/>
            <a:ext cx="3240000" cy="2160000"/>
          </a:xfrm>
          <a:prstGeom prst="rect">
            <a:avLst/>
          </a:prstGeom>
          <a:ln>
            <a:noFill/>
          </a:ln>
          <a:effectLst>
            <a:outerShdw blurRad="190500" algn="tl" rotWithShape="0">
              <a:srgbClr val="000000">
                <a:alpha val="70000"/>
              </a:srgbClr>
            </a:outerShdw>
          </a:effectLst>
        </p:spPr>
      </p:pic>
      <p:pic>
        <p:nvPicPr>
          <p:cNvPr id="9" name="Picture 8">
            <a:extLst>
              <a:ext uri="{FF2B5EF4-FFF2-40B4-BE49-F238E27FC236}">
                <a16:creationId xmlns:a16="http://schemas.microsoft.com/office/drawing/2014/main" id="{B236B2D6-A1F8-6567-7087-AF3010AC3185}"/>
              </a:ext>
            </a:extLst>
          </p:cNvPr>
          <p:cNvPicPr>
            <a:picLocks noChangeAspect="1"/>
          </p:cNvPicPr>
          <p:nvPr/>
        </p:nvPicPr>
        <p:blipFill>
          <a:blip r:embed="rId4"/>
          <a:stretch>
            <a:fillRect/>
          </a:stretch>
        </p:blipFill>
        <p:spPr>
          <a:xfrm>
            <a:off x="1130763" y="649158"/>
            <a:ext cx="3240000" cy="2082857"/>
          </a:xfrm>
          <a:prstGeom prst="rect">
            <a:avLst/>
          </a:prstGeom>
          <a:ln>
            <a:noFill/>
          </a:ln>
          <a:effectLst>
            <a:outerShdw blurRad="190500" algn="tl" rotWithShape="0">
              <a:srgbClr val="000000">
                <a:alpha val="70000"/>
              </a:srgbClr>
            </a:outerShdw>
          </a:effectLst>
        </p:spPr>
      </p:pic>
      <p:pic>
        <p:nvPicPr>
          <p:cNvPr id="11" name="Picture 10">
            <a:extLst>
              <a:ext uri="{FF2B5EF4-FFF2-40B4-BE49-F238E27FC236}">
                <a16:creationId xmlns:a16="http://schemas.microsoft.com/office/drawing/2014/main" id="{635255B5-BC11-1DBD-FD09-F6DF67ABE83E}"/>
              </a:ext>
            </a:extLst>
          </p:cNvPr>
          <p:cNvPicPr>
            <a:picLocks noChangeAspect="1"/>
          </p:cNvPicPr>
          <p:nvPr/>
        </p:nvPicPr>
        <p:blipFill>
          <a:blip r:embed="rId5"/>
          <a:stretch>
            <a:fillRect/>
          </a:stretch>
        </p:blipFill>
        <p:spPr>
          <a:xfrm>
            <a:off x="1147037" y="2935660"/>
            <a:ext cx="3207453" cy="2160000"/>
          </a:xfrm>
          <a:prstGeom prst="rect">
            <a:avLst/>
          </a:prstGeom>
          <a:ln>
            <a:noFill/>
          </a:ln>
          <a:effectLst>
            <a:outerShdw blurRad="190500" algn="tl" rotWithShape="0">
              <a:srgbClr val="000000">
                <a:alpha val="70000"/>
              </a:srgbClr>
            </a:outerShdw>
          </a:effectLst>
        </p:spPr>
      </p:pic>
      <p:pic>
        <p:nvPicPr>
          <p:cNvPr id="13" name="Picture 12">
            <a:extLst>
              <a:ext uri="{FF2B5EF4-FFF2-40B4-BE49-F238E27FC236}">
                <a16:creationId xmlns:a16="http://schemas.microsoft.com/office/drawing/2014/main" id="{7921B040-B3B2-1E69-3DA9-F29D38469030}"/>
              </a:ext>
            </a:extLst>
          </p:cNvPr>
          <p:cNvPicPr>
            <a:picLocks noChangeAspect="1"/>
          </p:cNvPicPr>
          <p:nvPr/>
        </p:nvPicPr>
        <p:blipFill>
          <a:blip r:embed="rId6"/>
          <a:stretch>
            <a:fillRect/>
          </a:stretch>
        </p:blipFill>
        <p:spPr>
          <a:xfrm>
            <a:off x="4858811" y="623468"/>
            <a:ext cx="3240000" cy="2134238"/>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61"/>
          <p:cNvSpPr txBox="1"/>
          <p:nvPr/>
        </p:nvSpPr>
        <p:spPr>
          <a:xfrm>
            <a:off x="326291"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dirty="0">
                <a:solidFill>
                  <a:srgbClr val="5F6368"/>
                </a:solidFill>
                <a:latin typeface="Open Sans"/>
                <a:ea typeface="Open Sans"/>
                <a:cs typeface="Open Sans"/>
                <a:sym typeface="Open Sans"/>
              </a:rPr>
              <a:t>Mockups: Screen size variations</a:t>
            </a:r>
            <a:endParaRPr sz="2400" dirty="0">
              <a:solidFill>
                <a:srgbClr val="5F6368"/>
              </a:solidFill>
              <a:latin typeface="Open Sans"/>
              <a:ea typeface="Open Sans"/>
              <a:cs typeface="Open Sans"/>
              <a:sym typeface="Open Sans"/>
            </a:endParaRPr>
          </a:p>
        </p:txBody>
      </p:sp>
      <p:pic>
        <p:nvPicPr>
          <p:cNvPr id="3" name="Picture 2">
            <a:extLst>
              <a:ext uri="{FF2B5EF4-FFF2-40B4-BE49-F238E27FC236}">
                <a16:creationId xmlns:a16="http://schemas.microsoft.com/office/drawing/2014/main" id="{B1459D21-63B0-05A7-3878-07E1800D8D05}"/>
              </a:ext>
            </a:extLst>
          </p:cNvPr>
          <p:cNvPicPr>
            <a:picLocks noChangeAspect="1"/>
          </p:cNvPicPr>
          <p:nvPr/>
        </p:nvPicPr>
        <p:blipFill>
          <a:blip r:embed="rId3"/>
          <a:stretch>
            <a:fillRect/>
          </a:stretch>
        </p:blipFill>
        <p:spPr>
          <a:xfrm>
            <a:off x="8184040" y="251036"/>
            <a:ext cx="445096" cy="4535972"/>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DE9B5577-1728-F5A7-CF87-E851D6A937ED}"/>
              </a:ext>
            </a:extLst>
          </p:cNvPr>
          <p:cNvPicPr>
            <a:picLocks noChangeAspect="1"/>
          </p:cNvPicPr>
          <p:nvPr/>
        </p:nvPicPr>
        <p:blipFill>
          <a:blip r:embed="rId4"/>
          <a:stretch>
            <a:fillRect/>
          </a:stretch>
        </p:blipFill>
        <p:spPr>
          <a:xfrm>
            <a:off x="5020082" y="258121"/>
            <a:ext cx="2960394" cy="4535973"/>
          </a:xfrm>
          <a:prstGeom prst="rect">
            <a:avLst/>
          </a:prstGeom>
          <a:ln>
            <a:noFill/>
          </a:ln>
          <a:effectLst>
            <a:outerShdw blurRad="190500" algn="tl" rotWithShape="0">
              <a:srgbClr val="000000">
                <a:alpha val="70000"/>
              </a:srgbClr>
            </a:outerShdw>
          </a:effectLst>
        </p:spPr>
      </p:pic>
      <p:sp>
        <p:nvSpPr>
          <p:cNvPr id="8" name="TextBox 7">
            <a:extLst>
              <a:ext uri="{FF2B5EF4-FFF2-40B4-BE49-F238E27FC236}">
                <a16:creationId xmlns:a16="http://schemas.microsoft.com/office/drawing/2014/main" id="{4278035A-5ABA-6F45-4204-798CF7FD615C}"/>
              </a:ext>
            </a:extLst>
          </p:cNvPr>
          <p:cNvSpPr txBox="1"/>
          <p:nvPr/>
        </p:nvSpPr>
        <p:spPr>
          <a:xfrm>
            <a:off x="418799" y="1302588"/>
            <a:ext cx="3401103" cy="2966389"/>
          </a:xfrm>
          <a:prstGeom prst="rect">
            <a:avLst/>
          </a:prstGeom>
          <a:noFill/>
        </p:spPr>
        <p:txBody>
          <a:bodyPr wrap="square" rtlCol="0">
            <a:spAutoFit/>
          </a:bodyPr>
          <a:lstStyle/>
          <a:p>
            <a:pPr marL="0" lvl="0" indent="0" algn="l" rtl="0">
              <a:lnSpc>
                <a:spcPct val="150000"/>
              </a:lnSpc>
              <a:spcBef>
                <a:spcPts val="0"/>
              </a:spcBef>
              <a:spcAft>
                <a:spcPts val="0"/>
              </a:spcAft>
              <a:buClr>
                <a:schemeClr val="dk1"/>
              </a:buClr>
              <a:buSzPts val="1100"/>
              <a:buFont typeface="Arial"/>
              <a:buNone/>
            </a:pPr>
            <a:r>
              <a:rPr lang="en-US" dirty="0">
                <a:solidFill>
                  <a:srgbClr val="5F6368"/>
                </a:solidFill>
                <a:latin typeface="Open Sans"/>
                <a:ea typeface="Open Sans"/>
                <a:cs typeface="Open Sans"/>
                <a:sym typeface="Open Sans"/>
              </a:rPr>
              <a:t>I included considerations for additional screen sizes in my mockups based on my earlier wireframes. Because users shop from a variety of devices, I felt it was important to optimize the browsing experience for a range of device sizes, such as mobile and tablet so users have the smoothest experience possible.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62"/>
          <p:cNvSpPr txBox="1"/>
          <p:nvPr/>
        </p:nvSpPr>
        <p:spPr>
          <a:xfrm>
            <a:off x="517675" y="524350"/>
            <a:ext cx="7000800" cy="978900"/>
          </a:xfrm>
          <a:prstGeom prst="rect">
            <a:avLst/>
          </a:prstGeom>
          <a:noFill/>
          <a:ln>
            <a:noFill/>
          </a:ln>
        </p:spPr>
        <p:txBody>
          <a:bodyPr spcFirstLastPara="1" wrap="square" lIns="0" tIns="91425" rIns="91425" bIns="91425" anchor="t" anchorCtr="0">
            <a:spAutoFit/>
          </a:bodyPr>
          <a:lstStyle/>
          <a:p>
            <a:pPr marL="0" lvl="0" indent="0" algn="l" rtl="0">
              <a:lnSpc>
                <a:spcPct val="115000"/>
              </a:lnSpc>
              <a:spcBef>
                <a:spcPts val="0"/>
              </a:spcBef>
              <a:spcAft>
                <a:spcPts val="0"/>
              </a:spcAft>
              <a:buNone/>
            </a:pPr>
            <a:r>
              <a:rPr lang="en" sz="2400">
                <a:solidFill>
                  <a:srgbClr val="5F6368"/>
                </a:solidFill>
                <a:latin typeface="Open Sans"/>
                <a:ea typeface="Open Sans"/>
                <a:cs typeface="Open Sans"/>
                <a:sym typeface="Open Sans"/>
              </a:rPr>
              <a:t>High-fidelity</a:t>
            </a:r>
            <a:br>
              <a:rPr lang="en" sz="2400">
                <a:solidFill>
                  <a:srgbClr val="5F6368"/>
                </a:solidFill>
                <a:latin typeface="Open Sans"/>
                <a:ea typeface="Open Sans"/>
                <a:cs typeface="Open Sans"/>
                <a:sym typeface="Open Sans"/>
              </a:rPr>
            </a:br>
            <a:r>
              <a:rPr lang="en" sz="2400">
                <a:solidFill>
                  <a:srgbClr val="5F6368"/>
                </a:solidFill>
                <a:latin typeface="Open Sans"/>
                <a:ea typeface="Open Sans"/>
                <a:cs typeface="Open Sans"/>
                <a:sym typeface="Open Sans"/>
              </a:rPr>
              <a:t>prototype</a:t>
            </a:r>
            <a:endParaRPr sz="2400">
              <a:solidFill>
                <a:srgbClr val="5F6368"/>
              </a:solidFill>
              <a:latin typeface="Open Sans"/>
              <a:ea typeface="Open Sans"/>
              <a:cs typeface="Open Sans"/>
              <a:sym typeface="Open Sans"/>
            </a:endParaRPr>
          </a:p>
        </p:txBody>
      </p:sp>
      <p:sp>
        <p:nvSpPr>
          <p:cNvPr id="395" name="Google Shape;395;p62"/>
          <p:cNvSpPr txBox="1"/>
          <p:nvPr/>
        </p:nvSpPr>
        <p:spPr>
          <a:xfrm>
            <a:off x="532875" y="1793800"/>
            <a:ext cx="2421300" cy="2123628"/>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5F6368"/>
                </a:solidFill>
                <a:latin typeface="Open Sans"/>
                <a:ea typeface="Open Sans"/>
                <a:cs typeface="Open Sans"/>
                <a:sym typeface="Open Sans"/>
              </a:rPr>
              <a:t>My hi-fi prototype followed the same user flow as the lo-fi prototype, and included the design changes made after the usability study.</a:t>
            </a:r>
            <a:endParaRPr dirty="0">
              <a:latin typeface="Open Sans"/>
              <a:ea typeface="Open Sans"/>
              <a:cs typeface="Open Sans"/>
              <a:sym typeface="Open Sans"/>
            </a:endParaRPr>
          </a:p>
        </p:txBody>
      </p:sp>
      <p:pic>
        <p:nvPicPr>
          <p:cNvPr id="5" name="Picture 4">
            <a:extLst>
              <a:ext uri="{FF2B5EF4-FFF2-40B4-BE49-F238E27FC236}">
                <a16:creationId xmlns:a16="http://schemas.microsoft.com/office/drawing/2014/main" id="{E4C9CE8E-6C9D-058D-AE0C-B85AB4B1248A}"/>
              </a:ext>
            </a:extLst>
          </p:cNvPr>
          <p:cNvPicPr>
            <a:picLocks noChangeAspect="1"/>
          </p:cNvPicPr>
          <p:nvPr/>
        </p:nvPicPr>
        <p:blipFill>
          <a:blip r:embed="rId3"/>
          <a:stretch>
            <a:fillRect/>
          </a:stretch>
        </p:blipFill>
        <p:spPr>
          <a:xfrm>
            <a:off x="3224879" y="2228431"/>
            <a:ext cx="5742449" cy="103931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63"/>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Accessibility considerations</a:t>
            </a:r>
            <a:endParaRPr sz="2400">
              <a:solidFill>
                <a:srgbClr val="5F6368"/>
              </a:solidFill>
              <a:latin typeface="Open Sans"/>
              <a:ea typeface="Open Sans"/>
              <a:cs typeface="Open Sans"/>
              <a:sym typeface="Open Sans"/>
            </a:endParaRPr>
          </a:p>
        </p:txBody>
      </p:sp>
      <p:sp>
        <p:nvSpPr>
          <p:cNvPr id="401" name="Google Shape;401;p63"/>
          <p:cNvSpPr/>
          <p:nvPr/>
        </p:nvSpPr>
        <p:spPr>
          <a:xfrm>
            <a:off x="2332298" y="1316804"/>
            <a:ext cx="2436300" cy="2234947"/>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63"/>
          <p:cNvSpPr txBox="1"/>
          <p:nvPr/>
        </p:nvSpPr>
        <p:spPr>
          <a:xfrm>
            <a:off x="2525948" y="1762279"/>
            <a:ext cx="2049000" cy="821733"/>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a:buNone/>
            </a:pPr>
            <a:r>
              <a:rPr lang="en-US" sz="1200" dirty="0">
                <a:solidFill>
                  <a:srgbClr val="5F6368"/>
                </a:solidFill>
                <a:latin typeface="Open Sans"/>
                <a:ea typeface="Open Sans"/>
                <a:cs typeface="Open Sans"/>
                <a:sym typeface="Open Sans"/>
              </a:rPr>
              <a:t>I used headings with different sized text for clear visual hierarchy </a:t>
            </a:r>
            <a:endParaRPr lang="en-US" sz="1200" dirty="0"/>
          </a:p>
        </p:txBody>
      </p:sp>
      <p:sp>
        <p:nvSpPr>
          <p:cNvPr id="403" name="Google Shape;403;p63"/>
          <p:cNvSpPr/>
          <p:nvPr/>
        </p:nvSpPr>
        <p:spPr>
          <a:xfrm>
            <a:off x="4989898" y="1316804"/>
            <a:ext cx="2436300" cy="2234947"/>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63"/>
          <p:cNvSpPr txBox="1"/>
          <p:nvPr/>
        </p:nvSpPr>
        <p:spPr>
          <a:xfrm>
            <a:off x="5183548" y="1762279"/>
            <a:ext cx="2049000" cy="821733"/>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US" sz="1200" dirty="0">
                <a:solidFill>
                  <a:srgbClr val="5F6368"/>
                </a:solidFill>
                <a:latin typeface="Open Sans"/>
                <a:ea typeface="Open Sans"/>
                <a:cs typeface="Open Sans"/>
                <a:sym typeface="Open Sans"/>
              </a:rPr>
              <a:t>Clear labels for interactive elements that can be read by screen readers.</a:t>
            </a:r>
            <a:endParaRPr lang="en-US" sz="1200" dirty="0"/>
          </a:p>
        </p:txBody>
      </p:sp>
      <p:sp>
        <p:nvSpPr>
          <p:cNvPr id="407" name="Google Shape;407;p63"/>
          <p:cNvSpPr/>
          <p:nvPr/>
        </p:nvSpPr>
        <p:spPr>
          <a:xfrm>
            <a:off x="3293798" y="1078450"/>
            <a:ext cx="513300" cy="513300"/>
          </a:xfrm>
          <a:prstGeom prst="ellipse">
            <a:avLst/>
          </a:prstGeom>
          <a:solidFill>
            <a:srgbClr val="34A853"/>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1</a:t>
            </a:r>
            <a:endParaRPr sz="2200">
              <a:solidFill>
                <a:srgbClr val="FFFFFF"/>
              </a:solidFill>
              <a:latin typeface="Google Sans Medium"/>
              <a:ea typeface="Google Sans Medium"/>
              <a:cs typeface="Google Sans Medium"/>
              <a:sym typeface="Google Sans Medium"/>
            </a:endParaRPr>
          </a:p>
        </p:txBody>
      </p:sp>
      <p:sp>
        <p:nvSpPr>
          <p:cNvPr id="408" name="Google Shape;408;p63"/>
          <p:cNvSpPr/>
          <p:nvPr/>
        </p:nvSpPr>
        <p:spPr>
          <a:xfrm>
            <a:off x="5951398" y="1078450"/>
            <a:ext cx="513300" cy="513300"/>
          </a:xfrm>
          <a:prstGeom prst="ellipse">
            <a:avLst/>
          </a:prstGeom>
          <a:solidFill>
            <a:srgbClr val="34A853"/>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2</a:t>
            </a:r>
            <a:endParaRPr sz="2200">
              <a:solidFill>
                <a:srgbClr val="FFFFFF"/>
              </a:solidFill>
              <a:latin typeface="Google Sans Medium"/>
              <a:ea typeface="Google Sans Medium"/>
              <a:cs typeface="Google Sans Medium"/>
              <a:sym typeface="Google Sans Medium"/>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5F6368"/>
        </a:solidFill>
        <a:effectLst/>
      </p:bgPr>
    </p:bg>
    <p:spTree>
      <p:nvGrpSpPr>
        <p:cNvPr id="1" name="Shape 413"/>
        <p:cNvGrpSpPr/>
        <p:nvPr/>
      </p:nvGrpSpPr>
      <p:grpSpPr>
        <a:xfrm>
          <a:off x="0" y="0"/>
          <a:ext cx="0" cy="0"/>
          <a:chOff x="0" y="0"/>
          <a:chExt cx="0" cy="0"/>
        </a:xfrm>
      </p:grpSpPr>
      <p:sp>
        <p:nvSpPr>
          <p:cNvPr id="414" name="Google Shape;414;p64"/>
          <p:cNvSpPr txBox="1"/>
          <p:nvPr/>
        </p:nvSpPr>
        <p:spPr>
          <a:xfrm>
            <a:off x="3721275" y="2210100"/>
            <a:ext cx="2275500" cy="7233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Takeaways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Next steps</a:t>
            </a:r>
            <a:endParaRPr>
              <a:solidFill>
                <a:srgbClr val="FFFFFF"/>
              </a:solidFill>
              <a:latin typeface="Open Sans"/>
              <a:ea typeface="Open Sans"/>
              <a:cs typeface="Open Sans"/>
              <a:sym typeface="Open Sans"/>
            </a:endParaRPr>
          </a:p>
        </p:txBody>
      </p:sp>
      <p:sp>
        <p:nvSpPr>
          <p:cNvPr id="415" name="Google Shape;415;p64"/>
          <p:cNvSpPr txBox="1"/>
          <p:nvPr/>
        </p:nvSpPr>
        <p:spPr>
          <a:xfrm>
            <a:off x="-468875" y="2294700"/>
            <a:ext cx="3704400" cy="5541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Going forward</a:t>
            </a:r>
            <a:endParaRPr sz="2400">
              <a:solidFill>
                <a:srgbClr val="FFFFFF"/>
              </a:solidFill>
              <a:latin typeface="Open Sans"/>
              <a:ea typeface="Open Sans"/>
              <a:cs typeface="Open Sans"/>
              <a:sym typeface="Open Sans"/>
            </a:endParaRPr>
          </a:p>
        </p:txBody>
      </p:sp>
      <p:cxnSp>
        <p:nvCxnSpPr>
          <p:cNvPr id="416" name="Google Shape;416;p64"/>
          <p:cNvCxnSpPr/>
          <p:nvPr/>
        </p:nvCxnSpPr>
        <p:spPr>
          <a:xfrm>
            <a:off x="3460100" y="1032150"/>
            <a:ext cx="36600" cy="307920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65"/>
          <p:cNvSpPr txBox="1"/>
          <p:nvPr/>
        </p:nvSpPr>
        <p:spPr>
          <a:xfrm>
            <a:off x="517675" y="524338"/>
            <a:ext cx="4931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Takeaways</a:t>
            </a:r>
            <a:endParaRPr sz="2400">
              <a:solidFill>
                <a:srgbClr val="5F6368"/>
              </a:solidFill>
              <a:latin typeface="Open Sans"/>
              <a:ea typeface="Open Sans"/>
              <a:cs typeface="Open Sans"/>
              <a:sym typeface="Open Sans"/>
            </a:endParaRPr>
          </a:p>
        </p:txBody>
      </p:sp>
      <p:sp>
        <p:nvSpPr>
          <p:cNvPr id="422" name="Google Shape;422;p65"/>
          <p:cNvSpPr txBox="1"/>
          <p:nvPr/>
        </p:nvSpPr>
        <p:spPr>
          <a:xfrm>
            <a:off x="539600" y="2237975"/>
            <a:ext cx="3446100" cy="1615797"/>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5F6368"/>
                </a:solidFill>
                <a:latin typeface="Open Sans SemiBold"/>
                <a:ea typeface="Open Sans SemiBold"/>
                <a:cs typeface="Open Sans SemiBold"/>
                <a:sym typeface="Open Sans SemiBold"/>
              </a:rPr>
              <a:t>Impact: </a:t>
            </a:r>
            <a:endParaRPr dirty="0">
              <a:solidFill>
                <a:srgbClr val="5F6368"/>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Clr>
                <a:schemeClr val="dk1"/>
              </a:buClr>
              <a:buSzPts val="1100"/>
              <a:buFont typeface="Arial"/>
              <a:buNone/>
            </a:pPr>
            <a:r>
              <a:rPr lang="en-US" sz="1200" dirty="0">
                <a:solidFill>
                  <a:srgbClr val="5F6368"/>
                </a:solidFill>
                <a:latin typeface="Open Sans"/>
                <a:ea typeface="Open Sans"/>
                <a:cs typeface="Open Sans"/>
                <a:sym typeface="Open Sans"/>
              </a:rPr>
              <a:t>Our target users shared that the design was intuitive to navigate through, more engaging with the images, and demonstrated a clear visual hierarchy. </a:t>
            </a:r>
            <a:endParaRPr lang="en-US" sz="1200" b="1" dirty="0">
              <a:solidFill>
                <a:srgbClr val="1967D2"/>
              </a:solidFill>
              <a:latin typeface="Open Sans"/>
              <a:ea typeface="Open Sans"/>
              <a:cs typeface="Open Sans"/>
              <a:sym typeface="Open Sans"/>
            </a:endParaRPr>
          </a:p>
        </p:txBody>
      </p:sp>
      <p:sp>
        <p:nvSpPr>
          <p:cNvPr id="423" name="Google Shape;423;p65"/>
          <p:cNvSpPr/>
          <p:nvPr/>
        </p:nvSpPr>
        <p:spPr>
          <a:xfrm>
            <a:off x="539600" y="1534000"/>
            <a:ext cx="513300" cy="513300"/>
          </a:xfrm>
          <a:prstGeom prst="ellipse">
            <a:avLst/>
          </a:prstGeom>
          <a:solidFill>
            <a:srgbClr val="5F6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65"/>
          <p:cNvSpPr txBox="1"/>
          <p:nvPr/>
        </p:nvSpPr>
        <p:spPr>
          <a:xfrm>
            <a:off x="4495800" y="2237975"/>
            <a:ext cx="3446100" cy="2169794"/>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5F6368"/>
                </a:solidFill>
                <a:latin typeface="Open Sans SemiBold"/>
                <a:ea typeface="Open Sans SemiBold"/>
                <a:cs typeface="Open Sans SemiBold"/>
                <a:sym typeface="Open Sans SemiBold"/>
              </a:rPr>
              <a:t>What I learned:</a:t>
            </a:r>
            <a:endParaRPr dirty="0">
              <a:solidFill>
                <a:srgbClr val="5F6368"/>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Clr>
                <a:schemeClr val="dk1"/>
              </a:buClr>
              <a:buSzPts val="1100"/>
              <a:buFont typeface="Arial"/>
              <a:buNone/>
            </a:pPr>
            <a:r>
              <a:rPr lang="en-US" sz="1200" dirty="0">
                <a:solidFill>
                  <a:srgbClr val="5F6368"/>
                </a:solidFill>
                <a:latin typeface="Open Sans"/>
                <a:ea typeface="Open Sans"/>
                <a:cs typeface="Open Sans"/>
                <a:sym typeface="Open Sans"/>
              </a:rPr>
              <a:t>I learned that even a small design change can have a huge impact on the user experience. The most important takeaway for me is to always focus on the real needs of the user when coming up with design ideas and solutions. </a:t>
            </a:r>
            <a:endParaRPr lang="en-US" sz="1200" b="1" dirty="0">
              <a:solidFill>
                <a:srgbClr val="4285F4"/>
              </a:solidFill>
              <a:latin typeface="Open Sans"/>
              <a:ea typeface="Open Sans"/>
              <a:cs typeface="Open Sans"/>
              <a:sym typeface="Open Sans"/>
            </a:endParaRPr>
          </a:p>
        </p:txBody>
      </p:sp>
      <p:sp>
        <p:nvSpPr>
          <p:cNvPr id="425" name="Google Shape;425;p65"/>
          <p:cNvSpPr/>
          <p:nvPr/>
        </p:nvSpPr>
        <p:spPr>
          <a:xfrm>
            <a:off x="4495800" y="1534000"/>
            <a:ext cx="513300" cy="513300"/>
          </a:xfrm>
          <a:prstGeom prst="ellipse">
            <a:avLst/>
          </a:prstGeom>
          <a:solidFill>
            <a:srgbClr val="5F6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65"/>
          <p:cNvSpPr/>
          <p:nvPr/>
        </p:nvSpPr>
        <p:spPr>
          <a:xfrm>
            <a:off x="679050" y="1660250"/>
            <a:ext cx="234394" cy="260801"/>
          </a:xfrm>
          <a:custGeom>
            <a:avLst/>
            <a:gdLst/>
            <a:ahLst/>
            <a:cxnLst/>
            <a:rect l="l" t="t" r="r" b="b"/>
            <a:pathLst>
              <a:path w="941" h="1045" extrusionOk="0">
                <a:moveTo>
                  <a:pt x="833" y="105"/>
                </a:moveTo>
                <a:lnTo>
                  <a:pt x="616" y="105"/>
                </a:lnTo>
                <a:cubicBezTo>
                  <a:pt x="593" y="45"/>
                  <a:pt x="536" y="0"/>
                  <a:pt x="469" y="0"/>
                </a:cubicBezTo>
                <a:cubicBezTo>
                  <a:pt x="401" y="0"/>
                  <a:pt x="345" y="45"/>
                  <a:pt x="322" y="105"/>
                </a:cubicBezTo>
                <a:lnTo>
                  <a:pt x="105" y="105"/>
                </a:lnTo>
                <a:cubicBezTo>
                  <a:pt x="48" y="105"/>
                  <a:pt x="0" y="153"/>
                  <a:pt x="0" y="209"/>
                </a:cubicBezTo>
                <a:lnTo>
                  <a:pt x="0" y="940"/>
                </a:lnTo>
                <a:cubicBezTo>
                  <a:pt x="0" y="997"/>
                  <a:pt x="48" y="1044"/>
                  <a:pt x="105" y="1044"/>
                </a:cubicBezTo>
                <a:lnTo>
                  <a:pt x="836" y="1044"/>
                </a:lnTo>
                <a:cubicBezTo>
                  <a:pt x="892" y="1044"/>
                  <a:pt x="940" y="997"/>
                  <a:pt x="940" y="940"/>
                </a:cubicBezTo>
                <a:lnTo>
                  <a:pt x="940" y="209"/>
                </a:lnTo>
                <a:cubicBezTo>
                  <a:pt x="937" y="153"/>
                  <a:pt x="889" y="105"/>
                  <a:pt x="833" y="105"/>
                </a:cubicBezTo>
                <a:close/>
                <a:moveTo>
                  <a:pt x="466" y="105"/>
                </a:moveTo>
                <a:cubicBezTo>
                  <a:pt x="494" y="105"/>
                  <a:pt x="520" y="127"/>
                  <a:pt x="520" y="158"/>
                </a:cubicBezTo>
                <a:cubicBezTo>
                  <a:pt x="520" y="187"/>
                  <a:pt x="497" y="212"/>
                  <a:pt x="466" y="212"/>
                </a:cubicBezTo>
                <a:cubicBezTo>
                  <a:pt x="435" y="212"/>
                  <a:pt x="412" y="189"/>
                  <a:pt x="412" y="158"/>
                </a:cubicBezTo>
                <a:cubicBezTo>
                  <a:pt x="415" y="127"/>
                  <a:pt x="438" y="105"/>
                  <a:pt x="466" y="105"/>
                </a:cubicBezTo>
                <a:close/>
                <a:moveTo>
                  <a:pt x="362" y="836"/>
                </a:moveTo>
                <a:lnTo>
                  <a:pt x="153" y="627"/>
                </a:lnTo>
                <a:lnTo>
                  <a:pt x="226" y="553"/>
                </a:lnTo>
                <a:lnTo>
                  <a:pt x="362" y="689"/>
                </a:lnTo>
                <a:lnTo>
                  <a:pt x="706" y="345"/>
                </a:lnTo>
                <a:lnTo>
                  <a:pt x="779" y="418"/>
                </a:lnTo>
                <a:lnTo>
                  <a:pt x="362" y="836"/>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grpSp>
        <p:nvGrpSpPr>
          <p:cNvPr id="427" name="Google Shape;427;p65"/>
          <p:cNvGrpSpPr/>
          <p:nvPr/>
        </p:nvGrpSpPr>
        <p:grpSpPr>
          <a:xfrm>
            <a:off x="4605678" y="1676963"/>
            <a:ext cx="293543" cy="227362"/>
            <a:chOff x="420350" y="238125"/>
            <a:chExt cx="6779275" cy="5238750"/>
          </a:xfrm>
        </p:grpSpPr>
        <p:sp>
          <p:nvSpPr>
            <p:cNvPr id="428" name="Google Shape;428;p65"/>
            <p:cNvSpPr/>
            <p:nvPr/>
          </p:nvSpPr>
          <p:spPr>
            <a:xfrm>
              <a:off x="420350" y="238125"/>
              <a:ext cx="6779275" cy="5238750"/>
            </a:xfrm>
            <a:custGeom>
              <a:avLst/>
              <a:gdLst/>
              <a:ahLst/>
              <a:cxnLst/>
              <a:rect l="l" t="t" r="r" b="b"/>
              <a:pathLst>
                <a:path w="271171" h="209550" extrusionOk="0">
                  <a:moveTo>
                    <a:pt x="203423" y="24684"/>
                  </a:moveTo>
                  <a:lnTo>
                    <a:pt x="208928" y="24773"/>
                  </a:lnTo>
                  <a:lnTo>
                    <a:pt x="214433" y="25039"/>
                  </a:lnTo>
                  <a:lnTo>
                    <a:pt x="219938" y="25483"/>
                  </a:lnTo>
                  <a:lnTo>
                    <a:pt x="225443" y="26105"/>
                  </a:lnTo>
                  <a:lnTo>
                    <a:pt x="228107" y="26549"/>
                  </a:lnTo>
                  <a:lnTo>
                    <a:pt x="230859" y="26993"/>
                  </a:lnTo>
                  <a:lnTo>
                    <a:pt x="233523" y="27437"/>
                  </a:lnTo>
                  <a:lnTo>
                    <a:pt x="236187" y="28058"/>
                  </a:lnTo>
                  <a:lnTo>
                    <a:pt x="238762" y="28680"/>
                  </a:lnTo>
                  <a:lnTo>
                    <a:pt x="241426" y="29301"/>
                  </a:lnTo>
                  <a:lnTo>
                    <a:pt x="244001" y="30012"/>
                  </a:lnTo>
                  <a:lnTo>
                    <a:pt x="246576" y="30811"/>
                  </a:lnTo>
                  <a:lnTo>
                    <a:pt x="246576" y="172612"/>
                  </a:lnTo>
                  <a:lnTo>
                    <a:pt x="244001" y="171813"/>
                  </a:lnTo>
                  <a:lnTo>
                    <a:pt x="241426" y="171103"/>
                  </a:lnTo>
                  <a:lnTo>
                    <a:pt x="238762" y="170393"/>
                  </a:lnTo>
                  <a:lnTo>
                    <a:pt x="236187" y="169771"/>
                  </a:lnTo>
                  <a:lnTo>
                    <a:pt x="233523" y="169238"/>
                  </a:lnTo>
                  <a:lnTo>
                    <a:pt x="230859" y="168706"/>
                  </a:lnTo>
                  <a:lnTo>
                    <a:pt x="228107" y="168262"/>
                  </a:lnTo>
                  <a:lnTo>
                    <a:pt x="225443" y="167906"/>
                  </a:lnTo>
                  <a:lnTo>
                    <a:pt x="219938" y="167196"/>
                  </a:lnTo>
                  <a:lnTo>
                    <a:pt x="214433" y="166752"/>
                  </a:lnTo>
                  <a:lnTo>
                    <a:pt x="208928" y="166486"/>
                  </a:lnTo>
                  <a:lnTo>
                    <a:pt x="203423" y="166397"/>
                  </a:lnTo>
                  <a:lnTo>
                    <a:pt x="199338" y="166486"/>
                  </a:lnTo>
                  <a:lnTo>
                    <a:pt x="195165" y="166752"/>
                  </a:lnTo>
                  <a:lnTo>
                    <a:pt x="190814" y="167196"/>
                  </a:lnTo>
                  <a:lnTo>
                    <a:pt x="186286" y="167818"/>
                  </a:lnTo>
                  <a:lnTo>
                    <a:pt x="181757" y="168617"/>
                  </a:lnTo>
                  <a:lnTo>
                    <a:pt x="177140" y="169505"/>
                  </a:lnTo>
                  <a:lnTo>
                    <a:pt x="172523" y="170570"/>
                  </a:lnTo>
                  <a:lnTo>
                    <a:pt x="167906" y="171724"/>
                  </a:lnTo>
                  <a:lnTo>
                    <a:pt x="163289" y="173056"/>
                  </a:lnTo>
                  <a:lnTo>
                    <a:pt x="158849" y="174477"/>
                  </a:lnTo>
                  <a:lnTo>
                    <a:pt x="154498" y="175986"/>
                  </a:lnTo>
                  <a:lnTo>
                    <a:pt x="150236" y="177585"/>
                  </a:lnTo>
                  <a:lnTo>
                    <a:pt x="146241" y="179272"/>
                  </a:lnTo>
                  <a:lnTo>
                    <a:pt x="142422" y="181136"/>
                  </a:lnTo>
                  <a:lnTo>
                    <a:pt x="138871" y="183001"/>
                  </a:lnTo>
                  <a:lnTo>
                    <a:pt x="135586" y="184866"/>
                  </a:lnTo>
                  <a:lnTo>
                    <a:pt x="135586" y="43153"/>
                  </a:lnTo>
                  <a:lnTo>
                    <a:pt x="138871" y="41200"/>
                  </a:lnTo>
                  <a:lnTo>
                    <a:pt x="142422" y="39335"/>
                  </a:lnTo>
                  <a:lnTo>
                    <a:pt x="146241" y="37559"/>
                  </a:lnTo>
                  <a:lnTo>
                    <a:pt x="150236" y="35783"/>
                  </a:lnTo>
                  <a:lnTo>
                    <a:pt x="154498" y="34185"/>
                  </a:lnTo>
                  <a:lnTo>
                    <a:pt x="158849" y="32676"/>
                  </a:lnTo>
                  <a:lnTo>
                    <a:pt x="163289" y="31255"/>
                  </a:lnTo>
                  <a:lnTo>
                    <a:pt x="167906" y="29923"/>
                  </a:lnTo>
                  <a:lnTo>
                    <a:pt x="172523" y="28769"/>
                  </a:lnTo>
                  <a:lnTo>
                    <a:pt x="177140" y="27703"/>
                  </a:lnTo>
                  <a:lnTo>
                    <a:pt x="181757" y="26815"/>
                  </a:lnTo>
                  <a:lnTo>
                    <a:pt x="186286" y="26016"/>
                  </a:lnTo>
                  <a:lnTo>
                    <a:pt x="190814" y="25483"/>
                  </a:lnTo>
                  <a:lnTo>
                    <a:pt x="195165" y="25039"/>
                  </a:lnTo>
                  <a:lnTo>
                    <a:pt x="199338" y="24773"/>
                  </a:lnTo>
                  <a:lnTo>
                    <a:pt x="203423" y="24684"/>
                  </a:lnTo>
                  <a:close/>
                  <a:moveTo>
                    <a:pt x="67748" y="0"/>
                  </a:moveTo>
                  <a:lnTo>
                    <a:pt x="63220" y="89"/>
                  </a:lnTo>
                  <a:lnTo>
                    <a:pt x="58692" y="266"/>
                  </a:lnTo>
                  <a:lnTo>
                    <a:pt x="54163" y="533"/>
                  </a:lnTo>
                  <a:lnTo>
                    <a:pt x="49546" y="977"/>
                  </a:lnTo>
                  <a:lnTo>
                    <a:pt x="45018" y="1509"/>
                  </a:lnTo>
                  <a:lnTo>
                    <a:pt x="40489" y="2220"/>
                  </a:lnTo>
                  <a:lnTo>
                    <a:pt x="35961" y="3108"/>
                  </a:lnTo>
                  <a:lnTo>
                    <a:pt x="31610" y="4173"/>
                  </a:lnTo>
                  <a:lnTo>
                    <a:pt x="27259" y="5328"/>
                  </a:lnTo>
                  <a:lnTo>
                    <a:pt x="22908" y="6659"/>
                  </a:lnTo>
                  <a:lnTo>
                    <a:pt x="18824" y="8169"/>
                  </a:lnTo>
                  <a:lnTo>
                    <a:pt x="16782" y="8968"/>
                  </a:lnTo>
                  <a:lnTo>
                    <a:pt x="14739" y="9856"/>
                  </a:lnTo>
                  <a:lnTo>
                    <a:pt x="12786" y="10744"/>
                  </a:lnTo>
                  <a:lnTo>
                    <a:pt x="10833" y="11721"/>
                  </a:lnTo>
                  <a:lnTo>
                    <a:pt x="8879" y="12697"/>
                  </a:lnTo>
                  <a:lnTo>
                    <a:pt x="7015" y="13763"/>
                  </a:lnTo>
                  <a:lnTo>
                    <a:pt x="5239" y="14917"/>
                  </a:lnTo>
                  <a:lnTo>
                    <a:pt x="3463" y="16071"/>
                  </a:lnTo>
                  <a:lnTo>
                    <a:pt x="1687" y="17226"/>
                  </a:lnTo>
                  <a:lnTo>
                    <a:pt x="0" y="18469"/>
                  </a:lnTo>
                  <a:lnTo>
                    <a:pt x="0" y="199073"/>
                  </a:lnTo>
                  <a:lnTo>
                    <a:pt x="0" y="199694"/>
                  </a:lnTo>
                  <a:lnTo>
                    <a:pt x="89" y="200227"/>
                  </a:lnTo>
                  <a:lnTo>
                    <a:pt x="266" y="200760"/>
                  </a:lnTo>
                  <a:lnTo>
                    <a:pt x="533" y="201381"/>
                  </a:lnTo>
                  <a:lnTo>
                    <a:pt x="799" y="201914"/>
                  </a:lnTo>
                  <a:lnTo>
                    <a:pt x="1154" y="202358"/>
                  </a:lnTo>
                  <a:lnTo>
                    <a:pt x="1865" y="203335"/>
                  </a:lnTo>
                  <a:lnTo>
                    <a:pt x="2841" y="204134"/>
                  </a:lnTo>
                  <a:lnTo>
                    <a:pt x="3374" y="204400"/>
                  </a:lnTo>
                  <a:lnTo>
                    <a:pt x="3907" y="204755"/>
                  </a:lnTo>
                  <a:lnTo>
                    <a:pt x="4440" y="204933"/>
                  </a:lnTo>
                  <a:lnTo>
                    <a:pt x="4972" y="205110"/>
                  </a:lnTo>
                  <a:lnTo>
                    <a:pt x="5594" y="205199"/>
                  </a:lnTo>
                  <a:lnTo>
                    <a:pt x="6127" y="205288"/>
                  </a:lnTo>
                  <a:lnTo>
                    <a:pt x="6571" y="205199"/>
                  </a:lnTo>
                  <a:lnTo>
                    <a:pt x="7015" y="205110"/>
                  </a:lnTo>
                  <a:lnTo>
                    <a:pt x="7725" y="204933"/>
                  </a:lnTo>
                  <a:lnTo>
                    <a:pt x="8435" y="204755"/>
                  </a:lnTo>
                  <a:lnTo>
                    <a:pt x="8790" y="204666"/>
                  </a:lnTo>
                  <a:lnTo>
                    <a:pt x="9234" y="204666"/>
                  </a:lnTo>
                  <a:lnTo>
                    <a:pt x="12431" y="203157"/>
                  </a:lnTo>
                  <a:lnTo>
                    <a:pt x="15805" y="201736"/>
                  </a:lnTo>
                  <a:lnTo>
                    <a:pt x="19268" y="200404"/>
                  </a:lnTo>
                  <a:lnTo>
                    <a:pt x="22908" y="199161"/>
                  </a:lnTo>
                  <a:lnTo>
                    <a:pt x="26549" y="197918"/>
                  </a:lnTo>
                  <a:lnTo>
                    <a:pt x="30367" y="196853"/>
                  </a:lnTo>
                  <a:lnTo>
                    <a:pt x="34185" y="195787"/>
                  </a:lnTo>
                  <a:lnTo>
                    <a:pt x="38003" y="194810"/>
                  </a:lnTo>
                  <a:lnTo>
                    <a:pt x="41910" y="194011"/>
                  </a:lnTo>
                  <a:lnTo>
                    <a:pt x="45817" y="193212"/>
                  </a:lnTo>
                  <a:lnTo>
                    <a:pt x="49635" y="192591"/>
                  </a:lnTo>
                  <a:lnTo>
                    <a:pt x="53453" y="192058"/>
                  </a:lnTo>
                  <a:lnTo>
                    <a:pt x="57182" y="191614"/>
                  </a:lnTo>
                  <a:lnTo>
                    <a:pt x="60823" y="191348"/>
                  </a:lnTo>
                  <a:lnTo>
                    <a:pt x="64374" y="191170"/>
                  </a:lnTo>
                  <a:lnTo>
                    <a:pt x="67748" y="191081"/>
                  </a:lnTo>
                  <a:lnTo>
                    <a:pt x="72277" y="191170"/>
                  </a:lnTo>
                  <a:lnTo>
                    <a:pt x="76894" y="191348"/>
                  </a:lnTo>
                  <a:lnTo>
                    <a:pt x="81422" y="191614"/>
                  </a:lnTo>
                  <a:lnTo>
                    <a:pt x="86040" y="192058"/>
                  </a:lnTo>
                  <a:lnTo>
                    <a:pt x="90568" y="192591"/>
                  </a:lnTo>
                  <a:lnTo>
                    <a:pt x="95096" y="193390"/>
                  </a:lnTo>
                  <a:lnTo>
                    <a:pt x="99536" y="194189"/>
                  </a:lnTo>
                  <a:lnTo>
                    <a:pt x="103976" y="195254"/>
                  </a:lnTo>
                  <a:lnTo>
                    <a:pt x="108326" y="196409"/>
                  </a:lnTo>
                  <a:lnTo>
                    <a:pt x="112588" y="197741"/>
                  </a:lnTo>
                  <a:lnTo>
                    <a:pt x="116762" y="199250"/>
                  </a:lnTo>
                  <a:lnTo>
                    <a:pt x="118804" y="200049"/>
                  </a:lnTo>
                  <a:lnTo>
                    <a:pt x="120846" y="200937"/>
                  </a:lnTo>
                  <a:lnTo>
                    <a:pt x="122799" y="201825"/>
                  </a:lnTo>
                  <a:lnTo>
                    <a:pt x="124753" y="202802"/>
                  </a:lnTo>
                  <a:lnTo>
                    <a:pt x="126618" y="203867"/>
                  </a:lnTo>
                  <a:lnTo>
                    <a:pt x="128482" y="204844"/>
                  </a:lnTo>
                  <a:lnTo>
                    <a:pt x="130347" y="205998"/>
                  </a:lnTo>
                  <a:lnTo>
                    <a:pt x="132123" y="207153"/>
                  </a:lnTo>
                  <a:lnTo>
                    <a:pt x="133898" y="208307"/>
                  </a:lnTo>
                  <a:lnTo>
                    <a:pt x="135586" y="209550"/>
                  </a:lnTo>
                  <a:lnTo>
                    <a:pt x="138871" y="207597"/>
                  </a:lnTo>
                  <a:lnTo>
                    <a:pt x="142422" y="205732"/>
                  </a:lnTo>
                  <a:lnTo>
                    <a:pt x="146241" y="203956"/>
                  </a:lnTo>
                  <a:lnTo>
                    <a:pt x="150236" y="202269"/>
                  </a:lnTo>
                  <a:lnTo>
                    <a:pt x="154498" y="200671"/>
                  </a:lnTo>
                  <a:lnTo>
                    <a:pt x="158849" y="199073"/>
                  </a:lnTo>
                  <a:lnTo>
                    <a:pt x="163289" y="197652"/>
                  </a:lnTo>
                  <a:lnTo>
                    <a:pt x="167906" y="196409"/>
                  </a:lnTo>
                  <a:lnTo>
                    <a:pt x="172523" y="195166"/>
                  </a:lnTo>
                  <a:lnTo>
                    <a:pt x="177140" y="194189"/>
                  </a:lnTo>
                  <a:lnTo>
                    <a:pt x="181757" y="193212"/>
                  </a:lnTo>
                  <a:lnTo>
                    <a:pt x="186286" y="192502"/>
                  </a:lnTo>
                  <a:lnTo>
                    <a:pt x="190814" y="191880"/>
                  </a:lnTo>
                  <a:lnTo>
                    <a:pt x="195165" y="191436"/>
                  </a:lnTo>
                  <a:lnTo>
                    <a:pt x="199338" y="191170"/>
                  </a:lnTo>
                  <a:lnTo>
                    <a:pt x="203423" y="191081"/>
                  </a:lnTo>
                  <a:lnTo>
                    <a:pt x="207241" y="191081"/>
                  </a:lnTo>
                  <a:lnTo>
                    <a:pt x="211059" y="191259"/>
                  </a:lnTo>
                  <a:lnTo>
                    <a:pt x="214877" y="191436"/>
                  </a:lnTo>
                  <a:lnTo>
                    <a:pt x="218695" y="191792"/>
                  </a:lnTo>
                  <a:lnTo>
                    <a:pt x="222513" y="192235"/>
                  </a:lnTo>
                  <a:lnTo>
                    <a:pt x="226331" y="192768"/>
                  </a:lnTo>
                  <a:lnTo>
                    <a:pt x="230060" y="193390"/>
                  </a:lnTo>
                  <a:lnTo>
                    <a:pt x="233790" y="194100"/>
                  </a:lnTo>
                  <a:lnTo>
                    <a:pt x="237519" y="194899"/>
                  </a:lnTo>
                  <a:lnTo>
                    <a:pt x="241159" y="195876"/>
                  </a:lnTo>
                  <a:lnTo>
                    <a:pt x="244800" y="196941"/>
                  </a:lnTo>
                  <a:lnTo>
                    <a:pt x="248351" y="198096"/>
                  </a:lnTo>
                  <a:lnTo>
                    <a:pt x="251903" y="199428"/>
                  </a:lnTo>
                  <a:lnTo>
                    <a:pt x="255277" y="200848"/>
                  </a:lnTo>
                  <a:lnTo>
                    <a:pt x="258651" y="202358"/>
                  </a:lnTo>
                  <a:lnTo>
                    <a:pt x="261937" y="204045"/>
                  </a:lnTo>
                  <a:lnTo>
                    <a:pt x="262736" y="204400"/>
                  </a:lnTo>
                  <a:lnTo>
                    <a:pt x="263446" y="204578"/>
                  </a:lnTo>
                  <a:lnTo>
                    <a:pt x="264156" y="204666"/>
                  </a:lnTo>
                  <a:lnTo>
                    <a:pt x="265044" y="204666"/>
                  </a:lnTo>
                  <a:lnTo>
                    <a:pt x="265577" y="204578"/>
                  </a:lnTo>
                  <a:lnTo>
                    <a:pt x="266199" y="204489"/>
                  </a:lnTo>
                  <a:lnTo>
                    <a:pt x="266731" y="204311"/>
                  </a:lnTo>
                  <a:lnTo>
                    <a:pt x="267264" y="204134"/>
                  </a:lnTo>
                  <a:lnTo>
                    <a:pt x="267797" y="203867"/>
                  </a:lnTo>
                  <a:lnTo>
                    <a:pt x="268330" y="203512"/>
                  </a:lnTo>
                  <a:lnTo>
                    <a:pt x="269306" y="202713"/>
                  </a:lnTo>
                  <a:lnTo>
                    <a:pt x="270017" y="201736"/>
                  </a:lnTo>
                  <a:lnTo>
                    <a:pt x="270372" y="201292"/>
                  </a:lnTo>
                  <a:lnTo>
                    <a:pt x="270638" y="200760"/>
                  </a:lnTo>
                  <a:lnTo>
                    <a:pt x="270905" y="200138"/>
                  </a:lnTo>
                  <a:lnTo>
                    <a:pt x="271082" y="199605"/>
                  </a:lnTo>
                  <a:lnTo>
                    <a:pt x="271171" y="199073"/>
                  </a:lnTo>
                  <a:lnTo>
                    <a:pt x="271171" y="198451"/>
                  </a:lnTo>
                  <a:lnTo>
                    <a:pt x="271171" y="18469"/>
                  </a:lnTo>
                  <a:lnTo>
                    <a:pt x="268418" y="16515"/>
                  </a:lnTo>
                  <a:lnTo>
                    <a:pt x="265488" y="14651"/>
                  </a:lnTo>
                  <a:lnTo>
                    <a:pt x="262558" y="12964"/>
                  </a:lnTo>
                  <a:lnTo>
                    <a:pt x="259539" y="11365"/>
                  </a:lnTo>
                  <a:lnTo>
                    <a:pt x="256432" y="9945"/>
                  </a:lnTo>
                  <a:lnTo>
                    <a:pt x="253235" y="8613"/>
                  </a:lnTo>
                  <a:lnTo>
                    <a:pt x="249950" y="7370"/>
                  </a:lnTo>
                  <a:lnTo>
                    <a:pt x="246576" y="6127"/>
                  </a:lnTo>
                  <a:lnTo>
                    <a:pt x="243912" y="5328"/>
                  </a:lnTo>
                  <a:lnTo>
                    <a:pt x="241337" y="4617"/>
                  </a:lnTo>
                  <a:lnTo>
                    <a:pt x="238673" y="3996"/>
                  </a:lnTo>
                  <a:lnTo>
                    <a:pt x="236009" y="3374"/>
                  </a:lnTo>
                  <a:lnTo>
                    <a:pt x="233346" y="2841"/>
                  </a:lnTo>
                  <a:lnTo>
                    <a:pt x="230682" y="2309"/>
                  </a:lnTo>
                  <a:lnTo>
                    <a:pt x="225266" y="1421"/>
                  </a:lnTo>
                  <a:lnTo>
                    <a:pt x="219760" y="799"/>
                  </a:lnTo>
                  <a:lnTo>
                    <a:pt x="214255" y="355"/>
                  </a:lnTo>
                  <a:lnTo>
                    <a:pt x="208839" y="89"/>
                  </a:lnTo>
                  <a:lnTo>
                    <a:pt x="203423" y="0"/>
                  </a:lnTo>
                  <a:lnTo>
                    <a:pt x="198894" y="89"/>
                  </a:lnTo>
                  <a:lnTo>
                    <a:pt x="194277" y="266"/>
                  </a:lnTo>
                  <a:lnTo>
                    <a:pt x="189749" y="533"/>
                  </a:lnTo>
                  <a:lnTo>
                    <a:pt x="185131" y="977"/>
                  </a:lnTo>
                  <a:lnTo>
                    <a:pt x="180603" y="1509"/>
                  </a:lnTo>
                  <a:lnTo>
                    <a:pt x="176075" y="2220"/>
                  </a:lnTo>
                  <a:lnTo>
                    <a:pt x="171635" y="3108"/>
                  </a:lnTo>
                  <a:lnTo>
                    <a:pt x="167195" y="4173"/>
                  </a:lnTo>
                  <a:lnTo>
                    <a:pt x="162845" y="5328"/>
                  </a:lnTo>
                  <a:lnTo>
                    <a:pt x="158583" y="6659"/>
                  </a:lnTo>
                  <a:lnTo>
                    <a:pt x="154409" y="8169"/>
                  </a:lnTo>
                  <a:lnTo>
                    <a:pt x="152367" y="8968"/>
                  </a:lnTo>
                  <a:lnTo>
                    <a:pt x="150325" y="9856"/>
                  </a:lnTo>
                  <a:lnTo>
                    <a:pt x="148372" y="10744"/>
                  </a:lnTo>
                  <a:lnTo>
                    <a:pt x="146418" y="11721"/>
                  </a:lnTo>
                  <a:lnTo>
                    <a:pt x="144554" y="12697"/>
                  </a:lnTo>
                  <a:lnTo>
                    <a:pt x="142689" y="13763"/>
                  </a:lnTo>
                  <a:lnTo>
                    <a:pt x="140824" y="14917"/>
                  </a:lnTo>
                  <a:lnTo>
                    <a:pt x="139048" y="16071"/>
                  </a:lnTo>
                  <a:lnTo>
                    <a:pt x="137273" y="17226"/>
                  </a:lnTo>
                  <a:lnTo>
                    <a:pt x="135586" y="18469"/>
                  </a:lnTo>
                  <a:lnTo>
                    <a:pt x="133898" y="17226"/>
                  </a:lnTo>
                  <a:lnTo>
                    <a:pt x="132123" y="16071"/>
                  </a:lnTo>
                  <a:lnTo>
                    <a:pt x="130347" y="14917"/>
                  </a:lnTo>
                  <a:lnTo>
                    <a:pt x="128482" y="13763"/>
                  </a:lnTo>
                  <a:lnTo>
                    <a:pt x="126618" y="12697"/>
                  </a:lnTo>
                  <a:lnTo>
                    <a:pt x="124753" y="11721"/>
                  </a:lnTo>
                  <a:lnTo>
                    <a:pt x="122799" y="10744"/>
                  </a:lnTo>
                  <a:lnTo>
                    <a:pt x="120846" y="9856"/>
                  </a:lnTo>
                  <a:lnTo>
                    <a:pt x="118804" y="8968"/>
                  </a:lnTo>
                  <a:lnTo>
                    <a:pt x="116762" y="8169"/>
                  </a:lnTo>
                  <a:lnTo>
                    <a:pt x="112588" y="6659"/>
                  </a:lnTo>
                  <a:lnTo>
                    <a:pt x="108326" y="5328"/>
                  </a:lnTo>
                  <a:lnTo>
                    <a:pt x="103976" y="4173"/>
                  </a:lnTo>
                  <a:lnTo>
                    <a:pt x="99536" y="3108"/>
                  </a:lnTo>
                  <a:lnTo>
                    <a:pt x="95096" y="2220"/>
                  </a:lnTo>
                  <a:lnTo>
                    <a:pt x="90568" y="1509"/>
                  </a:lnTo>
                  <a:lnTo>
                    <a:pt x="86040" y="977"/>
                  </a:lnTo>
                  <a:lnTo>
                    <a:pt x="81422" y="533"/>
                  </a:lnTo>
                  <a:lnTo>
                    <a:pt x="76894" y="266"/>
                  </a:lnTo>
                  <a:lnTo>
                    <a:pt x="72277" y="89"/>
                  </a:lnTo>
                  <a:lnTo>
                    <a:pt x="677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65"/>
            <p:cNvSpPr/>
            <p:nvPr/>
          </p:nvSpPr>
          <p:spPr>
            <a:xfrm>
              <a:off x="4118525" y="1625500"/>
              <a:ext cx="2157675" cy="765850"/>
            </a:xfrm>
            <a:custGeom>
              <a:avLst/>
              <a:gdLst/>
              <a:ahLst/>
              <a:cxnLst/>
              <a:rect l="l" t="t" r="r" b="b"/>
              <a:pathLst>
                <a:path w="86307" h="30634" extrusionOk="0">
                  <a:moveTo>
                    <a:pt x="51589" y="0"/>
                  </a:moveTo>
                  <a:lnTo>
                    <a:pt x="47682" y="178"/>
                  </a:lnTo>
                  <a:lnTo>
                    <a:pt x="43864" y="355"/>
                  </a:lnTo>
                  <a:lnTo>
                    <a:pt x="40135" y="622"/>
                  </a:lnTo>
                  <a:lnTo>
                    <a:pt x="36405" y="977"/>
                  </a:lnTo>
                  <a:lnTo>
                    <a:pt x="32765" y="1421"/>
                  </a:lnTo>
                  <a:lnTo>
                    <a:pt x="29213" y="1954"/>
                  </a:lnTo>
                  <a:lnTo>
                    <a:pt x="25662" y="2575"/>
                  </a:lnTo>
                  <a:lnTo>
                    <a:pt x="22199" y="3286"/>
                  </a:lnTo>
                  <a:lnTo>
                    <a:pt x="18825" y="3996"/>
                  </a:lnTo>
                  <a:lnTo>
                    <a:pt x="15539" y="4884"/>
                  </a:lnTo>
                  <a:lnTo>
                    <a:pt x="12254" y="5772"/>
                  </a:lnTo>
                  <a:lnTo>
                    <a:pt x="9057" y="6748"/>
                  </a:lnTo>
                  <a:lnTo>
                    <a:pt x="5950" y="7814"/>
                  </a:lnTo>
                  <a:lnTo>
                    <a:pt x="2931" y="8968"/>
                  </a:lnTo>
                  <a:lnTo>
                    <a:pt x="1" y="10211"/>
                  </a:lnTo>
                  <a:lnTo>
                    <a:pt x="1" y="30634"/>
                  </a:lnTo>
                  <a:lnTo>
                    <a:pt x="2664" y="29213"/>
                  </a:lnTo>
                  <a:lnTo>
                    <a:pt x="5417" y="27881"/>
                  </a:lnTo>
                  <a:lnTo>
                    <a:pt x="8347" y="26638"/>
                  </a:lnTo>
                  <a:lnTo>
                    <a:pt x="11455" y="25395"/>
                  </a:lnTo>
                  <a:lnTo>
                    <a:pt x="14563" y="24329"/>
                  </a:lnTo>
                  <a:lnTo>
                    <a:pt x="17848" y="23353"/>
                  </a:lnTo>
                  <a:lnTo>
                    <a:pt x="21133" y="22465"/>
                  </a:lnTo>
                  <a:lnTo>
                    <a:pt x="24596" y="21577"/>
                  </a:lnTo>
                  <a:lnTo>
                    <a:pt x="28148" y="20866"/>
                  </a:lnTo>
                  <a:lnTo>
                    <a:pt x="31788" y="20245"/>
                  </a:lnTo>
                  <a:lnTo>
                    <a:pt x="35606" y="19712"/>
                  </a:lnTo>
                  <a:lnTo>
                    <a:pt x="39424" y="19268"/>
                  </a:lnTo>
                  <a:lnTo>
                    <a:pt x="43331" y="18913"/>
                  </a:lnTo>
                  <a:lnTo>
                    <a:pt x="47238" y="18647"/>
                  </a:lnTo>
                  <a:lnTo>
                    <a:pt x="51322" y="18469"/>
                  </a:lnTo>
                  <a:lnTo>
                    <a:pt x="59491" y="18469"/>
                  </a:lnTo>
                  <a:lnTo>
                    <a:pt x="63487" y="18647"/>
                  </a:lnTo>
                  <a:lnTo>
                    <a:pt x="67483" y="18913"/>
                  </a:lnTo>
                  <a:lnTo>
                    <a:pt x="71389" y="19268"/>
                  </a:lnTo>
                  <a:lnTo>
                    <a:pt x="75207" y="19712"/>
                  </a:lnTo>
                  <a:lnTo>
                    <a:pt x="79026" y="20245"/>
                  </a:lnTo>
                  <a:lnTo>
                    <a:pt x="82666" y="20955"/>
                  </a:lnTo>
                  <a:lnTo>
                    <a:pt x="86307" y="21666"/>
                  </a:lnTo>
                  <a:lnTo>
                    <a:pt x="86307" y="2930"/>
                  </a:lnTo>
                  <a:lnTo>
                    <a:pt x="82577" y="2309"/>
                  </a:lnTo>
                  <a:lnTo>
                    <a:pt x="78848" y="1687"/>
                  </a:lnTo>
                  <a:lnTo>
                    <a:pt x="75030" y="1155"/>
                  </a:lnTo>
                  <a:lnTo>
                    <a:pt x="71212" y="711"/>
                  </a:lnTo>
                  <a:lnTo>
                    <a:pt x="67305" y="444"/>
                  </a:lnTo>
                  <a:lnTo>
                    <a:pt x="63398" y="178"/>
                  </a:lnTo>
                  <a:lnTo>
                    <a:pt x="594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65"/>
            <p:cNvSpPr/>
            <p:nvPr/>
          </p:nvSpPr>
          <p:spPr>
            <a:xfrm>
              <a:off x="4118525" y="2444600"/>
              <a:ext cx="2157675" cy="768075"/>
            </a:xfrm>
            <a:custGeom>
              <a:avLst/>
              <a:gdLst/>
              <a:ahLst/>
              <a:cxnLst/>
              <a:rect l="l" t="t" r="r" b="b"/>
              <a:pathLst>
                <a:path w="86307" h="30723" extrusionOk="0">
                  <a:moveTo>
                    <a:pt x="51589" y="1"/>
                  </a:moveTo>
                  <a:lnTo>
                    <a:pt x="47682" y="178"/>
                  </a:lnTo>
                  <a:lnTo>
                    <a:pt x="43864" y="356"/>
                  </a:lnTo>
                  <a:lnTo>
                    <a:pt x="40135" y="711"/>
                  </a:lnTo>
                  <a:lnTo>
                    <a:pt x="36405" y="1066"/>
                  </a:lnTo>
                  <a:lnTo>
                    <a:pt x="32765" y="1510"/>
                  </a:lnTo>
                  <a:lnTo>
                    <a:pt x="29213" y="2043"/>
                  </a:lnTo>
                  <a:lnTo>
                    <a:pt x="25662" y="2664"/>
                  </a:lnTo>
                  <a:lnTo>
                    <a:pt x="22199" y="3375"/>
                  </a:lnTo>
                  <a:lnTo>
                    <a:pt x="18825" y="4085"/>
                  </a:lnTo>
                  <a:lnTo>
                    <a:pt x="15539" y="4973"/>
                  </a:lnTo>
                  <a:lnTo>
                    <a:pt x="12254" y="5861"/>
                  </a:lnTo>
                  <a:lnTo>
                    <a:pt x="9057" y="6838"/>
                  </a:lnTo>
                  <a:lnTo>
                    <a:pt x="5950" y="7903"/>
                  </a:lnTo>
                  <a:lnTo>
                    <a:pt x="2931" y="9057"/>
                  </a:lnTo>
                  <a:lnTo>
                    <a:pt x="1" y="10212"/>
                  </a:lnTo>
                  <a:lnTo>
                    <a:pt x="1" y="30723"/>
                  </a:lnTo>
                  <a:lnTo>
                    <a:pt x="2664" y="29213"/>
                  </a:lnTo>
                  <a:lnTo>
                    <a:pt x="5417" y="27881"/>
                  </a:lnTo>
                  <a:lnTo>
                    <a:pt x="8347" y="26638"/>
                  </a:lnTo>
                  <a:lnTo>
                    <a:pt x="11455" y="25484"/>
                  </a:lnTo>
                  <a:lnTo>
                    <a:pt x="14563" y="24330"/>
                  </a:lnTo>
                  <a:lnTo>
                    <a:pt x="17848" y="23353"/>
                  </a:lnTo>
                  <a:lnTo>
                    <a:pt x="21133" y="22465"/>
                  </a:lnTo>
                  <a:lnTo>
                    <a:pt x="24596" y="21666"/>
                  </a:lnTo>
                  <a:lnTo>
                    <a:pt x="28148" y="20867"/>
                  </a:lnTo>
                  <a:lnTo>
                    <a:pt x="31788" y="20245"/>
                  </a:lnTo>
                  <a:lnTo>
                    <a:pt x="35606" y="19713"/>
                  </a:lnTo>
                  <a:lnTo>
                    <a:pt x="39424" y="19269"/>
                  </a:lnTo>
                  <a:lnTo>
                    <a:pt x="43331" y="18913"/>
                  </a:lnTo>
                  <a:lnTo>
                    <a:pt x="47238" y="18647"/>
                  </a:lnTo>
                  <a:lnTo>
                    <a:pt x="51322" y="18558"/>
                  </a:lnTo>
                  <a:lnTo>
                    <a:pt x="55496" y="18469"/>
                  </a:lnTo>
                  <a:lnTo>
                    <a:pt x="59491" y="18558"/>
                  </a:lnTo>
                  <a:lnTo>
                    <a:pt x="63487" y="18736"/>
                  </a:lnTo>
                  <a:lnTo>
                    <a:pt x="67483" y="18913"/>
                  </a:lnTo>
                  <a:lnTo>
                    <a:pt x="71389" y="19269"/>
                  </a:lnTo>
                  <a:lnTo>
                    <a:pt x="75207" y="19801"/>
                  </a:lnTo>
                  <a:lnTo>
                    <a:pt x="79026" y="20334"/>
                  </a:lnTo>
                  <a:lnTo>
                    <a:pt x="82666" y="20956"/>
                  </a:lnTo>
                  <a:lnTo>
                    <a:pt x="86307" y="21666"/>
                  </a:lnTo>
                  <a:lnTo>
                    <a:pt x="86307" y="2931"/>
                  </a:lnTo>
                  <a:lnTo>
                    <a:pt x="82577" y="2309"/>
                  </a:lnTo>
                  <a:lnTo>
                    <a:pt x="78848" y="1688"/>
                  </a:lnTo>
                  <a:lnTo>
                    <a:pt x="75030" y="1244"/>
                  </a:lnTo>
                  <a:lnTo>
                    <a:pt x="71212" y="800"/>
                  </a:lnTo>
                  <a:lnTo>
                    <a:pt x="67305" y="445"/>
                  </a:lnTo>
                  <a:lnTo>
                    <a:pt x="63398" y="178"/>
                  </a:lnTo>
                  <a:lnTo>
                    <a:pt x="59403" y="89"/>
                  </a:lnTo>
                  <a:lnTo>
                    <a:pt x="554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65"/>
            <p:cNvSpPr/>
            <p:nvPr/>
          </p:nvSpPr>
          <p:spPr>
            <a:xfrm>
              <a:off x="4118525" y="3268150"/>
              <a:ext cx="2157675" cy="765850"/>
            </a:xfrm>
            <a:custGeom>
              <a:avLst/>
              <a:gdLst/>
              <a:ahLst/>
              <a:cxnLst/>
              <a:rect l="l" t="t" r="r" b="b"/>
              <a:pathLst>
                <a:path w="86307" h="30634" extrusionOk="0">
                  <a:moveTo>
                    <a:pt x="51589" y="1"/>
                  </a:moveTo>
                  <a:lnTo>
                    <a:pt x="47682" y="178"/>
                  </a:lnTo>
                  <a:lnTo>
                    <a:pt x="43864" y="356"/>
                  </a:lnTo>
                  <a:lnTo>
                    <a:pt x="40135" y="622"/>
                  </a:lnTo>
                  <a:lnTo>
                    <a:pt x="36405" y="977"/>
                  </a:lnTo>
                  <a:lnTo>
                    <a:pt x="32765" y="1421"/>
                  </a:lnTo>
                  <a:lnTo>
                    <a:pt x="29213" y="1954"/>
                  </a:lnTo>
                  <a:lnTo>
                    <a:pt x="25662" y="2576"/>
                  </a:lnTo>
                  <a:lnTo>
                    <a:pt x="22199" y="3286"/>
                  </a:lnTo>
                  <a:lnTo>
                    <a:pt x="18825" y="3996"/>
                  </a:lnTo>
                  <a:lnTo>
                    <a:pt x="15539" y="4884"/>
                  </a:lnTo>
                  <a:lnTo>
                    <a:pt x="12254" y="5772"/>
                  </a:lnTo>
                  <a:lnTo>
                    <a:pt x="9057" y="6749"/>
                  </a:lnTo>
                  <a:lnTo>
                    <a:pt x="5950" y="7814"/>
                  </a:lnTo>
                  <a:lnTo>
                    <a:pt x="2931" y="8969"/>
                  </a:lnTo>
                  <a:lnTo>
                    <a:pt x="1" y="10212"/>
                  </a:lnTo>
                  <a:lnTo>
                    <a:pt x="1" y="30634"/>
                  </a:lnTo>
                  <a:lnTo>
                    <a:pt x="2664" y="29213"/>
                  </a:lnTo>
                  <a:lnTo>
                    <a:pt x="5417" y="27881"/>
                  </a:lnTo>
                  <a:lnTo>
                    <a:pt x="8347" y="26638"/>
                  </a:lnTo>
                  <a:lnTo>
                    <a:pt x="11455" y="25395"/>
                  </a:lnTo>
                  <a:lnTo>
                    <a:pt x="14563" y="24330"/>
                  </a:lnTo>
                  <a:lnTo>
                    <a:pt x="17848" y="23353"/>
                  </a:lnTo>
                  <a:lnTo>
                    <a:pt x="21133" y="22465"/>
                  </a:lnTo>
                  <a:lnTo>
                    <a:pt x="24596" y="21577"/>
                  </a:lnTo>
                  <a:lnTo>
                    <a:pt x="28148" y="20867"/>
                  </a:lnTo>
                  <a:lnTo>
                    <a:pt x="31788" y="20245"/>
                  </a:lnTo>
                  <a:lnTo>
                    <a:pt x="35606" y="19713"/>
                  </a:lnTo>
                  <a:lnTo>
                    <a:pt x="39424" y="19269"/>
                  </a:lnTo>
                  <a:lnTo>
                    <a:pt x="43331" y="18913"/>
                  </a:lnTo>
                  <a:lnTo>
                    <a:pt x="47238" y="18647"/>
                  </a:lnTo>
                  <a:lnTo>
                    <a:pt x="51322" y="18469"/>
                  </a:lnTo>
                  <a:lnTo>
                    <a:pt x="55496" y="18469"/>
                  </a:lnTo>
                  <a:lnTo>
                    <a:pt x="59491" y="18558"/>
                  </a:lnTo>
                  <a:lnTo>
                    <a:pt x="63487" y="18647"/>
                  </a:lnTo>
                  <a:lnTo>
                    <a:pt x="67483" y="18913"/>
                  </a:lnTo>
                  <a:lnTo>
                    <a:pt x="71389" y="19269"/>
                  </a:lnTo>
                  <a:lnTo>
                    <a:pt x="75207" y="19713"/>
                  </a:lnTo>
                  <a:lnTo>
                    <a:pt x="79026" y="20245"/>
                  </a:lnTo>
                  <a:lnTo>
                    <a:pt x="82666" y="20956"/>
                  </a:lnTo>
                  <a:lnTo>
                    <a:pt x="86307" y="21666"/>
                  </a:lnTo>
                  <a:lnTo>
                    <a:pt x="86307" y="2931"/>
                  </a:lnTo>
                  <a:lnTo>
                    <a:pt x="82577" y="2220"/>
                  </a:lnTo>
                  <a:lnTo>
                    <a:pt x="78848" y="1599"/>
                  </a:lnTo>
                  <a:lnTo>
                    <a:pt x="75030" y="1155"/>
                  </a:lnTo>
                  <a:lnTo>
                    <a:pt x="71212" y="711"/>
                  </a:lnTo>
                  <a:lnTo>
                    <a:pt x="67305" y="356"/>
                  </a:lnTo>
                  <a:lnTo>
                    <a:pt x="63398" y="178"/>
                  </a:lnTo>
                  <a:lnTo>
                    <a:pt x="594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66"/>
          <p:cNvSpPr txBox="1"/>
          <p:nvPr/>
        </p:nvSpPr>
        <p:spPr>
          <a:xfrm>
            <a:off x="517675" y="524338"/>
            <a:ext cx="4931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Next steps</a:t>
            </a:r>
            <a:endParaRPr sz="2400">
              <a:solidFill>
                <a:srgbClr val="5F6368"/>
              </a:solidFill>
              <a:latin typeface="Open Sans"/>
              <a:ea typeface="Open Sans"/>
              <a:cs typeface="Open Sans"/>
              <a:sym typeface="Open Sans"/>
            </a:endParaRPr>
          </a:p>
        </p:txBody>
      </p:sp>
      <p:sp>
        <p:nvSpPr>
          <p:cNvPr id="437" name="Google Shape;437;p66"/>
          <p:cNvSpPr/>
          <p:nvPr/>
        </p:nvSpPr>
        <p:spPr>
          <a:xfrm>
            <a:off x="2218884" y="1444862"/>
            <a:ext cx="2436300" cy="2025169"/>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66"/>
          <p:cNvSpPr txBox="1"/>
          <p:nvPr/>
        </p:nvSpPr>
        <p:spPr>
          <a:xfrm>
            <a:off x="2412534" y="1890337"/>
            <a:ext cx="2049000" cy="821733"/>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a:buNone/>
            </a:pPr>
            <a:r>
              <a:rPr lang="en-US" sz="1200" dirty="0">
                <a:solidFill>
                  <a:srgbClr val="5F6368"/>
                </a:solidFill>
                <a:latin typeface="Open Sans"/>
                <a:ea typeface="Open Sans"/>
                <a:cs typeface="Open Sans"/>
                <a:sym typeface="Open Sans"/>
              </a:rPr>
              <a:t>Conduct follow-up usability testing on the new website</a:t>
            </a:r>
            <a:endParaRPr lang="en-US" sz="1200" dirty="0"/>
          </a:p>
        </p:txBody>
      </p:sp>
      <p:sp>
        <p:nvSpPr>
          <p:cNvPr id="439" name="Google Shape;439;p66"/>
          <p:cNvSpPr/>
          <p:nvPr/>
        </p:nvSpPr>
        <p:spPr>
          <a:xfrm>
            <a:off x="4876484" y="1444862"/>
            <a:ext cx="2436300" cy="2025169"/>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66"/>
          <p:cNvSpPr txBox="1"/>
          <p:nvPr/>
        </p:nvSpPr>
        <p:spPr>
          <a:xfrm>
            <a:off x="5070134" y="1890337"/>
            <a:ext cx="2049000" cy="821733"/>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US" sz="1200" dirty="0">
                <a:solidFill>
                  <a:srgbClr val="5F6368"/>
                </a:solidFill>
                <a:latin typeface="Open Sans"/>
                <a:ea typeface="Open Sans"/>
                <a:cs typeface="Open Sans"/>
                <a:sym typeface="Open Sans"/>
              </a:rPr>
              <a:t>Identify any additional areas of need and ideate on new features</a:t>
            </a:r>
            <a:endParaRPr lang="en-US" sz="1200" dirty="0"/>
          </a:p>
        </p:txBody>
      </p:sp>
      <p:sp>
        <p:nvSpPr>
          <p:cNvPr id="443" name="Google Shape;443;p66"/>
          <p:cNvSpPr/>
          <p:nvPr/>
        </p:nvSpPr>
        <p:spPr>
          <a:xfrm>
            <a:off x="3180384" y="1160170"/>
            <a:ext cx="513300" cy="513300"/>
          </a:xfrm>
          <a:prstGeom prst="ellipse">
            <a:avLst/>
          </a:prstGeom>
          <a:solidFill>
            <a:srgbClr val="5F6368"/>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1</a:t>
            </a:r>
            <a:endParaRPr sz="2200">
              <a:solidFill>
                <a:srgbClr val="FFFFFF"/>
              </a:solidFill>
              <a:latin typeface="Google Sans Medium"/>
              <a:ea typeface="Google Sans Medium"/>
              <a:cs typeface="Google Sans Medium"/>
              <a:sym typeface="Google Sans Medium"/>
            </a:endParaRPr>
          </a:p>
        </p:txBody>
      </p:sp>
      <p:sp>
        <p:nvSpPr>
          <p:cNvPr id="444" name="Google Shape;444;p66"/>
          <p:cNvSpPr/>
          <p:nvPr/>
        </p:nvSpPr>
        <p:spPr>
          <a:xfrm>
            <a:off x="5837984" y="1160170"/>
            <a:ext cx="513300" cy="513300"/>
          </a:xfrm>
          <a:prstGeom prst="ellipse">
            <a:avLst/>
          </a:prstGeom>
          <a:solidFill>
            <a:srgbClr val="5F6368"/>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2</a:t>
            </a:r>
            <a:endParaRPr sz="2200">
              <a:solidFill>
                <a:srgbClr val="FFFFFF"/>
              </a:solidFill>
              <a:latin typeface="Google Sans Medium"/>
              <a:ea typeface="Google Sans Medium"/>
              <a:cs typeface="Google Sans Medium"/>
              <a:sym typeface="Google Sans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41"/>
          <p:cNvSpPr txBox="1"/>
          <p:nvPr/>
        </p:nvSpPr>
        <p:spPr>
          <a:xfrm>
            <a:off x="517675" y="2237975"/>
            <a:ext cx="3446100" cy="1615797"/>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dirty="0">
                <a:solidFill>
                  <a:srgbClr val="4285F4"/>
                </a:solidFill>
                <a:latin typeface="Open Sans SemiBold"/>
                <a:ea typeface="Open Sans SemiBold"/>
                <a:cs typeface="Open Sans SemiBold"/>
                <a:sym typeface="Open Sans SemiBold"/>
              </a:rPr>
              <a:t>The problem: </a:t>
            </a:r>
            <a:endParaRPr dirty="0">
              <a:solidFill>
                <a:srgbClr val="1967D2"/>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Clr>
                <a:schemeClr val="dk1"/>
              </a:buClr>
              <a:buSzPts val="1100"/>
              <a:buFont typeface="Arial"/>
              <a:buNone/>
            </a:pPr>
            <a:r>
              <a:rPr lang="en-US" sz="1200" dirty="0">
                <a:solidFill>
                  <a:srgbClr val="5F6368"/>
                </a:solidFill>
                <a:latin typeface="Open Sans"/>
                <a:ea typeface="Open Sans"/>
                <a:cs typeface="Open Sans"/>
                <a:sym typeface="Open Sans"/>
              </a:rPr>
              <a:t>Available online shopping websites have cluttered designs, inefficient systems for browsing through products, and confusing checkout processes. </a:t>
            </a:r>
          </a:p>
        </p:txBody>
      </p:sp>
      <p:sp>
        <p:nvSpPr>
          <p:cNvPr id="173" name="Google Shape;173;p41"/>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Project overview</a:t>
            </a:r>
            <a:endParaRPr sz="2400">
              <a:solidFill>
                <a:srgbClr val="5F6368"/>
              </a:solidFill>
              <a:latin typeface="Open Sans"/>
              <a:ea typeface="Open Sans"/>
              <a:cs typeface="Open Sans"/>
              <a:sym typeface="Open Sans"/>
            </a:endParaRPr>
          </a:p>
        </p:txBody>
      </p:sp>
      <p:sp>
        <p:nvSpPr>
          <p:cNvPr id="174" name="Google Shape;174;p41"/>
          <p:cNvSpPr/>
          <p:nvPr/>
        </p:nvSpPr>
        <p:spPr>
          <a:xfrm>
            <a:off x="517675" y="1534000"/>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41"/>
          <p:cNvSpPr txBox="1"/>
          <p:nvPr/>
        </p:nvSpPr>
        <p:spPr>
          <a:xfrm>
            <a:off x="4572000" y="2237975"/>
            <a:ext cx="3446100" cy="1338798"/>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4285F4"/>
                </a:solidFill>
                <a:latin typeface="Open Sans SemiBold"/>
                <a:ea typeface="Open Sans SemiBold"/>
                <a:cs typeface="Open Sans SemiBold"/>
                <a:sym typeface="Open Sans SemiBold"/>
              </a:rPr>
              <a:t>The goal: </a:t>
            </a:r>
            <a:endParaRPr dirty="0">
              <a:solidFill>
                <a:srgbClr val="1967D2"/>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Clr>
                <a:schemeClr val="dk1"/>
              </a:buClr>
              <a:buSzPts val="1100"/>
              <a:buFont typeface="Arial"/>
              <a:buNone/>
            </a:pPr>
            <a:r>
              <a:rPr lang="en-US" sz="1200" dirty="0">
                <a:solidFill>
                  <a:srgbClr val="5F6368"/>
                </a:solidFill>
                <a:latin typeface="Open Sans"/>
                <a:ea typeface="Open Sans"/>
                <a:cs typeface="Open Sans"/>
                <a:sym typeface="Open Sans"/>
              </a:rPr>
              <a:t>Design a flower store website to be user friendly by providing clear navigation and offering a fast checkout process.</a:t>
            </a:r>
            <a:endParaRPr lang="en-US" sz="1200" b="1" dirty="0">
              <a:solidFill>
                <a:srgbClr val="4285F4"/>
              </a:solidFill>
              <a:latin typeface="Open Sans"/>
              <a:ea typeface="Open Sans"/>
              <a:cs typeface="Open Sans"/>
              <a:sym typeface="Open Sans"/>
            </a:endParaRPr>
          </a:p>
        </p:txBody>
      </p:sp>
      <p:sp>
        <p:nvSpPr>
          <p:cNvPr id="176" name="Google Shape;176;p41"/>
          <p:cNvSpPr/>
          <p:nvPr/>
        </p:nvSpPr>
        <p:spPr>
          <a:xfrm>
            <a:off x="4572000" y="1534000"/>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41"/>
          <p:cNvSpPr/>
          <p:nvPr/>
        </p:nvSpPr>
        <p:spPr>
          <a:xfrm>
            <a:off x="4684213" y="1653525"/>
            <a:ext cx="288875" cy="274249"/>
          </a:xfrm>
          <a:custGeom>
            <a:avLst/>
            <a:gdLst/>
            <a:ahLst/>
            <a:cxnLst/>
            <a:rect l="l" t="t" r="r" b="b"/>
            <a:pathLst>
              <a:path w="1045" h="993" extrusionOk="0">
                <a:moveTo>
                  <a:pt x="522" y="798"/>
                </a:moveTo>
                <a:lnTo>
                  <a:pt x="844" y="992"/>
                </a:lnTo>
                <a:lnTo>
                  <a:pt x="759" y="626"/>
                </a:lnTo>
                <a:lnTo>
                  <a:pt x="1044" y="378"/>
                </a:lnTo>
                <a:lnTo>
                  <a:pt x="669" y="347"/>
                </a:lnTo>
                <a:lnTo>
                  <a:pt x="522" y="0"/>
                </a:lnTo>
                <a:lnTo>
                  <a:pt x="375" y="347"/>
                </a:lnTo>
                <a:lnTo>
                  <a:pt x="0" y="378"/>
                </a:lnTo>
                <a:lnTo>
                  <a:pt x="285" y="626"/>
                </a:lnTo>
                <a:lnTo>
                  <a:pt x="200" y="992"/>
                </a:lnTo>
                <a:lnTo>
                  <a:pt x="522" y="798"/>
                </a:lnTo>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178" name="Google Shape;178;p41"/>
          <p:cNvSpPr/>
          <p:nvPr/>
        </p:nvSpPr>
        <p:spPr>
          <a:xfrm>
            <a:off x="640475" y="1656801"/>
            <a:ext cx="267700" cy="267700"/>
          </a:xfrm>
          <a:custGeom>
            <a:avLst/>
            <a:gdLst/>
            <a:ahLst/>
            <a:cxnLst/>
            <a:rect l="l" t="t" r="r" b="b"/>
            <a:pathLst>
              <a:path w="209550" h="209550" extrusionOk="0">
                <a:moveTo>
                  <a:pt x="115315" y="52353"/>
                </a:moveTo>
                <a:lnTo>
                  <a:pt x="115315" y="115315"/>
                </a:lnTo>
                <a:lnTo>
                  <a:pt x="94235" y="115315"/>
                </a:lnTo>
                <a:lnTo>
                  <a:pt x="94235" y="52353"/>
                </a:lnTo>
                <a:close/>
                <a:moveTo>
                  <a:pt x="115315" y="136256"/>
                </a:moveTo>
                <a:lnTo>
                  <a:pt x="115315" y="157197"/>
                </a:lnTo>
                <a:lnTo>
                  <a:pt x="94235" y="157197"/>
                </a:lnTo>
                <a:lnTo>
                  <a:pt x="94235" y="136256"/>
                </a:lnTo>
                <a:close/>
                <a:moveTo>
                  <a:pt x="104705" y="0"/>
                </a:moveTo>
                <a:lnTo>
                  <a:pt x="99400" y="140"/>
                </a:lnTo>
                <a:lnTo>
                  <a:pt x="94095" y="558"/>
                </a:lnTo>
                <a:lnTo>
                  <a:pt x="88790" y="1256"/>
                </a:lnTo>
                <a:lnTo>
                  <a:pt x="83625" y="2094"/>
                </a:lnTo>
                <a:lnTo>
                  <a:pt x="78599" y="3351"/>
                </a:lnTo>
                <a:lnTo>
                  <a:pt x="73573" y="4747"/>
                </a:lnTo>
                <a:lnTo>
                  <a:pt x="68687" y="6422"/>
                </a:lnTo>
                <a:lnTo>
                  <a:pt x="63940" y="8237"/>
                </a:lnTo>
                <a:lnTo>
                  <a:pt x="59333" y="10331"/>
                </a:lnTo>
                <a:lnTo>
                  <a:pt x="54866" y="12704"/>
                </a:lnTo>
                <a:lnTo>
                  <a:pt x="50398" y="15217"/>
                </a:lnTo>
                <a:lnTo>
                  <a:pt x="46210" y="17870"/>
                </a:lnTo>
                <a:lnTo>
                  <a:pt x="42022" y="20801"/>
                </a:lnTo>
                <a:lnTo>
                  <a:pt x="38113" y="23873"/>
                </a:lnTo>
                <a:lnTo>
                  <a:pt x="34343" y="27223"/>
                </a:lnTo>
                <a:lnTo>
                  <a:pt x="30714" y="30714"/>
                </a:lnTo>
                <a:lnTo>
                  <a:pt x="27223" y="34343"/>
                </a:lnTo>
                <a:lnTo>
                  <a:pt x="23873" y="38113"/>
                </a:lnTo>
                <a:lnTo>
                  <a:pt x="20801" y="42161"/>
                </a:lnTo>
                <a:lnTo>
                  <a:pt x="17870" y="46210"/>
                </a:lnTo>
                <a:lnTo>
                  <a:pt x="15217" y="50398"/>
                </a:lnTo>
                <a:lnTo>
                  <a:pt x="12704" y="54866"/>
                </a:lnTo>
                <a:lnTo>
                  <a:pt x="10331" y="59333"/>
                </a:lnTo>
                <a:lnTo>
                  <a:pt x="8237" y="63940"/>
                </a:lnTo>
                <a:lnTo>
                  <a:pt x="6282" y="68826"/>
                </a:lnTo>
                <a:lnTo>
                  <a:pt x="4747" y="73573"/>
                </a:lnTo>
                <a:lnTo>
                  <a:pt x="3351" y="78599"/>
                </a:lnTo>
                <a:lnTo>
                  <a:pt x="2094" y="83625"/>
                </a:lnTo>
                <a:lnTo>
                  <a:pt x="1256" y="88790"/>
                </a:lnTo>
                <a:lnTo>
                  <a:pt x="558" y="94095"/>
                </a:lnTo>
                <a:lnTo>
                  <a:pt x="140" y="99400"/>
                </a:lnTo>
                <a:lnTo>
                  <a:pt x="0" y="104845"/>
                </a:lnTo>
                <a:lnTo>
                  <a:pt x="140" y="110150"/>
                </a:lnTo>
                <a:lnTo>
                  <a:pt x="558" y="115455"/>
                </a:lnTo>
                <a:lnTo>
                  <a:pt x="1256" y="120760"/>
                </a:lnTo>
                <a:lnTo>
                  <a:pt x="2094" y="125925"/>
                </a:lnTo>
                <a:lnTo>
                  <a:pt x="3351" y="130951"/>
                </a:lnTo>
                <a:lnTo>
                  <a:pt x="4747" y="135977"/>
                </a:lnTo>
                <a:lnTo>
                  <a:pt x="6282" y="140863"/>
                </a:lnTo>
                <a:lnTo>
                  <a:pt x="8237" y="145610"/>
                </a:lnTo>
                <a:lnTo>
                  <a:pt x="10331" y="150217"/>
                </a:lnTo>
                <a:lnTo>
                  <a:pt x="12704" y="154684"/>
                </a:lnTo>
                <a:lnTo>
                  <a:pt x="15217" y="159152"/>
                </a:lnTo>
                <a:lnTo>
                  <a:pt x="17870" y="163340"/>
                </a:lnTo>
                <a:lnTo>
                  <a:pt x="20801" y="167528"/>
                </a:lnTo>
                <a:lnTo>
                  <a:pt x="23873" y="171437"/>
                </a:lnTo>
                <a:lnTo>
                  <a:pt x="27223" y="175207"/>
                </a:lnTo>
                <a:lnTo>
                  <a:pt x="30714" y="178836"/>
                </a:lnTo>
                <a:lnTo>
                  <a:pt x="34343" y="182327"/>
                </a:lnTo>
                <a:lnTo>
                  <a:pt x="38113" y="185677"/>
                </a:lnTo>
                <a:lnTo>
                  <a:pt x="42022" y="188749"/>
                </a:lnTo>
                <a:lnTo>
                  <a:pt x="46210" y="191680"/>
                </a:lnTo>
                <a:lnTo>
                  <a:pt x="50398" y="194333"/>
                </a:lnTo>
                <a:lnTo>
                  <a:pt x="54866" y="196846"/>
                </a:lnTo>
                <a:lnTo>
                  <a:pt x="59333" y="199219"/>
                </a:lnTo>
                <a:lnTo>
                  <a:pt x="63940" y="201313"/>
                </a:lnTo>
                <a:lnTo>
                  <a:pt x="68687" y="203268"/>
                </a:lnTo>
                <a:lnTo>
                  <a:pt x="73573" y="204803"/>
                </a:lnTo>
                <a:lnTo>
                  <a:pt x="78599" y="206199"/>
                </a:lnTo>
                <a:lnTo>
                  <a:pt x="83625" y="207456"/>
                </a:lnTo>
                <a:lnTo>
                  <a:pt x="88790" y="208294"/>
                </a:lnTo>
                <a:lnTo>
                  <a:pt x="94095" y="208992"/>
                </a:lnTo>
                <a:lnTo>
                  <a:pt x="99400" y="209410"/>
                </a:lnTo>
                <a:lnTo>
                  <a:pt x="104705" y="209550"/>
                </a:lnTo>
                <a:lnTo>
                  <a:pt x="110150" y="209410"/>
                </a:lnTo>
                <a:lnTo>
                  <a:pt x="115455" y="208992"/>
                </a:lnTo>
                <a:lnTo>
                  <a:pt x="120760" y="208294"/>
                </a:lnTo>
                <a:lnTo>
                  <a:pt x="125925" y="207456"/>
                </a:lnTo>
                <a:lnTo>
                  <a:pt x="130951" y="206199"/>
                </a:lnTo>
                <a:lnTo>
                  <a:pt x="135977" y="204803"/>
                </a:lnTo>
                <a:lnTo>
                  <a:pt x="140724" y="203268"/>
                </a:lnTo>
                <a:lnTo>
                  <a:pt x="145610" y="201313"/>
                </a:lnTo>
                <a:lnTo>
                  <a:pt x="150217" y="199219"/>
                </a:lnTo>
                <a:lnTo>
                  <a:pt x="154684" y="196846"/>
                </a:lnTo>
                <a:lnTo>
                  <a:pt x="159152" y="194333"/>
                </a:lnTo>
                <a:lnTo>
                  <a:pt x="163340" y="191680"/>
                </a:lnTo>
                <a:lnTo>
                  <a:pt x="167389" y="188749"/>
                </a:lnTo>
                <a:lnTo>
                  <a:pt x="171437" y="185677"/>
                </a:lnTo>
                <a:lnTo>
                  <a:pt x="175207" y="182327"/>
                </a:lnTo>
                <a:lnTo>
                  <a:pt x="178836" y="178836"/>
                </a:lnTo>
                <a:lnTo>
                  <a:pt x="182327" y="175207"/>
                </a:lnTo>
                <a:lnTo>
                  <a:pt x="185677" y="171437"/>
                </a:lnTo>
                <a:lnTo>
                  <a:pt x="188749" y="167528"/>
                </a:lnTo>
                <a:lnTo>
                  <a:pt x="191680" y="163340"/>
                </a:lnTo>
                <a:lnTo>
                  <a:pt x="194333" y="159152"/>
                </a:lnTo>
                <a:lnTo>
                  <a:pt x="196846" y="154684"/>
                </a:lnTo>
                <a:lnTo>
                  <a:pt x="199219" y="150217"/>
                </a:lnTo>
                <a:lnTo>
                  <a:pt x="201313" y="145610"/>
                </a:lnTo>
                <a:lnTo>
                  <a:pt x="203128" y="140863"/>
                </a:lnTo>
                <a:lnTo>
                  <a:pt x="204803" y="135977"/>
                </a:lnTo>
                <a:lnTo>
                  <a:pt x="206199" y="130951"/>
                </a:lnTo>
                <a:lnTo>
                  <a:pt x="207456" y="125925"/>
                </a:lnTo>
                <a:lnTo>
                  <a:pt x="208294" y="120760"/>
                </a:lnTo>
                <a:lnTo>
                  <a:pt x="208992" y="115455"/>
                </a:lnTo>
                <a:lnTo>
                  <a:pt x="209410" y="110150"/>
                </a:lnTo>
                <a:lnTo>
                  <a:pt x="209550" y="104845"/>
                </a:lnTo>
                <a:lnTo>
                  <a:pt x="209410" y="99400"/>
                </a:lnTo>
                <a:lnTo>
                  <a:pt x="208992" y="94095"/>
                </a:lnTo>
                <a:lnTo>
                  <a:pt x="208294" y="88790"/>
                </a:lnTo>
                <a:lnTo>
                  <a:pt x="207456" y="83625"/>
                </a:lnTo>
                <a:lnTo>
                  <a:pt x="206199" y="78599"/>
                </a:lnTo>
                <a:lnTo>
                  <a:pt x="204803" y="73573"/>
                </a:lnTo>
                <a:lnTo>
                  <a:pt x="203128" y="68826"/>
                </a:lnTo>
                <a:lnTo>
                  <a:pt x="201313" y="63940"/>
                </a:lnTo>
                <a:lnTo>
                  <a:pt x="199219" y="59333"/>
                </a:lnTo>
                <a:lnTo>
                  <a:pt x="196846" y="54866"/>
                </a:lnTo>
                <a:lnTo>
                  <a:pt x="194333" y="50398"/>
                </a:lnTo>
                <a:lnTo>
                  <a:pt x="191680" y="46210"/>
                </a:lnTo>
                <a:lnTo>
                  <a:pt x="188749" y="42161"/>
                </a:lnTo>
                <a:lnTo>
                  <a:pt x="185677" y="38113"/>
                </a:lnTo>
                <a:lnTo>
                  <a:pt x="182327" y="34343"/>
                </a:lnTo>
                <a:lnTo>
                  <a:pt x="178836" y="30714"/>
                </a:lnTo>
                <a:lnTo>
                  <a:pt x="175207" y="27223"/>
                </a:lnTo>
                <a:lnTo>
                  <a:pt x="171437" y="23873"/>
                </a:lnTo>
                <a:lnTo>
                  <a:pt x="167389" y="20801"/>
                </a:lnTo>
                <a:lnTo>
                  <a:pt x="163340" y="17870"/>
                </a:lnTo>
                <a:lnTo>
                  <a:pt x="159152" y="15217"/>
                </a:lnTo>
                <a:lnTo>
                  <a:pt x="154684" y="12704"/>
                </a:lnTo>
                <a:lnTo>
                  <a:pt x="150217" y="10331"/>
                </a:lnTo>
                <a:lnTo>
                  <a:pt x="145610" y="8237"/>
                </a:lnTo>
                <a:lnTo>
                  <a:pt x="140724" y="6422"/>
                </a:lnTo>
                <a:lnTo>
                  <a:pt x="135977" y="4747"/>
                </a:lnTo>
                <a:lnTo>
                  <a:pt x="130951" y="3351"/>
                </a:lnTo>
                <a:lnTo>
                  <a:pt x="125925" y="2094"/>
                </a:lnTo>
                <a:lnTo>
                  <a:pt x="120760" y="1256"/>
                </a:lnTo>
                <a:lnTo>
                  <a:pt x="115455" y="558"/>
                </a:lnTo>
                <a:lnTo>
                  <a:pt x="110150" y="140"/>
                </a:lnTo>
                <a:lnTo>
                  <a:pt x="1047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42"/>
          <p:cNvSpPr txBox="1"/>
          <p:nvPr/>
        </p:nvSpPr>
        <p:spPr>
          <a:xfrm>
            <a:off x="517675" y="2237975"/>
            <a:ext cx="3446100" cy="1061799"/>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4285F4"/>
                </a:solidFill>
                <a:latin typeface="Open Sans SemiBold"/>
                <a:ea typeface="Open Sans SemiBold"/>
                <a:cs typeface="Open Sans SemiBold"/>
                <a:sym typeface="Open Sans SemiBold"/>
              </a:rPr>
              <a:t>My role: </a:t>
            </a:r>
            <a:endParaRPr dirty="0">
              <a:solidFill>
                <a:srgbClr val="4285F4"/>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r>
              <a:rPr lang="en-US" sz="1200" dirty="0">
                <a:solidFill>
                  <a:srgbClr val="5F6368"/>
                </a:solidFill>
                <a:latin typeface="Open Sans"/>
                <a:ea typeface="Open Sans"/>
                <a:cs typeface="Open Sans"/>
                <a:sym typeface="Open Sans"/>
              </a:rPr>
              <a:t>UX designer leading the flower store website design</a:t>
            </a:r>
          </a:p>
        </p:txBody>
      </p:sp>
      <p:sp>
        <p:nvSpPr>
          <p:cNvPr id="184" name="Google Shape;184;p42"/>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Project overview</a:t>
            </a:r>
            <a:endParaRPr sz="2400">
              <a:solidFill>
                <a:srgbClr val="5F6368"/>
              </a:solidFill>
              <a:latin typeface="Open Sans"/>
              <a:ea typeface="Open Sans"/>
              <a:cs typeface="Open Sans"/>
              <a:sym typeface="Open Sans"/>
            </a:endParaRPr>
          </a:p>
        </p:txBody>
      </p:sp>
      <p:sp>
        <p:nvSpPr>
          <p:cNvPr id="185" name="Google Shape;185;p42"/>
          <p:cNvSpPr/>
          <p:nvPr/>
        </p:nvSpPr>
        <p:spPr>
          <a:xfrm>
            <a:off x="517675" y="1534000"/>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42"/>
          <p:cNvSpPr txBox="1"/>
          <p:nvPr/>
        </p:nvSpPr>
        <p:spPr>
          <a:xfrm>
            <a:off x="4572000" y="2237975"/>
            <a:ext cx="3446100" cy="1892796"/>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4285F4"/>
                </a:solidFill>
                <a:latin typeface="Open Sans SemiBold"/>
                <a:ea typeface="Open Sans SemiBold"/>
                <a:cs typeface="Open Sans SemiBold"/>
                <a:sym typeface="Open Sans SemiBold"/>
              </a:rPr>
              <a:t>Responsibilities</a:t>
            </a:r>
            <a:r>
              <a:rPr lang="en" dirty="0">
                <a:solidFill>
                  <a:srgbClr val="1967D2"/>
                </a:solidFill>
                <a:latin typeface="Open Sans SemiBold"/>
                <a:ea typeface="Open Sans SemiBold"/>
                <a:cs typeface="Open Sans SemiBold"/>
                <a:sym typeface="Open Sans SemiBold"/>
              </a:rPr>
              <a:t>:</a:t>
            </a:r>
            <a:endParaRPr dirty="0">
              <a:solidFill>
                <a:srgbClr val="1967D2"/>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r>
              <a:rPr lang="en-US" sz="1200" dirty="0">
                <a:solidFill>
                  <a:srgbClr val="5F6368"/>
                </a:solidFill>
                <a:latin typeface="Open Sans"/>
                <a:ea typeface="Open Sans"/>
                <a:cs typeface="Open Sans"/>
                <a:sym typeface="Open Sans"/>
              </a:rPr>
              <a:t>Conducting interviews, paper and digital wireframing, low and high-fidelity prototyping, conducting usability studies, accounting for accessibility, iterating on designs and responsive design.</a:t>
            </a:r>
            <a:endParaRPr lang="en-US" sz="1200" b="1" dirty="0">
              <a:solidFill>
                <a:srgbClr val="4285F4"/>
              </a:solidFill>
              <a:latin typeface="Open Sans"/>
              <a:ea typeface="Open Sans"/>
              <a:cs typeface="Open Sans"/>
              <a:sym typeface="Open Sans"/>
            </a:endParaRPr>
          </a:p>
        </p:txBody>
      </p:sp>
      <p:sp>
        <p:nvSpPr>
          <p:cNvPr id="187" name="Google Shape;187;p42"/>
          <p:cNvSpPr/>
          <p:nvPr/>
        </p:nvSpPr>
        <p:spPr>
          <a:xfrm>
            <a:off x="4572000" y="1534000"/>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42"/>
          <p:cNvSpPr/>
          <p:nvPr/>
        </p:nvSpPr>
        <p:spPr>
          <a:xfrm>
            <a:off x="645441" y="1662440"/>
            <a:ext cx="257757" cy="256421"/>
          </a:xfrm>
          <a:custGeom>
            <a:avLst/>
            <a:gdLst/>
            <a:ahLst/>
            <a:cxnLst/>
            <a:rect l="l" t="t" r="r" b="b"/>
            <a:pathLst>
              <a:path w="851" h="847" extrusionOk="0">
                <a:moveTo>
                  <a:pt x="423" y="423"/>
                </a:moveTo>
                <a:cubicBezTo>
                  <a:pt x="542" y="423"/>
                  <a:pt x="635" y="327"/>
                  <a:pt x="635" y="212"/>
                </a:cubicBezTo>
                <a:cubicBezTo>
                  <a:pt x="635" y="93"/>
                  <a:pt x="539" y="0"/>
                  <a:pt x="423" y="0"/>
                </a:cubicBezTo>
                <a:cubicBezTo>
                  <a:pt x="308" y="0"/>
                  <a:pt x="212" y="96"/>
                  <a:pt x="212" y="212"/>
                </a:cubicBezTo>
                <a:cubicBezTo>
                  <a:pt x="209" y="327"/>
                  <a:pt x="305" y="423"/>
                  <a:pt x="423" y="423"/>
                </a:cubicBezTo>
                <a:close/>
                <a:moveTo>
                  <a:pt x="423" y="528"/>
                </a:moveTo>
                <a:cubicBezTo>
                  <a:pt x="282" y="528"/>
                  <a:pt x="0" y="598"/>
                  <a:pt x="0" y="738"/>
                </a:cubicBezTo>
                <a:lnTo>
                  <a:pt x="0" y="846"/>
                </a:lnTo>
                <a:lnTo>
                  <a:pt x="850" y="846"/>
                </a:lnTo>
                <a:lnTo>
                  <a:pt x="850" y="738"/>
                </a:lnTo>
                <a:cubicBezTo>
                  <a:pt x="847" y="601"/>
                  <a:pt x="564" y="528"/>
                  <a:pt x="423" y="528"/>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189" name="Google Shape;189;p42"/>
          <p:cNvSpPr/>
          <p:nvPr/>
        </p:nvSpPr>
        <p:spPr>
          <a:xfrm>
            <a:off x="4685687" y="1710781"/>
            <a:ext cx="285935" cy="159748"/>
          </a:xfrm>
          <a:custGeom>
            <a:avLst/>
            <a:gdLst/>
            <a:ahLst/>
            <a:cxnLst/>
            <a:rect l="l" t="t" r="r" b="b"/>
            <a:pathLst>
              <a:path w="941" h="526" extrusionOk="0">
                <a:moveTo>
                  <a:pt x="0" y="316"/>
                </a:moveTo>
                <a:lnTo>
                  <a:pt x="105" y="316"/>
                </a:lnTo>
                <a:lnTo>
                  <a:pt x="105" y="212"/>
                </a:lnTo>
                <a:lnTo>
                  <a:pt x="0" y="212"/>
                </a:lnTo>
                <a:lnTo>
                  <a:pt x="0" y="316"/>
                </a:lnTo>
                <a:close/>
                <a:moveTo>
                  <a:pt x="0" y="525"/>
                </a:moveTo>
                <a:lnTo>
                  <a:pt x="105" y="525"/>
                </a:lnTo>
                <a:lnTo>
                  <a:pt x="105" y="421"/>
                </a:lnTo>
                <a:lnTo>
                  <a:pt x="0" y="421"/>
                </a:lnTo>
                <a:lnTo>
                  <a:pt x="0" y="525"/>
                </a:lnTo>
                <a:close/>
                <a:moveTo>
                  <a:pt x="0" y="105"/>
                </a:moveTo>
                <a:lnTo>
                  <a:pt x="105" y="105"/>
                </a:lnTo>
                <a:lnTo>
                  <a:pt x="105" y="0"/>
                </a:lnTo>
                <a:lnTo>
                  <a:pt x="0" y="0"/>
                </a:lnTo>
                <a:lnTo>
                  <a:pt x="0" y="105"/>
                </a:lnTo>
                <a:close/>
                <a:moveTo>
                  <a:pt x="209" y="316"/>
                </a:moveTo>
                <a:lnTo>
                  <a:pt x="940" y="316"/>
                </a:lnTo>
                <a:lnTo>
                  <a:pt x="940" y="212"/>
                </a:lnTo>
                <a:lnTo>
                  <a:pt x="209" y="212"/>
                </a:lnTo>
                <a:lnTo>
                  <a:pt x="209" y="316"/>
                </a:lnTo>
                <a:close/>
                <a:moveTo>
                  <a:pt x="209" y="525"/>
                </a:moveTo>
                <a:lnTo>
                  <a:pt x="940" y="525"/>
                </a:lnTo>
                <a:lnTo>
                  <a:pt x="940" y="421"/>
                </a:lnTo>
                <a:lnTo>
                  <a:pt x="209" y="421"/>
                </a:lnTo>
                <a:lnTo>
                  <a:pt x="209" y="525"/>
                </a:lnTo>
                <a:close/>
                <a:moveTo>
                  <a:pt x="209" y="0"/>
                </a:moveTo>
                <a:lnTo>
                  <a:pt x="209" y="105"/>
                </a:lnTo>
                <a:lnTo>
                  <a:pt x="940" y="105"/>
                </a:lnTo>
                <a:lnTo>
                  <a:pt x="940" y="0"/>
                </a:lnTo>
                <a:lnTo>
                  <a:pt x="209" y="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A4335"/>
        </a:solidFill>
        <a:effectLst/>
      </p:bgPr>
    </p:bg>
    <p:spTree>
      <p:nvGrpSpPr>
        <p:cNvPr id="1" name="Shape 193"/>
        <p:cNvGrpSpPr/>
        <p:nvPr/>
      </p:nvGrpSpPr>
      <p:grpSpPr>
        <a:xfrm>
          <a:off x="0" y="0"/>
          <a:ext cx="0" cy="0"/>
          <a:chOff x="0" y="0"/>
          <a:chExt cx="0" cy="0"/>
        </a:xfrm>
      </p:grpSpPr>
      <p:sp>
        <p:nvSpPr>
          <p:cNvPr id="194" name="Google Shape;194;p43"/>
          <p:cNvSpPr txBox="1"/>
          <p:nvPr/>
        </p:nvSpPr>
        <p:spPr>
          <a:xfrm>
            <a:off x="-460025" y="2082300"/>
            <a:ext cx="3704400" cy="9789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Understanding</a:t>
            </a:r>
            <a:endParaRPr sz="2400">
              <a:solidFill>
                <a:srgbClr val="FFFFFF"/>
              </a:solidFill>
              <a:latin typeface="Open Sans"/>
              <a:ea typeface="Open Sans"/>
              <a:cs typeface="Open Sans"/>
              <a:sym typeface="Open Sans"/>
            </a:endParaRPr>
          </a:p>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the user</a:t>
            </a:r>
            <a:endParaRPr sz="2400">
              <a:solidFill>
                <a:srgbClr val="FFFFFF"/>
              </a:solidFill>
              <a:latin typeface="Open Sans"/>
              <a:ea typeface="Open Sans"/>
              <a:cs typeface="Open Sans"/>
              <a:sym typeface="Open Sans"/>
            </a:endParaRPr>
          </a:p>
        </p:txBody>
      </p:sp>
      <p:sp>
        <p:nvSpPr>
          <p:cNvPr id="195" name="Google Shape;195;p43"/>
          <p:cNvSpPr txBox="1"/>
          <p:nvPr/>
        </p:nvSpPr>
        <p:spPr>
          <a:xfrm>
            <a:off x="3712425" y="1886850"/>
            <a:ext cx="3946500" cy="13698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User research</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Personas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Problem statements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User journey maps</a:t>
            </a:r>
            <a:endParaRPr>
              <a:solidFill>
                <a:srgbClr val="FFFFFF"/>
              </a:solidFill>
              <a:latin typeface="Open Sans"/>
              <a:ea typeface="Open Sans"/>
              <a:cs typeface="Open Sans"/>
              <a:sym typeface="Open Sans"/>
            </a:endParaRPr>
          </a:p>
        </p:txBody>
      </p:sp>
      <p:cxnSp>
        <p:nvCxnSpPr>
          <p:cNvPr id="196" name="Google Shape;196;p43"/>
          <p:cNvCxnSpPr/>
          <p:nvPr/>
        </p:nvCxnSpPr>
        <p:spPr>
          <a:xfrm>
            <a:off x="3460100" y="1032150"/>
            <a:ext cx="36600" cy="307920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44"/>
          <p:cNvSpPr/>
          <p:nvPr/>
        </p:nvSpPr>
        <p:spPr>
          <a:xfrm>
            <a:off x="517675" y="1832019"/>
            <a:ext cx="7938900" cy="2510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44"/>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User research: summary</a:t>
            </a:r>
            <a:endParaRPr sz="2400">
              <a:solidFill>
                <a:srgbClr val="5F6368"/>
              </a:solidFill>
              <a:latin typeface="Open Sans"/>
              <a:ea typeface="Open Sans"/>
              <a:cs typeface="Open Sans"/>
              <a:sym typeface="Open Sans"/>
            </a:endParaRPr>
          </a:p>
        </p:txBody>
      </p:sp>
      <p:sp>
        <p:nvSpPr>
          <p:cNvPr id="203" name="Google Shape;203;p44"/>
          <p:cNvSpPr txBox="1"/>
          <p:nvPr/>
        </p:nvSpPr>
        <p:spPr>
          <a:xfrm>
            <a:off x="919075" y="2461800"/>
            <a:ext cx="7136100" cy="1846629"/>
          </a:xfrm>
          <a:prstGeom prst="rect">
            <a:avLst/>
          </a:prstGeom>
          <a:noFill/>
          <a:ln>
            <a:noFill/>
          </a:ln>
        </p:spPr>
        <p:txBody>
          <a:bodyPr spcFirstLastPara="1" wrap="square" lIns="0" tIns="91425" rIns="91425" bIns="91425" anchor="t" anchorCtr="0">
            <a:spAutoFit/>
          </a:bodyPr>
          <a:lstStyle/>
          <a:p>
            <a:pPr marL="0" lvl="0" indent="0" algn="ctr" rtl="0">
              <a:lnSpc>
                <a:spcPct val="150000"/>
              </a:lnSpc>
              <a:spcBef>
                <a:spcPts val="0"/>
              </a:spcBef>
              <a:spcAft>
                <a:spcPts val="0"/>
              </a:spcAft>
              <a:buClr>
                <a:schemeClr val="dk1"/>
              </a:buClr>
              <a:buSzPts val="1100"/>
              <a:buFont typeface="Arial"/>
              <a:buNone/>
            </a:pPr>
            <a:r>
              <a:rPr lang="en-US" sz="1200" dirty="0">
                <a:solidFill>
                  <a:srgbClr val="5F6368"/>
                </a:solidFill>
                <a:latin typeface="Open Sans"/>
                <a:ea typeface="Open Sans"/>
                <a:cs typeface="Open Sans"/>
                <a:sym typeface="Open Sans"/>
              </a:rPr>
              <a:t>I conducted user interviews, which I then turned into empathy maps to better understand the target user and their needs. I discovered that many target users treat online flower shopping when they want to send their love to their beloved ones and do not have time to go in person or are far from them. However, many shopping websites are overwhelming and confusing to navigate, which frustrated many target users. This caused their exciting experience to become challenging for them and prevent them from doing it as a continuous activity.</a:t>
            </a:r>
          </a:p>
        </p:txBody>
      </p:sp>
      <p:sp>
        <p:nvSpPr>
          <p:cNvPr id="204" name="Google Shape;204;p44"/>
          <p:cNvSpPr/>
          <p:nvPr/>
        </p:nvSpPr>
        <p:spPr>
          <a:xfrm>
            <a:off x="4230475" y="1602212"/>
            <a:ext cx="513300" cy="513300"/>
          </a:xfrm>
          <a:prstGeom prst="ellipse">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44"/>
          <p:cNvSpPr/>
          <p:nvPr/>
        </p:nvSpPr>
        <p:spPr>
          <a:xfrm>
            <a:off x="4373201" y="1744926"/>
            <a:ext cx="227849" cy="227849"/>
          </a:xfrm>
          <a:custGeom>
            <a:avLst/>
            <a:gdLst/>
            <a:ahLst/>
            <a:cxnLst/>
            <a:rect l="l" t="t" r="r" b="b"/>
            <a:pathLst>
              <a:path w="940" h="941" extrusionOk="0">
                <a:moveTo>
                  <a:pt x="835" y="0"/>
                </a:moveTo>
                <a:lnTo>
                  <a:pt x="104" y="0"/>
                </a:lnTo>
                <a:cubicBezTo>
                  <a:pt x="47" y="0"/>
                  <a:pt x="0" y="48"/>
                  <a:pt x="0" y="105"/>
                </a:cubicBezTo>
                <a:lnTo>
                  <a:pt x="0" y="835"/>
                </a:lnTo>
                <a:cubicBezTo>
                  <a:pt x="0" y="892"/>
                  <a:pt x="47" y="940"/>
                  <a:pt x="104" y="940"/>
                </a:cubicBezTo>
                <a:lnTo>
                  <a:pt x="835" y="940"/>
                </a:lnTo>
                <a:cubicBezTo>
                  <a:pt x="891" y="940"/>
                  <a:pt x="939" y="892"/>
                  <a:pt x="939" y="835"/>
                </a:cubicBezTo>
                <a:lnTo>
                  <a:pt x="939" y="105"/>
                </a:lnTo>
                <a:cubicBezTo>
                  <a:pt x="939" y="48"/>
                  <a:pt x="891" y="0"/>
                  <a:pt x="835" y="0"/>
                </a:cubicBezTo>
                <a:close/>
                <a:moveTo>
                  <a:pt x="313" y="734"/>
                </a:moveTo>
                <a:lnTo>
                  <a:pt x="208" y="734"/>
                </a:lnTo>
                <a:lnTo>
                  <a:pt x="208" y="367"/>
                </a:lnTo>
                <a:lnTo>
                  <a:pt x="313" y="367"/>
                </a:lnTo>
                <a:lnTo>
                  <a:pt x="313" y="734"/>
                </a:lnTo>
                <a:close/>
                <a:moveTo>
                  <a:pt x="522" y="734"/>
                </a:moveTo>
                <a:lnTo>
                  <a:pt x="417" y="734"/>
                </a:lnTo>
                <a:lnTo>
                  <a:pt x="417" y="212"/>
                </a:lnTo>
                <a:lnTo>
                  <a:pt x="522" y="212"/>
                </a:lnTo>
                <a:lnTo>
                  <a:pt x="522" y="734"/>
                </a:lnTo>
                <a:close/>
                <a:moveTo>
                  <a:pt x="730" y="734"/>
                </a:moveTo>
                <a:lnTo>
                  <a:pt x="626" y="734"/>
                </a:lnTo>
                <a:lnTo>
                  <a:pt x="626" y="525"/>
                </a:lnTo>
                <a:lnTo>
                  <a:pt x="730" y="525"/>
                </a:lnTo>
                <a:lnTo>
                  <a:pt x="730" y="734"/>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45"/>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User research: pain points</a:t>
            </a:r>
            <a:endParaRPr sz="2400">
              <a:solidFill>
                <a:srgbClr val="5F6368"/>
              </a:solidFill>
              <a:latin typeface="Open Sans"/>
              <a:ea typeface="Open Sans"/>
              <a:cs typeface="Open Sans"/>
              <a:sym typeface="Open Sans"/>
            </a:endParaRPr>
          </a:p>
        </p:txBody>
      </p:sp>
      <p:sp>
        <p:nvSpPr>
          <p:cNvPr id="211" name="Google Shape;211;p45"/>
          <p:cNvSpPr txBox="1"/>
          <p:nvPr/>
        </p:nvSpPr>
        <p:spPr>
          <a:xfrm>
            <a:off x="746268" y="2178971"/>
            <a:ext cx="1872600" cy="507801"/>
          </a:xfrm>
          <a:prstGeom prst="rect">
            <a:avLst/>
          </a:prstGeom>
          <a:noFill/>
          <a:ln>
            <a:noFill/>
          </a:ln>
        </p:spPr>
        <p:txBody>
          <a:bodyPr spcFirstLastPara="1" wrap="square" lIns="0" tIns="91425" rIns="91425" bIns="91425" anchor="t" anchorCtr="0">
            <a:spAutoFit/>
          </a:bodyPr>
          <a:lstStyle/>
          <a:p>
            <a:pPr marL="0" lvl="0" indent="0" algn="ctr" rtl="0">
              <a:lnSpc>
                <a:spcPct val="150000"/>
              </a:lnSpc>
              <a:spcBef>
                <a:spcPts val="0"/>
              </a:spcBef>
              <a:spcAft>
                <a:spcPts val="0"/>
              </a:spcAft>
              <a:buNone/>
            </a:pPr>
            <a:r>
              <a:rPr lang="en" dirty="0">
                <a:solidFill>
                  <a:srgbClr val="EA4335"/>
                </a:solidFill>
                <a:latin typeface="Open Sans SemiBold"/>
                <a:ea typeface="Open Sans SemiBold"/>
                <a:cs typeface="Open Sans SemiBold"/>
                <a:sym typeface="Open Sans SemiBold"/>
              </a:rPr>
              <a:t>Navigation</a:t>
            </a:r>
            <a:endParaRPr dirty="0">
              <a:solidFill>
                <a:srgbClr val="4285F4"/>
              </a:solidFill>
              <a:latin typeface="Open Sans SemiBold"/>
              <a:ea typeface="Open Sans SemiBold"/>
              <a:cs typeface="Open Sans SemiBold"/>
              <a:sym typeface="Open Sans SemiBold"/>
            </a:endParaRPr>
          </a:p>
        </p:txBody>
      </p:sp>
      <p:sp>
        <p:nvSpPr>
          <p:cNvPr id="212" name="Google Shape;212;p45"/>
          <p:cNvSpPr txBox="1"/>
          <p:nvPr/>
        </p:nvSpPr>
        <p:spPr>
          <a:xfrm>
            <a:off x="746280" y="2692596"/>
            <a:ext cx="1872600" cy="1034099"/>
          </a:xfrm>
          <a:prstGeom prst="rect">
            <a:avLst/>
          </a:prstGeom>
          <a:noFill/>
          <a:ln>
            <a:noFill/>
          </a:ln>
        </p:spPr>
        <p:txBody>
          <a:bodyPr spcFirstLastPara="1" wrap="square" lIns="0"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a:buNone/>
            </a:pPr>
            <a:r>
              <a:rPr lang="en-US" sz="1200" dirty="0">
                <a:solidFill>
                  <a:srgbClr val="5F6368"/>
                </a:solidFill>
                <a:latin typeface="Open Sans"/>
                <a:ea typeface="Open Sans"/>
                <a:cs typeface="Open Sans"/>
                <a:sym typeface="Open Sans"/>
              </a:rPr>
              <a:t>Shopping website designs are often busy, which results in confusing navigation</a:t>
            </a:r>
            <a:endParaRPr lang="en-US" sz="1200" dirty="0">
              <a:solidFill>
                <a:schemeClr val="dk1"/>
              </a:solidFill>
            </a:endParaRPr>
          </a:p>
        </p:txBody>
      </p:sp>
      <p:sp>
        <p:nvSpPr>
          <p:cNvPr id="213" name="Google Shape;213;p45"/>
          <p:cNvSpPr txBox="1"/>
          <p:nvPr/>
        </p:nvSpPr>
        <p:spPr>
          <a:xfrm>
            <a:off x="3709764" y="2178971"/>
            <a:ext cx="1872600" cy="507801"/>
          </a:xfrm>
          <a:prstGeom prst="rect">
            <a:avLst/>
          </a:prstGeom>
          <a:noFill/>
          <a:ln>
            <a:noFill/>
          </a:ln>
        </p:spPr>
        <p:txBody>
          <a:bodyPr spcFirstLastPara="1" wrap="square" lIns="0" tIns="91425" rIns="91425" bIns="91425" anchor="t" anchorCtr="0">
            <a:spAutoFit/>
          </a:bodyPr>
          <a:lstStyle/>
          <a:p>
            <a:pPr marL="0" lvl="0" indent="0" algn="ctr" rtl="0">
              <a:lnSpc>
                <a:spcPct val="150000"/>
              </a:lnSpc>
              <a:spcBef>
                <a:spcPts val="0"/>
              </a:spcBef>
              <a:spcAft>
                <a:spcPts val="0"/>
              </a:spcAft>
              <a:buNone/>
            </a:pPr>
            <a:r>
              <a:rPr lang="en" dirty="0">
                <a:solidFill>
                  <a:srgbClr val="EA4335"/>
                </a:solidFill>
                <a:latin typeface="Open Sans SemiBold"/>
                <a:ea typeface="Open Sans SemiBold"/>
                <a:cs typeface="Open Sans SemiBold"/>
                <a:sym typeface="Open Sans SemiBold"/>
              </a:rPr>
              <a:t>Interaction</a:t>
            </a:r>
            <a:endParaRPr dirty="0">
              <a:solidFill>
                <a:srgbClr val="4285F4"/>
              </a:solidFill>
              <a:latin typeface="Open Sans SemiBold"/>
              <a:ea typeface="Open Sans SemiBold"/>
              <a:cs typeface="Open Sans SemiBold"/>
              <a:sym typeface="Open Sans SemiBold"/>
            </a:endParaRPr>
          </a:p>
        </p:txBody>
      </p:sp>
      <p:sp>
        <p:nvSpPr>
          <p:cNvPr id="214" name="Google Shape;214;p45"/>
          <p:cNvSpPr txBox="1"/>
          <p:nvPr/>
        </p:nvSpPr>
        <p:spPr>
          <a:xfrm>
            <a:off x="3709776" y="2692596"/>
            <a:ext cx="1872600" cy="1246465"/>
          </a:xfrm>
          <a:prstGeom prst="rect">
            <a:avLst/>
          </a:prstGeom>
          <a:noFill/>
          <a:ln>
            <a:noFill/>
          </a:ln>
        </p:spPr>
        <p:txBody>
          <a:bodyPr spcFirstLastPara="1" wrap="square" lIns="0"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a:buNone/>
            </a:pPr>
            <a:r>
              <a:rPr lang="en-US" sz="1200" dirty="0">
                <a:solidFill>
                  <a:srgbClr val="5F6368"/>
                </a:solidFill>
                <a:latin typeface="Open Sans"/>
                <a:ea typeface="Open Sans"/>
                <a:cs typeface="Open Sans"/>
                <a:sym typeface="Open Sans"/>
              </a:rPr>
              <a:t>Small buttons on shopping websites make item selection difficult, which sometimes leads users to make mistakes</a:t>
            </a:r>
            <a:endParaRPr lang="en-US" sz="1200" dirty="0"/>
          </a:p>
        </p:txBody>
      </p:sp>
      <p:sp>
        <p:nvSpPr>
          <p:cNvPr id="215" name="Google Shape;215;p45"/>
          <p:cNvSpPr txBox="1"/>
          <p:nvPr/>
        </p:nvSpPr>
        <p:spPr>
          <a:xfrm>
            <a:off x="6651998" y="2178971"/>
            <a:ext cx="1872600" cy="507801"/>
          </a:xfrm>
          <a:prstGeom prst="rect">
            <a:avLst/>
          </a:prstGeom>
          <a:noFill/>
          <a:ln>
            <a:noFill/>
          </a:ln>
        </p:spPr>
        <p:txBody>
          <a:bodyPr spcFirstLastPara="1" wrap="square" lIns="0" tIns="91425" rIns="91425" bIns="91425" anchor="t" anchorCtr="0">
            <a:spAutoFit/>
          </a:bodyPr>
          <a:lstStyle/>
          <a:p>
            <a:pPr marL="0" lvl="0" indent="0" algn="ctr" rtl="0">
              <a:lnSpc>
                <a:spcPct val="150000"/>
              </a:lnSpc>
              <a:spcBef>
                <a:spcPts val="0"/>
              </a:spcBef>
              <a:spcAft>
                <a:spcPts val="0"/>
              </a:spcAft>
              <a:buNone/>
            </a:pPr>
            <a:r>
              <a:rPr lang="en" dirty="0">
                <a:solidFill>
                  <a:srgbClr val="EA4335"/>
                </a:solidFill>
                <a:latin typeface="Open Sans SemiBold"/>
                <a:ea typeface="Open Sans SemiBold"/>
                <a:cs typeface="Open Sans SemiBold"/>
                <a:sym typeface="Open Sans SemiBold"/>
              </a:rPr>
              <a:t>Experience</a:t>
            </a:r>
            <a:endParaRPr dirty="0">
              <a:solidFill>
                <a:srgbClr val="4285F4"/>
              </a:solidFill>
              <a:latin typeface="Open Sans SemiBold"/>
              <a:ea typeface="Open Sans SemiBold"/>
              <a:cs typeface="Open Sans SemiBold"/>
              <a:sym typeface="Open Sans SemiBold"/>
            </a:endParaRPr>
          </a:p>
        </p:txBody>
      </p:sp>
      <p:sp>
        <p:nvSpPr>
          <p:cNvPr id="216" name="Google Shape;216;p45"/>
          <p:cNvSpPr txBox="1"/>
          <p:nvPr/>
        </p:nvSpPr>
        <p:spPr>
          <a:xfrm>
            <a:off x="6651998" y="2692596"/>
            <a:ext cx="1872600" cy="1034099"/>
          </a:xfrm>
          <a:prstGeom prst="rect">
            <a:avLst/>
          </a:prstGeom>
          <a:noFill/>
          <a:ln>
            <a:noFill/>
          </a:ln>
        </p:spPr>
        <p:txBody>
          <a:bodyPr spcFirstLastPara="1" wrap="square" lIns="0" tIns="91425" rIns="91425" bIns="91425" anchor="t" anchorCtr="0">
            <a:spAutoFit/>
          </a:bodyPr>
          <a:lstStyle/>
          <a:p>
            <a:pPr marL="0" lvl="0" indent="0" algn="ctr" rtl="0">
              <a:lnSpc>
                <a:spcPct val="115000"/>
              </a:lnSpc>
              <a:spcBef>
                <a:spcPts val="0"/>
              </a:spcBef>
              <a:spcAft>
                <a:spcPts val="0"/>
              </a:spcAft>
              <a:buNone/>
            </a:pPr>
            <a:r>
              <a:rPr lang="en-US" sz="1200" dirty="0">
                <a:solidFill>
                  <a:srgbClr val="5F6368"/>
                </a:solidFill>
                <a:latin typeface="Open Sans"/>
                <a:ea typeface="Open Sans"/>
                <a:cs typeface="Open Sans"/>
                <a:sym typeface="Open Sans"/>
              </a:rPr>
              <a:t>Online shopping websites don’t provide an engaging browsing experience</a:t>
            </a:r>
            <a:endParaRPr lang="en-US" sz="1200" dirty="0"/>
          </a:p>
        </p:txBody>
      </p:sp>
      <p:sp>
        <p:nvSpPr>
          <p:cNvPr id="219" name="Google Shape;219;p45"/>
          <p:cNvSpPr/>
          <p:nvPr/>
        </p:nvSpPr>
        <p:spPr>
          <a:xfrm>
            <a:off x="1425930" y="1552242"/>
            <a:ext cx="513300" cy="513300"/>
          </a:xfrm>
          <a:prstGeom prst="ellipse">
            <a:avLst/>
          </a:prstGeom>
          <a:solidFill>
            <a:srgbClr val="EA433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1</a:t>
            </a:r>
            <a:endParaRPr sz="2200">
              <a:solidFill>
                <a:srgbClr val="FFFFFF"/>
              </a:solidFill>
              <a:latin typeface="Google Sans Medium"/>
              <a:ea typeface="Google Sans Medium"/>
              <a:cs typeface="Google Sans Medium"/>
              <a:sym typeface="Google Sans Medium"/>
            </a:endParaRPr>
          </a:p>
        </p:txBody>
      </p:sp>
      <p:sp>
        <p:nvSpPr>
          <p:cNvPr id="220" name="Google Shape;220;p45"/>
          <p:cNvSpPr/>
          <p:nvPr/>
        </p:nvSpPr>
        <p:spPr>
          <a:xfrm>
            <a:off x="4389426" y="1552242"/>
            <a:ext cx="513300" cy="513300"/>
          </a:xfrm>
          <a:prstGeom prst="ellipse">
            <a:avLst/>
          </a:prstGeom>
          <a:solidFill>
            <a:srgbClr val="EA433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2</a:t>
            </a:r>
            <a:endParaRPr sz="2200">
              <a:solidFill>
                <a:srgbClr val="FFFFFF"/>
              </a:solidFill>
              <a:latin typeface="Google Sans Medium"/>
              <a:ea typeface="Google Sans Medium"/>
              <a:cs typeface="Google Sans Medium"/>
              <a:sym typeface="Google Sans Medium"/>
            </a:endParaRPr>
          </a:p>
        </p:txBody>
      </p:sp>
      <p:sp>
        <p:nvSpPr>
          <p:cNvPr id="221" name="Google Shape;221;p45"/>
          <p:cNvSpPr/>
          <p:nvPr/>
        </p:nvSpPr>
        <p:spPr>
          <a:xfrm>
            <a:off x="7331654" y="1552242"/>
            <a:ext cx="513300" cy="513300"/>
          </a:xfrm>
          <a:prstGeom prst="ellipse">
            <a:avLst/>
          </a:prstGeom>
          <a:solidFill>
            <a:srgbClr val="EA433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3</a:t>
            </a:r>
            <a:endParaRPr sz="2200">
              <a:solidFill>
                <a:srgbClr val="FFFFFF"/>
              </a:solidFill>
              <a:latin typeface="Google Sans Medium"/>
              <a:ea typeface="Google Sans Medium"/>
              <a:cs typeface="Google Sans Medium"/>
              <a:sym typeface="Google Sans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46"/>
          <p:cNvSpPr txBox="1"/>
          <p:nvPr/>
        </p:nvSpPr>
        <p:spPr>
          <a:xfrm>
            <a:off x="517675" y="524350"/>
            <a:ext cx="61086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Persona: </a:t>
            </a:r>
            <a:r>
              <a:rPr lang="en" sz="2400" b="1">
                <a:solidFill>
                  <a:srgbClr val="5F6368"/>
                </a:solidFill>
                <a:latin typeface="Open Sans"/>
                <a:ea typeface="Open Sans"/>
                <a:cs typeface="Open Sans"/>
                <a:sym typeface="Open Sans"/>
              </a:rPr>
              <a:t>Name</a:t>
            </a:r>
            <a:endParaRPr sz="2400" b="1">
              <a:solidFill>
                <a:srgbClr val="5F6368"/>
              </a:solidFill>
              <a:latin typeface="Open Sans"/>
              <a:ea typeface="Open Sans"/>
              <a:cs typeface="Open Sans"/>
              <a:sym typeface="Open Sans"/>
            </a:endParaRPr>
          </a:p>
        </p:txBody>
      </p:sp>
      <p:pic>
        <p:nvPicPr>
          <p:cNvPr id="228" name="Google Shape;228;p46"/>
          <p:cNvPicPr preferRelativeResize="0"/>
          <p:nvPr/>
        </p:nvPicPr>
        <p:blipFill>
          <a:blip r:embed="rId3">
            <a:alphaModFix/>
          </a:blip>
          <a:stretch>
            <a:fillRect/>
          </a:stretch>
        </p:blipFill>
        <p:spPr>
          <a:xfrm>
            <a:off x="3703201" y="1373994"/>
            <a:ext cx="5265248" cy="2976750"/>
          </a:xfrm>
          <a:prstGeom prst="rect">
            <a:avLst/>
          </a:prstGeom>
          <a:noFill/>
          <a:ln>
            <a:noFill/>
          </a:ln>
        </p:spPr>
      </p:pic>
      <p:sp>
        <p:nvSpPr>
          <p:cNvPr id="229" name="Google Shape;229;p46"/>
          <p:cNvSpPr txBox="1"/>
          <p:nvPr/>
        </p:nvSpPr>
        <p:spPr>
          <a:xfrm>
            <a:off x="631089" y="1202860"/>
            <a:ext cx="2184600" cy="341629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EA4335"/>
                </a:solidFill>
                <a:latin typeface="Open Sans SemiBold"/>
                <a:ea typeface="Open Sans SemiBold"/>
                <a:cs typeface="Open Sans SemiBold"/>
                <a:sym typeface="Open Sans SemiBold"/>
              </a:rPr>
              <a:t>Problem statement:</a:t>
            </a:r>
            <a:endParaRPr dirty="0">
              <a:solidFill>
                <a:srgbClr val="EA4335"/>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r>
              <a:rPr lang="en" dirty="0">
                <a:solidFill>
                  <a:srgbClr val="5F6368"/>
                </a:solidFill>
                <a:latin typeface="Open Sans"/>
                <a:ea typeface="Open Sans"/>
                <a:cs typeface="Open Sans"/>
                <a:sym typeface="Open Sans"/>
              </a:rPr>
              <a:t>Adrian is a </a:t>
            </a:r>
            <a:r>
              <a:rPr lang="en-US" dirty="0">
                <a:solidFill>
                  <a:srgbClr val="5F6368"/>
                </a:solidFill>
                <a:latin typeface="Open Sans"/>
                <a:ea typeface="Open Sans"/>
                <a:cs typeface="Open Sans"/>
                <a:sym typeface="Open Sans"/>
              </a:rPr>
              <a:t>full-time engineer </a:t>
            </a:r>
            <a:r>
              <a:rPr lang="en" dirty="0">
                <a:solidFill>
                  <a:srgbClr val="5F6368"/>
                </a:solidFill>
                <a:latin typeface="Open Sans"/>
                <a:ea typeface="Open Sans"/>
                <a:cs typeface="Open Sans"/>
                <a:sym typeface="Open Sans"/>
              </a:rPr>
              <a:t>who needs to easily order flowers online because they are far from their beloved ones and wants to show them their love in their spacial occassions.</a:t>
            </a:r>
            <a:endParaRPr dirty="0">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None/>
            </a:pPr>
            <a:endParaRPr dirty="0"/>
          </a:p>
        </p:txBody>
      </p:sp>
      <p:pic>
        <p:nvPicPr>
          <p:cNvPr id="7" name="Picture 6">
            <a:extLst>
              <a:ext uri="{FF2B5EF4-FFF2-40B4-BE49-F238E27FC236}">
                <a16:creationId xmlns:a16="http://schemas.microsoft.com/office/drawing/2014/main" id="{CC287C77-4E04-04C4-D949-9C99CF45DB07}"/>
              </a:ext>
            </a:extLst>
          </p:cNvPr>
          <p:cNvPicPr>
            <a:picLocks noChangeAspect="1"/>
          </p:cNvPicPr>
          <p:nvPr/>
        </p:nvPicPr>
        <p:blipFill>
          <a:blip r:embed="rId4"/>
          <a:stretch>
            <a:fillRect/>
          </a:stretch>
        </p:blipFill>
        <p:spPr>
          <a:xfrm>
            <a:off x="3848608" y="1458671"/>
            <a:ext cx="4974434" cy="280739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47"/>
          <p:cNvSpPr txBox="1"/>
          <p:nvPr/>
        </p:nvSpPr>
        <p:spPr>
          <a:xfrm>
            <a:off x="517675" y="524350"/>
            <a:ext cx="61086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User journey map</a:t>
            </a:r>
            <a:endParaRPr sz="2400">
              <a:solidFill>
                <a:srgbClr val="5F6368"/>
              </a:solidFill>
              <a:latin typeface="Open Sans"/>
              <a:ea typeface="Open Sans"/>
              <a:cs typeface="Open Sans"/>
              <a:sym typeface="Open Sans"/>
            </a:endParaRPr>
          </a:p>
        </p:txBody>
      </p:sp>
      <p:sp>
        <p:nvSpPr>
          <p:cNvPr id="237" name="Google Shape;237;p47"/>
          <p:cNvSpPr txBox="1"/>
          <p:nvPr/>
        </p:nvSpPr>
        <p:spPr>
          <a:xfrm>
            <a:off x="517675" y="1522550"/>
            <a:ext cx="2421300" cy="2123628"/>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US" dirty="0">
                <a:solidFill>
                  <a:srgbClr val="5F6368"/>
                </a:solidFill>
                <a:latin typeface="Open Sans"/>
                <a:ea typeface="Open Sans"/>
                <a:cs typeface="Open Sans"/>
                <a:sym typeface="Open Sans"/>
              </a:rPr>
              <a:t>I created a user journey map of Adrian’s experience using the site to help identify possible pain points and improvement opportunities. </a:t>
            </a:r>
            <a:endParaRPr lang="en-US" dirty="0"/>
          </a:p>
        </p:txBody>
      </p:sp>
      <p:pic>
        <p:nvPicPr>
          <p:cNvPr id="3" name="Picture 2">
            <a:extLst>
              <a:ext uri="{FF2B5EF4-FFF2-40B4-BE49-F238E27FC236}">
                <a16:creationId xmlns:a16="http://schemas.microsoft.com/office/drawing/2014/main" id="{3F8C57CB-F581-4023-3624-1EB146692D1F}"/>
              </a:ext>
            </a:extLst>
          </p:cNvPr>
          <p:cNvPicPr>
            <a:picLocks noChangeAspect="1"/>
          </p:cNvPicPr>
          <p:nvPr/>
        </p:nvPicPr>
        <p:blipFill>
          <a:blip r:embed="rId3"/>
          <a:stretch>
            <a:fillRect/>
          </a:stretch>
        </p:blipFill>
        <p:spPr>
          <a:xfrm>
            <a:off x="3458588" y="1213129"/>
            <a:ext cx="5379464" cy="3064365"/>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5167</TotalTime>
  <Words>994</Words>
  <Application>Microsoft Office PowerPoint</Application>
  <PresentationFormat>On-screen Show (16:9)</PresentationFormat>
  <Paragraphs>116</Paragraphs>
  <Slides>26</Slides>
  <Notes>26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26</vt:i4>
      </vt:variant>
    </vt:vector>
  </HeadingPairs>
  <TitlesOfParts>
    <vt:vector size="33" baseType="lpstr">
      <vt:lpstr>Open Sans SemiBold</vt:lpstr>
      <vt:lpstr>Arial</vt:lpstr>
      <vt:lpstr>Calibri</vt:lpstr>
      <vt:lpstr>Open Sans</vt:lpstr>
      <vt:lpstr>Google Sans Medium</vt:lpstr>
      <vt:lpstr>Simple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SALAM</dc:creator>
  <cp:lastModifiedBy>l gh</cp:lastModifiedBy>
  <cp:revision>18</cp:revision>
  <dcterms:modified xsi:type="dcterms:W3CDTF">2022-07-23T15:22:42Z</dcterms:modified>
</cp:coreProperties>
</file>