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1" r:id="rId26"/>
  </p:sldIdLst>
  <p:sldSz cx="9144000" cy="5143500" type="screen16x9"/>
  <p:notesSz cx="6858000" cy="9144000"/>
  <p:embeddedFontLst>
    <p:embeddedFont>
      <p:font typeface="Calibri" panose="020F0502020204030204" pitchFamily="34" charset="0"/>
      <p:regular r:id="rId28"/>
      <p:bold r:id="rId29"/>
    </p:embeddedFont>
    <p:embeddedFont>
      <p:font typeface="Google Sans Medium"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SemiBold" panose="020B07060308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gh" initials="lg" lastIdx="1" clrIdx="0">
    <p:extLst>
      <p:ext uri="{19B8F6BF-5375-455C-9EA6-DF929625EA0E}">
        <p15:presenceInfo xmlns:p15="http://schemas.microsoft.com/office/powerpoint/2012/main" userId="468d645656123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proto/hHeAqMH7cfBWj1A1ljYmZc/project2-course3?page-id=251%3A2&amp;node-id=251%3A3&amp;viewport=241%2C48%2C0.37&amp;scaling=min-zoom&amp;starting-point-node-id=251%3A3"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www.figma.com/proto/hHeAqMH7cfBWj1A1ljYmZc/project2-course3?page-id=472%3A2&amp;node-id=472%3A53&amp;viewport=241%2C48%2C0.36&amp;scaling=scale-down&amp;starting-point-node-id=472%3A53"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4" y="1819738"/>
            <a:ext cx="8243553" cy="677078"/>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200" dirty="0">
                <a:solidFill>
                  <a:srgbClr val="FFFFFF"/>
                </a:solidFill>
                <a:latin typeface="Open Sans SemiBold"/>
                <a:ea typeface="Open Sans SemiBold"/>
                <a:cs typeface="Open Sans SemiBold"/>
                <a:sym typeface="Open Sans SemiBold"/>
              </a:rPr>
              <a:t>An Ordering App Design for </a:t>
            </a:r>
            <a:r>
              <a:rPr lang="en" sz="3200">
                <a:solidFill>
                  <a:srgbClr val="FFFFFF"/>
                </a:solidFill>
                <a:latin typeface="Open Sans SemiBold"/>
                <a:ea typeface="Open Sans SemiBold"/>
                <a:cs typeface="Open Sans SemiBold"/>
                <a:sym typeface="Open Sans SemiBold"/>
              </a:rPr>
              <a:t>a Restaurant</a:t>
            </a:r>
            <a:endParaRPr sz="32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Leila Ghanbarinejad</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054727"/>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400" b="0" i="0" u="none" strike="noStrike" dirty="0">
                <a:solidFill>
                  <a:srgbClr val="5F6368"/>
                </a:solidFill>
                <a:effectLst/>
                <a:latin typeface="Open Sans" panose="020B0606030504020204" pitchFamily="34" charset="0"/>
              </a:rPr>
              <a:t>For the homepage, I prioritized a </a:t>
            </a:r>
            <a:r>
              <a:rPr lang="en-US" sz="1400" i="0" u="none" strike="noStrike" dirty="0">
                <a:solidFill>
                  <a:srgbClr val="5F6368"/>
                </a:solidFill>
                <a:effectLst/>
                <a:latin typeface="Open Sans" panose="020B0606030504020204" pitchFamily="34" charset="0"/>
              </a:rPr>
              <a:t>quick and easy ordering process </a:t>
            </a:r>
            <a:r>
              <a:rPr lang="en-US" sz="1400" b="0" i="0" u="none" strike="noStrike" dirty="0">
                <a:solidFill>
                  <a:srgbClr val="5F6368"/>
                </a:solidFill>
                <a:effectLst/>
                <a:latin typeface="Open Sans" panose="020B0606030504020204" pitchFamily="34" charset="0"/>
              </a:rPr>
              <a:t>to help users who are not tech-savvy. </a:t>
            </a:r>
            <a:endParaRPr lang="en-US" dirty="0"/>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D0310035-C3BD-4D6C-8B07-1D916EE1D125}"/>
              </a:ext>
            </a:extLst>
          </p:cNvPr>
          <p:cNvPicPr>
            <a:picLocks noChangeAspect="1"/>
          </p:cNvPicPr>
          <p:nvPr/>
        </p:nvPicPr>
        <p:blipFill>
          <a:blip r:embed="rId3"/>
          <a:stretch>
            <a:fillRect/>
          </a:stretch>
        </p:blipFill>
        <p:spPr>
          <a:xfrm>
            <a:off x="4468969" y="163032"/>
            <a:ext cx="4456423" cy="4817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rPr>
              <a:t>After user research and test, this is the homepage of my app for a quick access to order food.</a:t>
            </a:r>
          </a:p>
        </p:txBody>
      </p:sp>
      <p:cxnSp>
        <p:nvCxnSpPr>
          <p:cNvPr id="252" name="Google Shape;252;p51"/>
          <p:cNvCxnSpPr/>
          <p:nvPr/>
        </p:nvCxnSpPr>
        <p:spPr>
          <a:xfrm>
            <a:off x="4565525" y="1672720"/>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0" i="0" u="none" strike="noStrike" dirty="0">
                <a:solidFill>
                  <a:srgbClr val="5F6368"/>
                </a:solidFill>
                <a:effectLst/>
                <a:latin typeface="Open Sans" panose="020B0606030504020204" pitchFamily="34" charset="0"/>
              </a:rPr>
              <a:t>This button at the top of the home screen makes it fast and easy for users to order.</a:t>
            </a:r>
            <a:endParaRPr lang="en-US" sz="1000" dirty="0">
              <a:solidFill>
                <a:srgbClr val="5F6368"/>
              </a:solidFill>
              <a:latin typeface="Open Sans"/>
              <a:ea typeface="Open Sans"/>
              <a:cs typeface="Open Sans"/>
              <a:sym typeface="Open Sans"/>
            </a:endParaRPr>
          </a:p>
        </p:txBody>
      </p: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02518E1-F6BE-417B-B517-5B2DB2EC2341}"/>
              </a:ext>
            </a:extLst>
          </p:cNvPr>
          <p:cNvPicPr>
            <a:picLocks noChangeAspect="1"/>
          </p:cNvPicPr>
          <p:nvPr/>
        </p:nvPicPr>
        <p:blipFill>
          <a:blip r:embed="rId3"/>
          <a:stretch>
            <a:fillRect/>
          </a:stretch>
        </p:blipFill>
        <p:spPr>
          <a:xfrm>
            <a:off x="5484425" y="524349"/>
            <a:ext cx="2227724" cy="4606765"/>
          </a:xfrm>
          <a:prstGeom prst="rect">
            <a:avLst/>
          </a:prstGeom>
        </p:spPr>
      </p:pic>
      <p:pic>
        <p:nvPicPr>
          <p:cNvPr id="5" name="Picture 4">
            <a:extLst>
              <a:ext uri="{FF2B5EF4-FFF2-40B4-BE49-F238E27FC236}">
                <a16:creationId xmlns:a16="http://schemas.microsoft.com/office/drawing/2014/main" id="{D2DE7EF5-B359-4929-89C5-1B43CE5B3A91}"/>
              </a:ext>
            </a:extLst>
          </p:cNvPr>
          <p:cNvPicPr>
            <a:picLocks noChangeAspect="1"/>
          </p:cNvPicPr>
          <p:nvPr/>
        </p:nvPicPr>
        <p:blipFill>
          <a:blip r:embed="rId4"/>
          <a:stretch>
            <a:fillRect/>
          </a:stretch>
        </p:blipFill>
        <p:spPr>
          <a:xfrm>
            <a:off x="5584011" y="836428"/>
            <a:ext cx="2034050" cy="40332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After test, I decided to add a button for better access to the cart.</a:t>
            </a:r>
            <a:endParaRPr dirty="0"/>
          </a:p>
        </p:txBody>
      </p:sp>
      <p:cxnSp>
        <p:nvCxnSpPr>
          <p:cNvPr id="264" name="Google Shape;264;p52"/>
          <p:cNvCxnSpPr/>
          <p:nvPr/>
        </p:nvCxnSpPr>
        <p:spPr>
          <a:xfrm>
            <a:off x="4572000" y="418200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301288" y="3243679"/>
            <a:ext cx="11004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This button helps user to have access to their orders easily, especially those who are not tech-savvy or have visual impairment. </a:t>
            </a:r>
            <a:endParaRPr sz="1000" dirty="0">
              <a:solidFill>
                <a:srgbClr val="5F6368"/>
              </a:solidFill>
              <a:latin typeface="Open Sans"/>
              <a:ea typeface="Open Sans"/>
              <a:cs typeface="Open Sans"/>
              <a:sym typeface="Open Sans"/>
            </a:endParaRPr>
          </a:p>
        </p:txBody>
      </p:sp>
      <p:cxnSp>
        <p:nvCxnSpPr>
          <p:cNvPr id="266" name="Google Shape;266;p52"/>
          <p:cNvCxnSpPr/>
          <p:nvPr/>
        </p:nvCxnSpPr>
        <p:spPr>
          <a:xfrm rot="10800000">
            <a:off x="7748130" y="1757707"/>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8" name="Google Shape;268;p52"/>
          <p:cNvSpPr txBox="1"/>
          <p:nvPr/>
        </p:nvSpPr>
        <p:spPr>
          <a:xfrm>
            <a:off x="7853165" y="1887829"/>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T</a:t>
            </a:r>
            <a:r>
              <a:rPr lang="en" sz="1000" dirty="0">
                <a:solidFill>
                  <a:srgbClr val="5F6368"/>
                </a:solidFill>
                <a:latin typeface="Open Sans"/>
                <a:ea typeface="Open Sans"/>
                <a:cs typeface="Open Sans"/>
                <a:sym typeface="Open Sans"/>
              </a:rPr>
              <a:t>his section helps users choose from their previous orders easily and quickly.</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CD03ABE0-8904-4BFF-9C65-ACB758F9F2BF}"/>
              </a:ext>
            </a:extLst>
          </p:cNvPr>
          <p:cNvPicPr>
            <a:picLocks noChangeAspect="1"/>
          </p:cNvPicPr>
          <p:nvPr/>
        </p:nvPicPr>
        <p:blipFill>
          <a:blip r:embed="rId3"/>
          <a:stretch>
            <a:fillRect/>
          </a:stretch>
        </p:blipFill>
        <p:spPr>
          <a:xfrm>
            <a:off x="5515375" y="259779"/>
            <a:ext cx="2182597" cy="4513446"/>
          </a:xfrm>
          <a:prstGeom prst="rect">
            <a:avLst/>
          </a:prstGeom>
        </p:spPr>
      </p:pic>
      <p:pic>
        <p:nvPicPr>
          <p:cNvPr id="5" name="Picture 4">
            <a:extLst>
              <a:ext uri="{FF2B5EF4-FFF2-40B4-BE49-F238E27FC236}">
                <a16:creationId xmlns:a16="http://schemas.microsoft.com/office/drawing/2014/main" id="{FEB55A69-3F4A-4E6C-9F26-F082C94CC35F}"/>
              </a:ext>
            </a:extLst>
          </p:cNvPr>
          <p:cNvPicPr>
            <a:picLocks noChangeAspect="1"/>
          </p:cNvPicPr>
          <p:nvPr/>
        </p:nvPicPr>
        <p:blipFill>
          <a:blip r:embed="rId4"/>
          <a:stretch>
            <a:fillRect/>
          </a:stretch>
        </p:blipFill>
        <p:spPr>
          <a:xfrm>
            <a:off x="5599814" y="578759"/>
            <a:ext cx="2006009" cy="3943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304695"/>
            <a:ext cx="2915400" cy="2769959"/>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Using the completed set of digital wireframes, I created a low-fidelity prototype. The primary user flow I connected was building and ordering food, so the prototype could be used in a usability study. </a:t>
            </a:r>
            <a:endParaRPr lang="en-US" b="0" dirty="0">
              <a:effectLst/>
            </a:endParaRPr>
          </a:p>
          <a:p>
            <a:pPr rtl="0">
              <a:spcBef>
                <a:spcPts val="0"/>
              </a:spcBef>
              <a:spcAft>
                <a:spcPts val="0"/>
              </a:spcAft>
            </a:pPr>
            <a:br>
              <a:rPr lang="en-US" b="0" dirty="0">
                <a:effectLst/>
              </a:rPr>
            </a:br>
            <a:r>
              <a:rPr lang="en-US" sz="1400" b="0" i="0" u="none" strike="noStrike" dirty="0">
                <a:solidFill>
                  <a:srgbClr val="5F6368"/>
                </a:solidFill>
                <a:effectLst/>
                <a:latin typeface="Open Sans" panose="020B0606030504020204" pitchFamily="34" charset="0"/>
              </a:rPr>
              <a:t>View the restaurant’s</a:t>
            </a:r>
          </a:p>
          <a:p>
            <a:pPr rtl="0">
              <a:spcBef>
                <a:spcPts val="0"/>
              </a:spcBef>
              <a:spcAft>
                <a:spcPts val="0"/>
              </a:spcAft>
            </a:pPr>
            <a:r>
              <a:rPr lang="en-US" sz="1400" b="0" i="0" u="none" strike="noStrike" dirty="0">
                <a:solidFill>
                  <a:srgbClr val="5F6368"/>
                </a:solidFill>
                <a:effectLst/>
                <a:latin typeface="Open Sans" panose="020B0606030504020204" pitchFamily="34" charset="0"/>
                <a:hlinkClick r:id="rId3"/>
              </a:rPr>
              <a:t>Low-fidelity prototype</a:t>
            </a:r>
            <a:endParaRPr lang="en-US" sz="1400" b="0" i="0" u="none" strike="noStrike" dirty="0">
              <a:solidFill>
                <a:srgbClr val="5F6368"/>
              </a:solidFill>
              <a:effectLst/>
              <a:latin typeface="Open Sans" panose="020B0606030504020204" pitchFamily="34" charset="0"/>
            </a:endParaRPr>
          </a:p>
          <a:p>
            <a:pPr rtl="0">
              <a:spcBef>
                <a:spcPts val="0"/>
              </a:spcBef>
              <a:spcAft>
                <a:spcPts val="0"/>
              </a:spcAft>
            </a:pPr>
            <a:br>
              <a:rPr lang="en-US" sz="1400" b="0" i="0" u="none" strike="noStrike" dirty="0">
                <a:solidFill>
                  <a:srgbClr val="5F6368"/>
                </a:solidFill>
                <a:effectLst/>
                <a:latin typeface="Open Sans" panose="020B0606030504020204" pitchFamily="34" charset="0"/>
              </a:rPr>
            </a:br>
            <a:endParaRPr lang="en-US"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587676C7-6B19-440D-A7D1-03488470F9B0}"/>
              </a:ext>
            </a:extLst>
          </p:cNvPr>
          <p:cNvPicPr>
            <a:picLocks noChangeAspect="1"/>
          </p:cNvPicPr>
          <p:nvPr/>
        </p:nvPicPr>
        <p:blipFill>
          <a:blip r:embed="rId4"/>
          <a:stretch>
            <a:fillRect/>
          </a:stretch>
        </p:blipFill>
        <p:spPr>
          <a:xfrm>
            <a:off x="3714179" y="1296981"/>
            <a:ext cx="5373270" cy="3119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830966"/>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I conducted two rounds of usability studies. Findings from the first study helped guide the designs from wireframes to mockups. The second study used a high-fidelity prototype and revealed what aspects of the mockups needed refining. </a:t>
            </a:r>
            <a:endParaRPr lang="en-US"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rgbClr val="F29900"/>
                </a:solidFill>
                <a:latin typeface="Open Sans"/>
                <a:ea typeface="Open Sans"/>
                <a:cs typeface="Open Sans"/>
                <a:sym typeface="Open Sans"/>
              </a:rPr>
              <a:t>Round 1 findings</a:t>
            </a:r>
            <a:endParaRPr b="1" dirty="0">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Homepage creates distraction because of so many details.</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Uses believe that the combination of colors makes the buttons not distinctive to be found easily.</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rPr>
              <a:t>Users need the menu to be categorized</a:t>
            </a: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prefer to inform something about their orders</a:t>
            </a:r>
            <a:endParaRPr lang="en-US" dirty="0">
              <a:solidFill>
                <a:srgbClr val="5F6368"/>
              </a:solidFill>
              <a:latin typeface="Open Sans"/>
              <a:ea typeface="Open Sans"/>
              <a:cs typeface="Open Sans"/>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want the preview section that have more capabilities</a:t>
            </a:r>
            <a:endParaRPr lang="en-US"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1162"/>
            <a:ext cx="24213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I changed colors and replaced most popular section with special offer section without any detail about foods to make the quick order button more clear for users.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6DD21117-8A8C-49E4-9A9C-C704B7923730}"/>
              </a:ext>
            </a:extLst>
          </p:cNvPr>
          <p:cNvPicPr>
            <a:picLocks noChangeAspect="1"/>
          </p:cNvPicPr>
          <p:nvPr/>
        </p:nvPicPr>
        <p:blipFill>
          <a:blip r:embed="rId3"/>
          <a:stretch>
            <a:fillRect/>
          </a:stretch>
        </p:blipFill>
        <p:spPr>
          <a:xfrm>
            <a:off x="3718588" y="1267660"/>
            <a:ext cx="1818900" cy="3761348"/>
          </a:xfrm>
          <a:prstGeom prst="rect">
            <a:avLst/>
          </a:prstGeom>
        </p:spPr>
      </p:pic>
      <p:pic>
        <p:nvPicPr>
          <p:cNvPr id="13" name="Picture 12">
            <a:extLst>
              <a:ext uri="{FF2B5EF4-FFF2-40B4-BE49-F238E27FC236}">
                <a16:creationId xmlns:a16="http://schemas.microsoft.com/office/drawing/2014/main" id="{09F5DE13-A932-4F4B-9402-8DD42AD18368}"/>
              </a:ext>
            </a:extLst>
          </p:cNvPr>
          <p:cNvPicPr>
            <a:picLocks noChangeAspect="1"/>
          </p:cNvPicPr>
          <p:nvPr/>
        </p:nvPicPr>
        <p:blipFill>
          <a:blip r:embed="rId3"/>
          <a:stretch>
            <a:fillRect/>
          </a:stretch>
        </p:blipFill>
        <p:spPr>
          <a:xfrm>
            <a:off x="6841507" y="1267660"/>
            <a:ext cx="1818900" cy="3761348"/>
          </a:xfrm>
          <a:prstGeom prst="rect">
            <a:avLst/>
          </a:prstGeom>
        </p:spPr>
      </p:pic>
      <p:pic>
        <p:nvPicPr>
          <p:cNvPr id="5" name="Picture 4">
            <a:extLst>
              <a:ext uri="{FF2B5EF4-FFF2-40B4-BE49-F238E27FC236}">
                <a16:creationId xmlns:a16="http://schemas.microsoft.com/office/drawing/2014/main" id="{0144FF02-2DB7-4D64-834D-D8C6D0CDB84F}"/>
              </a:ext>
            </a:extLst>
          </p:cNvPr>
          <p:cNvPicPr>
            <a:picLocks noChangeAspect="1"/>
          </p:cNvPicPr>
          <p:nvPr/>
        </p:nvPicPr>
        <p:blipFill>
          <a:blip r:embed="rId4"/>
          <a:stretch>
            <a:fillRect/>
          </a:stretch>
        </p:blipFill>
        <p:spPr>
          <a:xfrm>
            <a:off x="3779615" y="1522550"/>
            <a:ext cx="1690504" cy="3290998"/>
          </a:xfrm>
          <a:prstGeom prst="rect">
            <a:avLst/>
          </a:prstGeom>
        </p:spPr>
      </p:pic>
      <p:pic>
        <p:nvPicPr>
          <p:cNvPr id="7" name="Picture 6">
            <a:extLst>
              <a:ext uri="{FF2B5EF4-FFF2-40B4-BE49-F238E27FC236}">
                <a16:creationId xmlns:a16="http://schemas.microsoft.com/office/drawing/2014/main" id="{CBF9E46B-898E-4898-A8E1-FBB836B939A7}"/>
              </a:ext>
            </a:extLst>
          </p:cNvPr>
          <p:cNvPicPr>
            <a:picLocks noChangeAspect="1"/>
          </p:cNvPicPr>
          <p:nvPr/>
        </p:nvPicPr>
        <p:blipFill>
          <a:blip r:embed="rId5"/>
          <a:stretch>
            <a:fillRect/>
          </a:stretch>
        </p:blipFill>
        <p:spPr>
          <a:xfrm>
            <a:off x="6917934" y="1521162"/>
            <a:ext cx="1666083" cy="33038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0892F552-2595-4609-BF63-79104208D1FD}"/>
              </a:ext>
            </a:extLst>
          </p:cNvPr>
          <p:cNvPicPr>
            <a:picLocks noChangeAspect="1"/>
          </p:cNvPicPr>
          <p:nvPr/>
        </p:nvPicPr>
        <p:blipFill>
          <a:blip r:embed="rId3"/>
          <a:stretch>
            <a:fillRect/>
          </a:stretch>
        </p:blipFill>
        <p:spPr>
          <a:xfrm>
            <a:off x="399088" y="1075589"/>
            <a:ext cx="2019475" cy="3907537"/>
          </a:xfrm>
          <a:prstGeom prst="rect">
            <a:avLst/>
          </a:prstGeom>
        </p:spPr>
      </p:pic>
      <p:pic>
        <p:nvPicPr>
          <p:cNvPr id="13" name="Picture 12">
            <a:extLst>
              <a:ext uri="{FF2B5EF4-FFF2-40B4-BE49-F238E27FC236}">
                <a16:creationId xmlns:a16="http://schemas.microsoft.com/office/drawing/2014/main" id="{6A281345-7629-4C1D-8682-FC5099D23DEC}"/>
              </a:ext>
            </a:extLst>
          </p:cNvPr>
          <p:cNvPicPr>
            <a:picLocks noChangeAspect="1"/>
          </p:cNvPicPr>
          <p:nvPr/>
        </p:nvPicPr>
        <p:blipFill>
          <a:blip r:embed="rId3"/>
          <a:stretch>
            <a:fillRect/>
          </a:stretch>
        </p:blipFill>
        <p:spPr>
          <a:xfrm>
            <a:off x="2501400" y="1075586"/>
            <a:ext cx="2019475" cy="3907537"/>
          </a:xfrm>
          <a:prstGeom prst="rect">
            <a:avLst/>
          </a:prstGeom>
        </p:spPr>
      </p:pic>
      <p:pic>
        <p:nvPicPr>
          <p:cNvPr id="14" name="Picture 13">
            <a:extLst>
              <a:ext uri="{FF2B5EF4-FFF2-40B4-BE49-F238E27FC236}">
                <a16:creationId xmlns:a16="http://schemas.microsoft.com/office/drawing/2014/main" id="{3DFF727E-8247-4789-9108-4AD457962CDF}"/>
              </a:ext>
            </a:extLst>
          </p:cNvPr>
          <p:cNvPicPr>
            <a:picLocks noChangeAspect="1"/>
          </p:cNvPicPr>
          <p:nvPr/>
        </p:nvPicPr>
        <p:blipFill>
          <a:blip r:embed="rId3"/>
          <a:stretch>
            <a:fillRect/>
          </a:stretch>
        </p:blipFill>
        <p:spPr>
          <a:xfrm>
            <a:off x="4617356" y="1075587"/>
            <a:ext cx="2019475" cy="3907537"/>
          </a:xfrm>
          <a:prstGeom prst="rect">
            <a:avLst/>
          </a:prstGeom>
        </p:spPr>
      </p:pic>
      <p:pic>
        <p:nvPicPr>
          <p:cNvPr id="15" name="Picture 14">
            <a:extLst>
              <a:ext uri="{FF2B5EF4-FFF2-40B4-BE49-F238E27FC236}">
                <a16:creationId xmlns:a16="http://schemas.microsoft.com/office/drawing/2014/main" id="{56B80597-6BDD-4C1F-BC31-56840061D33F}"/>
              </a:ext>
            </a:extLst>
          </p:cNvPr>
          <p:cNvPicPr>
            <a:picLocks noChangeAspect="1"/>
          </p:cNvPicPr>
          <p:nvPr/>
        </p:nvPicPr>
        <p:blipFill>
          <a:blip r:embed="rId3"/>
          <a:stretch>
            <a:fillRect/>
          </a:stretch>
        </p:blipFill>
        <p:spPr>
          <a:xfrm>
            <a:off x="6739224" y="1075588"/>
            <a:ext cx="2019475" cy="3907537"/>
          </a:xfrm>
          <a:prstGeom prst="rect">
            <a:avLst/>
          </a:prstGeom>
        </p:spPr>
      </p:pic>
      <p:pic>
        <p:nvPicPr>
          <p:cNvPr id="5" name="Picture 4">
            <a:extLst>
              <a:ext uri="{FF2B5EF4-FFF2-40B4-BE49-F238E27FC236}">
                <a16:creationId xmlns:a16="http://schemas.microsoft.com/office/drawing/2014/main" id="{C76C8B60-7E81-4C0C-AEB1-51208C890D2D}"/>
              </a:ext>
            </a:extLst>
          </p:cNvPr>
          <p:cNvPicPr>
            <a:picLocks noChangeAspect="1"/>
          </p:cNvPicPr>
          <p:nvPr/>
        </p:nvPicPr>
        <p:blipFill>
          <a:blip r:embed="rId4"/>
          <a:stretch>
            <a:fillRect/>
          </a:stretch>
        </p:blipFill>
        <p:spPr>
          <a:xfrm>
            <a:off x="474057" y="1293711"/>
            <a:ext cx="1865105" cy="3476762"/>
          </a:xfrm>
          <a:prstGeom prst="rect">
            <a:avLst/>
          </a:prstGeom>
        </p:spPr>
      </p:pic>
      <p:pic>
        <p:nvPicPr>
          <p:cNvPr id="7" name="Picture 6">
            <a:extLst>
              <a:ext uri="{FF2B5EF4-FFF2-40B4-BE49-F238E27FC236}">
                <a16:creationId xmlns:a16="http://schemas.microsoft.com/office/drawing/2014/main" id="{7B22BF85-96C3-4D24-84D1-6CF6345E0D19}"/>
              </a:ext>
            </a:extLst>
          </p:cNvPr>
          <p:cNvPicPr>
            <a:picLocks noChangeAspect="1"/>
          </p:cNvPicPr>
          <p:nvPr/>
        </p:nvPicPr>
        <p:blipFill>
          <a:blip r:embed="rId5"/>
          <a:stretch>
            <a:fillRect/>
          </a:stretch>
        </p:blipFill>
        <p:spPr>
          <a:xfrm>
            <a:off x="2596138" y="1293712"/>
            <a:ext cx="1820326" cy="3476762"/>
          </a:xfrm>
          <a:prstGeom prst="rect">
            <a:avLst/>
          </a:prstGeom>
        </p:spPr>
      </p:pic>
      <p:pic>
        <p:nvPicPr>
          <p:cNvPr id="11" name="Picture 10">
            <a:extLst>
              <a:ext uri="{FF2B5EF4-FFF2-40B4-BE49-F238E27FC236}">
                <a16:creationId xmlns:a16="http://schemas.microsoft.com/office/drawing/2014/main" id="{A7EE1730-26FA-4398-9590-434111AF7D09}"/>
              </a:ext>
            </a:extLst>
          </p:cNvPr>
          <p:cNvPicPr>
            <a:picLocks noChangeAspect="1"/>
          </p:cNvPicPr>
          <p:nvPr/>
        </p:nvPicPr>
        <p:blipFill>
          <a:blip r:embed="rId6"/>
          <a:stretch>
            <a:fillRect/>
          </a:stretch>
        </p:blipFill>
        <p:spPr>
          <a:xfrm>
            <a:off x="4713766" y="1305766"/>
            <a:ext cx="1812098" cy="3486372"/>
          </a:xfrm>
          <a:prstGeom prst="rect">
            <a:avLst/>
          </a:prstGeom>
        </p:spPr>
      </p:pic>
      <p:pic>
        <p:nvPicPr>
          <p:cNvPr id="16" name="Picture 15">
            <a:extLst>
              <a:ext uri="{FF2B5EF4-FFF2-40B4-BE49-F238E27FC236}">
                <a16:creationId xmlns:a16="http://schemas.microsoft.com/office/drawing/2014/main" id="{5F42CD87-FA9D-4A1F-8604-35D243C27BF0}"/>
              </a:ext>
            </a:extLst>
          </p:cNvPr>
          <p:cNvPicPr>
            <a:picLocks noChangeAspect="1"/>
          </p:cNvPicPr>
          <p:nvPr/>
        </p:nvPicPr>
        <p:blipFill>
          <a:blip r:embed="rId7"/>
          <a:stretch>
            <a:fillRect/>
          </a:stretch>
        </p:blipFill>
        <p:spPr>
          <a:xfrm>
            <a:off x="6826102" y="1305766"/>
            <a:ext cx="1850062" cy="34863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13425" y="1399545"/>
            <a:ext cx="22242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panose="020B0606030504020204" pitchFamily="34" charset="0"/>
                <a:sym typeface="Open Sans"/>
              </a:rPr>
              <a:t>The final high-fidelity prototype presented a clear path for users to order their food easily and quickly.</a:t>
            </a:r>
          </a:p>
          <a:p>
            <a:pPr marL="0" lvl="0" indent="0" algn="l" rtl="0">
              <a:lnSpc>
                <a:spcPct val="150000"/>
              </a:lnSpc>
              <a:spcBef>
                <a:spcPts val="0"/>
              </a:spcBef>
              <a:spcAft>
                <a:spcPts val="0"/>
              </a:spcAft>
              <a:buNone/>
            </a:pPr>
            <a:endParaRPr lang="en-US" dirty="0">
              <a:solidFill>
                <a:srgbClr val="5F6368"/>
              </a:solidFill>
              <a:latin typeface="Open Sans" panose="020B0606030504020204" pitchFamily="34" charset="0"/>
              <a:sym typeface="Open Sans"/>
            </a:endParaRPr>
          </a:p>
          <a:p>
            <a:pPr marL="0" lvl="0" indent="0" algn="l" rtl="0">
              <a:lnSpc>
                <a:spcPct val="150000"/>
              </a:lnSpc>
              <a:spcBef>
                <a:spcPts val="0"/>
              </a:spcBef>
              <a:spcAft>
                <a:spcPts val="0"/>
              </a:spcAft>
              <a:buNone/>
            </a:pPr>
            <a:r>
              <a:rPr lang="en-US" dirty="0">
                <a:solidFill>
                  <a:srgbClr val="5F6368"/>
                </a:solidFill>
                <a:latin typeface="Open Sans" panose="020B0606030504020204" pitchFamily="34" charset="0"/>
                <a:sym typeface="Open Sans"/>
              </a:rPr>
              <a:t>View the restaurant’s</a:t>
            </a: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hlinkClick r:id="rId3"/>
              </a:rPr>
              <a:t>high-fidelity prototype</a:t>
            </a:r>
            <a:endParaRPr lang="en-US" dirty="0">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69B77A5B-37E1-4334-912F-B20E0AE6E995}"/>
              </a:ext>
            </a:extLst>
          </p:cNvPr>
          <p:cNvPicPr>
            <a:picLocks noChangeAspect="1"/>
          </p:cNvPicPr>
          <p:nvPr/>
        </p:nvPicPr>
        <p:blipFill>
          <a:blip r:embed="rId4"/>
          <a:stretch>
            <a:fillRect/>
          </a:stretch>
        </p:blipFill>
        <p:spPr>
          <a:xfrm>
            <a:off x="2834640" y="1383184"/>
            <a:ext cx="6278629" cy="36388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293263"/>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We’re creating an ordering app for a restaurant to help people order food easily and quickly, and </a:t>
            </a:r>
            <a:r>
              <a:rPr lang="en-US" sz="1200" b="0" i="0" u="none" strike="noStrike" dirty="0">
                <a:solidFill>
                  <a:srgbClr val="5F6368"/>
                </a:solidFill>
                <a:effectLst/>
                <a:latin typeface="Open Sans" panose="020B0606030504020204" pitchFamily="34" charset="0"/>
              </a:rPr>
              <a:t>target customers are people who lack the time or ability to prepare a family meal. </a:t>
            </a:r>
            <a:endParaRPr lang="en-US"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363197"/>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413993"/>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September 2021 to March 2022.</a:t>
            </a:r>
          </a:p>
        </p:txBody>
      </p:sp>
      <p:sp>
        <p:nvSpPr>
          <p:cNvPr id="156" name="Google Shape;156;p41"/>
          <p:cNvSpPr/>
          <p:nvPr/>
        </p:nvSpPr>
        <p:spPr>
          <a:xfrm>
            <a:off x="517675" y="3513234"/>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906" y="3601624"/>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511259"/>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2" name="Group 1">
            <a:extLst>
              <a:ext uri="{FF2B5EF4-FFF2-40B4-BE49-F238E27FC236}">
                <a16:creationId xmlns:a16="http://schemas.microsoft.com/office/drawing/2014/main" id="{AC83CC91-79A6-46FB-E772-F1749FCF6656}"/>
              </a:ext>
            </a:extLst>
          </p:cNvPr>
          <p:cNvGrpSpPr/>
          <p:nvPr/>
        </p:nvGrpSpPr>
        <p:grpSpPr>
          <a:xfrm>
            <a:off x="6173795" y="797077"/>
            <a:ext cx="2019475" cy="3907537"/>
            <a:chOff x="6173795" y="797077"/>
            <a:chExt cx="2019475" cy="3907537"/>
          </a:xfrm>
        </p:grpSpPr>
        <p:pic>
          <p:nvPicPr>
            <p:cNvPr id="15" name="Picture 14">
              <a:extLst>
                <a:ext uri="{FF2B5EF4-FFF2-40B4-BE49-F238E27FC236}">
                  <a16:creationId xmlns:a16="http://schemas.microsoft.com/office/drawing/2014/main" id="{EC4399AD-B232-4D1D-9CDF-FA0FC1A00221}"/>
                </a:ext>
              </a:extLst>
            </p:cNvPr>
            <p:cNvPicPr>
              <a:picLocks noChangeAspect="1"/>
            </p:cNvPicPr>
            <p:nvPr/>
          </p:nvPicPr>
          <p:blipFill>
            <a:blip r:embed="rId3"/>
            <a:stretch>
              <a:fillRect/>
            </a:stretch>
          </p:blipFill>
          <p:spPr>
            <a:xfrm>
              <a:off x="6173795" y="797077"/>
              <a:ext cx="2019475" cy="3907537"/>
            </a:xfrm>
            <a:prstGeom prst="rect">
              <a:avLst/>
            </a:prstGeom>
          </p:spPr>
        </p:pic>
        <p:pic>
          <p:nvPicPr>
            <p:cNvPr id="17" name="Picture 16">
              <a:extLst>
                <a:ext uri="{FF2B5EF4-FFF2-40B4-BE49-F238E27FC236}">
                  <a16:creationId xmlns:a16="http://schemas.microsoft.com/office/drawing/2014/main" id="{BA46B878-6817-45F6-9370-E771F5018330}"/>
                </a:ext>
              </a:extLst>
            </p:cNvPr>
            <p:cNvPicPr>
              <a:picLocks noChangeAspect="1"/>
            </p:cNvPicPr>
            <p:nvPr/>
          </p:nvPicPr>
          <p:blipFill>
            <a:blip r:embed="rId4"/>
            <a:stretch>
              <a:fillRect/>
            </a:stretch>
          </p:blipFill>
          <p:spPr>
            <a:xfrm>
              <a:off x="6248764" y="1015199"/>
              <a:ext cx="1865105" cy="3476762"/>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03409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C</a:t>
            </a:r>
            <a:r>
              <a:rPr lang="en" sz="1200" dirty="0">
                <a:solidFill>
                  <a:srgbClr val="5F6368"/>
                </a:solidFill>
                <a:latin typeface="Open Sans"/>
                <a:ea typeface="Open Sans"/>
                <a:cs typeface="Open Sans"/>
                <a:sym typeface="Open Sans"/>
              </a:rPr>
              <a:t>reating a distinct path for user’s who are not tech-savy to order their food easily.</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Avoiding heavy texts and using icons for users with visual impairment.</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U</a:t>
            </a:r>
            <a:r>
              <a:rPr lang="en" sz="1200" dirty="0">
                <a:solidFill>
                  <a:srgbClr val="5F6368"/>
                </a:solidFill>
                <a:latin typeface="Open Sans"/>
                <a:ea typeface="Open Sans"/>
                <a:cs typeface="Open Sans"/>
                <a:sym typeface="Open Sans"/>
              </a:rPr>
              <a:t>sing colors that are suitable for users with visual impairment. </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39600"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308855"/>
            <a:ext cx="3446100" cy="260068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T</a:t>
            </a:r>
            <a:r>
              <a:rPr lang="en" sz="1200" dirty="0">
                <a:solidFill>
                  <a:srgbClr val="5F6368"/>
                </a:solidFill>
                <a:latin typeface="Open Sans"/>
                <a:ea typeface="Open Sans"/>
                <a:cs typeface="Open Sans"/>
                <a:sym typeface="Open Sans"/>
              </a:rPr>
              <a:t>he app has designed to make the ordering process easy to reach.</a:t>
            </a:r>
          </a:p>
          <a:p>
            <a:pPr marL="0" lvl="0" indent="0" algn="l" rtl="0">
              <a:lnSpc>
                <a:spcPct val="150000"/>
              </a:lnSpc>
              <a:spcBef>
                <a:spcPts val="0"/>
              </a:spcBef>
              <a:spcAft>
                <a:spcPts val="0"/>
              </a:spcAft>
              <a:buNone/>
            </a:pPr>
            <a:endParaRPr lang="en"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 sz="1200" dirty="0">
              <a:solidFill>
                <a:srgbClr val="5F6368"/>
              </a:solidFill>
              <a:latin typeface="Open Sans"/>
              <a:ea typeface="Open Sans"/>
              <a:cs typeface="Open Sans"/>
              <a:sym typeface="Open Sans"/>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One quote from user feedback:</a:t>
            </a:r>
          </a:p>
          <a:p>
            <a:pPr lvl="1"/>
            <a:endParaRPr lang="en-US" sz="1600" b="0" dirty="0">
              <a:effectLst/>
            </a:endParaRPr>
          </a:p>
          <a:p>
            <a:r>
              <a:rPr lang="en-US" sz="1200" b="0" i="1" u="none" strike="noStrike" dirty="0">
                <a:solidFill>
                  <a:srgbClr val="5F6368"/>
                </a:solidFill>
                <a:effectLst/>
                <a:latin typeface="Open Sans" panose="020B0606030504020204" pitchFamily="34" charset="0"/>
              </a:rPr>
              <a:t>“I had tried some apps before but I couldn't finish my order. I'm glad that I could do that now easily.”</a:t>
            </a:r>
            <a:endParaRPr lang="en" sz="1200" b="1" dirty="0">
              <a:solidFill>
                <a:srgbClr val="5F6368"/>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I learned that we need to put users first at each stage of the design process. It is important to conduct usability study and iteration during the whole process to find best solutions for their needs.</a:t>
            </a: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2053867"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2247517" y="1917800"/>
            <a:ext cx="2049000" cy="821733"/>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US" sz="1200" dirty="0">
                <a:solidFill>
                  <a:srgbClr val="5F6368"/>
                </a:solidFill>
                <a:latin typeface="Open Sans"/>
                <a:ea typeface="Open Sans"/>
                <a:cs typeface="Open Sans"/>
                <a:sym typeface="Open Sans"/>
              </a:rPr>
              <a:t>Find other needs that might be necessary to be considered.</a:t>
            </a:r>
          </a:p>
        </p:txBody>
      </p:sp>
      <p:sp>
        <p:nvSpPr>
          <p:cNvPr id="396" name="Google Shape;396;p63"/>
          <p:cNvSpPr/>
          <p:nvPr/>
        </p:nvSpPr>
        <p:spPr>
          <a:xfrm>
            <a:off x="4711467"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4905117" y="1917800"/>
            <a:ext cx="2049000" cy="12464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Determine whether user’s problems have properly addressed or not by conducting more usability studies.</a:t>
            </a:r>
            <a:endParaRPr lang="en-US" sz="1200" dirty="0"/>
          </a:p>
        </p:txBody>
      </p:sp>
      <p:sp>
        <p:nvSpPr>
          <p:cNvPr id="400" name="Google Shape;400;p63"/>
          <p:cNvSpPr/>
          <p:nvPr/>
        </p:nvSpPr>
        <p:spPr>
          <a:xfrm>
            <a:off x="3015367"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5672967"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Some people have busy schedule or lack the ability to prepare a meal.</a:t>
            </a: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Design a mobile app for the restaurant that allows users to easily order their food. We like to understand what specific challenges our users might face in the ordering process and how we can help them fix these challenges.</a:t>
            </a:r>
            <a:endParaRPr lang="en-US"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30802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UX designer designing an app for the restaurant from conception to delivery.</a:t>
            </a:r>
            <a:endParaRPr lang="en-US" sz="1600" b="0" dirty="0">
              <a:effectLst/>
            </a:endParaRPr>
          </a:p>
          <a:p>
            <a:br>
              <a:rPr lang="en-US" sz="1600" dirty="0"/>
            </a:br>
            <a:endParaRPr lang="en-US"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7735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rtl="0">
              <a:spcBef>
                <a:spcPts val="0"/>
              </a:spcBef>
              <a:spcAft>
                <a:spcPts val="0"/>
              </a:spcAft>
            </a:pPr>
            <a:r>
              <a:rPr lang="en-US" sz="1200" b="0" i="0" u="none" strike="noStrike" dirty="0">
                <a:solidFill>
                  <a:srgbClr val="5F6368"/>
                </a:solidFill>
                <a:effectLst/>
                <a:latin typeface="Open Sans" panose="020B0606030504020204" pitchFamily="34" charset="0"/>
              </a:rPr>
              <a:t>Conducting interviews, paper and digital wireframing, low and high-fidelity prototyping, conducting usability studies, accounting for accessibility, and iterating on designs.</a:t>
            </a:r>
            <a:endParaRPr lang="en-US" sz="1600" b="0" dirty="0">
              <a:effectLst/>
            </a:endParaRPr>
          </a:p>
          <a:p>
            <a:br>
              <a:rPr lang="en-US" sz="1600" dirty="0"/>
            </a:br>
            <a:endParaRPr lang="en-US"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 conducted interviews and created empathy maps to understand the users I’m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designing for and their needs. A primary user group identified through research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was adults who have less ability to cook.</a:t>
            </a:r>
          </a:p>
          <a:p>
            <a:pPr marL="0" lvl="0" indent="0" algn="ctr" rtl="0">
              <a:lnSpc>
                <a:spcPct val="115000"/>
              </a:lnSpc>
              <a:spcBef>
                <a:spcPts val="0"/>
              </a:spcBef>
              <a:spcAft>
                <a:spcPts val="0"/>
              </a:spcAft>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Although this user group had presumed problem, research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also revealed that physical ability was not the only factor limiting users from cooking at home. </a:t>
            </a: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Other user needs was to have more time for leisure activity, family time and rest. </a:t>
            </a:r>
            <a:endParaRPr lang="en-US"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1575595"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Physical ability</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1575607" y="2550827"/>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Many adults have less energya and physical ability to prepare meal on their own.</a:t>
            </a:r>
            <a:endParaRPr sz="1200" dirty="0"/>
          </a:p>
        </p:txBody>
      </p:sp>
      <p:sp>
        <p:nvSpPr>
          <p:cNvPr id="205" name="Google Shape;205;p46"/>
          <p:cNvSpPr txBox="1"/>
          <p:nvPr/>
        </p:nvSpPr>
        <p:spPr>
          <a:xfrm>
            <a:off x="3716845"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Accessibity</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716857" y="2550827"/>
            <a:ext cx="18726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Many adults are not comfortable with technology to use.</a:t>
            </a:r>
            <a:endParaRPr sz="1200" dirty="0"/>
          </a:p>
        </p:txBody>
      </p:sp>
      <p:sp>
        <p:nvSpPr>
          <p:cNvPr id="207" name="Google Shape;207;p46"/>
          <p:cNvSpPr txBox="1"/>
          <p:nvPr/>
        </p:nvSpPr>
        <p:spPr>
          <a:xfrm>
            <a:off x="5858101" y="2037202"/>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Time</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5858101" y="2550827"/>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Preparing food is time-consuming and waste the time for family time and rest.</a:t>
            </a:r>
            <a:endParaRPr sz="1200" dirty="0"/>
          </a:p>
        </p:txBody>
      </p:sp>
      <p:sp>
        <p:nvSpPr>
          <p:cNvPr id="211" name="Google Shape;211;p46"/>
          <p:cNvSpPr/>
          <p:nvPr/>
        </p:nvSpPr>
        <p:spPr>
          <a:xfrm>
            <a:off x="2255257" y="1410473"/>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4396507" y="1410473"/>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6537757" y="1431737"/>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Anna</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517675" y="1178216"/>
            <a:ext cx="2184600" cy="3739455"/>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Anna is a middle-aged housewife who needs an easy app experience to order food and get delivered food because they are uncomfortable with mobile apps and other technologies (she isn’t technologically savvy.)</a:t>
            </a:r>
            <a:endParaRPr lang="en-US" dirty="0"/>
          </a:p>
        </p:txBody>
      </p:sp>
      <p:pic>
        <p:nvPicPr>
          <p:cNvPr id="3" name="Picture 2">
            <a:extLst>
              <a:ext uri="{FF2B5EF4-FFF2-40B4-BE49-F238E27FC236}">
                <a16:creationId xmlns:a16="http://schemas.microsoft.com/office/drawing/2014/main" id="{384A1CAA-1EBC-47F0-A56D-89C7B8076D8E}"/>
              </a:ext>
            </a:extLst>
          </p:cNvPr>
          <p:cNvPicPr>
            <a:picLocks noChangeAspect="1"/>
          </p:cNvPicPr>
          <p:nvPr/>
        </p:nvPicPr>
        <p:blipFill>
          <a:blip r:embed="rId4"/>
          <a:stretch>
            <a:fillRect/>
          </a:stretch>
        </p:blipFill>
        <p:spPr>
          <a:xfrm>
            <a:off x="3572543" y="1078450"/>
            <a:ext cx="5386148" cy="30312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281554"/>
            <a:ext cx="2421300" cy="1692741"/>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400" b="0" i="0" u="none" strike="noStrike" dirty="0">
                <a:solidFill>
                  <a:srgbClr val="5F6368"/>
                </a:solidFill>
                <a:effectLst/>
                <a:latin typeface="Open Sans" panose="020B0606030504020204" pitchFamily="34" charset="0"/>
              </a:rPr>
              <a:t>Mapping Anna’s user journey revealed how helpful it would be for </a:t>
            </a:r>
            <a:br>
              <a:rPr lang="en-US" sz="1400" b="0" i="0" u="none" strike="noStrike" dirty="0">
                <a:solidFill>
                  <a:srgbClr val="5F6368"/>
                </a:solidFill>
                <a:effectLst/>
                <a:latin typeface="Open Sans" panose="020B0606030504020204" pitchFamily="34" charset="0"/>
              </a:rPr>
            </a:br>
            <a:r>
              <a:rPr lang="en-US" sz="1400" b="0" i="0" u="none" strike="noStrike" dirty="0">
                <a:solidFill>
                  <a:srgbClr val="5F6368"/>
                </a:solidFill>
                <a:effectLst/>
                <a:latin typeface="Open Sans" panose="020B0606030504020204" pitchFamily="34" charset="0"/>
              </a:rPr>
              <a:t>users to have access to a restaurant app.</a:t>
            </a:r>
            <a:endParaRPr lang="en-US" b="0" dirty="0">
              <a:effectLst/>
            </a:endParaRPr>
          </a:p>
          <a:p>
            <a:br>
              <a:rPr lang="en-US" dirty="0"/>
            </a:br>
            <a:endParaRPr lang="en-US" dirty="0"/>
          </a:p>
        </p:txBody>
      </p:sp>
      <p:pic>
        <p:nvPicPr>
          <p:cNvPr id="3" name="Picture 2">
            <a:extLst>
              <a:ext uri="{FF2B5EF4-FFF2-40B4-BE49-F238E27FC236}">
                <a16:creationId xmlns:a16="http://schemas.microsoft.com/office/drawing/2014/main" id="{782E0B8C-837D-4061-95ED-C29062882932}"/>
              </a:ext>
            </a:extLst>
          </p:cNvPr>
          <p:cNvPicPr>
            <a:picLocks noChangeAspect="1"/>
          </p:cNvPicPr>
          <p:nvPr/>
        </p:nvPicPr>
        <p:blipFill>
          <a:blip r:embed="rId3"/>
          <a:stretch>
            <a:fillRect/>
          </a:stretch>
        </p:blipFill>
        <p:spPr>
          <a:xfrm>
            <a:off x="2907584" y="1246117"/>
            <a:ext cx="6108600" cy="339039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986</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Open Sans SemiBold</vt:lpstr>
      <vt:lpstr>Arial</vt:lpstr>
      <vt:lpstr>Calibri</vt:lpstr>
      <vt:lpstr>Open Sans</vt:lpstr>
      <vt:lpstr>Google Sans Medium</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SALAM</dc:creator>
  <cp:lastModifiedBy>l gh</cp:lastModifiedBy>
  <cp:revision>10</cp:revision>
  <dcterms:modified xsi:type="dcterms:W3CDTF">2022-07-24T19:46:22Z</dcterms:modified>
</cp:coreProperties>
</file>