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ctorsfit.com/a?ID=01000-226fbe97-714f-4043-bfde-1cc31c933b2d"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e84a520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e84a520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e84a520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e84a520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e84a520b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e84a520b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rPr>
              <a:t>Using SageMaker Debugger is, broadly, a two-pronged approach. On one hand you have the production of debugging data, which is done through the Debugger Hook, and on the other hand you have the consumption of this data, which can be with rules (for continuous analyses) or by using the SageMaker Debugger SDK (for interactive analyses).</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https://sagemaker.readthedocs.io/en/stable/amazon_sagemaker_debugger.html#continuous-analyses-through-rules</a:t>
            </a:r>
            <a:endParaRPr sz="1200">
              <a:solidFill>
                <a:srgbClr val="404040"/>
              </a:solidFill>
              <a:highlight>
                <a:srgbClr val="FCFCFC"/>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1b4cd0e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1b4cd0e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e84a520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e84a520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rPr>
              <a:t>Using SageMaker Debugger is, broadly, a two-pronged approach. On one hand you have the production of debugging data, which is done through the Debugger Hook, and on the other hand you have the consumption of this data, which can be with rules (for continuous analyses) or by using the SageMaker Debugger SDK (for interactive analyses).</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https://sagemaker.readthedocs.io/en/stable/amazon_sagemaker_debugger.html#continuous-analyses-through-rules</a:t>
            </a:r>
            <a:endParaRPr sz="1200">
              <a:solidFill>
                <a:srgbClr val="404040"/>
              </a:solidFill>
              <a:highlight>
                <a:srgbClr val="FCFCFC"/>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1b4cd0e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1b4cd0e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https://blog.actorsfit.com/a?ID=01000-226fbe97-714f-4043-bfde-1cc31c933b2d</a:t>
            </a:r>
            <a:r>
              <a:rPr lang="en"/>
              <a:t> matmul</a:t>
            </a:r>
            <a:r>
              <a:rPr lang="en"/>
              <a:t>: hidimensional matrix multplication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1b4cd0e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1b4cd0e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e64aa172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e64aa172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e64aa172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e64aa172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e64aa172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e64aa172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e64aa172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e64aa172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e64aa172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e64aa172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e84a52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e84a52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e84a52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e84a52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84a520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84a520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e84a520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e84a520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e84a520b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e84a520b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ws.amazon.com/blogs/machine-learning/implementing-hyperparameter-optimization-with-optuna-on-amazon-sagemaker/" TargetMode="External"/><Relationship Id="rId4" Type="http://schemas.openxmlformats.org/officeDocument/2006/relationships/hyperlink" Target="https://docs.aws.amazon.com/sagemaker/latest/dg/automatic-model-tuning-considerations.html" TargetMode="External"/><Relationship Id="rId5" Type="http://schemas.openxmlformats.org/officeDocument/2006/relationships/hyperlink" Target="https://www.kaggle.com/datasets/sohelranaccselab/stock-market-tweets-data-sentiment-analysis" TargetMode="External"/><Relationship Id="rId6" Type="http://schemas.openxmlformats.org/officeDocument/2006/relationships/hyperlink" Target="https://huggingface.co/cardiffnlp/twitter-roberta-base-sentiment-latest" TargetMode="External"/><Relationship Id="rId7" Type="http://schemas.openxmlformats.org/officeDocument/2006/relationships/hyperlink" Target="https://www.coursera.org/specializations/practical-data-science" TargetMode="External"/><Relationship Id="rId8" Type="http://schemas.openxmlformats.org/officeDocument/2006/relationships/hyperlink" Target="https://docs.aws.amazon.com/sagemaker/latest/dg/debugger-configure-hook.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SageMaker Hyperparameter Tuning and Debugger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2: Hyperparameter Tuning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0" name="Google Shape;120;p22"/>
          <p:cNvSpPr txBox="1"/>
          <p:nvPr/>
        </p:nvSpPr>
        <p:spPr>
          <a:xfrm>
            <a:off x="258450" y="187390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Define Estimator to train models</a:t>
            </a:r>
            <a:endParaRPr>
              <a:solidFill>
                <a:srgbClr val="FF0000"/>
              </a:solidFill>
            </a:endParaRPr>
          </a:p>
        </p:txBody>
      </p:sp>
      <p:sp>
        <p:nvSpPr>
          <p:cNvPr id="121" name="Google Shape;121;p22"/>
          <p:cNvSpPr txBox="1"/>
          <p:nvPr/>
        </p:nvSpPr>
        <p:spPr>
          <a:xfrm>
            <a:off x="4630325" y="166445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Connect HPO with Model Estimator</a:t>
            </a:r>
            <a:endParaRPr>
              <a:solidFill>
                <a:srgbClr val="FF0000"/>
              </a:solidFill>
            </a:endParaRPr>
          </a:p>
        </p:txBody>
      </p:sp>
      <p:pic>
        <p:nvPicPr>
          <p:cNvPr id="122" name="Google Shape;122;p22"/>
          <p:cNvPicPr preferRelativeResize="0"/>
          <p:nvPr/>
        </p:nvPicPr>
        <p:blipFill>
          <a:blip r:embed="rId3">
            <a:alphaModFix/>
          </a:blip>
          <a:stretch>
            <a:fillRect/>
          </a:stretch>
        </p:blipFill>
        <p:spPr>
          <a:xfrm>
            <a:off x="109824" y="2330025"/>
            <a:ext cx="4155750" cy="2619650"/>
          </a:xfrm>
          <a:prstGeom prst="rect">
            <a:avLst/>
          </a:prstGeom>
          <a:noFill/>
          <a:ln>
            <a:noFill/>
          </a:ln>
        </p:spPr>
      </p:pic>
      <p:pic>
        <p:nvPicPr>
          <p:cNvPr id="123" name="Google Shape;123;p22"/>
          <p:cNvPicPr preferRelativeResize="0"/>
          <p:nvPr/>
        </p:nvPicPr>
        <p:blipFill rotWithShape="1">
          <a:blip r:embed="rId4">
            <a:alphaModFix/>
          </a:blip>
          <a:srcRect b="0" l="0" r="6331" t="0"/>
          <a:stretch/>
        </p:blipFill>
        <p:spPr>
          <a:xfrm>
            <a:off x="4541700" y="2177175"/>
            <a:ext cx="4602302" cy="247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2: Hyperparameter Tuning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0" name="Google Shape;130;p23"/>
          <p:cNvSpPr txBox="1"/>
          <p:nvPr/>
        </p:nvSpPr>
        <p:spPr>
          <a:xfrm>
            <a:off x="258450" y="187390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Check HPO Results through SageMaker Studio</a:t>
            </a:r>
            <a:endParaRPr>
              <a:solidFill>
                <a:srgbClr val="FF0000"/>
              </a:solidFill>
            </a:endParaRPr>
          </a:p>
        </p:txBody>
      </p:sp>
      <p:sp>
        <p:nvSpPr>
          <p:cNvPr id="131" name="Google Shape;131;p23"/>
          <p:cNvSpPr txBox="1"/>
          <p:nvPr/>
        </p:nvSpPr>
        <p:spPr>
          <a:xfrm>
            <a:off x="4967850" y="165850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Check HPO Results through Python</a:t>
            </a:r>
            <a:endParaRPr>
              <a:solidFill>
                <a:srgbClr val="FF0000"/>
              </a:solidFill>
            </a:endParaRPr>
          </a:p>
        </p:txBody>
      </p:sp>
      <p:pic>
        <p:nvPicPr>
          <p:cNvPr id="132" name="Google Shape;132;p23"/>
          <p:cNvPicPr preferRelativeResize="0"/>
          <p:nvPr/>
        </p:nvPicPr>
        <p:blipFill>
          <a:blip r:embed="rId3">
            <a:alphaModFix/>
          </a:blip>
          <a:stretch>
            <a:fillRect/>
          </a:stretch>
        </p:blipFill>
        <p:spPr>
          <a:xfrm>
            <a:off x="0" y="2229300"/>
            <a:ext cx="5012997" cy="2694976"/>
          </a:xfrm>
          <a:prstGeom prst="rect">
            <a:avLst/>
          </a:prstGeom>
          <a:noFill/>
          <a:ln>
            <a:noFill/>
          </a:ln>
        </p:spPr>
      </p:pic>
      <p:pic>
        <p:nvPicPr>
          <p:cNvPr id="133" name="Google Shape;133;p23"/>
          <p:cNvPicPr preferRelativeResize="0"/>
          <p:nvPr/>
        </p:nvPicPr>
        <p:blipFill>
          <a:blip r:embed="rId4">
            <a:alphaModFix/>
          </a:blip>
          <a:stretch>
            <a:fillRect/>
          </a:stretch>
        </p:blipFill>
        <p:spPr>
          <a:xfrm>
            <a:off x="4597850" y="2150375"/>
            <a:ext cx="4668800" cy="2288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39" name="Google Shape;139;p24"/>
          <p:cNvSpPr txBox="1"/>
          <p:nvPr>
            <p:ph idx="1" type="body"/>
          </p:nvPr>
        </p:nvSpPr>
        <p:spPr>
          <a:xfrm>
            <a:off x="311700" y="1152475"/>
            <a:ext cx="775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3: Implement SageMaker Debugger in Model Training [6]</a:t>
            </a:r>
            <a:endParaRPr/>
          </a:p>
        </p:txBody>
      </p:sp>
      <p:pic>
        <p:nvPicPr>
          <p:cNvPr id="140" name="Google Shape;140;p24"/>
          <p:cNvPicPr preferRelativeResize="0"/>
          <p:nvPr/>
        </p:nvPicPr>
        <p:blipFill>
          <a:blip r:embed="rId3">
            <a:alphaModFix/>
          </a:blip>
          <a:stretch>
            <a:fillRect/>
          </a:stretch>
        </p:blipFill>
        <p:spPr>
          <a:xfrm>
            <a:off x="45250" y="1900288"/>
            <a:ext cx="4571998" cy="1920772"/>
          </a:xfrm>
          <a:prstGeom prst="rect">
            <a:avLst/>
          </a:prstGeom>
          <a:noFill/>
          <a:ln>
            <a:noFill/>
          </a:ln>
        </p:spPr>
      </p:pic>
      <p:pic>
        <p:nvPicPr>
          <p:cNvPr id="141" name="Google Shape;141;p24"/>
          <p:cNvPicPr preferRelativeResize="0"/>
          <p:nvPr/>
        </p:nvPicPr>
        <p:blipFill>
          <a:blip r:embed="rId4">
            <a:alphaModFix/>
          </a:blip>
          <a:stretch>
            <a:fillRect/>
          </a:stretch>
        </p:blipFill>
        <p:spPr>
          <a:xfrm>
            <a:off x="4177950" y="2472500"/>
            <a:ext cx="5084623" cy="220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Case Study-Stock Tweet Sentiment Classification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4: Analysing Training and SageMaker Profiler Results</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168001" y="1935450"/>
            <a:ext cx="3899676" cy="2290501"/>
          </a:xfrm>
          <a:prstGeom prst="rect">
            <a:avLst/>
          </a:prstGeom>
          <a:noFill/>
          <a:ln>
            <a:noFill/>
          </a:ln>
        </p:spPr>
      </p:pic>
      <p:pic>
        <p:nvPicPr>
          <p:cNvPr id="149" name="Google Shape;149;p25"/>
          <p:cNvPicPr preferRelativeResize="0"/>
          <p:nvPr/>
        </p:nvPicPr>
        <p:blipFill>
          <a:blip r:embed="rId4">
            <a:alphaModFix/>
          </a:blip>
          <a:stretch>
            <a:fillRect/>
          </a:stretch>
        </p:blipFill>
        <p:spPr>
          <a:xfrm>
            <a:off x="4511823" y="1651500"/>
            <a:ext cx="4085224" cy="325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55" name="Google Shape;155;p26"/>
          <p:cNvSpPr txBox="1"/>
          <p:nvPr>
            <p:ph idx="1" type="body"/>
          </p:nvPr>
        </p:nvSpPr>
        <p:spPr>
          <a:xfrm>
            <a:off x="311700" y="1152475"/>
            <a:ext cx="775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4: Analysing Training and SageMaker Profiler Results</a:t>
            </a:r>
            <a:endParaRPr/>
          </a:p>
        </p:txBody>
      </p:sp>
      <p:pic>
        <p:nvPicPr>
          <p:cNvPr id="156" name="Google Shape;156;p26"/>
          <p:cNvPicPr preferRelativeResize="0"/>
          <p:nvPr/>
        </p:nvPicPr>
        <p:blipFill>
          <a:blip r:embed="rId3">
            <a:alphaModFix/>
          </a:blip>
          <a:stretch>
            <a:fillRect/>
          </a:stretch>
        </p:blipFill>
        <p:spPr>
          <a:xfrm>
            <a:off x="245525" y="2096151"/>
            <a:ext cx="3521601" cy="1963976"/>
          </a:xfrm>
          <a:prstGeom prst="rect">
            <a:avLst/>
          </a:prstGeom>
          <a:noFill/>
          <a:ln cap="flat" cmpd="sng" w="9525">
            <a:solidFill>
              <a:schemeClr val="dk2"/>
            </a:solidFill>
            <a:prstDash val="solid"/>
            <a:round/>
            <a:headEnd len="sm" w="sm" type="none"/>
            <a:tailEnd len="sm" w="sm" type="none"/>
          </a:ln>
        </p:spPr>
      </p:pic>
      <p:pic>
        <p:nvPicPr>
          <p:cNvPr id="157" name="Google Shape;157;p26"/>
          <p:cNvPicPr preferRelativeResize="0"/>
          <p:nvPr/>
        </p:nvPicPr>
        <p:blipFill>
          <a:blip r:embed="rId4">
            <a:alphaModFix/>
          </a:blip>
          <a:stretch>
            <a:fillRect/>
          </a:stretch>
        </p:blipFill>
        <p:spPr>
          <a:xfrm>
            <a:off x="4235825" y="2063850"/>
            <a:ext cx="3653428" cy="19639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Case Study-Stock Tweet Sentiment Classification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3" name="Google Shape;163;p2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4: Analysing Training and SageMaker Profiler Results</a:t>
            </a:r>
            <a:endParaRPr/>
          </a:p>
          <a:p>
            <a:pPr indent="0" lvl="0" marL="0" rtl="0" algn="l">
              <a:spcBef>
                <a:spcPts val="120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3510550" y="1345125"/>
            <a:ext cx="4361598" cy="1830024"/>
          </a:xfrm>
          <a:prstGeom prst="rect">
            <a:avLst/>
          </a:prstGeom>
          <a:noFill/>
          <a:ln>
            <a:noFill/>
          </a:ln>
        </p:spPr>
      </p:pic>
      <p:pic>
        <p:nvPicPr>
          <p:cNvPr id="165" name="Google Shape;165;p27"/>
          <p:cNvPicPr preferRelativeResize="0"/>
          <p:nvPr/>
        </p:nvPicPr>
        <p:blipFill>
          <a:blip r:embed="rId4">
            <a:alphaModFix/>
          </a:blip>
          <a:stretch>
            <a:fillRect/>
          </a:stretch>
        </p:blipFill>
        <p:spPr>
          <a:xfrm>
            <a:off x="7872150" y="1345133"/>
            <a:ext cx="1119050" cy="1778100"/>
          </a:xfrm>
          <a:prstGeom prst="rect">
            <a:avLst/>
          </a:prstGeom>
          <a:noFill/>
          <a:ln>
            <a:noFill/>
          </a:ln>
        </p:spPr>
      </p:pic>
      <p:pic>
        <p:nvPicPr>
          <p:cNvPr id="166" name="Google Shape;166;p27"/>
          <p:cNvPicPr preferRelativeResize="0"/>
          <p:nvPr/>
        </p:nvPicPr>
        <p:blipFill rotWithShape="1">
          <a:blip r:embed="rId5">
            <a:alphaModFix/>
          </a:blip>
          <a:srcRect b="8809" l="0" r="0" t="0"/>
          <a:stretch/>
        </p:blipFill>
        <p:spPr>
          <a:xfrm>
            <a:off x="3510550" y="3084475"/>
            <a:ext cx="5627351" cy="2094826"/>
          </a:xfrm>
          <a:prstGeom prst="rect">
            <a:avLst/>
          </a:prstGeom>
          <a:noFill/>
          <a:ln>
            <a:noFill/>
          </a:ln>
        </p:spPr>
      </p:pic>
      <p:pic>
        <p:nvPicPr>
          <p:cNvPr id="167" name="Google Shape;167;p27"/>
          <p:cNvPicPr preferRelativeResize="0"/>
          <p:nvPr/>
        </p:nvPicPr>
        <p:blipFill>
          <a:blip r:embed="rId6">
            <a:alphaModFix/>
          </a:blip>
          <a:stretch>
            <a:fillRect/>
          </a:stretch>
        </p:blipFill>
        <p:spPr>
          <a:xfrm>
            <a:off x="103399" y="2074450"/>
            <a:ext cx="3321865" cy="2082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SageMaker Free Tier</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8"/>
          <p:cNvPicPr preferRelativeResize="0"/>
          <p:nvPr/>
        </p:nvPicPr>
        <p:blipFill>
          <a:blip r:embed="rId3">
            <a:alphaModFix/>
          </a:blip>
          <a:stretch>
            <a:fillRect/>
          </a:stretch>
        </p:blipFill>
        <p:spPr>
          <a:xfrm>
            <a:off x="1849025" y="1525999"/>
            <a:ext cx="4613627" cy="2311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Resources</a:t>
            </a:r>
            <a:endParaRPr/>
          </a:p>
        </p:txBody>
      </p:sp>
      <p:sp>
        <p:nvSpPr>
          <p:cNvPr id="180" name="Google Shape;18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u="sng">
                <a:solidFill>
                  <a:schemeClr val="accent5"/>
                </a:solidFill>
                <a:hlinkClick r:id="rId3">
                  <a:extLst>
                    <a:ext uri="{A12FA001-AC4F-418D-AE19-62706E023703}">
                      <ahyp:hlinkClr val="tx"/>
                    </a:ext>
                  </a:extLst>
                </a:hlinkClick>
              </a:rPr>
              <a:t>Hyperparameter Tuning with Optuna</a:t>
            </a:r>
            <a:endParaRPr/>
          </a:p>
          <a:p>
            <a:pPr indent="0" lvl="0" marL="0" rtl="0" algn="l">
              <a:spcBef>
                <a:spcPts val="1200"/>
              </a:spcBef>
              <a:spcAft>
                <a:spcPts val="0"/>
              </a:spcAft>
              <a:buNone/>
            </a:pPr>
            <a:r>
              <a:rPr lang="en"/>
              <a:t>[2] </a:t>
            </a:r>
            <a:r>
              <a:rPr lang="en" u="sng">
                <a:solidFill>
                  <a:schemeClr val="accent5"/>
                </a:solidFill>
                <a:hlinkClick r:id="rId4">
                  <a:extLst>
                    <a:ext uri="{A12FA001-AC4F-418D-AE19-62706E023703}">
                      <ahyp:hlinkClr val="tx"/>
                    </a:ext>
                  </a:extLst>
                </a:hlinkClick>
              </a:rPr>
              <a:t>Hyperparameter Tuning</a:t>
            </a:r>
            <a:r>
              <a:rPr lang="en"/>
              <a:t> </a:t>
            </a:r>
            <a:endParaRPr/>
          </a:p>
          <a:p>
            <a:pPr indent="0" lvl="0" marL="0" rtl="0" algn="l">
              <a:spcBef>
                <a:spcPts val="1200"/>
              </a:spcBef>
              <a:spcAft>
                <a:spcPts val="0"/>
              </a:spcAft>
              <a:buNone/>
            </a:pPr>
            <a:r>
              <a:rPr lang="en"/>
              <a:t>[3] </a:t>
            </a:r>
            <a:r>
              <a:rPr lang="en" u="sng">
                <a:solidFill>
                  <a:schemeClr val="hlink"/>
                </a:solidFill>
                <a:hlinkClick r:id="rId5"/>
              </a:rPr>
              <a:t>Kaggle Stock Market Data Sentiment</a:t>
            </a:r>
            <a:r>
              <a:rPr lang="en"/>
              <a:t> </a:t>
            </a:r>
            <a:endParaRPr/>
          </a:p>
          <a:p>
            <a:pPr indent="0" lvl="0" marL="0" rtl="0" algn="l">
              <a:spcBef>
                <a:spcPts val="1200"/>
              </a:spcBef>
              <a:spcAft>
                <a:spcPts val="0"/>
              </a:spcAft>
              <a:buNone/>
            </a:pPr>
            <a:r>
              <a:rPr lang="en"/>
              <a:t>[4] </a:t>
            </a:r>
            <a:r>
              <a:rPr lang="en" u="sng">
                <a:solidFill>
                  <a:schemeClr val="hlink"/>
                </a:solidFill>
                <a:hlinkClick r:id="rId6"/>
              </a:rPr>
              <a:t>twitter-roberta-base-sentiment-latest</a:t>
            </a:r>
            <a:endParaRPr/>
          </a:p>
          <a:p>
            <a:pPr indent="0" lvl="0" marL="0" rtl="0" algn="l">
              <a:spcBef>
                <a:spcPts val="1200"/>
              </a:spcBef>
              <a:spcAft>
                <a:spcPts val="0"/>
              </a:spcAft>
              <a:buNone/>
            </a:pPr>
            <a:r>
              <a:rPr lang="en"/>
              <a:t>[5] </a:t>
            </a:r>
            <a:r>
              <a:rPr lang="en" u="sng">
                <a:solidFill>
                  <a:schemeClr val="hlink"/>
                </a:solidFill>
                <a:hlinkClick r:id="rId7"/>
              </a:rPr>
              <a:t>Practical Data Science on the AWS Cloud</a:t>
            </a:r>
            <a:endParaRPr sz="1700">
              <a:solidFill>
                <a:srgbClr val="FFFFFF"/>
              </a:solidFill>
              <a:highlight>
                <a:srgbClr val="046082"/>
              </a:highlight>
            </a:endParaRPr>
          </a:p>
          <a:p>
            <a:pPr indent="0" lvl="0" marL="0" rtl="0" algn="l">
              <a:spcBef>
                <a:spcPts val="1200"/>
              </a:spcBef>
              <a:spcAft>
                <a:spcPts val="0"/>
              </a:spcAft>
              <a:buNone/>
            </a:pPr>
            <a:r>
              <a:rPr lang="en" sz="1700">
                <a:solidFill>
                  <a:schemeClr val="dk1"/>
                </a:solidFill>
                <a:highlight>
                  <a:schemeClr val="lt1"/>
                </a:highlight>
              </a:rPr>
              <a:t>[6] </a:t>
            </a:r>
            <a:r>
              <a:rPr lang="en" sz="1700" u="sng">
                <a:solidFill>
                  <a:schemeClr val="hlink"/>
                </a:solidFill>
                <a:highlight>
                  <a:schemeClr val="lt1"/>
                </a:highlight>
                <a:hlinkClick r:id="rId8"/>
              </a:rPr>
              <a:t>SageMaker Debugger</a:t>
            </a:r>
            <a:endParaRPr sz="1700">
              <a:solidFill>
                <a:srgbClr val="FFFFFF"/>
              </a:solidFill>
              <a:highlight>
                <a:schemeClr val="lt1"/>
              </a:highlight>
            </a:endParaRPr>
          </a:p>
          <a:p>
            <a:pPr indent="0" lvl="0" marL="0" rtl="0" algn="l">
              <a:spcBef>
                <a:spcPts val="1200"/>
              </a:spcBef>
              <a:spcAft>
                <a:spcPts val="1200"/>
              </a:spcAft>
              <a:buNone/>
            </a:pPr>
            <a:r>
              <a:rPr lang="en" sz="1700">
                <a:solidFill>
                  <a:srgbClr val="FFFFFF"/>
                </a:solidFill>
                <a:highlight>
                  <a:schemeClr val="lt1"/>
                </a:highlight>
              </a:rPr>
              <a:t>[er</a:t>
            </a:r>
            <a:endParaRPr sz="1700">
              <a:solidFill>
                <a:srgbClr val="FFFFFF"/>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600"/>
          </a:p>
          <a:p>
            <a:pPr indent="0" lvl="0" marL="0" rtl="0" algn="ctr">
              <a:spcBef>
                <a:spcPts val="1200"/>
              </a:spcBef>
              <a:spcAft>
                <a:spcPts val="1200"/>
              </a:spcAft>
              <a:buNone/>
            </a:pPr>
            <a:r>
              <a:rPr lang="en" sz="3600"/>
              <a:t>Back Up</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SageMaker Hyperparameter Tuning</a:t>
            </a:r>
            <a:endParaRPr/>
          </a:p>
          <a:p>
            <a:pPr indent="-342900" lvl="0" marL="457200" rtl="0" algn="l">
              <a:spcBef>
                <a:spcPts val="0"/>
              </a:spcBef>
              <a:spcAft>
                <a:spcPts val="0"/>
              </a:spcAft>
              <a:buSzPts val="1800"/>
              <a:buChar char="●"/>
            </a:pPr>
            <a:r>
              <a:rPr lang="en"/>
              <a:t>SageMaker Debugger</a:t>
            </a:r>
            <a:endParaRPr/>
          </a:p>
          <a:p>
            <a:pPr indent="-342900" lvl="0" marL="457200" rtl="0" algn="l">
              <a:spcBef>
                <a:spcPts val="0"/>
              </a:spcBef>
              <a:spcAft>
                <a:spcPts val="0"/>
              </a:spcAft>
              <a:buSzPts val="1800"/>
              <a:buChar char="●"/>
            </a:pPr>
            <a:r>
              <a:rPr lang="en"/>
              <a:t>Case Study-</a:t>
            </a:r>
            <a:r>
              <a:rPr lang="en"/>
              <a:t>Stock Tweet Sentiment Classification</a:t>
            </a:r>
            <a:endParaRPr/>
          </a:p>
          <a:p>
            <a:pPr indent="-342900" lvl="0" marL="457200" rtl="0" algn="l">
              <a:spcBef>
                <a:spcPts val="0"/>
              </a:spcBef>
              <a:spcAft>
                <a:spcPts val="0"/>
              </a:spcAft>
              <a:buSzPts val="1800"/>
              <a:buChar char="●"/>
            </a:pPr>
            <a:r>
              <a:rPr lang="en"/>
              <a:t>Useful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SageMaker Hyperparameter Tuning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Hyperparameters impact machine learning model performance</a:t>
            </a:r>
            <a:endParaRPr/>
          </a:p>
          <a:p>
            <a:pPr indent="-317500" lvl="1" marL="914400" rtl="0" algn="l">
              <a:spcBef>
                <a:spcPts val="0"/>
              </a:spcBef>
              <a:spcAft>
                <a:spcPts val="0"/>
              </a:spcAft>
              <a:buSzPts val="1400"/>
              <a:buChar char="○"/>
            </a:pPr>
            <a:r>
              <a:rPr lang="en"/>
              <a:t>For deep learning models, learning rate, batch size, number of neurons, etc. </a:t>
            </a:r>
            <a:br>
              <a:rPr lang="en"/>
            </a:br>
            <a:endParaRPr/>
          </a:p>
          <a:p>
            <a:pPr indent="-342900" lvl="0" marL="457200" rtl="0" algn="l">
              <a:spcBef>
                <a:spcPts val="0"/>
              </a:spcBef>
              <a:spcAft>
                <a:spcPts val="0"/>
              </a:spcAft>
              <a:buSzPts val="1800"/>
              <a:buChar char="●"/>
            </a:pPr>
            <a:r>
              <a:rPr lang="en"/>
              <a:t>SageMaker provides multiple hyperparameter optimization strategies</a:t>
            </a:r>
            <a:endParaRPr/>
          </a:p>
          <a:p>
            <a:pPr indent="-317500" lvl="1" marL="914400" rtl="0" algn="l">
              <a:spcBef>
                <a:spcPts val="0"/>
              </a:spcBef>
              <a:spcAft>
                <a:spcPts val="0"/>
              </a:spcAft>
              <a:buSzPts val="1400"/>
              <a:buChar char="○"/>
            </a:pPr>
            <a:r>
              <a:rPr lang="en"/>
              <a:t>Random Search</a:t>
            </a:r>
            <a:endParaRPr/>
          </a:p>
          <a:p>
            <a:pPr indent="-317500" lvl="1" marL="914400" rtl="0" algn="l">
              <a:spcBef>
                <a:spcPts val="0"/>
              </a:spcBef>
              <a:spcAft>
                <a:spcPts val="0"/>
              </a:spcAft>
              <a:buSzPts val="1400"/>
              <a:buChar char="○"/>
            </a:pPr>
            <a:r>
              <a:rPr b="1" lang="en"/>
              <a:t>Bayesian Optimization</a:t>
            </a:r>
            <a:endParaRPr b="1"/>
          </a:p>
          <a:p>
            <a:pPr indent="-317500" lvl="1" marL="914400" rtl="0" algn="l">
              <a:spcBef>
                <a:spcPts val="0"/>
              </a:spcBef>
              <a:spcAft>
                <a:spcPts val="0"/>
              </a:spcAft>
              <a:buSzPts val="1400"/>
              <a:buChar char="○"/>
            </a:pPr>
            <a:r>
              <a:rPr lang="en"/>
              <a:t>Hyperband </a:t>
            </a:r>
            <a:endParaRPr/>
          </a:p>
          <a:p>
            <a:pPr indent="-317500" lvl="1" marL="914400" rtl="0" algn="l">
              <a:spcBef>
                <a:spcPts val="0"/>
              </a:spcBef>
              <a:spcAft>
                <a:spcPts val="0"/>
              </a:spcAft>
              <a:buSzPts val="1400"/>
              <a:buChar char="○"/>
            </a:pPr>
            <a:r>
              <a:rPr lang="en"/>
              <a:t>Optuna [1]</a:t>
            </a:r>
            <a:br>
              <a:rPr lang="en"/>
            </a:br>
            <a:endParaRPr/>
          </a:p>
          <a:p>
            <a:pPr indent="-342900" lvl="0" marL="457200" rtl="0" algn="l">
              <a:spcBef>
                <a:spcPts val="0"/>
              </a:spcBef>
              <a:spcAft>
                <a:spcPts val="0"/>
              </a:spcAft>
              <a:buSzPts val="1800"/>
              <a:buChar char="●"/>
            </a:pPr>
            <a:r>
              <a:rPr lang="en"/>
              <a:t>SageMaker can tune up to 20 hyperparameters </a:t>
            </a:r>
            <a:r>
              <a:rPr lang="en"/>
              <a:t>simultaneously [2]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SageMaker Debugger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Debug and profile data when training is going on</a:t>
            </a:r>
            <a:endParaRPr/>
          </a:p>
          <a:p>
            <a:pPr indent="-317500" lvl="1" marL="914400" rtl="0" algn="l">
              <a:spcBef>
                <a:spcPts val="0"/>
              </a:spcBef>
              <a:spcAft>
                <a:spcPts val="0"/>
              </a:spcAft>
              <a:buSzPts val="1400"/>
              <a:buChar char="○"/>
            </a:pPr>
            <a:r>
              <a:rPr lang="en"/>
              <a:t>GPU/CPU Utilization</a:t>
            </a:r>
            <a:endParaRPr/>
          </a:p>
          <a:p>
            <a:pPr indent="-317500" lvl="1" marL="914400" rtl="0" algn="l">
              <a:spcBef>
                <a:spcPts val="0"/>
              </a:spcBef>
              <a:spcAft>
                <a:spcPts val="0"/>
              </a:spcAft>
              <a:buSzPts val="1400"/>
              <a:buChar char="○"/>
            </a:pPr>
            <a:r>
              <a:rPr lang="en"/>
              <a:t>Performance Bottlenecks</a:t>
            </a:r>
            <a:br>
              <a:rPr lang="en"/>
            </a:br>
            <a:br>
              <a:rPr lang="en"/>
            </a:br>
            <a:endParaRPr/>
          </a:p>
          <a:p>
            <a:pPr indent="-342900" lvl="0" marL="457200" rtl="0" algn="l">
              <a:spcBef>
                <a:spcPts val="0"/>
              </a:spcBef>
              <a:spcAft>
                <a:spcPts val="0"/>
              </a:spcAft>
              <a:buSzPts val="1800"/>
              <a:buChar char="●"/>
            </a:pPr>
            <a:r>
              <a:rPr lang="en"/>
              <a:t>Save time and cost by finding issues early</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r>
              <a:rPr lang="en"/>
              <a:t>Stock Tweet Sentiment Classification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t>
            </a:r>
            <a:endParaRPr/>
          </a:p>
          <a:p>
            <a:pPr indent="-317500" lvl="1" marL="914400" rtl="0" algn="l">
              <a:spcBef>
                <a:spcPts val="0"/>
              </a:spcBef>
              <a:spcAft>
                <a:spcPts val="0"/>
              </a:spcAft>
              <a:buSzPts val="1400"/>
              <a:buChar char="○"/>
            </a:pPr>
            <a:r>
              <a:rPr lang="en"/>
              <a:t>Kaggle-</a:t>
            </a:r>
            <a:r>
              <a:rPr lang="en"/>
              <a:t>Stock Market TWEETS Data-NLP-2021 [3] </a:t>
            </a:r>
            <a:endParaRPr/>
          </a:p>
        </p:txBody>
      </p:sp>
      <p:pic>
        <p:nvPicPr>
          <p:cNvPr id="80" name="Google Shape;80;p17"/>
          <p:cNvPicPr preferRelativeResize="0"/>
          <p:nvPr/>
        </p:nvPicPr>
        <p:blipFill rotWithShape="1">
          <a:blip r:embed="rId3">
            <a:alphaModFix/>
          </a:blip>
          <a:srcRect b="0" l="24301" r="14974" t="0"/>
          <a:stretch/>
        </p:blipFill>
        <p:spPr>
          <a:xfrm>
            <a:off x="1201875" y="1869050"/>
            <a:ext cx="5531550" cy="702700"/>
          </a:xfrm>
          <a:prstGeom prst="rect">
            <a:avLst/>
          </a:prstGeom>
          <a:noFill/>
          <a:ln>
            <a:noFill/>
          </a:ln>
        </p:spPr>
      </p:pic>
      <p:pic>
        <p:nvPicPr>
          <p:cNvPr id="81" name="Google Shape;81;p17"/>
          <p:cNvPicPr preferRelativeResize="0"/>
          <p:nvPr/>
        </p:nvPicPr>
        <p:blipFill rotWithShape="1">
          <a:blip r:embed="rId4">
            <a:alphaModFix/>
          </a:blip>
          <a:srcRect b="0" l="24371" r="14716" t="0"/>
          <a:stretch/>
        </p:blipFill>
        <p:spPr>
          <a:xfrm>
            <a:off x="1163450" y="2571750"/>
            <a:ext cx="5569975" cy="854800"/>
          </a:xfrm>
          <a:prstGeom prst="rect">
            <a:avLst/>
          </a:prstGeom>
          <a:noFill/>
          <a:ln>
            <a:noFill/>
          </a:ln>
        </p:spPr>
      </p:pic>
      <p:pic>
        <p:nvPicPr>
          <p:cNvPr id="82" name="Google Shape;82;p17"/>
          <p:cNvPicPr preferRelativeResize="0"/>
          <p:nvPr/>
        </p:nvPicPr>
        <p:blipFill rotWithShape="1">
          <a:blip r:embed="rId5">
            <a:alphaModFix/>
          </a:blip>
          <a:srcRect b="0" l="25598" r="15539" t="0"/>
          <a:stretch/>
        </p:blipFill>
        <p:spPr>
          <a:xfrm>
            <a:off x="1201875" y="3423075"/>
            <a:ext cx="5434275" cy="154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t>
            </a:r>
            <a:endParaRPr/>
          </a:p>
          <a:p>
            <a:pPr indent="-317500" lvl="1" marL="914400" rtl="0" algn="l">
              <a:spcBef>
                <a:spcPts val="0"/>
              </a:spcBef>
              <a:spcAft>
                <a:spcPts val="0"/>
              </a:spcAft>
              <a:buSzPts val="1400"/>
              <a:buChar char="○"/>
            </a:pPr>
            <a:r>
              <a:rPr lang="en"/>
              <a:t>Kaggle-Stock Market TWEETS Data-NLP-2021 [3] </a:t>
            </a:r>
            <a:endParaRPr/>
          </a:p>
          <a:p>
            <a:pPr indent="-317500" lvl="2" marL="1371600" rtl="0" algn="l">
              <a:spcBef>
                <a:spcPts val="0"/>
              </a:spcBef>
              <a:spcAft>
                <a:spcPts val="0"/>
              </a:spcAft>
              <a:buSzPts val="1400"/>
              <a:buChar char="■"/>
            </a:pPr>
            <a:r>
              <a:rPr lang="en"/>
              <a:t>Positive: 4124</a:t>
            </a:r>
            <a:endParaRPr/>
          </a:p>
          <a:p>
            <a:pPr indent="-317500" lvl="2" marL="1371600" rtl="0" algn="l">
              <a:spcBef>
                <a:spcPts val="0"/>
              </a:spcBef>
              <a:spcAft>
                <a:spcPts val="0"/>
              </a:spcAft>
              <a:buSzPts val="1400"/>
              <a:buChar char="■"/>
            </a:pPr>
            <a:r>
              <a:rPr lang="en"/>
              <a:t>Neutral: 528</a:t>
            </a:r>
            <a:endParaRPr/>
          </a:p>
          <a:p>
            <a:pPr indent="-317500" lvl="2" marL="1371600" rtl="0" algn="l">
              <a:spcBef>
                <a:spcPts val="0"/>
              </a:spcBef>
              <a:spcAft>
                <a:spcPts val="0"/>
              </a:spcAft>
              <a:buSzPts val="1400"/>
              <a:buChar char="■"/>
            </a:pPr>
            <a:r>
              <a:rPr lang="en"/>
              <a:t>Negative: 348</a:t>
            </a:r>
            <a:endParaRPr/>
          </a:p>
          <a:p>
            <a:pPr indent="-317500" lvl="2" marL="1371600" rtl="0" algn="l">
              <a:spcBef>
                <a:spcPts val="0"/>
              </a:spcBef>
              <a:spcAft>
                <a:spcPts val="0"/>
              </a:spcAft>
              <a:buSzPts val="1400"/>
              <a:buChar char="■"/>
            </a:pPr>
            <a:r>
              <a:rPr lang="en"/>
              <a:t>Downsampling to make a balanced dataset</a:t>
            </a:r>
            <a:endParaRPr/>
          </a:p>
          <a:p>
            <a:pPr indent="-342900" lvl="0" marL="457200" rtl="0" algn="l">
              <a:spcBef>
                <a:spcPts val="0"/>
              </a:spcBef>
              <a:spcAft>
                <a:spcPts val="0"/>
              </a:spcAft>
              <a:buSzPts val="1800"/>
              <a:buChar char="●"/>
            </a:pPr>
            <a:r>
              <a:rPr lang="en"/>
              <a:t>Code:</a:t>
            </a:r>
            <a:endParaRPr/>
          </a:p>
          <a:p>
            <a:pPr indent="-317500" lvl="1" marL="914400" rtl="0" algn="l">
              <a:spcBef>
                <a:spcPts val="0"/>
              </a:spcBef>
              <a:spcAft>
                <a:spcPts val="0"/>
              </a:spcAft>
              <a:buSzPts val="1400"/>
              <a:buChar char="○"/>
            </a:pPr>
            <a:r>
              <a:rPr lang="en"/>
              <a:t>Reuse code from </a:t>
            </a:r>
            <a:r>
              <a:rPr lang="en"/>
              <a:t>Coursera-Practical Data Science on the AWS Cloud [5]</a:t>
            </a:r>
            <a:endParaRPr/>
          </a:p>
          <a:p>
            <a:pPr indent="-317500" lvl="2" marL="1371600" rtl="0" algn="l">
              <a:spcBef>
                <a:spcPts val="0"/>
              </a:spcBef>
              <a:spcAft>
                <a:spcPts val="0"/>
              </a:spcAft>
              <a:buSzPts val="1400"/>
              <a:buChar char="■"/>
            </a:pPr>
            <a:r>
              <a:rPr lang="en"/>
              <a:t>Women’s Clothing Review Classification Project</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652625" y="3875626"/>
            <a:ext cx="7417999" cy="115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Case Study-Stock Tweet Sentiment Classification</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1: tokenization: twitter-roberta-base-sentiment-latest [4]</a:t>
            </a:r>
            <a:endParaRPr/>
          </a:p>
          <a:p>
            <a:pPr indent="-317500" lvl="1" marL="914400" rtl="0" algn="l">
              <a:spcBef>
                <a:spcPts val="0"/>
              </a:spcBef>
              <a:spcAft>
                <a:spcPts val="0"/>
              </a:spcAft>
              <a:buSzPts val="1400"/>
              <a:buChar char="○"/>
            </a:pPr>
            <a:r>
              <a:rPr lang="en" sz="1250">
                <a:solidFill>
                  <a:srgbClr val="4B5563"/>
                </a:solidFill>
                <a:highlight>
                  <a:srgbClr val="FFFFFF"/>
                </a:highlight>
                <a:latin typeface="Roboto"/>
                <a:ea typeface="Roboto"/>
                <a:cs typeface="Roboto"/>
                <a:sym typeface="Roboto"/>
              </a:rPr>
              <a:t>roBERTa-base model trained on ~124M tweets from January 2018 to December 2021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982200" y="1955376"/>
            <a:ext cx="5363199" cy="71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2: Hyperparameter Tuning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51700" y="2395354"/>
            <a:ext cx="5320624" cy="1921075"/>
          </a:xfrm>
          <a:prstGeom prst="rect">
            <a:avLst/>
          </a:prstGeom>
          <a:noFill/>
          <a:ln>
            <a:noFill/>
          </a:ln>
        </p:spPr>
      </p:pic>
      <p:pic>
        <p:nvPicPr>
          <p:cNvPr id="104" name="Google Shape;104;p20"/>
          <p:cNvPicPr preferRelativeResize="0"/>
          <p:nvPr/>
        </p:nvPicPr>
        <p:blipFill rotWithShape="1">
          <a:blip r:embed="rId4">
            <a:alphaModFix/>
          </a:blip>
          <a:srcRect b="0" l="0" r="53260" t="0"/>
          <a:stretch/>
        </p:blipFill>
        <p:spPr>
          <a:xfrm>
            <a:off x="4442775" y="2350975"/>
            <a:ext cx="4273848" cy="1745750"/>
          </a:xfrm>
          <a:prstGeom prst="rect">
            <a:avLst/>
          </a:prstGeom>
          <a:noFill/>
          <a:ln>
            <a:noFill/>
          </a:ln>
        </p:spPr>
      </p:pic>
      <p:sp>
        <p:nvSpPr>
          <p:cNvPr id="105" name="Google Shape;105;p20"/>
          <p:cNvSpPr txBox="1"/>
          <p:nvPr/>
        </p:nvSpPr>
        <p:spPr>
          <a:xfrm>
            <a:off x="342475" y="196435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Define Hyperparameters</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Study-Stock Tweet Sentiment Classification</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2: Hyperparameter Tuning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2" name="Google Shape;112;p21"/>
          <p:cNvSpPr txBox="1"/>
          <p:nvPr/>
        </p:nvSpPr>
        <p:spPr>
          <a:xfrm>
            <a:off x="258450" y="1873900"/>
            <a:ext cx="39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Next </a:t>
            </a:r>
            <a:r>
              <a:rPr lang="en">
                <a:solidFill>
                  <a:srgbClr val="FF0000"/>
                </a:solidFill>
              </a:rPr>
              <a:t>Define Estimator to train models</a:t>
            </a:r>
            <a:endParaRPr>
              <a:solidFill>
                <a:srgbClr val="FF0000"/>
              </a:solidFill>
            </a:endParaRPr>
          </a:p>
        </p:txBody>
      </p:sp>
      <p:pic>
        <p:nvPicPr>
          <p:cNvPr id="113" name="Google Shape;113;p21"/>
          <p:cNvPicPr preferRelativeResize="0"/>
          <p:nvPr/>
        </p:nvPicPr>
        <p:blipFill>
          <a:blip r:embed="rId3">
            <a:alphaModFix/>
          </a:blip>
          <a:stretch>
            <a:fillRect/>
          </a:stretch>
        </p:blipFill>
        <p:spPr>
          <a:xfrm>
            <a:off x="258450" y="2345150"/>
            <a:ext cx="4197999" cy="243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