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99" r:id="rId7"/>
    <p:sldId id="300" r:id="rId8"/>
    <p:sldId id="302" r:id="rId9"/>
    <p:sldId id="301" r:id="rId10"/>
    <p:sldId id="303" r:id="rId11"/>
    <p:sldId id="305" r:id="rId12"/>
    <p:sldId id="29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646" autoAdjust="0"/>
  </p:normalViewPr>
  <p:slideViewPr>
    <p:cSldViewPr snapToGrid="0">
      <p:cViewPr varScale="1">
        <p:scale>
          <a:sx n="98" d="100"/>
          <a:sy n="98" d="100"/>
        </p:scale>
        <p:origin x="786" y="312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i L" userId="fffa66e71c035d84" providerId="LiveId" clId="{B3F27301-026F-470C-852D-61FD378DE2B1}"/>
    <pc:docChg chg="undo custSel addSld delSld modSld">
      <pc:chgData name="Lei L" userId="fffa66e71c035d84" providerId="LiveId" clId="{B3F27301-026F-470C-852D-61FD378DE2B1}" dt="2025-07-23T21:05:59.095" v="55" actId="2696"/>
      <pc:docMkLst>
        <pc:docMk/>
      </pc:docMkLst>
      <pc:sldChg chg="modSp mod">
        <pc:chgData name="Lei L" userId="fffa66e71c035d84" providerId="LiveId" clId="{B3F27301-026F-470C-852D-61FD378DE2B1}" dt="2025-07-23T21:04:04.513" v="14" actId="20577"/>
        <pc:sldMkLst>
          <pc:docMk/>
          <pc:sldMk cId="1325608595" sldId="257"/>
        </pc:sldMkLst>
        <pc:spChg chg="mod">
          <ac:chgData name="Lei L" userId="fffa66e71c035d84" providerId="LiveId" clId="{B3F27301-026F-470C-852D-61FD378DE2B1}" dt="2025-07-23T21:04:04.513" v="14" actId="20577"/>
          <ac:spMkLst>
            <pc:docMk/>
            <pc:sldMk cId="1325608595" sldId="257"/>
            <ac:spMk id="3" creationId="{22788C46-D0BC-4307-AE55-7601A139E7CB}"/>
          </ac:spMkLst>
        </pc:spChg>
      </pc:sldChg>
      <pc:sldChg chg="add del">
        <pc:chgData name="Lei L" userId="fffa66e71c035d84" providerId="LiveId" clId="{B3F27301-026F-470C-852D-61FD378DE2B1}" dt="2025-07-23T21:05:59.095" v="55" actId="2696"/>
        <pc:sldMkLst>
          <pc:docMk/>
          <pc:sldMk cId="1609673525" sldId="296"/>
        </pc:sldMkLst>
      </pc:sldChg>
      <pc:sldChg chg="modSp mod">
        <pc:chgData name="Lei L" userId="fffa66e71c035d84" providerId="LiveId" clId="{B3F27301-026F-470C-852D-61FD378DE2B1}" dt="2025-07-23T21:05:24.812" v="53" actId="20577"/>
        <pc:sldMkLst>
          <pc:docMk/>
          <pc:sldMk cId="231129588" sldId="305"/>
        </pc:sldMkLst>
        <pc:spChg chg="mod">
          <ac:chgData name="Lei L" userId="fffa66e71c035d84" providerId="LiveId" clId="{B3F27301-026F-470C-852D-61FD378DE2B1}" dt="2025-07-23T21:04:19.957" v="29" actId="20577"/>
          <ac:spMkLst>
            <pc:docMk/>
            <pc:sldMk cId="231129588" sldId="305"/>
            <ac:spMk id="2" creationId="{1C42FAA1-2155-BF9B-B16B-AF402AFD6343}"/>
          </ac:spMkLst>
        </pc:spChg>
        <pc:spChg chg="mod">
          <ac:chgData name="Lei L" userId="fffa66e71c035d84" providerId="LiveId" clId="{B3F27301-026F-470C-852D-61FD378DE2B1}" dt="2025-07-23T21:05:24.812" v="53" actId="20577"/>
          <ac:spMkLst>
            <pc:docMk/>
            <pc:sldMk cId="231129588" sldId="305"/>
            <ac:spMk id="5" creationId="{FED26D73-B7A2-A034-3557-DDDA928FD115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Sale Price</a:t>
            </a:r>
            <a:r>
              <a:rPr lang="en-US" baseline="0"/>
              <a:t> vs. Profit (Power Model)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'Demand_vs_Price_Modeling (2)'!$E$48:$E$105</c:f>
              <c:numCache>
                <c:formatCode>_("$"* #,##0_);_("$"* \(#,##0\);_("$"* "-"??_);_(@_)</c:formatCode>
                <c:ptCount val="58"/>
                <c:pt idx="0">
                  <c:v>260</c:v>
                </c:pt>
                <c:pt idx="1">
                  <c:v>270</c:v>
                </c:pt>
                <c:pt idx="2">
                  <c:v>280</c:v>
                </c:pt>
                <c:pt idx="3">
                  <c:v>290</c:v>
                </c:pt>
                <c:pt idx="4">
                  <c:v>300</c:v>
                </c:pt>
                <c:pt idx="5">
                  <c:v>310</c:v>
                </c:pt>
                <c:pt idx="6">
                  <c:v>320</c:v>
                </c:pt>
                <c:pt idx="7">
                  <c:v>330</c:v>
                </c:pt>
                <c:pt idx="8">
                  <c:v>340</c:v>
                </c:pt>
                <c:pt idx="9">
                  <c:v>350</c:v>
                </c:pt>
                <c:pt idx="10">
                  <c:v>360</c:v>
                </c:pt>
                <c:pt idx="11">
                  <c:v>370</c:v>
                </c:pt>
                <c:pt idx="12">
                  <c:v>380</c:v>
                </c:pt>
                <c:pt idx="13">
                  <c:v>390</c:v>
                </c:pt>
                <c:pt idx="14">
                  <c:v>400</c:v>
                </c:pt>
                <c:pt idx="15">
                  <c:v>410</c:v>
                </c:pt>
                <c:pt idx="16">
                  <c:v>420</c:v>
                </c:pt>
                <c:pt idx="17">
                  <c:v>430</c:v>
                </c:pt>
                <c:pt idx="18">
                  <c:v>440</c:v>
                </c:pt>
                <c:pt idx="19">
                  <c:v>450</c:v>
                </c:pt>
                <c:pt idx="20">
                  <c:v>460</c:v>
                </c:pt>
                <c:pt idx="21">
                  <c:v>470</c:v>
                </c:pt>
                <c:pt idx="22">
                  <c:v>480</c:v>
                </c:pt>
                <c:pt idx="23">
                  <c:v>490</c:v>
                </c:pt>
                <c:pt idx="24">
                  <c:v>500</c:v>
                </c:pt>
                <c:pt idx="25">
                  <c:v>510</c:v>
                </c:pt>
                <c:pt idx="26">
                  <c:v>520</c:v>
                </c:pt>
                <c:pt idx="27">
                  <c:v>530</c:v>
                </c:pt>
                <c:pt idx="28">
                  <c:v>540</c:v>
                </c:pt>
                <c:pt idx="29">
                  <c:v>550</c:v>
                </c:pt>
                <c:pt idx="30">
                  <c:v>560</c:v>
                </c:pt>
                <c:pt idx="31">
                  <c:v>570</c:v>
                </c:pt>
                <c:pt idx="32">
                  <c:v>580</c:v>
                </c:pt>
                <c:pt idx="33">
                  <c:v>590</c:v>
                </c:pt>
                <c:pt idx="34">
                  <c:v>600</c:v>
                </c:pt>
                <c:pt idx="35">
                  <c:v>610</c:v>
                </c:pt>
                <c:pt idx="36">
                  <c:v>620</c:v>
                </c:pt>
                <c:pt idx="37">
                  <c:v>630</c:v>
                </c:pt>
                <c:pt idx="38">
                  <c:v>640</c:v>
                </c:pt>
                <c:pt idx="39">
                  <c:v>650</c:v>
                </c:pt>
                <c:pt idx="40">
                  <c:v>660</c:v>
                </c:pt>
                <c:pt idx="41">
                  <c:v>670</c:v>
                </c:pt>
                <c:pt idx="42">
                  <c:v>680</c:v>
                </c:pt>
                <c:pt idx="43">
                  <c:v>690</c:v>
                </c:pt>
                <c:pt idx="44">
                  <c:v>700</c:v>
                </c:pt>
                <c:pt idx="45">
                  <c:v>710</c:v>
                </c:pt>
                <c:pt idx="46">
                  <c:v>720</c:v>
                </c:pt>
                <c:pt idx="47">
                  <c:v>730</c:v>
                </c:pt>
                <c:pt idx="48">
                  <c:v>740</c:v>
                </c:pt>
                <c:pt idx="49">
                  <c:v>750</c:v>
                </c:pt>
                <c:pt idx="50">
                  <c:v>760</c:v>
                </c:pt>
                <c:pt idx="51">
                  <c:v>770</c:v>
                </c:pt>
                <c:pt idx="52">
                  <c:v>780</c:v>
                </c:pt>
                <c:pt idx="53">
                  <c:v>790</c:v>
                </c:pt>
                <c:pt idx="54">
                  <c:v>800</c:v>
                </c:pt>
                <c:pt idx="55">
                  <c:v>810</c:v>
                </c:pt>
                <c:pt idx="56">
                  <c:v>820</c:v>
                </c:pt>
                <c:pt idx="57">
                  <c:v>830</c:v>
                </c:pt>
              </c:numCache>
            </c:numRef>
          </c:xVal>
          <c:yVal>
            <c:numRef>
              <c:f>'Demand_vs_Price_Modeling (2)'!$F$48:$F$105</c:f>
              <c:numCache>
                <c:formatCode>_("$"* #,##0_);_("$"* \(#,##0\);_("$"* "-"??_);_(@_)</c:formatCode>
                <c:ptCount val="58"/>
                <c:pt idx="0">
                  <c:v>139175.87502775947</c:v>
                </c:pt>
                <c:pt idx="1">
                  <c:v>259286.54078785935</c:v>
                </c:pt>
                <c:pt idx="2">
                  <c:v>363226.905250757</c:v>
                </c:pt>
                <c:pt idx="3">
                  <c:v>453383.39473321196</c:v>
                </c:pt>
                <c:pt idx="4">
                  <c:v>531735.79906527372</c:v>
                </c:pt>
                <c:pt idx="5">
                  <c:v>599936.27279943321</c:v>
                </c:pt>
                <c:pt idx="6">
                  <c:v>659371.14128662832</c:v>
                </c:pt>
                <c:pt idx="7">
                  <c:v>711209.64016903192</c:v>
                </c:pt>
                <c:pt idx="8">
                  <c:v>756442.63723968528</c:v>
                </c:pt>
                <c:pt idx="9">
                  <c:v>795913.61029327102</c:v>
                </c:pt>
                <c:pt idx="10">
                  <c:v>830343.59190360014</c:v>
                </c:pt>
                <c:pt idx="11">
                  <c:v>860351.37965494348</c:v>
                </c:pt>
                <c:pt idx="12">
                  <c:v>886470.00528350379</c:v>
                </c:pt>
                <c:pt idx="13">
                  <c:v>909160.22854457307</c:v>
                </c:pt>
                <c:pt idx="14">
                  <c:v>928821.65035988763</c:v>
                </c:pt>
                <c:pt idx="15">
                  <c:v>945801.90995445382</c:v>
                </c:pt>
                <c:pt idx="16">
                  <c:v>960404.33152393973</c:v>
                </c:pt>
                <c:pt idx="17">
                  <c:v>972894.30970862787</c:v>
                </c:pt>
                <c:pt idx="18">
                  <c:v>983504.66411162145</c:v>
                </c:pt>
                <c:pt idx="19">
                  <c:v>992440.14711004472</c:v>
                </c:pt>
                <c:pt idx="20">
                  <c:v>999881.25317107816</c:v>
                </c:pt>
                <c:pt idx="21">
                  <c:v>1005987.4494859097</c:v>
                </c:pt>
                <c:pt idx="22">
                  <c:v>1010899.925234477</c:v>
                </c:pt>
                <c:pt idx="23">
                  <c:v>1014743.9388750407</c:v>
                </c:pt>
                <c:pt idx="24">
                  <c:v>1017630.8285121893</c:v>
                </c:pt>
                <c:pt idx="25">
                  <c:v>1019659.7388661277</c:v>
                </c:pt>
                <c:pt idx="26">
                  <c:v>1020919.1090528421</c:v>
                </c:pt>
                <c:pt idx="27">
                  <c:v>1021487.9578300315</c:v>
                </c:pt>
                <c:pt idx="28">
                  <c:v>1021436.9968100728</c:v>
                </c:pt>
                <c:pt idx="29">
                  <c:v>1020829.5971091248</c:v>
                </c:pt>
                <c:pt idx="30">
                  <c:v>1019722.6307705705</c:v>
                </c:pt>
                <c:pt idx="31">
                  <c:v>1018167.2048975942</c:v>
                </c:pt>
                <c:pt idx="32">
                  <c:v>1016209.303615676</c:v>
                </c:pt>
                <c:pt idx="33">
                  <c:v>1013890.3506513374</c:v>
                </c:pt>
                <c:pt idx="34">
                  <c:v>1011247.7033704214</c:v>
                </c:pt>
                <c:pt idx="35">
                  <c:v>1011247.6363366472</c:v>
                </c:pt>
                <c:pt idx="36">
                  <c:v>1011247.6363366472</c:v>
                </c:pt>
                <c:pt idx="37">
                  <c:v>1011247.6363366472</c:v>
                </c:pt>
                <c:pt idx="38">
                  <c:v>1011247.6363366472</c:v>
                </c:pt>
                <c:pt idx="39">
                  <c:v>1011247.6363366472</c:v>
                </c:pt>
                <c:pt idx="40">
                  <c:v>1011247.6363366472</c:v>
                </c:pt>
                <c:pt idx="41">
                  <c:v>1011247.6363366472</c:v>
                </c:pt>
                <c:pt idx="42">
                  <c:v>1011247.6363366472</c:v>
                </c:pt>
                <c:pt idx="43">
                  <c:v>1011247.6363366472</c:v>
                </c:pt>
                <c:pt idx="44">
                  <c:v>1011247.6363366472</c:v>
                </c:pt>
                <c:pt idx="45">
                  <c:v>1011247.6363366472</c:v>
                </c:pt>
                <c:pt idx="46">
                  <c:v>1011247.6363366472</c:v>
                </c:pt>
                <c:pt idx="47">
                  <c:v>1011247.6363366472</c:v>
                </c:pt>
                <c:pt idx="48">
                  <c:v>1011247.6363366472</c:v>
                </c:pt>
                <c:pt idx="49">
                  <c:v>1011247.6363366472</c:v>
                </c:pt>
                <c:pt idx="50">
                  <c:v>1011247.6363366472</c:v>
                </c:pt>
                <c:pt idx="51">
                  <c:v>1011247.6363366472</c:v>
                </c:pt>
                <c:pt idx="52">
                  <c:v>1011247.6363366472</c:v>
                </c:pt>
                <c:pt idx="53">
                  <c:v>1011247.6363366472</c:v>
                </c:pt>
                <c:pt idx="54">
                  <c:v>1011247.6363366472</c:v>
                </c:pt>
                <c:pt idx="55">
                  <c:v>1011247.6363366472</c:v>
                </c:pt>
                <c:pt idx="56">
                  <c:v>1011247.6363366472</c:v>
                </c:pt>
                <c:pt idx="57">
                  <c:v>1011247.6363366472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F2-4474-AFA7-441BFC2333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3382271"/>
        <c:axId val="363384671"/>
      </c:scatterChart>
      <c:valAx>
        <c:axId val="3633822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4671"/>
        <c:crosses val="autoZero"/>
        <c:crossBetween val="midCat"/>
      </c:valAx>
      <c:valAx>
        <c:axId val="3633846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Profit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&quot;$&quot;* #,##0_);_(&quot;$&quot;* \(#,##0\);_(&quot;$&quot;* &quot;-&quot;??_);_(@_)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63382271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7/23/2025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61" r:id="rId7"/>
    <p:sldLayoutId id="2147483666" r:id="rId8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dirty="0"/>
              <a:t>Maximizing Profitability Through Smart Pricing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74130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dirty="0"/>
              <a:t>Introduction</a:t>
            </a:r>
          </a:p>
          <a:p>
            <a:r>
              <a:rPr lang="en-US" sz="2400" dirty="0"/>
              <a:t>Objectives: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Step 1 Model development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Step 2 Finding the best Model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Step 3 Calculate absolute percent error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Step 4 Model the business using Power model</a:t>
            </a:r>
          </a:p>
          <a:p>
            <a:r>
              <a:rPr lang="en-US" sz="2400" dirty="0"/>
              <a:t>Summarize and take aways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FD2B-93ED-B938-4EEB-52AC2C827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4283D-170B-D318-713D-24F0A22E4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5997236" cy="3332832"/>
          </a:xfrm>
        </p:spPr>
        <p:txBody>
          <a:bodyPr>
            <a:normAutofit/>
          </a:bodyPr>
          <a:lstStyle/>
          <a:p>
            <a:r>
              <a:rPr lang="en-US" sz="1800" dirty="0"/>
              <a:t>Business problem:</a:t>
            </a:r>
          </a:p>
          <a:p>
            <a:r>
              <a:rPr lang="en-US" sz="1800" dirty="0"/>
              <a:t>Top Good Pest Zapper is a company specializing in the manufacturing of electric pest zappers. This year, they have decided to directly market and sell their products, rather than relying on a partner. In response to the highly competitive market landscape, Top Good aims to leverage statistical models to refine their pricing and marketing strategies, enabling more informed decision-making and a stronger market presence.</a:t>
            </a:r>
          </a:p>
        </p:txBody>
      </p:sp>
    </p:spTree>
    <p:extLst>
      <p:ext uri="{BB962C8B-B14F-4D97-AF65-F5344CB8AC3E}">
        <p14:creationId xmlns:p14="http://schemas.microsoft.com/office/powerpoint/2010/main" val="1061405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D1A2B-C75F-F916-B1EA-DFD9E1328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658A0-07AE-CFA6-54F2-B1E55481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 Model development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7CC80-7EB2-D027-53ED-30696A7D27C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9755969" y="1994801"/>
            <a:ext cx="2025446" cy="4504138"/>
          </a:xfrm>
        </p:spPr>
        <p:txBody>
          <a:bodyPr>
            <a:normAutofit/>
          </a:bodyPr>
          <a:lstStyle/>
          <a:p>
            <a:r>
              <a:rPr lang="en-US" sz="1800" dirty="0"/>
              <a:t>Based on historical sales data, including price and demand trends from the past year, the marketing team has developed three predictive models to compare and identify the most effective one.</a:t>
            </a:r>
          </a:p>
          <a:p>
            <a:r>
              <a:rPr lang="en-US" sz="1800" dirty="0"/>
              <a:t>Models: Linear, power, exponential</a:t>
            </a:r>
          </a:p>
        </p:txBody>
      </p:sp>
      <p:pic>
        <p:nvPicPr>
          <p:cNvPr id="9" name="Content Placeholder 8" descr="A screenshot of a graph&#10;&#10;AI-generated content may be incorrect.">
            <a:extLst>
              <a:ext uri="{FF2B5EF4-FFF2-40B4-BE49-F238E27FC236}">
                <a16:creationId xmlns:a16="http://schemas.microsoft.com/office/drawing/2014/main" id="{968B7114-0119-3600-CB44-2AD56AB3B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5790" y="1922101"/>
            <a:ext cx="8486227" cy="3603654"/>
          </a:xfrm>
        </p:spPr>
      </p:pic>
    </p:spTree>
    <p:extLst>
      <p:ext uri="{BB962C8B-B14F-4D97-AF65-F5344CB8AC3E}">
        <p14:creationId xmlns:p14="http://schemas.microsoft.com/office/powerpoint/2010/main" val="1967101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7371C-44FA-FCCC-A33E-7DBA28905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E08C3-DE9E-A091-C183-B8A12197B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 Finding the best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8EC6A-C370-4620-2AC6-79735124FA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0" y="2023983"/>
            <a:ext cx="2493227" cy="3773701"/>
          </a:xfrm>
        </p:spPr>
        <p:txBody>
          <a:bodyPr/>
          <a:lstStyle/>
          <a:p>
            <a:r>
              <a:rPr lang="en-US" sz="1800" dirty="0"/>
              <a:t>Findings:</a:t>
            </a:r>
          </a:p>
          <a:p>
            <a:r>
              <a:rPr lang="en-US" sz="1800" dirty="0"/>
              <a:t>Among the line graphs from Linear, Power, and  Exponential Models, the </a:t>
            </a:r>
            <a:r>
              <a:rPr lang="en-US" sz="1800" b="1" dirty="0"/>
              <a:t>Power model</a:t>
            </a:r>
            <a:r>
              <a:rPr lang="en-US" sz="1800" dirty="0"/>
              <a:t> appears to be more accurate, as it aligns better with the actual demand in the price vs. demand relationship.</a:t>
            </a:r>
            <a:endParaRPr lang="en-US" dirty="0"/>
          </a:p>
        </p:txBody>
      </p:sp>
      <p:pic>
        <p:nvPicPr>
          <p:cNvPr id="12" name="Content Placeholder 11" descr="A graph with blue dots and numbers&#10;&#10;AI-generated content may be incorrect.">
            <a:extLst>
              <a:ext uri="{FF2B5EF4-FFF2-40B4-BE49-F238E27FC236}">
                <a16:creationId xmlns:a16="http://schemas.microsoft.com/office/drawing/2014/main" id="{8B84EDC5-5B99-00B5-27E2-F75033CE89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1789897"/>
            <a:ext cx="7402576" cy="4328801"/>
          </a:xfrm>
        </p:spPr>
      </p:pic>
    </p:spTree>
    <p:extLst>
      <p:ext uri="{BB962C8B-B14F-4D97-AF65-F5344CB8AC3E}">
        <p14:creationId xmlns:p14="http://schemas.microsoft.com/office/powerpoint/2010/main" val="3275672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1539B5-2130-0187-1172-6EB354AD1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142EE-2B3B-CD0B-E618-F2C505E45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3 Calculate Abs Percent Error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94DBF-B0B8-197E-DA5C-13E4392EDE5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1" y="2023984"/>
            <a:ext cx="2027264" cy="3332832"/>
          </a:xfrm>
        </p:spPr>
        <p:txBody>
          <a:bodyPr>
            <a:normAutofit/>
          </a:bodyPr>
          <a:lstStyle/>
          <a:p>
            <a:r>
              <a:rPr lang="en-US" sz="1800" dirty="0"/>
              <a:t>Findings: </a:t>
            </a:r>
          </a:p>
          <a:p>
            <a:r>
              <a:rPr lang="en-US" sz="1800" dirty="0"/>
              <a:t>Among the three models, Power model has the smallest absolute percent error, meaning we can rely on this model for further actions.</a:t>
            </a:r>
          </a:p>
        </p:txBody>
      </p:sp>
      <p:pic>
        <p:nvPicPr>
          <p:cNvPr id="8" name="Content Placeholder 7" descr="A screenshot of a spreadsheet&#10;&#10;AI-generated content may be incorrect.">
            <a:extLst>
              <a:ext uri="{FF2B5EF4-FFF2-40B4-BE49-F238E27FC236}">
                <a16:creationId xmlns:a16="http://schemas.microsoft.com/office/drawing/2014/main" id="{B9CFA0F7-9410-F86A-51E3-81278A653B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7492" y="2023984"/>
            <a:ext cx="7534809" cy="2675338"/>
          </a:xfrm>
        </p:spPr>
      </p:pic>
    </p:spTree>
    <p:extLst>
      <p:ext uri="{BB962C8B-B14F-4D97-AF65-F5344CB8AC3E}">
        <p14:creationId xmlns:p14="http://schemas.microsoft.com/office/powerpoint/2010/main" val="284298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2700B-B147-6C4E-1E08-2882BC923F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C3077-00CD-5F62-C4E7-D4FF3813F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10129399" cy="1653371"/>
          </a:xfrm>
        </p:spPr>
        <p:txBody>
          <a:bodyPr/>
          <a:lstStyle/>
          <a:p>
            <a:r>
              <a:rPr lang="en-US" dirty="0"/>
              <a:t>Step 4 Model the Business(Power model)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5113E4-03D2-4B95-D7DE-28B8C307D96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8919411" y="1789897"/>
            <a:ext cx="2909916" cy="3920239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y = ax^b</a:t>
            </a:r>
          </a:p>
          <a:p>
            <a:r>
              <a:rPr lang="en-US" sz="1600" dirty="0"/>
              <a:t>x = price</a:t>
            </a:r>
          </a:p>
          <a:p>
            <a:r>
              <a:rPr lang="en-US" sz="1600" dirty="0"/>
              <a:t>a = 4827406.32     </a:t>
            </a:r>
          </a:p>
          <a:p>
            <a:r>
              <a:rPr lang="en-US" sz="1600" dirty="0"/>
              <a:t>b = -1.88</a:t>
            </a:r>
          </a:p>
          <a:p>
            <a:r>
              <a:rPr lang="en-US" sz="1600" dirty="0"/>
              <a:t>Cost per unit: $250     </a:t>
            </a:r>
          </a:p>
          <a:p>
            <a:r>
              <a:rPr lang="en-US" sz="1800" dirty="0"/>
              <a:t>Findings:</a:t>
            </a:r>
          </a:p>
          <a:p>
            <a:r>
              <a:rPr lang="en-US" sz="1800" dirty="0"/>
              <a:t>With a fixed cost of $250 per unit, the graph illustrates that profit increases up to a price of $530, after which it slightly decreases and remains steady thereafter.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6491EB-ABCE-4297-AD48-070915C5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657844"/>
              </p:ext>
            </p:extLst>
          </p:nvPr>
        </p:nvGraphicFramePr>
        <p:xfrm>
          <a:off x="680677" y="2023984"/>
          <a:ext cx="7548923" cy="342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96273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7A783E-58B0-162D-B990-F4F6C331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2FAA1-2155-BF9B-B16B-AF402AFD6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1" y="136526"/>
            <a:ext cx="10129399" cy="1653371"/>
          </a:xfrm>
        </p:spPr>
        <p:txBody>
          <a:bodyPr/>
          <a:lstStyle/>
          <a:p>
            <a:r>
              <a:rPr lang="en-US" dirty="0"/>
              <a:t>Summarize &amp; take aways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ED26D73-B7A2-A034-3557-DDDA928FD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7626311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Used techniques: MS Excel (graph, VLOOKUP ), PowerPoint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Best predictive model: power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Inventory Strategy:</a:t>
            </a:r>
            <a:r>
              <a:rPr lang="en-US" sz="1800" dirty="0"/>
              <a:t> an annual demand of 3,640 units is the optimal quantity for maximizing profit. Deviating from this amount—either too few or too many units—is not recommended.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b="1" dirty="0"/>
              <a:t>Pricing strategy: </a:t>
            </a:r>
            <a:r>
              <a:rPr lang="en-US" sz="1900" dirty="0"/>
              <a:t>price the product at </a:t>
            </a:r>
            <a:r>
              <a:rPr lang="en-US" sz="1900" b="1" dirty="0"/>
              <a:t>$530 </a:t>
            </a:r>
            <a:r>
              <a:rPr lang="en-US" sz="1900" dirty="0"/>
              <a:t>per unit will maximize annual profit.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900" dirty="0"/>
              <a:t>Constrain: optimal pricing and inventory subject to change if the cost of unit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9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Lei Liu</a:t>
            </a:r>
          </a:p>
          <a:p>
            <a:r>
              <a:rPr lang="en-US" dirty="0"/>
              <a:t>408-805-6749</a:t>
            </a:r>
          </a:p>
          <a:p>
            <a:r>
              <a:rPr lang="en-US" dirty="0"/>
              <a:t>lauraliu1117@gmail.com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{84FB64B6-DF8A-40DC-BF7B-5D258AF9028F}TF0e83fa2d-9a66-4e5e-9e82-acc620be7a498e277179_win32-f234380521c6</Template>
  <TotalTime>110</TotalTime>
  <Words>413</Words>
  <Application>Microsoft Office PowerPoint</Application>
  <PresentationFormat>Widescreen</PresentationFormat>
  <Paragraphs>48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Custom</vt:lpstr>
      <vt:lpstr>Maximizing Profitability Through Smart Pricing Presentation</vt:lpstr>
      <vt:lpstr>Agenda</vt:lpstr>
      <vt:lpstr>Introduction</vt:lpstr>
      <vt:lpstr>Step 1 Model development</vt:lpstr>
      <vt:lpstr>Step 2 Finding the best model</vt:lpstr>
      <vt:lpstr>Step 3 Calculate Abs Percent Error</vt:lpstr>
      <vt:lpstr>Step 4 Model the Business(Power model)</vt:lpstr>
      <vt:lpstr>Summarize &amp; take aways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Lei L</dc:creator>
  <cp:lastModifiedBy>Lei L</cp:lastModifiedBy>
  <cp:revision>8</cp:revision>
  <dcterms:created xsi:type="dcterms:W3CDTF">2025-07-23T17:31:54Z</dcterms:created>
  <dcterms:modified xsi:type="dcterms:W3CDTF">2025-07-23T21:06:04Z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