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99" r:id="rId7"/>
    <p:sldId id="300" r:id="rId8"/>
    <p:sldId id="302" r:id="rId9"/>
    <p:sldId id="301" r:id="rId10"/>
    <p:sldId id="303" r:id="rId11"/>
    <p:sldId id="30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27301-026F-470C-852D-61FD378DE2B1}" v="3" dt="2025-07-24T00:21:26.03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646" autoAdjust="0"/>
  </p:normalViewPr>
  <p:slideViewPr>
    <p:cSldViewPr snapToGrid="0">
      <p:cViewPr varScale="1">
        <p:scale>
          <a:sx n="98" d="100"/>
          <a:sy n="98" d="100"/>
        </p:scale>
        <p:origin x="786" y="31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L" userId="fffa66e71c035d84" providerId="LiveId" clId="{B3F27301-026F-470C-852D-61FD378DE2B1}"/>
    <pc:docChg chg="undo custSel addSld delSld modSld">
      <pc:chgData name="Lei L" userId="fffa66e71c035d84" providerId="LiveId" clId="{B3F27301-026F-470C-852D-61FD378DE2B1}" dt="2025-07-24T00:25:47.491" v="963" actId="20577"/>
      <pc:docMkLst>
        <pc:docMk/>
      </pc:docMkLst>
      <pc:sldChg chg="modSp mod">
        <pc:chgData name="Lei L" userId="fffa66e71c035d84" providerId="LiveId" clId="{B3F27301-026F-470C-852D-61FD378DE2B1}" dt="2025-07-24T00:23:57.519" v="884" actId="20577"/>
        <pc:sldMkLst>
          <pc:docMk/>
          <pc:sldMk cId="1325608595" sldId="257"/>
        </pc:sldMkLst>
        <pc:spChg chg="mod">
          <ac:chgData name="Lei L" userId="fffa66e71c035d84" providerId="LiveId" clId="{B3F27301-026F-470C-852D-61FD378DE2B1}" dt="2025-07-24T00:23:57.519" v="884" actId="20577"/>
          <ac:spMkLst>
            <pc:docMk/>
            <pc:sldMk cId="1325608595" sldId="257"/>
            <ac:spMk id="3" creationId="{22788C46-D0BC-4307-AE55-7601A139E7CB}"/>
          </ac:spMkLst>
        </pc:spChg>
      </pc:sldChg>
      <pc:sldChg chg="add del">
        <pc:chgData name="Lei L" userId="fffa66e71c035d84" providerId="LiveId" clId="{B3F27301-026F-470C-852D-61FD378DE2B1}" dt="2025-07-23T21:05:59.095" v="55" actId="2696"/>
        <pc:sldMkLst>
          <pc:docMk/>
          <pc:sldMk cId="1609673525" sldId="296"/>
        </pc:sldMkLst>
      </pc:sldChg>
      <pc:sldChg chg="modSp mod">
        <pc:chgData name="Lei L" userId="fffa66e71c035d84" providerId="LiveId" clId="{B3F27301-026F-470C-852D-61FD378DE2B1}" dt="2025-07-24T00:21:26.031" v="743"/>
        <pc:sldMkLst>
          <pc:docMk/>
          <pc:sldMk cId="1061405587" sldId="299"/>
        </pc:sldMkLst>
        <pc:spChg chg="mod">
          <ac:chgData name="Lei L" userId="fffa66e71c035d84" providerId="LiveId" clId="{B3F27301-026F-470C-852D-61FD378DE2B1}" dt="2025-07-24T00:21:26.031" v="743"/>
          <ac:spMkLst>
            <pc:docMk/>
            <pc:sldMk cId="1061405587" sldId="299"/>
            <ac:spMk id="3" creationId="{78B4283D-170B-D318-713D-24F0A22E4448}"/>
          </ac:spMkLst>
        </pc:spChg>
      </pc:sldChg>
      <pc:sldChg chg="modSp mod">
        <pc:chgData name="Lei L" userId="fffa66e71c035d84" providerId="LiveId" clId="{B3F27301-026F-470C-852D-61FD378DE2B1}" dt="2025-07-24T00:17:39.973" v="702" actId="27636"/>
        <pc:sldMkLst>
          <pc:docMk/>
          <pc:sldMk cId="1967101489" sldId="300"/>
        </pc:sldMkLst>
        <pc:spChg chg="mod">
          <ac:chgData name="Lei L" userId="fffa66e71c035d84" providerId="LiveId" clId="{B3F27301-026F-470C-852D-61FD378DE2B1}" dt="2025-07-24T00:17:39.973" v="702" actId="27636"/>
          <ac:spMkLst>
            <pc:docMk/>
            <pc:sldMk cId="1967101489" sldId="300"/>
            <ac:spMk id="4" creationId="{7297CC80-7EB2-D027-53ED-30696A7D27C0}"/>
          </ac:spMkLst>
        </pc:spChg>
      </pc:sldChg>
      <pc:sldChg chg="modSp mod">
        <pc:chgData name="Lei L" userId="fffa66e71c035d84" providerId="LiveId" clId="{B3F27301-026F-470C-852D-61FD378DE2B1}" dt="2025-07-24T00:24:30.946" v="942" actId="6549"/>
        <pc:sldMkLst>
          <pc:docMk/>
          <pc:sldMk cId="284298839" sldId="301"/>
        </pc:sldMkLst>
        <pc:spChg chg="mod">
          <ac:chgData name="Lei L" userId="fffa66e71c035d84" providerId="LiveId" clId="{B3F27301-026F-470C-852D-61FD378DE2B1}" dt="2025-07-24T00:24:30.946" v="942" actId="6549"/>
          <ac:spMkLst>
            <pc:docMk/>
            <pc:sldMk cId="284298839" sldId="301"/>
            <ac:spMk id="2" creationId="{851142EE-2B3B-CD0B-E618-F2C505E45610}"/>
          </ac:spMkLst>
        </pc:spChg>
        <pc:spChg chg="mod">
          <ac:chgData name="Lei L" userId="fffa66e71c035d84" providerId="LiveId" clId="{B3F27301-026F-470C-852D-61FD378DE2B1}" dt="2025-07-23T23:43:22.381" v="480" actId="27636"/>
          <ac:spMkLst>
            <pc:docMk/>
            <pc:sldMk cId="284298839" sldId="301"/>
            <ac:spMk id="4" creationId="{C8A94DBF-B0B8-197E-DA5C-13E4392EDE57}"/>
          </ac:spMkLst>
        </pc:spChg>
      </pc:sldChg>
      <pc:sldChg chg="modSp mod">
        <pc:chgData name="Lei L" userId="fffa66e71c035d84" providerId="LiveId" clId="{B3F27301-026F-470C-852D-61FD378DE2B1}" dt="2025-07-23T23:39:47.632" v="327" actId="20577"/>
        <pc:sldMkLst>
          <pc:docMk/>
          <pc:sldMk cId="3275672813" sldId="302"/>
        </pc:sldMkLst>
        <pc:spChg chg="mod">
          <ac:chgData name="Lei L" userId="fffa66e71c035d84" providerId="LiveId" clId="{B3F27301-026F-470C-852D-61FD378DE2B1}" dt="2025-07-23T23:39:47.632" v="327" actId="20577"/>
          <ac:spMkLst>
            <pc:docMk/>
            <pc:sldMk cId="3275672813" sldId="302"/>
            <ac:spMk id="2" creationId="{E27E08C3-DE9E-A091-C183-B8A12197B246}"/>
          </ac:spMkLst>
        </pc:spChg>
      </pc:sldChg>
      <pc:sldChg chg="modSp mod">
        <pc:chgData name="Lei L" userId="fffa66e71c035d84" providerId="LiveId" clId="{B3F27301-026F-470C-852D-61FD378DE2B1}" dt="2025-07-24T00:25:47.491" v="963" actId="20577"/>
        <pc:sldMkLst>
          <pc:docMk/>
          <pc:sldMk cId="231129588" sldId="305"/>
        </pc:sldMkLst>
        <pc:spChg chg="mod">
          <ac:chgData name="Lei L" userId="fffa66e71c035d84" providerId="LiveId" clId="{B3F27301-026F-470C-852D-61FD378DE2B1}" dt="2025-07-24T00:25:47.491" v="963" actId="20577"/>
          <ac:spMkLst>
            <pc:docMk/>
            <pc:sldMk cId="231129588" sldId="305"/>
            <ac:spMk id="2" creationId="{1C42FAA1-2155-BF9B-B16B-AF402AFD6343}"/>
          </ac:spMkLst>
        </pc:spChg>
        <pc:spChg chg="mod">
          <ac:chgData name="Lei L" userId="fffa66e71c035d84" providerId="LiveId" clId="{B3F27301-026F-470C-852D-61FD378DE2B1}" dt="2025-07-24T00:19:10.540" v="716" actId="20577"/>
          <ac:spMkLst>
            <pc:docMk/>
            <pc:sldMk cId="231129588" sldId="305"/>
            <ac:spMk id="5" creationId="{FED26D73-B7A2-A034-3557-DDDA928FD11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a:t>
            </a:r>
            <a:r>
              <a:rPr lang="en-US" baseline="0"/>
              <a:t> vs. Profit (Power Model)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'Demand_vs_Price_Modeling (2)'!$E$48:$E$105</c:f>
              <c:numCache>
                <c:formatCode>_("$"* #,##0_);_("$"* \(#,##0\);_("$"* "-"??_);_(@_)</c:formatCode>
                <c:ptCount val="58"/>
                <c:pt idx="0">
                  <c:v>260</c:v>
                </c:pt>
                <c:pt idx="1">
                  <c:v>270</c:v>
                </c:pt>
                <c:pt idx="2">
                  <c:v>280</c:v>
                </c:pt>
                <c:pt idx="3">
                  <c:v>290</c:v>
                </c:pt>
                <c:pt idx="4">
                  <c:v>300</c:v>
                </c:pt>
                <c:pt idx="5">
                  <c:v>310</c:v>
                </c:pt>
                <c:pt idx="6">
                  <c:v>320</c:v>
                </c:pt>
                <c:pt idx="7">
                  <c:v>330</c:v>
                </c:pt>
                <c:pt idx="8">
                  <c:v>340</c:v>
                </c:pt>
                <c:pt idx="9">
                  <c:v>350</c:v>
                </c:pt>
                <c:pt idx="10">
                  <c:v>360</c:v>
                </c:pt>
                <c:pt idx="11">
                  <c:v>370</c:v>
                </c:pt>
                <c:pt idx="12">
                  <c:v>380</c:v>
                </c:pt>
                <c:pt idx="13">
                  <c:v>390</c:v>
                </c:pt>
                <c:pt idx="14">
                  <c:v>400</c:v>
                </c:pt>
                <c:pt idx="15">
                  <c:v>410</c:v>
                </c:pt>
                <c:pt idx="16">
                  <c:v>420</c:v>
                </c:pt>
                <c:pt idx="17">
                  <c:v>430</c:v>
                </c:pt>
                <c:pt idx="18">
                  <c:v>440</c:v>
                </c:pt>
                <c:pt idx="19">
                  <c:v>450</c:v>
                </c:pt>
                <c:pt idx="20">
                  <c:v>460</c:v>
                </c:pt>
                <c:pt idx="21">
                  <c:v>470</c:v>
                </c:pt>
                <c:pt idx="22">
                  <c:v>480</c:v>
                </c:pt>
                <c:pt idx="23">
                  <c:v>490</c:v>
                </c:pt>
                <c:pt idx="24">
                  <c:v>500</c:v>
                </c:pt>
                <c:pt idx="25">
                  <c:v>510</c:v>
                </c:pt>
                <c:pt idx="26">
                  <c:v>520</c:v>
                </c:pt>
                <c:pt idx="27">
                  <c:v>530</c:v>
                </c:pt>
                <c:pt idx="28">
                  <c:v>540</c:v>
                </c:pt>
                <c:pt idx="29">
                  <c:v>550</c:v>
                </c:pt>
                <c:pt idx="30">
                  <c:v>560</c:v>
                </c:pt>
                <c:pt idx="31">
                  <c:v>570</c:v>
                </c:pt>
                <c:pt idx="32">
                  <c:v>580</c:v>
                </c:pt>
                <c:pt idx="33">
                  <c:v>590</c:v>
                </c:pt>
                <c:pt idx="34">
                  <c:v>600</c:v>
                </c:pt>
                <c:pt idx="35">
                  <c:v>610</c:v>
                </c:pt>
                <c:pt idx="36">
                  <c:v>620</c:v>
                </c:pt>
                <c:pt idx="37">
                  <c:v>630</c:v>
                </c:pt>
                <c:pt idx="38">
                  <c:v>640</c:v>
                </c:pt>
                <c:pt idx="39">
                  <c:v>650</c:v>
                </c:pt>
                <c:pt idx="40">
                  <c:v>660</c:v>
                </c:pt>
                <c:pt idx="41">
                  <c:v>670</c:v>
                </c:pt>
                <c:pt idx="42">
                  <c:v>680</c:v>
                </c:pt>
                <c:pt idx="43">
                  <c:v>690</c:v>
                </c:pt>
                <c:pt idx="44">
                  <c:v>700</c:v>
                </c:pt>
                <c:pt idx="45">
                  <c:v>710</c:v>
                </c:pt>
                <c:pt idx="46">
                  <c:v>720</c:v>
                </c:pt>
                <c:pt idx="47">
                  <c:v>730</c:v>
                </c:pt>
                <c:pt idx="48">
                  <c:v>740</c:v>
                </c:pt>
                <c:pt idx="49">
                  <c:v>750</c:v>
                </c:pt>
                <c:pt idx="50">
                  <c:v>760</c:v>
                </c:pt>
                <c:pt idx="51">
                  <c:v>770</c:v>
                </c:pt>
                <c:pt idx="52">
                  <c:v>780</c:v>
                </c:pt>
                <c:pt idx="53">
                  <c:v>790</c:v>
                </c:pt>
                <c:pt idx="54">
                  <c:v>800</c:v>
                </c:pt>
                <c:pt idx="55">
                  <c:v>810</c:v>
                </c:pt>
                <c:pt idx="56">
                  <c:v>820</c:v>
                </c:pt>
                <c:pt idx="57">
                  <c:v>830</c:v>
                </c:pt>
              </c:numCache>
            </c:numRef>
          </c:xVal>
          <c:yVal>
            <c:numRef>
              <c:f>'Demand_vs_Price_Modeling (2)'!$F$48:$F$105</c:f>
              <c:numCache>
                <c:formatCode>_("$"* #,##0_);_("$"* \(#,##0\);_("$"* "-"??_);_(@_)</c:formatCode>
                <c:ptCount val="58"/>
                <c:pt idx="0">
                  <c:v>139175.87502775947</c:v>
                </c:pt>
                <c:pt idx="1">
                  <c:v>259286.54078785935</c:v>
                </c:pt>
                <c:pt idx="2">
                  <c:v>363226.905250757</c:v>
                </c:pt>
                <c:pt idx="3">
                  <c:v>453383.39473321196</c:v>
                </c:pt>
                <c:pt idx="4">
                  <c:v>531735.79906527372</c:v>
                </c:pt>
                <c:pt idx="5">
                  <c:v>599936.27279943321</c:v>
                </c:pt>
                <c:pt idx="6">
                  <c:v>659371.14128662832</c:v>
                </c:pt>
                <c:pt idx="7">
                  <c:v>711209.64016903192</c:v>
                </c:pt>
                <c:pt idx="8">
                  <c:v>756442.63723968528</c:v>
                </c:pt>
                <c:pt idx="9">
                  <c:v>795913.61029327102</c:v>
                </c:pt>
                <c:pt idx="10">
                  <c:v>830343.59190360014</c:v>
                </c:pt>
                <c:pt idx="11">
                  <c:v>860351.37965494348</c:v>
                </c:pt>
                <c:pt idx="12">
                  <c:v>886470.00528350379</c:v>
                </c:pt>
                <c:pt idx="13">
                  <c:v>909160.22854457307</c:v>
                </c:pt>
                <c:pt idx="14">
                  <c:v>928821.65035988763</c:v>
                </c:pt>
                <c:pt idx="15">
                  <c:v>945801.90995445382</c:v>
                </c:pt>
                <c:pt idx="16">
                  <c:v>960404.33152393973</c:v>
                </c:pt>
                <c:pt idx="17">
                  <c:v>972894.30970862787</c:v>
                </c:pt>
                <c:pt idx="18">
                  <c:v>983504.66411162145</c:v>
                </c:pt>
                <c:pt idx="19">
                  <c:v>992440.14711004472</c:v>
                </c:pt>
                <c:pt idx="20">
                  <c:v>999881.25317107816</c:v>
                </c:pt>
                <c:pt idx="21">
                  <c:v>1005987.4494859097</c:v>
                </c:pt>
                <c:pt idx="22">
                  <c:v>1010899.925234477</c:v>
                </c:pt>
                <c:pt idx="23">
                  <c:v>1014743.9388750407</c:v>
                </c:pt>
                <c:pt idx="24">
                  <c:v>1017630.8285121893</c:v>
                </c:pt>
                <c:pt idx="25">
                  <c:v>1019659.7388661277</c:v>
                </c:pt>
                <c:pt idx="26">
                  <c:v>1020919.1090528421</c:v>
                </c:pt>
                <c:pt idx="27">
                  <c:v>1021487.9578300315</c:v>
                </c:pt>
                <c:pt idx="28">
                  <c:v>1021436.9968100728</c:v>
                </c:pt>
                <c:pt idx="29">
                  <c:v>1020829.5971091248</c:v>
                </c:pt>
                <c:pt idx="30">
                  <c:v>1019722.6307705705</c:v>
                </c:pt>
                <c:pt idx="31">
                  <c:v>1018167.2048975942</c:v>
                </c:pt>
                <c:pt idx="32">
                  <c:v>1016209.303615676</c:v>
                </c:pt>
                <c:pt idx="33">
                  <c:v>1013890.3506513374</c:v>
                </c:pt>
                <c:pt idx="34">
                  <c:v>1011247.7033704214</c:v>
                </c:pt>
                <c:pt idx="35">
                  <c:v>1011247.6363366472</c:v>
                </c:pt>
                <c:pt idx="36">
                  <c:v>1011247.6363366472</c:v>
                </c:pt>
                <c:pt idx="37">
                  <c:v>1011247.6363366472</c:v>
                </c:pt>
                <c:pt idx="38">
                  <c:v>1011247.6363366472</c:v>
                </c:pt>
                <c:pt idx="39">
                  <c:v>1011247.6363366472</c:v>
                </c:pt>
                <c:pt idx="40">
                  <c:v>1011247.6363366472</c:v>
                </c:pt>
                <c:pt idx="41">
                  <c:v>1011247.6363366472</c:v>
                </c:pt>
                <c:pt idx="42">
                  <c:v>1011247.6363366472</c:v>
                </c:pt>
                <c:pt idx="43">
                  <c:v>1011247.6363366472</c:v>
                </c:pt>
                <c:pt idx="44">
                  <c:v>1011247.6363366472</c:v>
                </c:pt>
                <c:pt idx="45">
                  <c:v>1011247.6363366472</c:v>
                </c:pt>
                <c:pt idx="46">
                  <c:v>1011247.6363366472</c:v>
                </c:pt>
                <c:pt idx="47">
                  <c:v>1011247.6363366472</c:v>
                </c:pt>
                <c:pt idx="48">
                  <c:v>1011247.6363366472</c:v>
                </c:pt>
                <c:pt idx="49">
                  <c:v>1011247.6363366472</c:v>
                </c:pt>
                <c:pt idx="50">
                  <c:v>1011247.6363366472</c:v>
                </c:pt>
                <c:pt idx="51">
                  <c:v>1011247.6363366472</c:v>
                </c:pt>
                <c:pt idx="52">
                  <c:v>1011247.6363366472</c:v>
                </c:pt>
                <c:pt idx="53">
                  <c:v>1011247.6363366472</c:v>
                </c:pt>
                <c:pt idx="54">
                  <c:v>1011247.6363366472</c:v>
                </c:pt>
                <c:pt idx="55">
                  <c:v>1011247.6363366472</c:v>
                </c:pt>
                <c:pt idx="56">
                  <c:v>1011247.6363366472</c:v>
                </c:pt>
                <c:pt idx="57">
                  <c:v>1011247.6363366472</c:v>
                </c:pt>
              </c:numCache>
            </c:numRef>
          </c:yVal>
          <c:smooth val="0"/>
          <c:extLst>
            <c:ext xmlns:c16="http://schemas.microsoft.com/office/drawing/2014/chart" uri="{C3380CC4-5D6E-409C-BE32-E72D297353CC}">
              <c16:uniqueId val="{00000000-39F2-4474-AFA7-441BFC233316}"/>
            </c:ext>
          </c:extLst>
        </c:ser>
        <c:dLbls>
          <c:showLegendKey val="0"/>
          <c:showVal val="0"/>
          <c:showCatName val="0"/>
          <c:showSerName val="0"/>
          <c:showPercent val="0"/>
          <c:showBubbleSize val="0"/>
        </c:dLbls>
        <c:axId val="363382271"/>
        <c:axId val="363384671"/>
      </c:scatterChart>
      <c:valAx>
        <c:axId val="3633822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384671"/>
        <c:crosses val="autoZero"/>
        <c:crossBetween val="midCat"/>
      </c:valAx>
      <c:valAx>
        <c:axId val="363384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3822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7/23/2025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Maximizing Profitability Through Smart Pricing Presentation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741307"/>
          </a:xfrm>
        </p:spPr>
        <p:txBody>
          <a:bodyPr vert="horz" lIns="91440" tIns="45720" rIns="91440" bIns="45720" rtlCol="0" anchor="t">
            <a:noAutofit/>
          </a:bodyPr>
          <a:lstStyle/>
          <a:p>
            <a:r>
              <a:rPr lang="en-US" sz="2400" dirty="0"/>
              <a:t>Introduction</a:t>
            </a:r>
          </a:p>
          <a:p>
            <a:r>
              <a:rPr lang="en-US" sz="2400" dirty="0"/>
              <a:t>Objectives:</a:t>
            </a:r>
          </a:p>
          <a:p>
            <a:pPr marL="457200" indent="-457200">
              <a:buFont typeface="Arial" panose="020B0604020202020204" pitchFamily="34" charset="0"/>
              <a:buChar char="•"/>
            </a:pPr>
            <a:r>
              <a:rPr lang="en-US" sz="2400" dirty="0"/>
              <a:t>Step 1 Model development</a:t>
            </a:r>
          </a:p>
          <a:p>
            <a:pPr marL="457200" indent="-457200">
              <a:buFont typeface="Arial" panose="020B0604020202020204" pitchFamily="34" charset="0"/>
              <a:buChar char="•"/>
            </a:pPr>
            <a:r>
              <a:rPr lang="en-US" sz="2400" dirty="0"/>
              <a:t>Step 2 Compare the models</a:t>
            </a:r>
          </a:p>
          <a:p>
            <a:pPr marL="457200" indent="-457200">
              <a:buFont typeface="Arial" panose="020B0604020202020204" pitchFamily="34" charset="0"/>
              <a:buChar char="•"/>
            </a:pPr>
            <a:r>
              <a:rPr lang="en-US" sz="2400" dirty="0"/>
              <a:t>Step 3 Model evaluation and selection</a:t>
            </a:r>
          </a:p>
          <a:p>
            <a:pPr marL="457200" indent="-457200">
              <a:buFont typeface="Arial" panose="020B0604020202020204" pitchFamily="34" charset="0"/>
              <a:buChar char="•"/>
            </a:pPr>
            <a:r>
              <a:rPr lang="en-US" sz="2400" dirty="0"/>
              <a:t>Step 4 Model the business</a:t>
            </a:r>
          </a:p>
          <a:p>
            <a:pPr marL="457200" indent="-457200">
              <a:buFont typeface="Arial" panose="020B0604020202020204" pitchFamily="34" charset="0"/>
              <a:buChar char="•"/>
            </a:pPr>
            <a:r>
              <a:rPr lang="en-US" sz="2400" dirty="0"/>
              <a:t>Summarize and take aways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FD2B-93ED-B938-4EEB-52AC2C8274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8B4283D-170B-D318-713D-24F0A22E4448}"/>
              </a:ext>
            </a:extLst>
          </p:cNvPr>
          <p:cNvSpPr>
            <a:spLocks noGrp="1"/>
          </p:cNvSpPr>
          <p:nvPr>
            <p:ph idx="1"/>
          </p:nvPr>
        </p:nvSpPr>
        <p:spPr>
          <a:xfrm>
            <a:off x="1167493" y="2023984"/>
            <a:ext cx="5997236" cy="3332832"/>
          </a:xfrm>
        </p:spPr>
        <p:txBody>
          <a:bodyPr>
            <a:normAutofit/>
          </a:bodyPr>
          <a:lstStyle/>
          <a:p>
            <a:r>
              <a:rPr lang="en-US" sz="1800" dirty="0"/>
              <a:t>Business problem:</a:t>
            </a:r>
          </a:p>
          <a:p>
            <a:r>
              <a:rPr lang="en-US" sz="1800" dirty="0"/>
              <a:t>Top Good Electronics is a company specializing in designing and manufacturing of robotic floor vacuum and mop machine. </a:t>
            </a:r>
          </a:p>
          <a:p>
            <a:r>
              <a:rPr lang="en-US" sz="1800" dirty="0"/>
              <a:t>This year, Top Good has decided to launch a direct marketing campaign and sell its products independently, rather than relying on a distribution partner. In response to the highly competitive market landscape, the company plans to leverage historical data and statistical modeling to refine its pricing strategy—enabling data-driven decision-making and strengthening its market presence.</a:t>
            </a:r>
          </a:p>
        </p:txBody>
      </p:sp>
    </p:spTree>
    <p:extLst>
      <p:ext uri="{BB962C8B-B14F-4D97-AF65-F5344CB8AC3E}">
        <p14:creationId xmlns:p14="http://schemas.microsoft.com/office/powerpoint/2010/main" val="106140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D1A2B-C75F-F916-B1EA-DFD9E1328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C658A0-07AE-CFA6-54F2-B1E55481C1D7}"/>
              </a:ext>
            </a:extLst>
          </p:cNvPr>
          <p:cNvSpPr>
            <a:spLocks noGrp="1"/>
          </p:cNvSpPr>
          <p:nvPr>
            <p:ph type="title"/>
          </p:nvPr>
        </p:nvSpPr>
        <p:spPr/>
        <p:txBody>
          <a:bodyPr/>
          <a:lstStyle/>
          <a:p>
            <a:r>
              <a:rPr lang="en-US" dirty="0"/>
              <a:t>Step 1 Model development</a:t>
            </a:r>
          </a:p>
        </p:txBody>
      </p:sp>
      <p:sp>
        <p:nvSpPr>
          <p:cNvPr id="4" name="Content Placeholder 3">
            <a:extLst>
              <a:ext uri="{FF2B5EF4-FFF2-40B4-BE49-F238E27FC236}">
                <a16:creationId xmlns:a16="http://schemas.microsoft.com/office/drawing/2014/main" id="{7297CC80-7EB2-D027-53ED-30696A7D27C0}"/>
              </a:ext>
            </a:extLst>
          </p:cNvPr>
          <p:cNvSpPr>
            <a:spLocks noGrp="1"/>
          </p:cNvSpPr>
          <p:nvPr>
            <p:ph idx="10"/>
          </p:nvPr>
        </p:nvSpPr>
        <p:spPr>
          <a:xfrm>
            <a:off x="9824062" y="1304137"/>
            <a:ext cx="2170141" cy="4504138"/>
          </a:xfrm>
        </p:spPr>
        <p:txBody>
          <a:bodyPr>
            <a:normAutofit/>
          </a:bodyPr>
          <a:lstStyle/>
          <a:p>
            <a:r>
              <a:rPr lang="en-US" sz="1800" dirty="0"/>
              <a:t>Based on historical sales data, including price and demand trends from the past year, the marketing team has developed three predictive models to compare and identify the most effective one.</a:t>
            </a:r>
          </a:p>
          <a:p>
            <a:r>
              <a:rPr lang="en-US" sz="1800" dirty="0"/>
              <a:t>Models: </a:t>
            </a:r>
          </a:p>
          <a:p>
            <a:pPr>
              <a:lnSpc>
                <a:spcPct val="110000"/>
              </a:lnSpc>
            </a:pPr>
            <a:r>
              <a:rPr lang="en-US" sz="1800" dirty="0"/>
              <a:t>Linear, </a:t>
            </a:r>
          </a:p>
          <a:p>
            <a:pPr>
              <a:lnSpc>
                <a:spcPct val="110000"/>
              </a:lnSpc>
            </a:pPr>
            <a:r>
              <a:rPr lang="en-US" sz="1800" dirty="0"/>
              <a:t>power,</a:t>
            </a:r>
          </a:p>
          <a:p>
            <a:pPr>
              <a:lnSpc>
                <a:spcPct val="110000"/>
              </a:lnSpc>
            </a:pPr>
            <a:r>
              <a:rPr lang="en-US" sz="1800" dirty="0"/>
              <a:t>exponential</a:t>
            </a:r>
          </a:p>
        </p:txBody>
      </p:sp>
      <p:pic>
        <p:nvPicPr>
          <p:cNvPr id="9" name="Content Placeholder 8" descr="A screenshot of a graph&#10;&#10;AI-generated content may be incorrect.">
            <a:extLst>
              <a:ext uri="{FF2B5EF4-FFF2-40B4-BE49-F238E27FC236}">
                <a16:creationId xmlns:a16="http://schemas.microsoft.com/office/drawing/2014/main" id="{968B7114-0119-3600-CB44-2AD56AB3BD11}"/>
              </a:ext>
            </a:extLst>
          </p:cNvPr>
          <p:cNvPicPr>
            <a:picLocks noGrp="1" noChangeAspect="1"/>
          </p:cNvPicPr>
          <p:nvPr>
            <p:ph idx="1"/>
          </p:nvPr>
        </p:nvPicPr>
        <p:blipFill>
          <a:blip r:embed="rId2"/>
          <a:stretch>
            <a:fillRect/>
          </a:stretch>
        </p:blipFill>
        <p:spPr>
          <a:xfrm>
            <a:off x="1085790" y="1922101"/>
            <a:ext cx="8486227" cy="3603654"/>
          </a:xfrm>
        </p:spPr>
      </p:pic>
    </p:spTree>
    <p:extLst>
      <p:ext uri="{BB962C8B-B14F-4D97-AF65-F5344CB8AC3E}">
        <p14:creationId xmlns:p14="http://schemas.microsoft.com/office/powerpoint/2010/main" val="196710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7371C-44FA-FCCC-A33E-7DBA28905F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E08C3-DE9E-A091-C183-B8A12197B246}"/>
              </a:ext>
            </a:extLst>
          </p:cNvPr>
          <p:cNvSpPr>
            <a:spLocks noGrp="1"/>
          </p:cNvSpPr>
          <p:nvPr>
            <p:ph type="title"/>
          </p:nvPr>
        </p:nvSpPr>
        <p:spPr/>
        <p:txBody>
          <a:bodyPr/>
          <a:lstStyle/>
          <a:p>
            <a:r>
              <a:rPr lang="en-US" dirty="0"/>
              <a:t>Step 2 Compare the models</a:t>
            </a:r>
          </a:p>
        </p:txBody>
      </p:sp>
      <p:sp>
        <p:nvSpPr>
          <p:cNvPr id="4" name="Content Placeholder 3">
            <a:extLst>
              <a:ext uri="{FF2B5EF4-FFF2-40B4-BE49-F238E27FC236}">
                <a16:creationId xmlns:a16="http://schemas.microsoft.com/office/drawing/2014/main" id="{D748EC6A-C370-4620-2AC6-79735124FA00}"/>
              </a:ext>
            </a:extLst>
          </p:cNvPr>
          <p:cNvSpPr>
            <a:spLocks noGrp="1"/>
          </p:cNvSpPr>
          <p:nvPr>
            <p:ph idx="10"/>
          </p:nvPr>
        </p:nvSpPr>
        <p:spPr>
          <a:xfrm>
            <a:off x="8919410" y="2023983"/>
            <a:ext cx="2493227" cy="3773701"/>
          </a:xfrm>
        </p:spPr>
        <p:txBody>
          <a:bodyPr/>
          <a:lstStyle/>
          <a:p>
            <a:r>
              <a:rPr lang="en-US" sz="1800" dirty="0"/>
              <a:t>Findings:</a:t>
            </a:r>
          </a:p>
          <a:p>
            <a:r>
              <a:rPr lang="en-US" sz="1800" dirty="0"/>
              <a:t>Among the line graphs from Linear, Power, and  Exponential Models, the </a:t>
            </a:r>
            <a:r>
              <a:rPr lang="en-US" sz="1800" b="1" dirty="0"/>
              <a:t>Power model</a:t>
            </a:r>
            <a:r>
              <a:rPr lang="en-US" sz="1800" dirty="0"/>
              <a:t> appears to be more accurate, as it aligns better with the actual demand in the price vs. demand relationship.</a:t>
            </a:r>
            <a:endParaRPr lang="en-US" dirty="0"/>
          </a:p>
        </p:txBody>
      </p:sp>
      <p:pic>
        <p:nvPicPr>
          <p:cNvPr id="12" name="Content Placeholder 11" descr="A graph with blue dots and numbers&#10;&#10;AI-generated content may be incorrect.">
            <a:extLst>
              <a:ext uri="{FF2B5EF4-FFF2-40B4-BE49-F238E27FC236}">
                <a16:creationId xmlns:a16="http://schemas.microsoft.com/office/drawing/2014/main" id="{8B84EDC5-5B99-00B5-27E2-F75033CE8962}"/>
              </a:ext>
            </a:extLst>
          </p:cNvPr>
          <p:cNvPicPr>
            <a:picLocks noGrp="1" noChangeAspect="1"/>
          </p:cNvPicPr>
          <p:nvPr>
            <p:ph idx="1"/>
          </p:nvPr>
        </p:nvPicPr>
        <p:blipFill>
          <a:blip r:embed="rId2"/>
          <a:stretch>
            <a:fillRect/>
          </a:stretch>
        </p:blipFill>
        <p:spPr>
          <a:xfrm>
            <a:off x="1167492" y="1789897"/>
            <a:ext cx="7402576" cy="4328801"/>
          </a:xfrm>
        </p:spPr>
      </p:pic>
    </p:spTree>
    <p:extLst>
      <p:ext uri="{BB962C8B-B14F-4D97-AF65-F5344CB8AC3E}">
        <p14:creationId xmlns:p14="http://schemas.microsoft.com/office/powerpoint/2010/main" val="327567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539B5-2130-0187-1172-6EB354AD1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142EE-2B3B-CD0B-E618-F2C505E45610}"/>
              </a:ext>
            </a:extLst>
          </p:cNvPr>
          <p:cNvSpPr>
            <a:spLocks noGrp="1"/>
          </p:cNvSpPr>
          <p:nvPr>
            <p:ph type="title"/>
          </p:nvPr>
        </p:nvSpPr>
        <p:spPr/>
        <p:txBody>
          <a:bodyPr/>
          <a:lstStyle/>
          <a:p>
            <a:r>
              <a:rPr lang="en-US" dirty="0"/>
              <a:t>Step 3 Model evaluation and selection</a:t>
            </a:r>
          </a:p>
        </p:txBody>
      </p:sp>
      <p:sp>
        <p:nvSpPr>
          <p:cNvPr id="4" name="Content Placeholder 3">
            <a:extLst>
              <a:ext uri="{FF2B5EF4-FFF2-40B4-BE49-F238E27FC236}">
                <a16:creationId xmlns:a16="http://schemas.microsoft.com/office/drawing/2014/main" id="{C8A94DBF-B0B8-197E-DA5C-13E4392EDE57}"/>
              </a:ext>
            </a:extLst>
          </p:cNvPr>
          <p:cNvSpPr>
            <a:spLocks noGrp="1"/>
          </p:cNvSpPr>
          <p:nvPr>
            <p:ph idx="10"/>
          </p:nvPr>
        </p:nvSpPr>
        <p:spPr>
          <a:xfrm>
            <a:off x="8919411" y="2023984"/>
            <a:ext cx="2027264" cy="3332832"/>
          </a:xfrm>
        </p:spPr>
        <p:txBody>
          <a:bodyPr>
            <a:normAutofit fontScale="92500" lnSpcReduction="10000"/>
          </a:bodyPr>
          <a:lstStyle/>
          <a:p>
            <a:r>
              <a:rPr lang="en-US" sz="1800" dirty="0"/>
              <a:t>Findings: </a:t>
            </a:r>
          </a:p>
          <a:p>
            <a:r>
              <a:rPr lang="en-US" sz="1800" dirty="0"/>
              <a:t>Among the three models, the Power model has the smallest absolute percent error, which is consistent with the results observed in the prediction graphs. Therefore, it is the most suitable choice for further analysis.</a:t>
            </a:r>
          </a:p>
        </p:txBody>
      </p:sp>
      <p:pic>
        <p:nvPicPr>
          <p:cNvPr id="8" name="Content Placeholder 7" descr="A screenshot of a spreadsheet&#10;&#10;AI-generated content may be incorrect.">
            <a:extLst>
              <a:ext uri="{FF2B5EF4-FFF2-40B4-BE49-F238E27FC236}">
                <a16:creationId xmlns:a16="http://schemas.microsoft.com/office/drawing/2014/main" id="{B9CFA0F7-9410-F86A-51E3-81278A653B97}"/>
              </a:ext>
            </a:extLst>
          </p:cNvPr>
          <p:cNvPicPr>
            <a:picLocks noGrp="1" noChangeAspect="1"/>
          </p:cNvPicPr>
          <p:nvPr>
            <p:ph idx="1"/>
          </p:nvPr>
        </p:nvPicPr>
        <p:blipFill>
          <a:blip r:embed="rId2"/>
          <a:stretch>
            <a:fillRect/>
          </a:stretch>
        </p:blipFill>
        <p:spPr>
          <a:xfrm>
            <a:off x="1167492" y="2023984"/>
            <a:ext cx="7534809" cy="2675338"/>
          </a:xfrm>
        </p:spPr>
      </p:pic>
    </p:spTree>
    <p:extLst>
      <p:ext uri="{BB962C8B-B14F-4D97-AF65-F5344CB8AC3E}">
        <p14:creationId xmlns:p14="http://schemas.microsoft.com/office/powerpoint/2010/main" val="28429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2700B-B147-6C4E-1E08-2882BC923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C3077-00CD-5F62-C4E7-D4FF3813F40A}"/>
              </a:ext>
            </a:extLst>
          </p:cNvPr>
          <p:cNvSpPr>
            <a:spLocks noGrp="1"/>
          </p:cNvSpPr>
          <p:nvPr>
            <p:ph type="title"/>
          </p:nvPr>
        </p:nvSpPr>
        <p:spPr>
          <a:xfrm>
            <a:off x="1167491" y="136526"/>
            <a:ext cx="10129399" cy="1653371"/>
          </a:xfrm>
        </p:spPr>
        <p:txBody>
          <a:bodyPr/>
          <a:lstStyle/>
          <a:p>
            <a:r>
              <a:rPr lang="en-US" dirty="0"/>
              <a:t>Step 4 Model the Business(Power model)</a:t>
            </a:r>
          </a:p>
        </p:txBody>
      </p:sp>
      <p:sp>
        <p:nvSpPr>
          <p:cNvPr id="4" name="Content Placeholder 3">
            <a:extLst>
              <a:ext uri="{FF2B5EF4-FFF2-40B4-BE49-F238E27FC236}">
                <a16:creationId xmlns:a16="http://schemas.microsoft.com/office/drawing/2014/main" id="{E05113E4-03D2-4B95-D7DE-28B8C307D962}"/>
              </a:ext>
            </a:extLst>
          </p:cNvPr>
          <p:cNvSpPr>
            <a:spLocks noGrp="1"/>
          </p:cNvSpPr>
          <p:nvPr>
            <p:ph idx="10"/>
          </p:nvPr>
        </p:nvSpPr>
        <p:spPr>
          <a:xfrm>
            <a:off x="8919411" y="1789897"/>
            <a:ext cx="2909916" cy="3920239"/>
          </a:xfrm>
        </p:spPr>
        <p:txBody>
          <a:bodyPr>
            <a:normAutofit lnSpcReduction="10000"/>
          </a:bodyPr>
          <a:lstStyle/>
          <a:p>
            <a:r>
              <a:rPr lang="en-US" sz="1600" dirty="0"/>
              <a:t>y = ax^b</a:t>
            </a:r>
          </a:p>
          <a:p>
            <a:r>
              <a:rPr lang="en-US" sz="1600" dirty="0"/>
              <a:t>x = price</a:t>
            </a:r>
          </a:p>
          <a:p>
            <a:r>
              <a:rPr lang="en-US" sz="1600" dirty="0"/>
              <a:t>a = 4827406.32     </a:t>
            </a:r>
          </a:p>
          <a:p>
            <a:r>
              <a:rPr lang="en-US" sz="1600" dirty="0"/>
              <a:t>b = -1.88</a:t>
            </a:r>
          </a:p>
          <a:p>
            <a:r>
              <a:rPr lang="en-US" sz="1600" dirty="0"/>
              <a:t>Cost per unit: $250     </a:t>
            </a:r>
          </a:p>
          <a:p>
            <a:r>
              <a:rPr lang="en-US" sz="1800" dirty="0"/>
              <a:t>Findings:</a:t>
            </a:r>
          </a:p>
          <a:p>
            <a:r>
              <a:rPr lang="en-US" sz="1800" dirty="0"/>
              <a:t>With a fixed cost of $250 per unit, the graph illustrates that profit increases up to a price of $530, after which it slightly decreases and remains steady thereafter.</a:t>
            </a:r>
          </a:p>
        </p:txBody>
      </p:sp>
      <p:graphicFrame>
        <p:nvGraphicFramePr>
          <p:cNvPr id="6" name="Content Placeholder 5">
            <a:extLst>
              <a:ext uri="{FF2B5EF4-FFF2-40B4-BE49-F238E27FC236}">
                <a16:creationId xmlns:a16="http://schemas.microsoft.com/office/drawing/2014/main" id="{D46491EB-ABCE-4297-AD48-070915C5746F}"/>
              </a:ext>
            </a:extLst>
          </p:cNvPr>
          <p:cNvGraphicFramePr>
            <a:graphicFrameLocks noGrp="1"/>
          </p:cNvGraphicFramePr>
          <p:nvPr>
            <p:ph idx="1"/>
            <p:extLst>
              <p:ext uri="{D42A27DB-BD31-4B8C-83A1-F6EECF244321}">
                <p14:modId xmlns:p14="http://schemas.microsoft.com/office/powerpoint/2010/main" val="1481657844"/>
              </p:ext>
            </p:extLst>
          </p:nvPr>
        </p:nvGraphicFramePr>
        <p:xfrm>
          <a:off x="680677" y="2023984"/>
          <a:ext cx="7548923" cy="34276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627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A783E-58B0-162D-B990-F4F6C331C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42FAA1-2155-BF9B-B16B-AF402AFD6343}"/>
              </a:ext>
            </a:extLst>
          </p:cNvPr>
          <p:cNvSpPr>
            <a:spLocks noGrp="1"/>
          </p:cNvSpPr>
          <p:nvPr>
            <p:ph type="title"/>
          </p:nvPr>
        </p:nvSpPr>
        <p:spPr>
          <a:xfrm>
            <a:off x="1167491" y="136526"/>
            <a:ext cx="10129399" cy="1653371"/>
          </a:xfrm>
        </p:spPr>
        <p:txBody>
          <a:bodyPr/>
          <a:lstStyle/>
          <a:p>
            <a:r>
              <a:rPr lang="en-US" dirty="0"/>
              <a:t>Conclusion &amp; Take Aways </a:t>
            </a:r>
          </a:p>
        </p:txBody>
      </p:sp>
      <p:sp>
        <p:nvSpPr>
          <p:cNvPr id="5" name="Content Placeholder 4">
            <a:extLst>
              <a:ext uri="{FF2B5EF4-FFF2-40B4-BE49-F238E27FC236}">
                <a16:creationId xmlns:a16="http://schemas.microsoft.com/office/drawing/2014/main" id="{FED26D73-B7A2-A034-3557-DDDA928FD115}"/>
              </a:ext>
            </a:extLst>
          </p:cNvPr>
          <p:cNvSpPr>
            <a:spLocks noGrp="1"/>
          </p:cNvSpPr>
          <p:nvPr>
            <p:ph idx="1"/>
          </p:nvPr>
        </p:nvSpPr>
        <p:spPr>
          <a:xfrm>
            <a:off x="1167492" y="2023984"/>
            <a:ext cx="7626311" cy="3332832"/>
          </a:xfrm>
        </p:spPr>
        <p:txBody>
          <a:bodyPr>
            <a:normAutofit/>
          </a:bodyPr>
          <a:lstStyle/>
          <a:p>
            <a:pPr marL="342900" indent="-342900">
              <a:buFont typeface="Arial" panose="020B0604020202020204" pitchFamily="34" charset="0"/>
              <a:buChar char="•"/>
            </a:pPr>
            <a:r>
              <a:rPr lang="en-US" sz="1900" dirty="0"/>
              <a:t>Used techniques: MS Excel (graph, VLOOKUP ), PowerPoint</a:t>
            </a:r>
          </a:p>
          <a:p>
            <a:pPr marL="342900" indent="-342900">
              <a:buFont typeface="Arial" panose="020B0604020202020204" pitchFamily="34" charset="0"/>
              <a:buChar char="•"/>
            </a:pPr>
            <a:r>
              <a:rPr lang="en-US" sz="1900" dirty="0"/>
              <a:t>Best predictive model: power model</a:t>
            </a:r>
          </a:p>
          <a:p>
            <a:pPr marL="342900" indent="-342900">
              <a:buFont typeface="Arial" panose="020B0604020202020204" pitchFamily="34" charset="0"/>
              <a:buChar char="•"/>
            </a:pPr>
            <a:r>
              <a:rPr lang="en-US" sz="1900" b="1" dirty="0"/>
              <a:t>Pricing strategy: </a:t>
            </a:r>
            <a:r>
              <a:rPr lang="en-US" sz="1900" dirty="0"/>
              <a:t>price the product robotic vacuum at </a:t>
            </a:r>
            <a:r>
              <a:rPr lang="en-US" sz="1900" b="1" dirty="0"/>
              <a:t>$530 </a:t>
            </a:r>
            <a:r>
              <a:rPr lang="en-US" sz="1900" dirty="0"/>
              <a:t>per unit will maximize annual profit.</a:t>
            </a:r>
          </a:p>
          <a:p>
            <a:pPr marL="342900" indent="-342900">
              <a:buFont typeface="Arial" panose="020B0604020202020204" pitchFamily="34" charset="0"/>
              <a:buChar char="•"/>
            </a:pPr>
            <a:r>
              <a:rPr lang="en-US" sz="1900" dirty="0"/>
              <a:t>Constrain: optimal pricing subject to change if the cost of unit changes.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3112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Lei Liu</a:t>
            </a:r>
          </a:p>
          <a:p>
            <a:r>
              <a:rPr lang="en-US" dirty="0"/>
              <a:t>408-805-6749</a:t>
            </a:r>
          </a:p>
          <a:p>
            <a:r>
              <a:rPr lang="en-US" dirty="0"/>
              <a:t>lauraliu1117@gmail.com</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{84FB64B6-DF8A-40DC-BF7B-5D258AF9028F}TF0e83fa2d-9a66-4e5e-9e82-acc620be7a498e277179_win32-f234380521c6</Template>
  <TotalTime>182</TotalTime>
  <Words>397</Words>
  <Application>Microsoft Office PowerPoint</Application>
  <PresentationFormat>Widescreen</PresentationFormat>
  <Paragraphs>51</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Maximizing Profitability Through Smart Pricing Presentation</vt:lpstr>
      <vt:lpstr>Agenda</vt:lpstr>
      <vt:lpstr>Introduction</vt:lpstr>
      <vt:lpstr>Step 1 Model development</vt:lpstr>
      <vt:lpstr>Step 2 Compare the models</vt:lpstr>
      <vt:lpstr>Step 3 Model evaluation and selection</vt:lpstr>
      <vt:lpstr>Step 4 Model the Business(Power model)</vt:lpstr>
      <vt:lpstr>Conclusion &amp; Take Aways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Lei L</dc:creator>
  <cp:lastModifiedBy>Lei L</cp:lastModifiedBy>
  <cp:revision>8</cp:revision>
  <dcterms:created xsi:type="dcterms:W3CDTF">2025-07-23T17:31:54Z</dcterms:created>
  <dcterms:modified xsi:type="dcterms:W3CDTF">2025-07-24T00:25:51Z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