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4" r:id="rId5"/>
    <p:sldId id="263" r:id="rId6"/>
    <p:sldId id="262" r:id="rId7"/>
    <p:sldId id="268" r:id="rId8"/>
    <p:sldId id="271" r:id="rId9"/>
    <p:sldId id="270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2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7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7ED-8A85-428A-91C3-F07344D4CC6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EB47-0032-47F1-BECC-18623E5B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ima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imao/Two_Layer_Hierarchical_Softmax_PyTorch" TargetMode="External"/><Relationship Id="rId2" Type="http://schemas.openxmlformats.org/officeDocument/2006/relationships/hyperlink" Target="https://github.com/leimao/Sampled_Softmax_PyTorch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Two-Layer Hierarchical </a:t>
            </a:r>
            <a:r>
              <a:rPr lang="en-US" sz="4800" b="1" dirty="0" err="1" smtClean="0"/>
              <a:t>Softmax</a:t>
            </a:r>
            <a:r>
              <a:rPr lang="en-US" sz="4800" b="1" dirty="0" smtClean="0"/>
              <a:t> in Penn </a:t>
            </a:r>
            <a:r>
              <a:rPr lang="en-US" sz="4800" b="1" dirty="0" err="1" smtClean="0"/>
              <a:t>TreeBank</a:t>
            </a:r>
            <a:r>
              <a:rPr lang="en-US" sz="4800" b="1" dirty="0" smtClean="0"/>
              <a:t> Language Modeling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7978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Lei Mao</a:t>
            </a:r>
          </a:p>
          <a:p>
            <a:r>
              <a:rPr lang="en-US" dirty="0" smtClean="0"/>
              <a:t>“Depth Charge”</a:t>
            </a:r>
          </a:p>
          <a:p>
            <a:r>
              <a:rPr lang="en-US" dirty="0" smtClean="0"/>
              <a:t>University of Chicago</a:t>
            </a:r>
          </a:p>
          <a:p>
            <a:r>
              <a:rPr lang="en-US" dirty="0" smtClean="0"/>
              <a:t>3/8/2018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higher level API, </a:t>
            </a:r>
            <a:r>
              <a:rPr lang="en-US" dirty="0" err="1" smtClean="0"/>
              <a:t>PyTorch</a:t>
            </a:r>
            <a:r>
              <a:rPr lang="en-US" dirty="0" smtClean="0"/>
              <a:t> still has long way to go to catch up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Theano</a:t>
            </a:r>
            <a:r>
              <a:rPr lang="en-US" dirty="0" smtClean="0"/>
              <a:t> (At least </a:t>
            </a:r>
            <a:r>
              <a:rPr lang="en-US" dirty="0" err="1" smtClean="0"/>
              <a:t>Theano</a:t>
            </a:r>
            <a:r>
              <a:rPr lang="en-US" dirty="0" smtClean="0"/>
              <a:t> will no longer be maintained in the near future is a good news to </a:t>
            </a:r>
            <a:r>
              <a:rPr lang="en-US" dirty="0" err="1" smtClean="0"/>
              <a:t>PyTorch</a:t>
            </a:r>
            <a:r>
              <a:rPr lang="en-US" dirty="0" smtClean="0"/>
              <a:t>).</a:t>
            </a:r>
          </a:p>
          <a:p>
            <a:r>
              <a:rPr lang="en-US" altLang="zh-CN" dirty="0" smtClean="0"/>
              <a:t>Coding</a:t>
            </a:r>
            <a:r>
              <a:rPr lang="en-US" dirty="0" smtClean="0"/>
              <a:t> with </a:t>
            </a:r>
            <a:r>
              <a:rPr lang="en-US" altLang="zh-CN" dirty="0" smtClean="0"/>
              <a:t>t</a:t>
            </a:r>
            <a:r>
              <a:rPr lang="en-US" dirty="0" smtClean="0"/>
              <a:t>ensors in deep learning frameworks always makes people dizzy …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Image result for 懵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2"/>
          <a:stretch/>
        </p:blipFill>
        <p:spPr bwMode="auto">
          <a:xfrm>
            <a:off x="8736868" y="4162719"/>
            <a:ext cx="2381250" cy="20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05863" y="4027782"/>
            <a:ext cx="324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When coding tensor operations,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71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Thanks</a:t>
            </a:r>
            <a:endParaRPr lang="en-US" b="1" dirty="0"/>
          </a:p>
        </p:txBody>
      </p:sp>
      <p:pic>
        <p:nvPicPr>
          <p:cNvPr id="1026" name="Picture 2" descr="http://tfwiki.net/mediawiki/images2/0/09/BWDepthChargeCGI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68" y="2604878"/>
            <a:ext cx="2922475" cy="378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31110" y="6488668"/>
            <a:ext cx="284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 From “Beast War”</a:t>
            </a:r>
            <a:endParaRPr lang="en-US" dirty="0"/>
          </a:p>
        </p:txBody>
      </p:sp>
      <p:pic>
        <p:nvPicPr>
          <p:cNvPr id="1028" name="Picture 4" descr="Image result for depth ch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20" y="3024625"/>
            <a:ext cx="19050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1681" y="2235546"/>
            <a:ext cx="306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not the “Depth Charge”.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815" y="2134996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“Depth Charge”.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3895" y="1665113"/>
            <a:ext cx="595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codes are open-sourced at </a:t>
            </a:r>
            <a:r>
              <a:rPr lang="en-US" dirty="0" smtClean="0">
                <a:hlinkClick r:id="rId4"/>
              </a:rPr>
              <a:t>https://github.com/leimao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6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12" y="1403247"/>
            <a:ext cx="6382049" cy="478653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Pareto Point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10" idx="3"/>
          </p:cNvCxnSpPr>
          <p:nvPr/>
        </p:nvCxnSpPr>
        <p:spPr>
          <a:xfrm flipV="1">
            <a:off x="2412768" y="3123027"/>
            <a:ext cx="1230764" cy="153864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3"/>
          </p:cNvCxnSpPr>
          <p:nvPr/>
        </p:nvCxnSpPr>
        <p:spPr>
          <a:xfrm flipV="1">
            <a:off x="2380455" y="3430754"/>
            <a:ext cx="1415477" cy="450189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4942" y="3092225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(143.79, 0.041)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5528" y="3696277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(129.87, 0.079)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5528" y="2399765"/>
            <a:ext cx="1662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“Depth Charge”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Algorithm Implemented and Tested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00471"/>
              </p:ext>
            </p:extLst>
          </p:nvPr>
        </p:nvGraphicFramePr>
        <p:xfrm>
          <a:off x="838200" y="1545003"/>
          <a:ext cx="10392227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08"/>
                <a:gridCol w="1378040"/>
                <a:gridCol w="1622738"/>
                <a:gridCol w="1313645"/>
                <a:gridCol w="1558344"/>
                <a:gridCol w="1313645"/>
                <a:gridCol w="764702"/>
                <a:gridCol w="1089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 </a:t>
                      </a:r>
                    </a:p>
                    <a:p>
                      <a:r>
                        <a:rPr lang="en-US" dirty="0" smtClean="0"/>
                        <a:t>(Per Batch)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Asymptotic</a:t>
                      </a:r>
                      <a:r>
                        <a:rPr lang="en-US" baseline="0" dirty="0" smtClean="0"/>
                        <a:t>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Sampling </a:t>
                      </a:r>
                      <a:r>
                        <a:rPr lang="en-US" dirty="0" err="1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(sampling 200 negative samples worse than full </a:t>
                      </a:r>
                      <a:r>
                        <a:rPr lang="en-US" dirty="0" err="1" smtClean="0"/>
                        <a:t>softmax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My negative sampling implementation was 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ready for open-source yet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Sampling </a:t>
                      </a:r>
                      <a:r>
                        <a:rPr lang="en-US" dirty="0" err="1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2-6</a:t>
                      </a:r>
                      <a:r>
                        <a:rPr lang="en-US" baseline="0" dirty="0" smtClean="0"/>
                        <a:t> times faster (sampling 100 – 200 negative samples)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Acceptable</a:t>
                      </a:r>
                    </a:p>
                    <a:p>
                      <a:r>
                        <a:rPr lang="en-US" dirty="0" smtClean="0"/>
                        <a:t>Still</a:t>
                      </a:r>
                      <a:r>
                        <a:rPr lang="en-US" baseline="0" dirty="0" smtClean="0"/>
                        <a:t> worse than full </a:t>
                      </a:r>
                      <a:r>
                        <a:rPr lang="en-US" baseline="0" dirty="0" err="1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</a:t>
                      </a:r>
                      <a:r>
                        <a:rPr lang="en-US" dirty="0" err="1" smtClean="0"/>
                        <a:t>Backended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PyTorch</a:t>
                      </a:r>
                      <a:r>
                        <a:rPr lang="en-US" baseline="0" dirty="0" smtClean="0"/>
                        <a:t> code available.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GitHub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Two-Layer Hierarchical </a:t>
                      </a:r>
                      <a:r>
                        <a:rPr lang="en-US" dirty="0" err="1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Hierarchical </a:t>
                      </a:r>
                      <a:r>
                        <a:rPr lang="en-US" dirty="0" err="1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times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good short term.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Theano</a:t>
                      </a:r>
                      <a:r>
                        <a:rPr lang="en-US" dirty="0" smtClean="0"/>
                        <a:t> code available.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NlogN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GitHub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4561" y="6119336"/>
            <a:ext cx="80195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[1] </a:t>
            </a:r>
            <a:r>
              <a:rPr lang="en-US" sz="1400" dirty="0" err="1" smtClean="0"/>
              <a:t>BlackOut</a:t>
            </a:r>
            <a:r>
              <a:rPr lang="en-US" sz="1400" dirty="0" smtClean="0"/>
              <a:t>: Speeding up Recurrent Neural Network Language Models With Very Large Vocabularies, 2016.</a:t>
            </a:r>
          </a:p>
          <a:p>
            <a:r>
              <a:rPr lang="en-US" sz="1400" dirty="0" smtClean="0"/>
              <a:t>[2] On Using Very Large Target Vocabulary for Neural Machine Translation, 2015.</a:t>
            </a:r>
          </a:p>
          <a:p>
            <a:r>
              <a:rPr lang="en-US" sz="1400" dirty="0" smtClean="0"/>
              <a:t>[3] Classes for Fast Maximum Entropy Training, 2001.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17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 to Two-Layer Hierarchical </a:t>
            </a:r>
            <a:r>
              <a:rPr lang="en-US" b="1" dirty="0" err="1" smtClean="0"/>
              <a:t>Softmax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462289" y="2975021"/>
            <a:ext cx="412124" cy="2228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6194" y="2257862"/>
            <a:ext cx="1347047" cy="7171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773" y="3682380"/>
            <a:ext cx="86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26226" y="1994040"/>
            <a:ext cx="9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056193" y="5166583"/>
            <a:ext cx="1347048" cy="84032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54638" y="2043181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54637" y="2414925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46782" y="2786669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46781" y="3158413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54637" y="4749234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54636" y="5120978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46781" y="5492722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46780" y="5864466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14733" y="3664476"/>
            <a:ext cx="0" cy="953197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26224" y="2370540"/>
            <a:ext cx="9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26224" y="2759912"/>
            <a:ext cx="9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26223" y="3106860"/>
            <a:ext cx="9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26225" y="4751646"/>
            <a:ext cx="11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k-3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26223" y="5100010"/>
            <a:ext cx="117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k-2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26223" y="5489382"/>
            <a:ext cx="117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k-1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026222" y="5864466"/>
            <a:ext cx="11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k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4865816" y="2257862"/>
            <a:ext cx="1436394" cy="9927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65816" y="3250458"/>
            <a:ext cx="1443407" cy="27564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940906" y="1994040"/>
            <a:ext cx="9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469318" y="2043181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469317" y="2414925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461462" y="2786669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461461" y="3158413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69317" y="4749234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469316" y="5120978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61461" y="5492722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61460" y="5864466"/>
            <a:ext cx="320191" cy="32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6629413" y="3664476"/>
            <a:ext cx="0" cy="953197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40904" y="2370540"/>
            <a:ext cx="10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 i+1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940904" y="2759912"/>
            <a:ext cx="105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 i+2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940903" y="3106860"/>
            <a:ext cx="105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 i+3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940905" y="4751646"/>
            <a:ext cx="11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r>
              <a:rPr lang="en-US" dirty="0" smtClean="0"/>
              <a:t> </a:t>
            </a:r>
            <a:r>
              <a:rPr lang="en-US" dirty="0" smtClean="0"/>
              <a:t>i+k-3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940903" y="5100010"/>
            <a:ext cx="117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r>
              <a:rPr lang="en-US" dirty="0" smtClean="0"/>
              <a:t> </a:t>
            </a:r>
            <a:r>
              <a:rPr lang="en-US" dirty="0" smtClean="0"/>
              <a:t>i+k-2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940903" y="5489382"/>
            <a:ext cx="117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r>
              <a:rPr lang="en-US" dirty="0" smtClean="0"/>
              <a:t> </a:t>
            </a:r>
            <a:r>
              <a:rPr lang="en-US" dirty="0" smtClean="0"/>
              <a:t>i+k-1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40902" y="5864466"/>
            <a:ext cx="11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r>
              <a:rPr lang="en-US" dirty="0" smtClean="0"/>
              <a:t> </a:t>
            </a:r>
            <a:r>
              <a:rPr lang="en-US" dirty="0" err="1" smtClean="0"/>
              <a:t>i+k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679962" y="3540214"/>
                <a:ext cx="28387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962" y="3540214"/>
                <a:ext cx="2838726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1502" r="-2575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0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 to Two-Layer Hierarchical </a:t>
            </a:r>
            <a:r>
              <a:rPr lang="en-US" b="1" dirty="0" err="1" smtClean="0"/>
              <a:t>Softmax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462289" y="2975021"/>
            <a:ext cx="412124" cy="2228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6688" y="1763033"/>
            <a:ext cx="412124" cy="203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16688" y="4328711"/>
            <a:ext cx="412124" cy="203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28880" y="1893194"/>
            <a:ext cx="1084776" cy="10818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53162" y="3825073"/>
            <a:ext cx="1112010" cy="12542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1646" y="3146402"/>
            <a:ext cx="1163526" cy="11511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1646" y="5177708"/>
            <a:ext cx="1163526" cy="11511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773" y="3682380"/>
            <a:ext cx="86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069" y="2539359"/>
            <a:ext cx="133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</a:t>
            </a:r>
          </a:p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25352" y="1783567"/>
            <a:ext cx="412124" cy="203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610312" y="1791941"/>
            <a:ext cx="1160775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25352" y="4335595"/>
            <a:ext cx="412124" cy="203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15984" y="3757362"/>
            <a:ext cx="1160775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610312" y="4328711"/>
            <a:ext cx="1160775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10311" y="6366901"/>
            <a:ext cx="1160775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069" y="5166582"/>
            <a:ext cx="133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</a:t>
            </a: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97656" y="3146402"/>
            <a:ext cx="4156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Penn </a:t>
            </a:r>
            <a:r>
              <a:rPr lang="en-US" dirty="0" err="1" smtClean="0"/>
              <a:t>TreeBank</a:t>
            </a:r>
            <a:r>
              <a:rPr lang="en-US" dirty="0" smtClean="0"/>
              <a:t> dataset with corpus size of 10,000, this two-layer hierarchical </a:t>
            </a:r>
            <a:r>
              <a:rPr lang="en-US" dirty="0" err="1" smtClean="0"/>
              <a:t>softmax</a:t>
            </a:r>
            <a:r>
              <a:rPr lang="en-US" dirty="0" smtClean="0"/>
              <a:t> is probably better than any other complex hierarchical </a:t>
            </a:r>
            <a:r>
              <a:rPr lang="en-US" dirty="0" err="1" smtClean="0"/>
              <a:t>softmax</a:t>
            </a:r>
            <a:r>
              <a:rPr lang="en-US" dirty="0" smtClean="0"/>
              <a:t>, such as Huffman Tree </a:t>
            </a:r>
            <a:r>
              <a:rPr lang="en-US" dirty="0" err="1" smtClean="0"/>
              <a:t>softmax</a:t>
            </a:r>
            <a:r>
              <a:rPr lang="en-US" dirty="0" smtClean="0"/>
              <a:t>. Because dataset is small and the model is so </a:t>
            </a:r>
            <a:r>
              <a:rPr lang="en-US" b="1" dirty="0" smtClean="0"/>
              <a:t>SIMPLE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0132" y="2363368"/>
            <a:ext cx="87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62963" y="4996280"/>
            <a:ext cx="87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 to Two-Layer Hierarchical </a:t>
            </a:r>
            <a:r>
              <a:rPr lang="en-US" b="1" dirty="0" err="1" smtClean="0"/>
              <a:t>Softmax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462289" y="2975021"/>
            <a:ext cx="412124" cy="2228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6688" y="1763033"/>
            <a:ext cx="412124" cy="203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16688" y="4328711"/>
            <a:ext cx="412124" cy="203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28880" y="1893194"/>
            <a:ext cx="1084776" cy="10818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53162" y="3825073"/>
            <a:ext cx="1112010" cy="12542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1646" y="3146402"/>
            <a:ext cx="1163526" cy="11511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1646" y="5177708"/>
            <a:ext cx="1163526" cy="11511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773" y="3682380"/>
            <a:ext cx="86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069" y="2539359"/>
            <a:ext cx="133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</a:t>
            </a:r>
          </a:p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25352" y="1783567"/>
            <a:ext cx="412124" cy="203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610312" y="1791941"/>
            <a:ext cx="1160775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25352" y="4335595"/>
            <a:ext cx="412124" cy="203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15984" y="3757362"/>
            <a:ext cx="1160775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610312" y="4328711"/>
            <a:ext cx="1160775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10311" y="6366901"/>
            <a:ext cx="1160775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069" y="5166582"/>
            <a:ext cx="133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</a:t>
            </a: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68366" y="2451914"/>
            <a:ext cx="415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training, for any input x, we need to know its target label in both top </a:t>
            </a:r>
            <a:r>
              <a:rPr lang="en-US" dirty="0" err="1" smtClean="0"/>
              <a:t>softmax</a:t>
            </a:r>
            <a:r>
              <a:rPr lang="en-US" dirty="0" smtClean="0"/>
              <a:t> and bottom </a:t>
            </a:r>
            <a:r>
              <a:rPr lang="en-US" dirty="0" err="1" smtClean="0"/>
              <a:t>softmax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16371" y="2102768"/>
            <a:ext cx="230086" cy="2300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16371" y="5838665"/>
            <a:ext cx="230086" cy="2300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83191" y="3898207"/>
                <a:ext cx="59264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𝑏𝑜𝑡𝑡𝑜𝑚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)=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91" y="3898207"/>
                <a:ext cx="5926494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246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14428" y="5614800"/>
                <a:ext cx="3810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𝑐𝑜𝑛𝑡𝑒𝑥𝑡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28" y="5614800"/>
                <a:ext cx="381008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20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273914" y="5245468"/>
            <a:ext cx="19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Minimize the loss: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97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Settings and Performance of the Model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29349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</a:t>
            </a:r>
            <a:r>
              <a:rPr lang="en-US" dirty="0" err="1" smtClean="0"/>
              <a:t>Softmax</a:t>
            </a:r>
            <a:r>
              <a:rPr lang="en-US" dirty="0" smtClean="0"/>
              <a:t> size: 100</a:t>
            </a:r>
          </a:p>
          <a:p>
            <a:r>
              <a:rPr lang="en-US" dirty="0" smtClean="0"/>
              <a:t>Bottom </a:t>
            </a:r>
            <a:r>
              <a:rPr lang="en-US" dirty="0" err="1" smtClean="0"/>
              <a:t>Softmax</a:t>
            </a:r>
            <a:r>
              <a:rPr lang="en-US" dirty="0" smtClean="0"/>
              <a:t> size: 100</a:t>
            </a:r>
          </a:p>
          <a:p>
            <a:r>
              <a:rPr lang="en-US" dirty="0" smtClean="0"/>
              <a:t>(10,000 = 100 x 100)</a:t>
            </a:r>
          </a:p>
          <a:p>
            <a:endParaRPr lang="en-US" dirty="0"/>
          </a:p>
          <a:p>
            <a:r>
              <a:rPr lang="en-US" dirty="0" smtClean="0"/>
              <a:t>Use GRU, </a:t>
            </a:r>
            <a:r>
              <a:rPr lang="en-US" dirty="0" err="1" smtClean="0"/>
              <a:t>Adagrad</a:t>
            </a:r>
            <a:endParaRPr lang="en-US" dirty="0" smtClean="0"/>
          </a:p>
          <a:p>
            <a:r>
              <a:rPr lang="en-US" dirty="0" smtClean="0"/>
              <a:t>Tune </a:t>
            </a:r>
            <a:r>
              <a:rPr lang="en-US" dirty="0" err="1" smtClean="0"/>
              <a:t>lr</a:t>
            </a:r>
            <a:r>
              <a:rPr lang="en-US" dirty="0" smtClean="0"/>
              <a:t>, </a:t>
            </a:r>
            <a:r>
              <a:rPr lang="en-US" dirty="0" err="1" smtClean="0"/>
              <a:t>bptt</a:t>
            </a:r>
            <a:r>
              <a:rPr lang="en-US" dirty="0" smtClean="0"/>
              <a:t>, </a:t>
            </a:r>
            <a:r>
              <a:rPr lang="en-US" dirty="0" err="1" smtClean="0"/>
              <a:t>nhid</a:t>
            </a:r>
            <a:r>
              <a:rPr lang="en-US" dirty="0" smtClean="0"/>
              <a:t>, </a:t>
            </a:r>
            <a:r>
              <a:rPr lang="en-US" dirty="0" err="1" smtClean="0"/>
              <a:t>batch_size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708734"/>
            <a:ext cx="51557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settings are bad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</a:t>
            </a:r>
            <a:r>
              <a:rPr lang="en-US" dirty="0" smtClean="0"/>
              <a:t>ut could be implemented easily.</a:t>
            </a:r>
          </a:p>
          <a:p>
            <a:endParaRPr lang="en-US" dirty="0"/>
          </a:p>
          <a:p>
            <a:r>
              <a:rPr lang="en-US" dirty="0" smtClean="0"/>
              <a:t>Class 1: Word 1-100</a:t>
            </a:r>
          </a:p>
          <a:p>
            <a:r>
              <a:rPr lang="en-US" dirty="0" smtClean="0"/>
              <a:t>Class 2: Word 101-200</a:t>
            </a:r>
          </a:p>
          <a:p>
            <a:r>
              <a:rPr lang="en-US" dirty="0" smtClean="0"/>
              <a:t>Class 3: Word 201-300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Class 100: Word 9901-10000</a:t>
            </a:r>
          </a:p>
          <a:p>
            <a:endParaRPr lang="en-US" dirty="0"/>
          </a:p>
          <a:p>
            <a:r>
              <a:rPr lang="en-US" dirty="0" smtClean="0"/>
              <a:t>It’s basically randomly grouping the words together…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14" y="1482399"/>
            <a:ext cx="4668606" cy="460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6358597"/>
            <a:ext cx="448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grouping probably limits the model.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7863840" y="5655212"/>
            <a:ext cx="781613" cy="7033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Generate a Sample Essay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90074"/>
            <a:ext cx="102803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mae</a:t>
            </a:r>
            <a:r>
              <a:rPr lang="en-US" dirty="0"/>
              <a:t> 's </a:t>
            </a:r>
            <a:r>
              <a:rPr lang="en-US" dirty="0" err="1"/>
              <a:t>british</a:t>
            </a:r>
            <a:r>
              <a:rPr lang="en-US" dirty="0"/>
              <a:t> electronics and environmental health and activities law of money &lt;</a:t>
            </a:r>
            <a:r>
              <a:rPr lang="en-US" dirty="0" err="1"/>
              <a:t>eos</a:t>
            </a:r>
            <a:r>
              <a:rPr lang="en-US" dirty="0"/>
              <a:t>&gt; the </a:t>
            </a:r>
            <a:r>
              <a:rPr lang="en-US" dirty="0" err="1"/>
              <a:t>bonn</a:t>
            </a:r>
            <a:r>
              <a:rPr lang="en-US" dirty="0"/>
              <a:t> plan calls proponents in </a:t>
            </a:r>
            <a:r>
              <a:rPr lang="en-US" dirty="0" smtClean="0"/>
              <a:t>the customer </a:t>
            </a:r>
            <a:r>
              <a:rPr lang="en-US" dirty="0"/>
              <a:t>through the strategy of the ongoing agreement to see the &lt;</a:t>
            </a:r>
            <a:r>
              <a:rPr lang="en-US" dirty="0" err="1"/>
              <a:t>unk</a:t>
            </a:r>
            <a:r>
              <a:rPr lang="en-US" dirty="0"/>
              <a:t>&gt; emergency and agreements &lt;</a:t>
            </a:r>
            <a:r>
              <a:rPr lang="en-US" dirty="0" err="1"/>
              <a:t>eos</a:t>
            </a:r>
            <a:r>
              <a:rPr lang="en-US" dirty="0"/>
              <a:t>&gt; the house expected </a:t>
            </a:r>
            <a:r>
              <a:rPr lang="en-US" dirty="0" smtClean="0"/>
              <a:t>panel use </a:t>
            </a:r>
            <a:r>
              <a:rPr lang="en-US" dirty="0"/>
              <a:t>much regrets of negotiations that the </a:t>
            </a:r>
            <a:r>
              <a:rPr lang="en-US" dirty="0" err="1"/>
              <a:t>u.s.</a:t>
            </a:r>
            <a:r>
              <a:rPr lang="en-US" dirty="0"/>
              <a:t> was stopped by &lt;</a:t>
            </a:r>
            <a:r>
              <a:rPr lang="en-US" dirty="0" err="1"/>
              <a:t>unk</a:t>
            </a:r>
            <a:r>
              <a:rPr lang="en-US" dirty="0"/>
              <a:t>&gt; it is </a:t>
            </a:r>
            <a:r>
              <a:rPr lang="en-US" dirty="0" err="1"/>
              <a:t>n't</a:t>
            </a:r>
            <a:r>
              <a:rPr lang="en-US" dirty="0"/>
              <a:t> &lt;</a:t>
            </a:r>
            <a:r>
              <a:rPr lang="en-US" dirty="0" err="1"/>
              <a:t>unk</a:t>
            </a:r>
            <a:r>
              <a:rPr lang="en-US" dirty="0"/>
              <a:t>&gt; &lt;</a:t>
            </a:r>
            <a:r>
              <a:rPr lang="en-US" dirty="0" err="1"/>
              <a:t>eos</a:t>
            </a:r>
            <a:r>
              <a:rPr lang="en-US" dirty="0"/>
              <a:t>&gt; next </a:t>
            </a:r>
            <a:r>
              <a:rPr lang="en-US" dirty="0" err="1"/>
              <a:t>next</a:t>
            </a:r>
            <a:r>
              <a:rPr lang="en-US" dirty="0"/>
              <a:t> </a:t>
            </a:r>
            <a:r>
              <a:rPr lang="en-US" dirty="0" smtClean="0"/>
              <a:t>October the </a:t>
            </a:r>
            <a:r>
              <a:rPr lang="en-US" dirty="0"/>
              <a:t>labor department said it would take an item in &lt;</a:t>
            </a:r>
            <a:r>
              <a:rPr lang="en-US" dirty="0" err="1"/>
              <a:t>unk</a:t>
            </a:r>
            <a:r>
              <a:rPr lang="en-US" dirty="0"/>
              <a:t>&gt; operation to additional N or $ N for </a:t>
            </a:r>
            <a:r>
              <a:rPr lang="en-US" dirty="0" smtClean="0"/>
              <a:t>the face </a:t>
            </a:r>
            <a:r>
              <a:rPr lang="en-US" dirty="0"/>
              <a:t>value of $ N a share for decades &lt;</a:t>
            </a:r>
            <a:r>
              <a:rPr lang="en-US" dirty="0" err="1"/>
              <a:t>eos</a:t>
            </a:r>
            <a:r>
              <a:rPr lang="en-US" dirty="0"/>
              <a:t>&gt; if </a:t>
            </a:r>
            <a:r>
              <a:rPr lang="en-US" dirty="0" err="1"/>
              <a:t>june</a:t>
            </a:r>
            <a:r>
              <a:rPr lang="en-US" dirty="0"/>
              <a:t> N had more than N days such </a:t>
            </a:r>
            <a:r>
              <a:rPr lang="en-US" dirty="0" smtClean="0"/>
              <a:t>as top </a:t>
            </a:r>
            <a:r>
              <a:rPr lang="en-US" dirty="0"/>
              <a:t>police execution vehicle </a:t>
            </a:r>
            <a:r>
              <a:rPr lang="en-US" dirty="0" err="1"/>
              <a:t>u.s.</a:t>
            </a:r>
            <a:r>
              <a:rPr lang="en-US" dirty="0"/>
              <a:t> abortion &lt;</a:t>
            </a:r>
            <a:r>
              <a:rPr lang="en-US" dirty="0" err="1"/>
              <a:t>eos</a:t>
            </a:r>
            <a:r>
              <a:rPr lang="en-US" dirty="0"/>
              <a:t>&gt; &lt;</a:t>
            </a:r>
            <a:r>
              <a:rPr lang="en-US" dirty="0" err="1"/>
              <a:t>unk</a:t>
            </a:r>
            <a:r>
              <a:rPr lang="en-US" dirty="0"/>
              <a:t>&gt; cutler was asked not to be assistant tobacco campaign &lt;</a:t>
            </a:r>
            <a:r>
              <a:rPr lang="en-US" dirty="0" err="1"/>
              <a:t>eos</a:t>
            </a:r>
            <a:r>
              <a:rPr lang="en-US" dirty="0"/>
              <a:t>&gt; in </a:t>
            </a:r>
            <a:r>
              <a:rPr lang="en-US" dirty="0" smtClean="0"/>
              <a:t>Germany for </a:t>
            </a:r>
            <a:r>
              <a:rPr lang="en-US" dirty="0" err="1"/>
              <a:t>rome</a:t>
            </a:r>
            <a:r>
              <a:rPr lang="en-US" dirty="0"/>
              <a:t> </a:t>
            </a:r>
            <a:r>
              <a:rPr lang="en-US" dirty="0" err="1"/>
              <a:t>friday</a:t>
            </a:r>
            <a:r>
              <a:rPr lang="en-US" dirty="0"/>
              <a:t> hint had &lt;</a:t>
            </a:r>
            <a:r>
              <a:rPr lang="en-US" dirty="0" err="1"/>
              <a:t>unk</a:t>
            </a:r>
            <a:r>
              <a:rPr lang="en-US" dirty="0"/>
              <a:t>&gt; as a labor department of running away from only N &lt;</a:t>
            </a:r>
            <a:r>
              <a:rPr lang="en-US" dirty="0" err="1"/>
              <a:t>unk</a:t>
            </a:r>
            <a:r>
              <a:rPr lang="en-US" dirty="0"/>
              <a:t>&gt; </a:t>
            </a:r>
            <a:r>
              <a:rPr lang="en-US" dirty="0" err="1"/>
              <a:t>st.</a:t>
            </a:r>
            <a:r>
              <a:rPr lang="en-US" dirty="0"/>
              <a:t> louis &lt;</a:t>
            </a:r>
            <a:r>
              <a:rPr lang="en-US" dirty="0" err="1" smtClean="0"/>
              <a:t>unk</a:t>
            </a:r>
            <a:r>
              <a:rPr lang="en-US" dirty="0" smtClean="0"/>
              <a:t>&gt; </a:t>
            </a:r>
            <a:r>
              <a:rPr lang="en-US" dirty="0" err="1" smtClean="0"/>
              <a:t>cohen</a:t>
            </a:r>
            <a:r>
              <a:rPr lang="en-US" dirty="0" smtClean="0"/>
              <a:t> </a:t>
            </a:r>
            <a:r>
              <a:rPr lang="en-US" dirty="0"/>
              <a:t>and &lt;</a:t>
            </a:r>
            <a:r>
              <a:rPr lang="en-US" dirty="0" err="1"/>
              <a:t>unk</a:t>
            </a:r>
            <a:r>
              <a:rPr lang="en-US" dirty="0"/>
              <a:t>&gt; &lt;</a:t>
            </a:r>
            <a:r>
              <a:rPr lang="en-US" dirty="0" err="1"/>
              <a:t>unk</a:t>
            </a:r>
            <a:r>
              <a:rPr lang="en-US" dirty="0"/>
              <a:t>&gt; a more commuters used to &lt;</a:t>
            </a:r>
            <a:r>
              <a:rPr lang="en-US" dirty="0" err="1"/>
              <a:t>unk</a:t>
            </a:r>
            <a:r>
              <a:rPr lang="en-US" dirty="0"/>
              <a:t>&gt; five of soda </a:t>
            </a:r>
            <a:r>
              <a:rPr lang="en-US" dirty="0" err="1"/>
              <a:t>lewis</a:t>
            </a:r>
            <a:r>
              <a:rPr lang="en-US" dirty="0"/>
              <a:t> &lt;</a:t>
            </a:r>
            <a:r>
              <a:rPr lang="en-US" dirty="0" err="1"/>
              <a:t>unk</a:t>
            </a:r>
            <a:r>
              <a:rPr lang="en-US" dirty="0"/>
              <a:t>&gt; had been told to </a:t>
            </a:r>
            <a:r>
              <a:rPr lang="en-US" dirty="0" smtClean="0"/>
              <a:t>any congressional </a:t>
            </a:r>
            <a:r>
              <a:rPr lang="en-US" dirty="0"/>
              <a:t>relations &lt;</a:t>
            </a:r>
            <a:r>
              <a:rPr lang="en-US" dirty="0" err="1"/>
              <a:t>eos</a:t>
            </a:r>
            <a:r>
              <a:rPr lang="en-US" dirty="0"/>
              <a:t>&gt; for years may reverse the nomination &lt;</a:t>
            </a:r>
            <a:r>
              <a:rPr lang="en-US" dirty="0" err="1"/>
              <a:t>eos</a:t>
            </a:r>
            <a:r>
              <a:rPr lang="en-US" dirty="0"/>
              <a:t>&gt; but </a:t>
            </a:r>
            <a:r>
              <a:rPr lang="en-US" dirty="0" err="1"/>
              <a:t>mr.</a:t>
            </a:r>
            <a:r>
              <a:rPr lang="en-US" dirty="0"/>
              <a:t> b. </a:t>
            </a:r>
            <a:r>
              <a:rPr lang="en-US" dirty="0" err="1"/>
              <a:t>harrison</a:t>
            </a:r>
            <a:r>
              <a:rPr lang="en-US" dirty="0"/>
              <a:t> also referred to the p.m. </a:t>
            </a:r>
            <a:r>
              <a:rPr lang="en-US" dirty="0" smtClean="0"/>
              <a:t>leader did </a:t>
            </a:r>
            <a:r>
              <a:rPr lang="en-US" dirty="0" err="1"/>
              <a:t>n't</a:t>
            </a:r>
            <a:r>
              <a:rPr lang="en-US" dirty="0"/>
              <a:t> be completed by </a:t>
            </a:r>
            <a:r>
              <a:rPr lang="en-US" dirty="0" err="1"/>
              <a:t>penn</a:t>
            </a:r>
            <a:r>
              <a:rPr lang="en-US" dirty="0"/>
              <a:t> air &lt;</a:t>
            </a:r>
            <a:r>
              <a:rPr lang="en-US" dirty="0" err="1"/>
              <a:t>eos</a:t>
            </a:r>
            <a:r>
              <a:rPr lang="en-US" dirty="0"/>
              <a:t>&gt; and he wrote his office judge </a:t>
            </a:r>
            <a:r>
              <a:rPr lang="en-US" dirty="0" err="1"/>
              <a:t>greenspan</a:t>
            </a:r>
            <a:r>
              <a:rPr lang="en-US" dirty="0"/>
              <a:t> may understand his trip </a:t>
            </a:r>
            <a:r>
              <a:rPr lang="en-US" dirty="0" smtClean="0"/>
              <a:t>at an </a:t>
            </a:r>
            <a:r>
              <a:rPr lang="en-US" dirty="0"/>
              <a:t>antitrust case of the government and regulation &lt;</a:t>
            </a:r>
            <a:r>
              <a:rPr lang="en-US" dirty="0" err="1"/>
              <a:t>eos</a:t>
            </a:r>
            <a:r>
              <a:rPr lang="en-US" dirty="0"/>
              <a:t>&gt; now already as visible but more &lt;</a:t>
            </a:r>
            <a:r>
              <a:rPr lang="en-US" dirty="0" err="1"/>
              <a:t>unk</a:t>
            </a:r>
            <a:r>
              <a:rPr lang="en-US" dirty="0"/>
              <a:t>&gt; supporting markets and </a:t>
            </a:r>
            <a:r>
              <a:rPr lang="en-US" dirty="0" smtClean="0"/>
              <a:t>whole legislatures </a:t>
            </a:r>
            <a:r>
              <a:rPr lang="en-US" dirty="0"/>
              <a:t>&lt;</a:t>
            </a:r>
            <a:r>
              <a:rPr lang="en-US" dirty="0" err="1"/>
              <a:t>eos</a:t>
            </a:r>
            <a:r>
              <a:rPr lang="en-US" dirty="0"/>
              <a:t>&gt; with declaring the foster builds he ca </a:t>
            </a:r>
            <a:r>
              <a:rPr lang="en-US" dirty="0" err="1"/>
              <a:t>n't</a:t>
            </a:r>
            <a:r>
              <a:rPr lang="en-US" dirty="0"/>
              <a:t> be made &lt;</a:t>
            </a:r>
            <a:r>
              <a:rPr lang="en-US" dirty="0" err="1"/>
              <a:t>eos</a:t>
            </a:r>
            <a:r>
              <a:rPr lang="en-US" dirty="0"/>
              <a:t>&gt; wrap a satisfaction is &lt;</a:t>
            </a:r>
            <a:r>
              <a:rPr lang="en-US" dirty="0" err="1"/>
              <a:t>unk</a:t>
            </a:r>
            <a:r>
              <a:rPr lang="en-US" dirty="0"/>
              <a:t>&gt; so </a:t>
            </a:r>
            <a:r>
              <a:rPr lang="en-US" dirty="0" smtClean="0"/>
              <a:t>in another </a:t>
            </a:r>
            <a:r>
              <a:rPr lang="en-US" dirty="0"/>
              <a:t>time when opposition banning song in court &lt;</a:t>
            </a:r>
            <a:r>
              <a:rPr lang="en-US" dirty="0" err="1"/>
              <a:t>eos</a:t>
            </a:r>
            <a:r>
              <a:rPr lang="en-US" dirty="0"/>
              <a:t>&gt; in what attended us allow the board at seats on </a:t>
            </a:r>
            <a:r>
              <a:rPr lang="en-US" dirty="0" smtClean="0"/>
              <a:t>the won </a:t>
            </a:r>
            <a:r>
              <a:rPr lang="en-US" dirty="0"/>
              <a:t>he made a sure to make &lt;</a:t>
            </a:r>
            <a:r>
              <a:rPr lang="en-US" dirty="0" err="1"/>
              <a:t>unk</a:t>
            </a:r>
            <a:r>
              <a:rPr lang="en-US" dirty="0"/>
              <a:t>&gt; and </a:t>
            </a:r>
            <a:r>
              <a:rPr lang="en-US" dirty="0" err="1"/>
              <a:t>taiwan</a:t>
            </a:r>
            <a:r>
              <a:rPr lang="en-US" dirty="0"/>
              <a:t> those technology was that the &lt;</a:t>
            </a:r>
            <a:r>
              <a:rPr lang="en-US" dirty="0" err="1"/>
              <a:t>unk</a:t>
            </a:r>
            <a:r>
              <a:rPr lang="en-US" dirty="0"/>
              <a:t>&gt; that had a </a:t>
            </a:r>
            <a:r>
              <a:rPr lang="en-US" dirty="0" smtClean="0"/>
              <a:t>$N </a:t>
            </a:r>
            <a:r>
              <a:rPr lang="en-US" dirty="0"/>
              <a:t>in N </a:t>
            </a:r>
            <a:r>
              <a:rPr lang="en-US" dirty="0" err="1"/>
              <a:t>americans</a:t>
            </a:r>
            <a:r>
              <a:rPr lang="en-US" dirty="0"/>
              <a:t> and ca </a:t>
            </a:r>
            <a:r>
              <a:rPr lang="en-US" dirty="0" err="1"/>
              <a:t>n't</a:t>
            </a:r>
            <a:r>
              <a:rPr lang="en-US" dirty="0"/>
              <a:t> anxiety about $ N an emergency and drug peak &lt;</a:t>
            </a:r>
            <a:r>
              <a:rPr lang="en-US" dirty="0" err="1"/>
              <a:t>eos</a:t>
            </a:r>
            <a:r>
              <a:rPr lang="en-US" dirty="0"/>
              <a:t>&gt; also followed </a:t>
            </a:r>
            <a:r>
              <a:rPr lang="en-US" dirty="0" smtClean="0"/>
              <a:t>the plant </a:t>
            </a:r>
            <a:r>
              <a:rPr lang="en-US" dirty="0"/>
              <a:t>by </a:t>
            </a:r>
            <a:r>
              <a:rPr lang="en-US" dirty="0" err="1"/>
              <a:t>april</a:t>
            </a:r>
            <a:r>
              <a:rPr lang="en-US" dirty="0"/>
              <a:t> N of the people male child &lt;</a:t>
            </a:r>
            <a:r>
              <a:rPr lang="en-US" dirty="0" err="1"/>
              <a:t>eos</a:t>
            </a:r>
            <a:r>
              <a:rPr lang="en-US" dirty="0"/>
              <a:t>&gt; but any conservative and wo </a:t>
            </a:r>
            <a:r>
              <a:rPr lang="en-US" dirty="0" err="1"/>
              <a:t>n't</a:t>
            </a:r>
            <a:r>
              <a:rPr lang="en-US" dirty="0"/>
              <a:t> help democrat </a:t>
            </a:r>
            <a:r>
              <a:rPr lang="en-US" dirty="0" err="1"/>
              <a:t>sherwin</a:t>
            </a:r>
            <a:r>
              <a:rPr lang="en-US" dirty="0"/>
              <a:t> with</a:t>
            </a:r>
          </a:p>
        </p:txBody>
      </p:sp>
    </p:spTree>
    <p:extLst>
      <p:ext uri="{BB962C8B-B14F-4D97-AF65-F5344CB8AC3E}">
        <p14:creationId xmlns:p14="http://schemas.microsoft.com/office/powerpoint/2010/main" val="35562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Improvements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1212" y="2250830"/>
            <a:ext cx="97549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Dealing with Penn </a:t>
            </a:r>
            <a:r>
              <a:rPr lang="en-US" sz="2000" dirty="0" err="1" smtClean="0"/>
              <a:t>TreeBank</a:t>
            </a:r>
            <a:r>
              <a:rPr lang="en-US" sz="2000" dirty="0" smtClean="0"/>
              <a:t> dataset, given: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training of the model with Two-Layer Hierarchical </a:t>
            </a:r>
            <a:r>
              <a:rPr lang="en-US" sz="2000" dirty="0" err="1" smtClean="0"/>
              <a:t>Softmax</a:t>
            </a:r>
            <a:r>
              <a:rPr lang="en-US" sz="2000" dirty="0" smtClean="0"/>
              <a:t> is extremely </a:t>
            </a:r>
            <a:r>
              <a:rPr lang="en-US" sz="2000" b="1" dirty="0" smtClean="0"/>
              <a:t>FAST </a:t>
            </a:r>
            <a:r>
              <a:rPr lang="en-US" sz="2000" dirty="0" smtClean="0"/>
              <a:t>per epoch.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Validation perplexity converges extremely </a:t>
            </a:r>
            <a:r>
              <a:rPr lang="en-US" sz="2000" b="1" dirty="0" smtClean="0"/>
              <a:t>FAST.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Random grouping could even result in acceptable validation perplexity.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I expect using better grouping strategy will result in much better training performance both in the short-term and long-term.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Cluster the words using fixed pre-trained word </a:t>
            </a:r>
            <a:r>
              <a:rPr lang="en-US" sz="2000" dirty="0" err="1" smtClean="0"/>
              <a:t>embeddings</a:t>
            </a:r>
            <a:r>
              <a:rPr lang="en-US" sz="2000" dirty="0" smtClean="0"/>
              <a:t>, and assign each word to the corresponding group before the training.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Internally dynamically reorganize groups during training.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17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980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Two-Layer Hierarchical Softmax in Penn TreeBank Language Modeling</vt:lpstr>
      <vt:lpstr>Pareto Point</vt:lpstr>
      <vt:lpstr>Algorithm Implemented and Tested</vt:lpstr>
      <vt:lpstr>Introduction to Two-Layer Hierarchical Softmax</vt:lpstr>
      <vt:lpstr>Introduction to Two-Layer Hierarchical Softmax</vt:lpstr>
      <vt:lpstr>Introduction to Two-Layer Hierarchical Softmax</vt:lpstr>
      <vt:lpstr>Settings and Performance of the Model</vt:lpstr>
      <vt:lpstr>Generate a Sample Essay</vt:lpstr>
      <vt:lpstr>Future Improvements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Two-Layer Hierarchical Softmax in Language Modeling</dc:title>
  <dc:creator>Marine</dc:creator>
  <cp:lastModifiedBy>Lei Mao</cp:lastModifiedBy>
  <cp:revision>41</cp:revision>
  <dcterms:created xsi:type="dcterms:W3CDTF">2018-03-08T14:43:05Z</dcterms:created>
  <dcterms:modified xsi:type="dcterms:W3CDTF">2018-03-08T22:27:33Z</dcterms:modified>
</cp:coreProperties>
</file>