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686" r:id="rId3"/>
    <p:sldMasterId id="2147483687" r:id="rId4"/>
    <p:sldMasterId id="2147483688" r:id="rId5"/>
  </p:sldMasterIdLst>
  <p:notesMasterIdLst>
    <p:notesMasterId r:id="rId54"/>
  </p:notesMasterIdLst>
  <p:sldIdLst>
    <p:sldId id="773" r:id="rId6"/>
    <p:sldId id="774" r:id="rId7"/>
    <p:sldId id="745" r:id="rId8"/>
    <p:sldId id="801" r:id="rId9"/>
    <p:sldId id="847" r:id="rId10"/>
    <p:sldId id="848" r:id="rId11"/>
    <p:sldId id="783" r:id="rId12"/>
    <p:sldId id="825" r:id="rId13"/>
    <p:sldId id="781" r:id="rId14"/>
    <p:sldId id="853" r:id="rId15"/>
    <p:sldId id="850" r:id="rId16"/>
    <p:sldId id="851" r:id="rId17"/>
    <p:sldId id="852" r:id="rId18"/>
    <p:sldId id="855" r:id="rId19"/>
    <p:sldId id="854" r:id="rId20"/>
    <p:sldId id="794" r:id="rId21"/>
    <p:sldId id="828" r:id="rId22"/>
    <p:sldId id="839" r:id="rId23"/>
    <p:sldId id="826" r:id="rId24"/>
    <p:sldId id="857" r:id="rId25"/>
    <p:sldId id="858" r:id="rId26"/>
    <p:sldId id="856" r:id="rId27"/>
    <p:sldId id="789" r:id="rId28"/>
    <p:sldId id="833" r:id="rId29"/>
    <p:sldId id="861" r:id="rId30"/>
    <p:sldId id="838" r:id="rId31"/>
    <p:sldId id="862" r:id="rId32"/>
    <p:sldId id="863" r:id="rId33"/>
    <p:sldId id="796" r:id="rId34"/>
    <p:sldId id="793" r:id="rId35"/>
    <p:sldId id="846" r:id="rId36"/>
    <p:sldId id="800" r:id="rId37"/>
    <p:sldId id="879" r:id="rId38"/>
    <p:sldId id="870" r:id="rId39"/>
    <p:sldId id="871" r:id="rId40"/>
    <p:sldId id="872" r:id="rId41"/>
    <p:sldId id="873" r:id="rId42"/>
    <p:sldId id="874" r:id="rId43"/>
    <p:sldId id="869" r:id="rId44"/>
    <p:sldId id="829" r:id="rId45"/>
    <p:sldId id="868" r:id="rId46"/>
    <p:sldId id="865" r:id="rId47"/>
    <p:sldId id="866" r:id="rId48"/>
    <p:sldId id="867" r:id="rId49"/>
    <p:sldId id="875" r:id="rId50"/>
    <p:sldId id="876" r:id="rId51"/>
    <p:sldId id="877" r:id="rId52"/>
    <p:sldId id="878" r:id="rId53"/>
  </p:sldIdLst>
  <p:sldSz cx="12196763"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BBC"/>
    <a:srgbClr val="F8F8F8"/>
    <a:srgbClr val="EAEAEA"/>
    <a:srgbClr val="DDDDDD"/>
    <a:srgbClr val="0DC2D5"/>
    <a:srgbClr val="17DCF1"/>
    <a:srgbClr val="12D0CB"/>
    <a:srgbClr val="FDE6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88" autoAdjust="0"/>
  </p:normalViewPr>
  <p:slideViewPr>
    <p:cSldViewPr snapToObjects="1">
      <p:cViewPr varScale="1">
        <p:scale>
          <a:sx n="70" d="100"/>
          <a:sy n="70" d="100"/>
        </p:scale>
        <p:origin x="714" y="66"/>
      </p:cViewPr>
      <p:guideLst>
        <p:guide orient="horz" pos="2142"/>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ableStyles" Target="tableStyles.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smtClean="0"/>
            </a:lvl1pPr>
          </a:lstStyle>
          <a:p>
            <a:pPr>
              <a:defRPr/>
            </a:pPr>
            <a:endParaRPr lang="zh-CN"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95F562C6-D8B0-4095-A25E-D9CE9D7EFE15}" type="datetimeFigureOut">
              <a:rPr lang="zh-CN" altLang="en-US"/>
              <a:pPr>
                <a:defRPr/>
              </a:pPr>
              <a:t>2017/6/7</a:t>
            </a:fld>
            <a:endParaRPr lang="en-US"/>
          </a:p>
        </p:txBody>
      </p:sp>
      <p:sp>
        <p:nvSpPr>
          <p:cNvPr id="36868"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smtClean="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15CCFDF2-94A1-4937-AF51-3EDE4104F6FF}" type="slidenum">
              <a:rPr lang="zh-CN" altLang="en-US"/>
              <a:pPr/>
              <a:t>‹#›</a:t>
            </a:fld>
            <a:endParaRPr lang="en-US" altLang="zh-CN"/>
          </a:p>
        </p:txBody>
      </p:sp>
    </p:spTree>
    <p:extLst>
      <p:ext uri="{BB962C8B-B14F-4D97-AF65-F5344CB8AC3E}">
        <p14:creationId xmlns:p14="http://schemas.microsoft.com/office/powerpoint/2010/main" val="22255422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93641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735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7924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583481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12217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282950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58170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7567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39754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297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819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601127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15271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437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09851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6441603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0400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3121845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480688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225430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328314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75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0798665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529278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199180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658212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610748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5369409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460905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603411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653946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65365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11541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786557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9354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697962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4694160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672873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892894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4901576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510166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662546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415159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5328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984854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63300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459989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048805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360973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261179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3221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10940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9551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5848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5938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18" Type="http://schemas.openxmlformats.org/officeDocument/2006/relationships/image" Target="../media/image8.png"/><Relationship Id="rId26" Type="http://schemas.openxmlformats.org/officeDocument/2006/relationships/image" Target="../media/image16.png"/><Relationship Id="rId3" Type="http://schemas.openxmlformats.org/officeDocument/2006/relationships/slideLayout" Target="../slideLayouts/slideLayout47.xml"/><Relationship Id="rId21" Type="http://schemas.openxmlformats.org/officeDocument/2006/relationships/image" Target="../media/image11.png"/><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image" Target="../media/image7.png"/><Relationship Id="rId25" Type="http://schemas.openxmlformats.org/officeDocument/2006/relationships/image" Target="../media/image15.png"/><Relationship Id="rId2" Type="http://schemas.openxmlformats.org/officeDocument/2006/relationships/slideLayout" Target="../slideLayouts/slideLayout46.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image" Target="../media/image14.png"/><Relationship Id="rId5" Type="http://schemas.openxmlformats.org/officeDocument/2006/relationships/slideLayout" Target="../slideLayouts/slideLayout49.xml"/><Relationship Id="rId15" Type="http://schemas.openxmlformats.org/officeDocument/2006/relationships/image" Target="../media/image5.png"/><Relationship Id="rId23" Type="http://schemas.openxmlformats.org/officeDocument/2006/relationships/image" Target="../media/image13.png"/><Relationship Id="rId10" Type="http://schemas.openxmlformats.org/officeDocument/2006/relationships/slideLayout" Target="../slideLayouts/slideLayout54.xml"/><Relationship Id="rId19" Type="http://schemas.openxmlformats.org/officeDocument/2006/relationships/image" Target="../media/image9.png"/><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4.png"/><Relationship Id="rId22"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51"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矩形 3"/>
          <p:cNvSpPr>
            <a:spLocks noChangeArrowheads="1"/>
          </p:cNvSpPr>
          <p:nvPr userDrawn="1"/>
        </p:nvSpPr>
        <p:spPr bwMode="auto">
          <a:xfrm>
            <a:off x="11582400" y="6381750"/>
            <a:ext cx="492125" cy="396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5" name="TextBox 4"/>
          <p:cNvSpPr txBox="1">
            <a:spLocks noChangeArrowheads="1"/>
          </p:cNvSpPr>
          <p:nvPr userDrawn="1"/>
        </p:nvSpPr>
        <p:spPr bwMode="auto">
          <a:xfrm>
            <a:off x="11610975" y="6410325"/>
            <a:ext cx="4365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fld id="{67F46562-68BC-4166-AFD2-089BC8F1B198}" type="slidenum">
              <a:rPr lang="zh-CN" altLang="en-US" sz="1600">
                <a:solidFill>
                  <a:schemeClr val="accent2"/>
                </a:solidFill>
              </a:rPr>
              <a:pPr algn="ctr" eaLnBrk="1" hangingPunct="1"/>
              <a:t>‹#›</a:t>
            </a:fld>
            <a:endParaRPr lang="zh-CN" altLang="en-US" sz="1600">
              <a:solidFill>
                <a:schemeClr val="accent2"/>
              </a:solidFill>
            </a:endParaRPr>
          </a:p>
        </p:txBody>
      </p:sp>
      <p:sp>
        <p:nvSpPr>
          <p:cNvPr id="307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400" fill="hold"/>
                                        <p:tgtEl>
                                          <p:spTgt spid="3075"/>
                                        </p:tgtEl>
                                        <p:attrNameLst>
                                          <p:attrName>ppt_w</p:attrName>
                                        </p:attrNameLst>
                                      </p:cBhvr>
                                      <p:tavLst>
                                        <p:tav tm="0">
                                          <p:val>
                                            <p:fltVal val="0"/>
                                          </p:val>
                                        </p:tav>
                                        <p:tav tm="100000">
                                          <p:val>
                                            <p:strVal val="#ppt_w"/>
                                          </p:val>
                                        </p:tav>
                                      </p:tavLst>
                                    </p:anim>
                                    <p:anim calcmode="lin" valueType="num">
                                      <p:cBhvr>
                                        <p:cTn id="8" dur="400" fill="hold"/>
                                        <p:tgtEl>
                                          <p:spTgt spid="3075"/>
                                        </p:tgtEl>
                                        <p:attrNameLst>
                                          <p:attrName>ppt_h</p:attrName>
                                        </p:attrNameLst>
                                      </p:cBhvr>
                                      <p:tavLst>
                                        <p:tav tm="0">
                                          <p:val>
                                            <p:fltVal val="0"/>
                                          </p:val>
                                        </p:tav>
                                        <p:tav tm="100000">
                                          <p:val>
                                            <p:strVal val="#ppt_h"/>
                                          </p:val>
                                        </p:tav>
                                      </p:tavLst>
                                    </p:anim>
                                    <p:anim calcmode="lin" valueType="num">
                                      <p:cBhvr>
                                        <p:cTn id="9" dur="400" fill="hold"/>
                                        <p:tgtEl>
                                          <p:spTgt spid="3075"/>
                                        </p:tgtEl>
                                        <p:attrNameLst>
                                          <p:attrName>style.rotation</p:attrName>
                                        </p:attrNameLst>
                                      </p:cBhvr>
                                      <p:tavLst>
                                        <p:tav tm="0">
                                          <p:val>
                                            <p:fltVal val="90"/>
                                          </p:val>
                                        </p:tav>
                                        <p:tav tm="100000">
                                          <p:val>
                                            <p:fltVal val="0"/>
                                          </p:val>
                                        </p:tav>
                                      </p:tavLst>
                                    </p:anim>
                                    <p:animEffect transition="in" filter="fade">
                                      <p:cBhvr>
                                        <p:cTn id="10" dur="4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utoUpdateAnimBg="0"/>
    </p:bld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409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5122" name="Picture 2" descr="PPECLOGO-eff-0-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146550" y="2886075"/>
            <a:ext cx="10604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PPECLOGO-eff-0-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431213" y="2757488"/>
            <a:ext cx="109537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PPECLOGO-eff-0-3"/>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039813" y="1447800"/>
            <a:ext cx="301466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PPECLOGO-eff-0-1"/>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467225" y="37703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PPECLOGO-eff-0-1"/>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7377113" y="2903538"/>
            <a:ext cx="4000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8" descr="PPECLOGO-eff-0-2"/>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278438" y="2574925"/>
            <a:ext cx="981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9" descr="PPECLOGO-eff-5-4"/>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3262313" y="3206750"/>
            <a:ext cx="1477962"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0" descr="PPECLOGO-eff-5-2"/>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5353050" y="3446463"/>
            <a:ext cx="1833563"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1" descr="PPECLOGO-eff-5-4"/>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9885363" y="2725738"/>
            <a:ext cx="1117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2" descr="PPECLOGO-eff-0-1"/>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7942263" y="3624263"/>
            <a:ext cx="5222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3" descr="PPECLOGO-eff-0-1"/>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11255375" y="2365375"/>
            <a:ext cx="52228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Picture 14" descr="PPECLOGO-eff2-1-2"/>
          <p:cNvPicPr>
            <a:picLocks noChangeAspect="1"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auto">
          <a:xfrm>
            <a:off x="2054225" y="2795588"/>
            <a:ext cx="169703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15" descr="PPECLOGO-eff2-1-3"/>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3983038" y="2786063"/>
            <a:ext cx="438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6" descr="PPECLOGO-eff2-1-4"/>
          <p:cNvPicPr>
            <a:picLocks noChangeAspect="1" noChangeArrowheads="1"/>
          </p:cNvPicPr>
          <p:nvPr userDrawn="1"/>
        </p:nvPicPr>
        <p:blipFill>
          <a:blip r:embed="rId26">
            <a:extLst>
              <a:ext uri="{28A0092B-C50C-407E-A947-70E740481C1C}">
                <a14:useLocalDpi xmlns:a14="http://schemas.microsoft.com/office/drawing/2010/main" val="0"/>
              </a:ext>
            </a:extLst>
          </a:blip>
          <a:srcRect/>
          <a:stretch>
            <a:fillRect/>
          </a:stretch>
        </p:blipFill>
        <p:spPr bwMode="auto">
          <a:xfrm>
            <a:off x="8520113" y="3325813"/>
            <a:ext cx="7032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17" descr="PPECLOGO-eff2-1-3"/>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9239250" y="2909888"/>
            <a:ext cx="3603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18" descr="PPECLOGO-eff2-1-3"/>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9745663" y="3446463"/>
            <a:ext cx="28098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513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fade">
                                      <p:cBhvr>
                                        <p:cTn id="7" dur="500"/>
                                        <p:tgtEl>
                                          <p:spTgt spid="5128"/>
                                        </p:tgtEl>
                                      </p:cBhvr>
                                    </p:animEffect>
                                  </p:childTnLst>
                                </p:cTn>
                              </p:par>
                              <p:par>
                                <p:cTn id="8" presetID="10" presetClass="entr" presetSubtype="0" fill="hold" nodeType="withEffect">
                                  <p:stCondLst>
                                    <p:cond delay="0"/>
                                  </p:stCondLst>
                                  <p:childTnLst>
                                    <p:set>
                                      <p:cBhvr>
                                        <p:cTn id="9" dur="1" fill="hold">
                                          <p:stCondLst>
                                            <p:cond delay="0"/>
                                          </p:stCondLst>
                                        </p:cTn>
                                        <p:tgtEl>
                                          <p:spTgt spid="5125"/>
                                        </p:tgtEl>
                                        <p:attrNameLst>
                                          <p:attrName>style.visibility</p:attrName>
                                        </p:attrNameLst>
                                      </p:cBhvr>
                                      <p:to>
                                        <p:strVal val="visible"/>
                                      </p:to>
                                    </p:set>
                                    <p:animEffect transition="in" filter="fade">
                                      <p:cBhvr>
                                        <p:cTn id="10" dur="500"/>
                                        <p:tgtEl>
                                          <p:spTgt spid="5125"/>
                                        </p:tgtEl>
                                      </p:cBhvr>
                                    </p:animEffect>
                                  </p:childTnLst>
                                </p:cTn>
                              </p:par>
                              <p:par>
                                <p:cTn id="11" presetID="10" presetClass="entr" presetSubtype="0" fill="hold" nodeType="withEffect">
                                  <p:stCondLst>
                                    <p:cond delay="0"/>
                                  </p:stCondLst>
                                  <p:childTnLst>
                                    <p:set>
                                      <p:cBhvr>
                                        <p:cTn id="12" dur="1" fill="hold">
                                          <p:stCondLst>
                                            <p:cond delay="0"/>
                                          </p:stCondLst>
                                        </p:cTn>
                                        <p:tgtEl>
                                          <p:spTgt spid="5124"/>
                                        </p:tgtEl>
                                        <p:attrNameLst>
                                          <p:attrName>style.visibility</p:attrName>
                                        </p:attrNameLst>
                                      </p:cBhvr>
                                      <p:to>
                                        <p:strVal val="visible"/>
                                      </p:to>
                                    </p:set>
                                    <p:animEffect transition="in" filter="fade">
                                      <p:cBhvr>
                                        <p:cTn id="13" dur="500"/>
                                        <p:tgtEl>
                                          <p:spTgt spid="5124"/>
                                        </p:tgtEl>
                                      </p:cBhvr>
                                    </p:animEffect>
                                  </p:childTnLst>
                                </p:cTn>
                              </p:par>
                              <p:par>
                                <p:cTn id="14" presetID="10" presetClass="entr" presetSubtype="0"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fade">
                                      <p:cBhvr>
                                        <p:cTn id="16" dur="500"/>
                                        <p:tgtEl>
                                          <p:spTgt spid="5122"/>
                                        </p:tgtEl>
                                      </p:cBhvr>
                                    </p:animEffect>
                                  </p:childTnLst>
                                </p:cTn>
                              </p:par>
                              <p:par>
                                <p:cTn id="17" presetID="10" presetClass="entr" presetSubtype="0" fill="hold" nodeType="withEffect">
                                  <p:stCondLst>
                                    <p:cond delay="0"/>
                                  </p:stCondLst>
                                  <p:childTnLst>
                                    <p:set>
                                      <p:cBhvr>
                                        <p:cTn id="18" dur="1" fill="hold">
                                          <p:stCondLst>
                                            <p:cond delay="0"/>
                                          </p:stCondLst>
                                        </p:cTn>
                                        <p:tgtEl>
                                          <p:spTgt spid="5127"/>
                                        </p:tgtEl>
                                        <p:attrNameLst>
                                          <p:attrName>style.visibility</p:attrName>
                                        </p:attrNameLst>
                                      </p:cBhvr>
                                      <p:to>
                                        <p:strVal val="visible"/>
                                      </p:to>
                                    </p:set>
                                    <p:animEffect transition="in" filter="fade">
                                      <p:cBhvr>
                                        <p:cTn id="19" dur="500"/>
                                        <p:tgtEl>
                                          <p:spTgt spid="5127"/>
                                        </p:tgtEl>
                                      </p:cBhvr>
                                    </p:animEffect>
                                  </p:childTnLst>
                                </p:cTn>
                              </p:par>
                              <p:par>
                                <p:cTn id="20" presetID="10" presetClass="entr" presetSubtype="0" fill="hold" nodeType="withEffect">
                                  <p:stCondLst>
                                    <p:cond delay="0"/>
                                  </p:stCondLst>
                                  <p:childTnLst>
                                    <p:set>
                                      <p:cBhvr>
                                        <p:cTn id="21" dur="1" fill="hold">
                                          <p:stCondLst>
                                            <p:cond delay="0"/>
                                          </p:stCondLst>
                                        </p:cTn>
                                        <p:tgtEl>
                                          <p:spTgt spid="5129"/>
                                        </p:tgtEl>
                                        <p:attrNameLst>
                                          <p:attrName>style.visibility</p:attrName>
                                        </p:attrNameLst>
                                      </p:cBhvr>
                                      <p:to>
                                        <p:strVal val="visible"/>
                                      </p:to>
                                    </p:set>
                                    <p:animEffect transition="in" filter="fade">
                                      <p:cBhvr>
                                        <p:cTn id="22" dur="500"/>
                                        <p:tgtEl>
                                          <p:spTgt spid="5129"/>
                                        </p:tgtEl>
                                      </p:cBhvr>
                                    </p:animEffect>
                                  </p:childTnLst>
                                </p:cTn>
                              </p:par>
                              <p:par>
                                <p:cTn id="23" presetID="10" presetClass="entr" presetSubtype="0" fill="hold" nodeType="withEffect">
                                  <p:stCondLst>
                                    <p:cond delay="0"/>
                                  </p:stCondLst>
                                  <p:childTnLst>
                                    <p:set>
                                      <p:cBhvr>
                                        <p:cTn id="24" dur="1" fill="hold">
                                          <p:stCondLst>
                                            <p:cond delay="0"/>
                                          </p:stCondLst>
                                        </p:cTn>
                                        <p:tgtEl>
                                          <p:spTgt spid="5131"/>
                                        </p:tgtEl>
                                        <p:attrNameLst>
                                          <p:attrName>style.visibility</p:attrName>
                                        </p:attrNameLst>
                                      </p:cBhvr>
                                      <p:to>
                                        <p:strVal val="visible"/>
                                      </p:to>
                                    </p:set>
                                    <p:animEffect transition="in" filter="fade">
                                      <p:cBhvr>
                                        <p:cTn id="25" dur="500"/>
                                        <p:tgtEl>
                                          <p:spTgt spid="5131"/>
                                        </p:tgtEl>
                                      </p:cBhvr>
                                    </p:animEffect>
                                  </p:childTnLst>
                                </p:cTn>
                              </p:par>
                              <p:par>
                                <p:cTn id="26" presetID="10" presetClass="entr" presetSubtype="0" fill="hold" nodeType="withEffect">
                                  <p:stCondLst>
                                    <p:cond delay="0"/>
                                  </p:stCondLst>
                                  <p:childTnLst>
                                    <p:set>
                                      <p:cBhvr>
                                        <p:cTn id="27" dur="1" fill="hold">
                                          <p:stCondLst>
                                            <p:cond delay="0"/>
                                          </p:stCondLst>
                                        </p:cTn>
                                        <p:tgtEl>
                                          <p:spTgt spid="5123"/>
                                        </p:tgtEl>
                                        <p:attrNameLst>
                                          <p:attrName>style.visibility</p:attrName>
                                        </p:attrNameLst>
                                      </p:cBhvr>
                                      <p:to>
                                        <p:strVal val="visible"/>
                                      </p:to>
                                    </p:set>
                                    <p:animEffect transition="in" filter="fade">
                                      <p:cBhvr>
                                        <p:cTn id="28" dur="500"/>
                                        <p:tgtEl>
                                          <p:spTgt spid="5123"/>
                                        </p:tgtEl>
                                      </p:cBhvr>
                                    </p:animEffect>
                                  </p:childTnLst>
                                </p:cTn>
                              </p:par>
                              <p:par>
                                <p:cTn id="29" presetID="10" presetClass="entr" presetSubtype="0" fill="hold" nodeType="withEffect">
                                  <p:stCondLst>
                                    <p:cond delay="0"/>
                                  </p:stCondLst>
                                  <p:childTnLst>
                                    <p:set>
                                      <p:cBhvr>
                                        <p:cTn id="30" dur="1" fill="hold">
                                          <p:stCondLst>
                                            <p:cond delay="0"/>
                                          </p:stCondLst>
                                        </p:cTn>
                                        <p:tgtEl>
                                          <p:spTgt spid="5130"/>
                                        </p:tgtEl>
                                        <p:attrNameLst>
                                          <p:attrName>style.visibility</p:attrName>
                                        </p:attrNameLst>
                                      </p:cBhvr>
                                      <p:to>
                                        <p:strVal val="visible"/>
                                      </p:to>
                                    </p:set>
                                    <p:animEffect transition="in" filter="fade">
                                      <p:cBhvr>
                                        <p:cTn id="31" dur="500"/>
                                        <p:tgtEl>
                                          <p:spTgt spid="5130"/>
                                        </p:tgtEl>
                                      </p:cBhvr>
                                    </p:animEffect>
                                  </p:childTnLst>
                                </p:cTn>
                              </p:par>
                              <p:par>
                                <p:cTn id="32" presetID="10" presetClass="entr" presetSubtype="0" fill="hold" nodeType="withEffect">
                                  <p:stCondLst>
                                    <p:cond delay="0"/>
                                  </p:stCondLst>
                                  <p:childTnLst>
                                    <p:set>
                                      <p:cBhvr>
                                        <p:cTn id="33" dur="1" fill="hold">
                                          <p:stCondLst>
                                            <p:cond delay="0"/>
                                          </p:stCondLst>
                                        </p:cTn>
                                        <p:tgtEl>
                                          <p:spTgt spid="5126"/>
                                        </p:tgtEl>
                                        <p:attrNameLst>
                                          <p:attrName>style.visibility</p:attrName>
                                        </p:attrNameLst>
                                      </p:cBhvr>
                                      <p:to>
                                        <p:strVal val="visible"/>
                                      </p:to>
                                    </p:set>
                                    <p:animEffect transition="in" filter="fade">
                                      <p:cBhvr>
                                        <p:cTn id="34" dur="500"/>
                                        <p:tgtEl>
                                          <p:spTgt spid="5126"/>
                                        </p:tgtEl>
                                      </p:cBhvr>
                                    </p:animEffect>
                                  </p:childTnLst>
                                </p:cTn>
                              </p:par>
                              <p:par>
                                <p:cTn id="35" presetID="10" presetClass="entr" presetSubtype="0" fill="hold" nodeType="withEffect">
                                  <p:stCondLst>
                                    <p:cond delay="0"/>
                                  </p:stCondLst>
                                  <p:childTnLst>
                                    <p:set>
                                      <p:cBhvr>
                                        <p:cTn id="36" dur="1" fill="hold">
                                          <p:stCondLst>
                                            <p:cond delay="0"/>
                                          </p:stCondLst>
                                        </p:cTn>
                                        <p:tgtEl>
                                          <p:spTgt spid="5132"/>
                                        </p:tgtEl>
                                        <p:attrNameLst>
                                          <p:attrName>style.visibility</p:attrName>
                                        </p:attrNameLst>
                                      </p:cBhvr>
                                      <p:to>
                                        <p:strVal val="visible"/>
                                      </p:to>
                                    </p:set>
                                    <p:animEffect transition="in" filter="fade">
                                      <p:cBhvr>
                                        <p:cTn id="37" dur="500"/>
                                        <p:tgtEl>
                                          <p:spTgt spid="5132"/>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5130"/>
                                        </p:tgtEl>
                                        <p:attrNameLst>
                                          <p:attrName>ppt_x,ppt_y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123"/>
                                        </p:tgtEl>
                                        <p:attrNameLst>
                                          <p:attrName>ppt_x,ppt_y</p:attrName>
                                        </p:attrNameLst>
                                      </p:cBhvr>
                                      <p:rCtr x="-15700"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5126"/>
                                        </p:tgtEl>
                                        <p:attrNameLst>
                                          <p:attrName>ppt_x,ppt_y</p:attrName>
                                        </p:attrNameLst>
                                      </p:cBhvr>
                                      <p:rCtr x="-23500"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5127"/>
                                        </p:tgtEl>
                                        <p:attrNameLst>
                                          <p:attrName>ppt_x,ppt_y</p:attrName>
                                        </p:attrNameLst>
                                      </p:cBhvr>
                                      <p:rCtr x="-9700"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5125"/>
                                        </p:tgtEl>
                                        <p:attrNameLst>
                                          <p:attrName>ppt_x,ppt_y</p:attrName>
                                        </p:attrNameLst>
                                      </p:cBhvr>
                                      <p:rCtr x="-21700"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5122"/>
                                        </p:tgtEl>
                                        <p:attrNameLst>
                                          <p:attrName>ppt_x,ppt_y</p:attrName>
                                        </p:attrNameLst>
                                      </p:cBhvr>
                                      <p:rCtr x="-16700"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5131"/>
                                        </p:tgtEl>
                                        <p:attrNameLst>
                                          <p:attrName>ppt_x,ppt_y</p:attrName>
                                        </p:attrNameLst>
                                      </p:cBhvr>
                                      <p:rCtr x="-28500"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5132"/>
                                        </p:tgtEl>
                                        <p:attrNameLst>
                                          <p:attrName>ppt_x,ppt_y</p:attrName>
                                        </p:attrNameLst>
                                      </p:cBhvr>
                                      <p:rCtr x="-28500"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5129"/>
                                        </p:tgtEl>
                                        <p:attrNameLst>
                                          <p:attrName>ppt_x,ppt_y</p:attrName>
                                        </p:attrNameLst>
                                      </p:cBhvr>
                                      <p:rCtr x="21900"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5128"/>
                                        </p:tgtEl>
                                        <p:attrNameLst>
                                          <p:attrName>ppt_x,ppt_y</p:attrName>
                                        </p:attrNameLst>
                                      </p:cBhvr>
                                      <p:rCtr x="31400"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5124"/>
                                        </p:tgtEl>
                                        <p:attrNameLst>
                                          <p:attrName>ppt_x,ppt_y</p:attrName>
                                        </p:attrNameLst>
                                      </p:cBhvr>
                                      <p:rCtr x="21200" y="0"/>
                                    </p:animMotion>
                                  </p:childTnLst>
                                </p:cTn>
                              </p:par>
                              <p:par>
                                <p:cTn id="60" presetID="10" presetClass="exit" presetSubtype="0" fill="hold" nodeType="withEffect">
                                  <p:stCondLst>
                                    <p:cond delay="2500"/>
                                  </p:stCondLst>
                                  <p:childTnLst>
                                    <p:animEffect transition="out" filter="fade">
                                      <p:cBhvr>
                                        <p:cTn id="61" dur="500"/>
                                        <p:tgtEl>
                                          <p:spTgt spid="5128"/>
                                        </p:tgtEl>
                                      </p:cBhvr>
                                    </p:animEffect>
                                    <p:set>
                                      <p:cBhvr>
                                        <p:cTn id="62" dur="1" fill="hold">
                                          <p:stCondLst>
                                            <p:cond delay="499"/>
                                          </p:stCondLst>
                                        </p:cTn>
                                        <p:tgtEl>
                                          <p:spTgt spid="5128"/>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5129"/>
                                        </p:tgtEl>
                                      </p:cBhvr>
                                    </p:animEffect>
                                    <p:set>
                                      <p:cBhvr>
                                        <p:cTn id="65" dur="1" fill="hold">
                                          <p:stCondLst>
                                            <p:cond delay="499"/>
                                          </p:stCondLst>
                                        </p:cTn>
                                        <p:tgtEl>
                                          <p:spTgt spid="5129"/>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5131"/>
                                        </p:tgtEl>
                                      </p:cBhvr>
                                    </p:animEffect>
                                    <p:set>
                                      <p:cBhvr>
                                        <p:cTn id="68" dur="1" fill="hold">
                                          <p:stCondLst>
                                            <p:cond delay="499"/>
                                          </p:stCondLst>
                                        </p:cTn>
                                        <p:tgtEl>
                                          <p:spTgt spid="5131"/>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5125"/>
                                        </p:tgtEl>
                                      </p:cBhvr>
                                    </p:animEffect>
                                    <p:set>
                                      <p:cBhvr>
                                        <p:cTn id="71" dur="1" fill="hold">
                                          <p:stCondLst>
                                            <p:cond delay="499"/>
                                          </p:stCondLst>
                                        </p:cTn>
                                        <p:tgtEl>
                                          <p:spTgt spid="5125"/>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5127"/>
                                        </p:tgtEl>
                                      </p:cBhvr>
                                    </p:animEffect>
                                    <p:set>
                                      <p:cBhvr>
                                        <p:cTn id="74" dur="1" fill="hold">
                                          <p:stCondLst>
                                            <p:cond delay="499"/>
                                          </p:stCondLst>
                                        </p:cTn>
                                        <p:tgtEl>
                                          <p:spTgt spid="5127"/>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123"/>
                                        </p:tgtEl>
                                      </p:cBhvr>
                                    </p:animEffect>
                                    <p:set>
                                      <p:cBhvr>
                                        <p:cTn id="77" dur="1" fill="hold">
                                          <p:stCondLst>
                                            <p:cond delay="499"/>
                                          </p:stCondLst>
                                        </p:cTn>
                                        <p:tgtEl>
                                          <p:spTgt spid="5123"/>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5130"/>
                                        </p:tgtEl>
                                      </p:cBhvr>
                                    </p:animEffect>
                                    <p:set>
                                      <p:cBhvr>
                                        <p:cTn id="80" dur="1" fill="hold">
                                          <p:stCondLst>
                                            <p:cond delay="499"/>
                                          </p:stCondLst>
                                        </p:cTn>
                                        <p:tgtEl>
                                          <p:spTgt spid="5130"/>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5132"/>
                                        </p:tgtEl>
                                      </p:cBhvr>
                                    </p:animEffect>
                                    <p:set>
                                      <p:cBhvr>
                                        <p:cTn id="83" dur="1" fill="hold">
                                          <p:stCondLst>
                                            <p:cond delay="499"/>
                                          </p:stCondLst>
                                        </p:cTn>
                                        <p:tgtEl>
                                          <p:spTgt spid="5132"/>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5124"/>
                                        </p:tgtEl>
                                      </p:cBhvr>
                                    </p:animEffect>
                                    <p:set>
                                      <p:cBhvr>
                                        <p:cTn id="86" dur="1" fill="hold">
                                          <p:stCondLst>
                                            <p:cond delay="499"/>
                                          </p:stCondLst>
                                        </p:cTn>
                                        <p:tgtEl>
                                          <p:spTgt spid="5124"/>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5122"/>
                                        </p:tgtEl>
                                      </p:cBhvr>
                                    </p:animEffect>
                                    <p:set>
                                      <p:cBhvr>
                                        <p:cTn id="89" dur="1" fill="hold">
                                          <p:stCondLst>
                                            <p:cond delay="499"/>
                                          </p:stCondLst>
                                        </p:cTn>
                                        <p:tgtEl>
                                          <p:spTgt spid="5122"/>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5126"/>
                                        </p:tgtEl>
                                      </p:cBhvr>
                                    </p:animEffect>
                                    <p:set>
                                      <p:cBhvr>
                                        <p:cTn id="92" dur="1" fill="hold">
                                          <p:stCondLst>
                                            <p:cond delay="499"/>
                                          </p:stCondLst>
                                        </p:cTn>
                                        <p:tgtEl>
                                          <p:spTgt spid="5126"/>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5133"/>
                                        </p:tgtEl>
                                        <p:attrNameLst>
                                          <p:attrName>style.visibility</p:attrName>
                                        </p:attrNameLst>
                                      </p:cBhvr>
                                      <p:to>
                                        <p:strVal val="visible"/>
                                      </p:to>
                                    </p:set>
                                    <p:animEffect transition="in" filter="fade">
                                      <p:cBhvr>
                                        <p:cTn id="95" dur="100"/>
                                        <p:tgtEl>
                                          <p:spTgt spid="5133"/>
                                        </p:tgtEl>
                                      </p:cBhvr>
                                    </p:animEffect>
                                  </p:childTnLst>
                                </p:cTn>
                              </p:par>
                              <p:par>
                                <p:cTn id="96" presetID="10" presetClass="entr" presetSubtype="0" fill="hold" nodeType="withEffect">
                                  <p:stCondLst>
                                    <p:cond delay="600"/>
                                  </p:stCondLst>
                                  <p:childTnLst>
                                    <p:set>
                                      <p:cBhvr>
                                        <p:cTn id="97" dur="1" fill="hold">
                                          <p:stCondLst>
                                            <p:cond delay="0"/>
                                          </p:stCondLst>
                                        </p:cTn>
                                        <p:tgtEl>
                                          <p:spTgt spid="5134"/>
                                        </p:tgtEl>
                                        <p:attrNameLst>
                                          <p:attrName>style.visibility</p:attrName>
                                        </p:attrNameLst>
                                      </p:cBhvr>
                                      <p:to>
                                        <p:strVal val="visible"/>
                                      </p:to>
                                    </p:set>
                                    <p:animEffect transition="in" filter="fade">
                                      <p:cBhvr>
                                        <p:cTn id="98" dur="100"/>
                                        <p:tgtEl>
                                          <p:spTgt spid="5134"/>
                                        </p:tgtEl>
                                      </p:cBhvr>
                                    </p:animEffect>
                                  </p:childTnLst>
                                </p:cTn>
                              </p:par>
                              <p:par>
                                <p:cTn id="99" presetID="10" presetClass="entr" presetSubtype="0" fill="hold" nodeType="withEffect">
                                  <p:stCondLst>
                                    <p:cond delay="200"/>
                                  </p:stCondLst>
                                  <p:childTnLst>
                                    <p:set>
                                      <p:cBhvr>
                                        <p:cTn id="100" dur="1" fill="hold">
                                          <p:stCondLst>
                                            <p:cond delay="0"/>
                                          </p:stCondLst>
                                        </p:cTn>
                                        <p:tgtEl>
                                          <p:spTgt spid="5135"/>
                                        </p:tgtEl>
                                        <p:attrNameLst>
                                          <p:attrName>style.visibility</p:attrName>
                                        </p:attrNameLst>
                                      </p:cBhvr>
                                      <p:to>
                                        <p:strVal val="visible"/>
                                      </p:to>
                                    </p:set>
                                    <p:animEffect transition="in" filter="fade">
                                      <p:cBhvr>
                                        <p:cTn id="101" dur="100"/>
                                        <p:tgtEl>
                                          <p:spTgt spid="5135"/>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5136"/>
                                        </p:tgtEl>
                                        <p:attrNameLst>
                                          <p:attrName>style.visibility</p:attrName>
                                        </p:attrNameLst>
                                      </p:cBhvr>
                                      <p:to>
                                        <p:strVal val="visible"/>
                                      </p:to>
                                    </p:set>
                                    <p:animEffect transition="in" filter="fade">
                                      <p:cBhvr>
                                        <p:cTn id="104" dur="100"/>
                                        <p:tgtEl>
                                          <p:spTgt spid="5136"/>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5137"/>
                                        </p:tgtEl>
                                        <p:attrNameLst>
                                          <p:attrName>style.visibility</p:attrName>
                                        </p:attrNameLst>
                                      </p:cBhvr>
                                      <p:to>
                                        <p:strVal val="visible"/>
                                      </p:to>
                                    </p:set>
                                    <p:animEffect transition="in" filter="fade">
                                      <p:cBhvr>
                                        <p:cTn id="107" dur="100"/>
                                        <p:tgtEl>
                                          <p:spTgt spid="5137"/>
                                        </p:tgtEl>
                                      </p:cBhvr>
                                    </p:animEffect>
                                  </p:childTnLst>
                                </p:cTn>
                              </p:par>
                              <p:par>
                                <p:cTn id="108" presetID="53" presetClass="exit" presetSubtype="0" fill="hold" nodeType="withEffect">
                                  <p:stCondLst>
                                    <p:cond delay="100"/>
                                  </p:stCondLst>
                                  <p:childTnLst>
                                    <p:anim calcmode="lin" valueType="num">
                                      <p:cBhvr>
                                        <p:cTn id="109" dur="1000"/>
                                        <p:tgtEl>
                                          <p:spTgt spid="5133"/>
                                        </p:tgtEl>
                                        <p:attrNameLst>
                                          <p:attrName>ppt_w</p:attrName>
                                        </p:attrNameLst>
                                      </p:cBhvr>
                                      <p:tavLst>
                                        <p:tav tm="0">
                                          <p:val>
                                            <p:strVal val="ppt_w"/>
                                          </p:val>
                                        </p:tav>
                                        <p:tav tm="100000">
                                          <p:val>
                                            <p:fltVal val="0"/>
                                          </p:val>
                                        </p:tav>
                                      </p:tavLst>
                                    </p:anim>
                                    <p:anim calcmode="lin" valueType="num">
                                      <p:cBhvr>
                                        <p:cTn id="110" dur="1000"/>
                                        <p:tgtEl>
                                          <p:spTgt spid="5133"/>
                                        </p:tgtEl>
                                        <p:attrNameLst>
                                          <p:attrName>ppt_h</p:attrName>
                                        </p:attrNameLst>
                                      </p:cBhvr>
                                      <p:tavLst>
                                        <p:tav tm="0">
                                          <p:val>
                                            <p:strVal val="ppt_h"/>
                                          </p:val>
                                        </p:tav>
                                        <p:tav tm="100000">
                                          <p:val>
                                            <p:fltVal val="0"/>
                                          </p:val>
                                        </p:tav>
                                      </p:tavLst>
                                    </p:anim>
                                    <p:animEffect transition="out" filter="fade">
                                      <p:cBhvr>
                                        <p:cTn id="111" dur="1000"/>
                                        <p:tgtEl>
                                          <p:spTgt spid="5133"/>
                                        </p:tgtEl>
                                      </p:cBhvr>
                                    </p:animEffect>
                                    <p:set>
                                      <p:cBhvr>
                                        <p:cTn id="112" dur="1" fill="hold">
                                          <p:stCondLst>
                                            <p:cond delay="999"/>
                                          </p:stCondLst>
                                        </p:cTn>
                                        <p:tgtEl>
                                          <p:spTgt spid="5133"/>
                                        </p:tgtEl>
                                        <p:attrNameLst>
                                          <p:attrName>style.visibility</p:attrName>
                                        </p:attrNameLst>
                                      </p:cBhvr>
                                      <p:to>
                                        <p:strVal val="hidden"/>
                                      </p:to>
                                    </p:set>
                                  </p:childTnLst>
                                </p:cTn>
                              </p:par>
                              <p:par>
                                <p:cTn id="113" presetID="53" presetClass="exit" presetSubtype="0" fill="hold" nodeType="withEffect">
                                  <p:stCondLst>
                                    <p:cond delay="700"/>
                                  </p:stCondLst>
                                  <p:childTnLst>
                                    <p:anim calcmode="lin" valueType="num">
                                      <p:cBhvr>
                                        <p:cTn id="114" dur="500"/>
                                        <p:tgtEl>
                                          <p:spTgt spid="5134"/>
                                        </p:tgtEl>
                                        <p:attrNameLst>
                                          <p:attrName>ppt_w</p:attrName>
                                        </p:attrNameLst>
                                      </p:cBhvr>
                                      <p:tavLst>
                                        <p:tav tm="0">
                                          <p:val>
                                            <p:strVal val="ppt_w"/>
                                          </p:val>
                                        </p:tav>
                                        <p:tav tm="100000">
                                          <p:val>
                                            <p:fltVal val="0"/>
                                          </p:val>
                                        </p:tav>
                                      </p:tavLst>
                                    </p:anim>
                                    <p:anim calcmode="lin" valueType="num">
                                      <p:cBhvr>
                                        <p:cTn id="115" dur="500"/>
                                        <p:tgtEl>
                                          <p:spTgt spid="5134"/>
                                        </p:tgtEl>
                                        <p:attrNameLst>
                                          <p:attrName>ppt_h</p:attrName>
                                        </p:attrNameLst>
                                      </p:cBhvr>
                                      <p:tavLst>
                                        <p:tav tm="0">
                                          <p:val>
                                            <p:strVal val="ppt_h"/>
                                          </p:val>
                                        </p:tav>
                                        <p:tav tm="100000">
                                          <p:val>
                                            <p:fltVal val="0"/>
                                          </p:val>
                                        </p:tav>
                                      </p:tavLst>
                                    </p:anim>
                                    <p:animEffect transition="out" filter="fade">
                                      <p:cBhvr>
                                        <p:cTn id="116" dur="500"/>
                                        <p:tgtEl>
                                          <p:spTgt spid="5134"/>
                                        </p:tgtEl>
                                      </p:cBhvr>
                                    </p:animEffect>
                                    <p:set>
                                      <p:cBhvr>
                                        <p:cTn id="117" dur="1" fill="hold">
                                          <p:stCondLst>
                                            <p:cond delay="499"/>
                                          </p:stCondLst>
                                        </p:cTn>
                                        <p:tgtEl>
                                          <p:spTgt spid="5134"/>
                                        </p:tgtEl>
                                        <p:attrNameLst>
                                          <p:attrName>style.visibility</p:attrName>
                                        </p:attrNameLst>
                                      </p:cBhvr>
                                      <p:to>
                                        <p:strVal val="hidden"/>
                                      </p:to>
                                    </p:set>
                                  </p:childTnLst>
                                </p:cTn>
                              </p:par>
                              <p:par>
                                <p:cTn id="118" presetID="53" presetClass="exit" presetSubtype="0" fill="hold" nodeType="withEffect">
                                  <p:stCondLst>
                                    <p:cond delay="300"/>
                                  </p:stCondLst>
                                  <p:childTnLst>
                                    <p:anim calcmode="lin" valueType="num">
                                      <p:cBhvr>
                                        <p:cTn id="119" dur="500"/>
                                        <p:tgtEl>
                                          <p:spTgt spid="5135"/>
                                        </p:tgtEl>
                                        <p:attrNameLst>
                                          <p:attrName>ppt_w</p:attrName>
                                        </p:attrNameLst>
                                      </p:cBhvr>
                                      <p:tavLst>
                                        <p:tav tm="0">
                                          <p:val>
                                            <p:strVal val="ppt_w"/>
                                          </p:val>
                                        </p:tav>
                                        <p:tav tm="100000">
                                          <p:val>
                                            <p:fltVal val="0"/>
                                          </p:val>
                                        </p:tav>
                                      </p:tavLst>
                                    </p:anim>
                                    <p:anim calcmode="lin" valueType="num">
                                      <p:cBhvr>
                                        <p:cTn id="120" dur="500"/>
                                        <p:tgtEl>
                                          <p:spTgt spid="5135"/>
                                        </p:tgtEl>
                                        <p:attrNameLst>
                                          <p:attrName>ppt_h</p:attrName>
                                        </p:attrNameLst>
                                      </p:cBhvr>
                                      <p:tavLst>
                                        <p:tav tm="0">
                                          <p:val>
                                            <p:strVal val="ppt_h"/>
                                          </p:val>
                                        </p:tav>
                                        <p:tav tm="100000">
                                          <p:val>
                                            <p:fltVal val="0"/>
                                          </p:val>
                                        </p:tav>
                                      </p:tavLst>
                                    </p:anim>
                                    <p:animEffect transition="out" filter="fade">
                                      <p:cBhvr>
                                        <p:cTn id="121" dur="500"/>
                                        <p:tgtEl>
                                          <p:spTgt spid="5135"/>
                                        </p:tgtEl>
                                      </p:cBhvr>
                                    </p:animEffect>
                                    <p:set>
                                      <p:cBhvr>
                                        <p:cTn id="122" dur="1" fill="hold">
                                          <p:stCondLst>
                                            <p:cond delay="499"/>
                                          </p:stCondLst>
                                        </p:cTn>
                                        <p:tgtEl>
                                          <p:spTgt spid="5135"/>
                                        </p:tgtEl>
                                        <p:attrNameLst>
                                          <p:attrName>style.visibility</p:attrName>
                                        </p:attrNameLst>
                                      </p:cBhvr>
                                      <p:to>
                                        <p:strVal val="hidden"/>
                                      </p:to>
                                    </p:set>
                                  </p:childTnLst>
                                </p:cTn>
                              </p:par>
                              <p:par>
                                <p:cTn id="123" presetID="53" presetClass="exit" presetSubtype="0" fill="hold" nodeType="withEffect">
                                  <p:stCondLst>
                                    <p:cond delay="1900"/>
                                  </p:stCondLst>
                                  <p:childTnLst>
                                    <p:anim calcmode="lin" valueType="num">
                                      <p:cBhvr>
                                        <p:cTn id="124" dur="500"/>
                                        <p:tgtEl>
                                          <p:spTgt spid="5136"/>
                                        </p:tgtEl>
                                        <p:attrNameLst>
                                          <p:attrName>ppt_w</p:attrName>
                                        </p:attrNameLst>
                                      </p:cBhvr>
                                      <p:tavLst>
                                        <p:tav tm="0">
                                          <p:val>
                                            <p:strVal val="ppt_w"/>
                                          </p:val>
                                        </p:tav>
                                        <p:tav tm="100000">
                                          <p:val>
                                            <p:fltVal val="0"/>
                                          </p:val>
                                        </p:tav>
                                      </p:tavLst>
                                    </p:anim>
                                    <p:anim calcmode="lin" valueType="num">
                                      <p:cBhvr>
                                        <p:cTn id="125" dur="500"/>
                                        <p:tgtEl>
                                          <p:spTgt spid="5136"/>
                                        </p:tgtEl>
                                        <p:attrNameLst>
                                          <p:attrName>ppt_h</p:attrName>
                                        </p:attrNameLst>
                                      </p:cBhvr>
                                      <p:tavLst>
                                        <p:tav tm="0">
                                          <p:val>
                                            <p:strVal val="ppt_h"/>
                                          </p:val>
                                        </p:tav>
                                        <p:tav tm="100000">
                                          <p:val>
                                            <p:fltVal val="0"/>
                                          </p:val>
                                        </p:tav>
                                      </p:tavLst>
                                    </p:anim>
                                    <p:animEffect transition="out" filter="fade">
                                      <p:cBhvr>
                                        <p:cTn id="126" dur="500"/>
                                        <p:tgtEl>
                                          <p:spTgt spid="5136"/>
                                        </p:tgtEl>
                                      </p:cBhvr>
                                    </p:animEffect>
                                    <p:set>
                                      <p:cBhvr>
                                        <p:cTn id="127" dur="1" fill="hold">
                                          <p:stCondLst>
                                            <p:cond delay="499"/>
                                          </p:stCondLst>
                                        </p:cTn>
                                        <p:tgtEl>
                                          <p:spTgt spid="5136"/>
                                        </p:tgtEl>
                                        <p:attrNameLst>
                                          <p:attrName>style.visibility</p:attrName>
                                        </p:attrNameLst>
                                      </p:cBhvr>
                                      <p:to>
                                        <p:strVal val="hidden"/>
                                      </p:to>
                                    </p:set>
                                  </p:childTnLst>
                                </p:cTn>
                              </p:par>
                              <p:par>
                                <p:cTn id="128" presetID="53" presetClass="exit" presetSubtype="0" fill="hold" nodeType="withEffect">
                                  <p:stCondLst>
                                    <p:cond delay="2300"/>
                                  </p:stCondLst>
                                  <p:childTnLst>
                                    <p:anim calcmode="lin" valueType="num">
                                      <p:cBhvr>
                                        <p:cTn id="129" dur="500"/>
                                        <p:tgtEl>
                                          <p:spTgt spid="5137"/>
                                        </p:tgtEl>
                                        <p:attrNameLst>
                                          <p:attrName>ppt_w</p:attrName>
                                        </p:attrNameLst>
                                      </p:cBhvr>
                                      <p:tavLst>
                                        <p:tav tm="0">
                                          <p:val>
                                            <p:strVal val="ppt_w"/>
                                          </p:val>
                                        </p:tav>
                                        <p:tav tm="100000">
                                          <p:val>
                                            <p:fltVal val="0"/>
                                          </p:val>
                                        </p:tav>
                                      </p:tavLst>
                                    </p:anim>
                                    <p:anim calcmode="lin" valueType="num">
                                      <p:cBhvr>
                                        <p:cTn id="130" dur="500"/>
                                        <p:tgtEl>
                                          <p:spTgt spid="5137"/>
                                        </p:tgtEl>
                                        <p:attrNameLst>
                                          <p:attrName>ppt_h</p:attrName>
                                        </p:attrNameLst>
                                      </p:cBhvr>
                                      <p:tavLst>
                                        <p:tav tm="0">
                                          <p:val>
                                            <p:strVal val="ppt_h"/>
                                          </p:val>
                                        </p:tav>
                                        <p:tav tm="100000">
                                          <p:val>
                                            <p:fltVal val="0"/>
                                          </p:val>
                                        </p:tav>
                                      </p:tavLst>
                                    </p:anim>
                                    <p:animEffect transition="out" filter="fade">
                                      <p:cBhvr>
                                        <p:cTn id="131" dur="500"/>
                                        <p:tgtEl>
                                          <p:spTgt spid="5137"/>
                                        </p:tgtEl>
                                      </p:cBhvr>
                                    </p:animEffect>
                                    <p:set>
                                      <p:cBhvr>
                                        <p:cTn id="132" dur="1" fill="hold">
                                          <p:stCondLst>
                                            <p:cond delay="499"/>
                                          </p:stCondLst>
                                        </p:cTn>
                                        <p:tgtEl>
                                          <p:spTgt spid="51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9.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9.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22.emf"/><Relationship Id="rId1" Type="http://schemas.openxmlformats.org/officeDocument/2006/relationships/slideLayout" Target="../slideLayouts/slideLayout2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8.xml"/><Relationship Id="rId5" Type="http://schemas.openxmlformats.org/officeDocument/2006/relationships/image" Target="../media/image45.png"/><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8.xml"/><Relationship Id="rId5" Type="http://schemas.openxmlformats.org/officeDocument/2006/relationships/image" Target="../media/image50.png"/><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18.xml"/><Relationship Id="rId5" Type="http://schemas.openxmlformats.org/officeDocument/2006/relationships/image" Target="../media/image49.png"/><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8.xml"/><Relationship Id="rId5" Type="http://schemas.openxmlformats.org/officeDocument/2006/relationships/image" Target="../media/image48.png"/><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29.xml"/><Relationship Id="rId6" Type="http://schemas.openxmlformats.org/officeDocument/2006/relationships/image" Target="../media/image26.emf"/><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9.xml"/><Relationship Id="rId1" Type="http://schemas.openxmlformats.org/officeDocument/2006/relationships/vmlDrawing" Target="../drawings/vmlDrawing1.v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1" name="Rectangle 3"/>
          <p:cNvSpPr txBox="1">
            <a:spLocks noChangeArrowheads="1"/>
          </p:cNvSpPr>
          <p:nvPr/>
        </p:nvSpPr>
        <p:spPr bwMode="auto">
          <a:xfrm>
            <a:off x="-94307" y="2323405"/>
            <a:ext cx="12363076"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5400" dirty="0" smtClean="0">
                <a:solidFill>
                  <a:schemeClr val="accent2"/>
                </a:solidFill>
                <a:effectLst>
                  <a:outerShdw blurRad="38100" dist="38100" dir="2700000" algn="tl">
                    <a:srgbClr val="000000">
                      <a:alpha val="43137"/>
                    </a:srgbClr>
                  </a:outerShdw>
                </a:effectLst>
                <a:latin typeface="造字工房力黑（非商用）常规体" pitchFamily="50" charset="-122"/>
                <a:ea typeface="造字工房力黑（非商用）常规体" pitchFamily="50" charset="-122"/>
              </a:rPr>
              <a:t>时序</a:t>
            </a:r>
            <a:r>
              <a:rPr lang="zh-CN" altLang="en-US" sz="5400" dirty="0">
                <a:solidFill>
                  <a:schemeClr val="accent2"/>
                </a:solidFill>
                <a:effectLst>
                  <a:outerShdw blurRad="38100" dist="38100" dir="2700000" algn="tl">
                    <a:srgbClr val="000000">
                      <a:alpha val="43137"/>
                    </a:srgbClr>
                  </a:outerShdw>
                </a:effectLst>
                <a:latin typeface="造字工房力黑（非商用）常规体" pitchFamily="50" charset="-122"/>
                <a:ea typeface="造字工房力黑（非商用）常规体" pitchFamily="50" charset="-122"/>
              </a:rPr>
              <a:t>大数据可视化分析平台研究与</a:t>
            </a:r>
            <a:r>
              <a:rPr lang="zh-CN" altLang="en-US" sz="5400" dirty="0" smtClean="0">
                <a:solidFill>
                  <a:schemeClr val="accent2"/>
                </a:solidFill>
                <a:effectLst>
                  <a:outerShdw blurRad="38100" dist="38100" dir="2700000" algn="tl">
                    <a:srgbClr val="000000">
                      <a:alpha val="43137"/>
                    </a:srgbClr>
                  </a:outerShdw>
                </a:effectLst>
                <a:latin typeface="造字工房力黑（非商用）常规体" pitchFamily="50" charset="-122"/>
                <a:ea typeface="造字工房力黑（非商用）常规体" pitchFamily="50" charset="-122"/>
              </a:rPr>
              <a:t>设计</a:t>
            </a:r>
            <a:endParaRPr lang="zh-CN" altLang="en-US" sz="5400" dirty="0">
              <a:solidFill>
                <a:schemeClr val="accent2"/>
              </a:solidFill>
              <a:effectLst>
                <a:outerShdw blurRad="38100" dist="38100" dir="2700000" algn="tl">
                  <a:srgbClr val="000000">
                    <a:alpha val="43137"/>
                  </a:srgbClr>
                </a:outerShdw>
              </a:effectLst>
              <a:latin typeface="造字工房力黑（非商用）常规体" pitchFamily="50" charset="-122"/>
              <a:ea typeface="造字工房力黑（非商用）常规体" pitchFamily="50" charset="-122"/>
            </a:endParaRPr>
          </a:p>
        </p:txBody>
      </p:sp>
      <p:sp>
        <p:nvSpPr>
          <p:cNvPr id="7181"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2"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3" name="Freeform 7"/>
          <p:cNvSpPr>
            <a:spLocks noEditPoints="1"/>
          </p:cNvSpPr>
          <p:nvPr/>
        </p:nvSpPr>
        <p:spPr bwMode="auto">
          <a:xfrm>
            <a:off x="5972175" y="5926138"/>
            <a:ext cx="261938" cy="441325"/>
          </a:xfrm>
          <a:custGeom>
            <a:avLst/>
            <a:gdLst>
              <a:gd name="T0" fmla="*/ 261938 w 346"/>
              <a:gd name="T1" fmla="*/ 225831 h 555"/>
              <a:gd name="T2" fmla="*/ 261938 w 346"/>
              <a:gd name="T3" fmla="*/ 145518 h 555"/>
              <a:gd name="T4" fmla="*/ 227114 w 346"/>
              <a:gd name="T5" fmla="*/ 145518 h 555"/>
              <a:gd name="T6" fmla="*/ 227114 w 346"/>
              <a:gd name="T7" fmla="*/ 225831 h 555"/>
              <a:gd name="T8" fmla="*/ 133240 w 346"/>
              <a:gd name="T9" fmla="*/ 324434 h 555"/>
              <a:gd name="T10" fmla="*/ 130969 w 346"/>
              <a:gd name="T11" fmla="*/ 324434 h 555"/>
              <a:gd name="T12" fmla="*/ 130969 w 346"/>
              <a:gd name="T13" fmla="*/ 324434 h 555"/>
              <a:gd name="T14" fmla="*/ 130212 w 346"/>
              <a:gd name="T15" fmla="*/ 324434 h 555"/>
              <a:gd name="T16" fmla="*/ 128698 w 346"/>
              <a:gd name="T17" fmla="*/ 324434 h 555"/>
              <a:gd name="T18" fmla="*/ 34824 w 346"/>
              <a:gd name="T19" fmla="*/ 225831 h 555"/>
              <a:gd name="T20" fmla="*/ 34824 w 346"/>
              <a:gd name="T21" fmla="*/ 145518 h 555"/>
              <a:gd name="T22" fmla="*/ 0 w 346"/>
              <a:gd name="T23" fmla="*/ 145518 h 555"/>
              <a:gd name="T24" fmla="*/ 0 w 346"/>
              <a:gd name="T25" fmla="*/ 225831 h 555"/>
              <a:gd name="T26" fmla="*/ 110529 w 346"/>
              <a:gd name="T27" fmla="*/ 359421 h 555"/>
              <a:gd name="T28" fmla="*/ 110529 w 346"/>
              <a:gd name="T29" fmla="*/ 418265 h 555"/>
              <a:gd name="T30" fmla="*/ 31796 w 346"/>
              <a:gd name="T31" fmla="*/ 441325 h 555"/>
              <a:gd name="T32" fmla="*/ 230142 w 346"/>
              <a:gd name="T33" fmla="*/ 441325 h 555"/>
              <a:gd name="T34" fmla="*/ 151409 w 346"/>
              <a:gd name="T35" fmla="*/ 417470 h 555"/>
              <a:gd name="T36" fmla="*/ 151409 w 346"/>
              <a:gd name="T37" fmla="*/ 360217 h 555"/>
              <a:gd name="T38" fmla="*/ 261938 w 346"/>
              <a:gd name="T39" fmla="*/ 225831 h 555"/>
              <a:gd name="T40" fmla="*/ 129455 w 346"/>
              <a:gd name="T41" fmla="*/ 290241 h 555"/>
              <a:gd name="T42" fmla="*/ 130969 w 346"/>
              <a:gd name="T43" fmla="*/ 290241 h 555"/>
              <a:gd name="T44" fmla="*/ 131726 w 346"/>
              <a:gd name="T45" fmla="*/ 290241 h 555"/>
              <a:gd name="T46" fmla="*/ 194561 w 346"/>
              <a:gd name="T47" fmla="*/ 224241 h 555"/>
              <a:gd name="T48" fmla="*/ 194561 w 346"/>
              <a:gd name="T49" fmla="*/ 66000 h 555"/>
              <a:gd name="T50" fmla="*/ 131726 w 346"/>
              <a:gd name="T51" fmla="*/ 0 h 555"/>
              <a:gd name="T52" fmla="*/ 130969 w 346"/>
              <a:gd name="T53" fmla="*/ 0 h 555"/>
              <a:gd name="T54" fmla="*/ 129455 w 346"/>
              <a:gd name="T55" fmla="*/ 0 h 555"/>
              <a:gd name="T56" fmla="*/ 67377 w 346"/>
              <a:gd name="T57" fmla="*/ 66000 h 555"/>
              <a:gd name="T58" fmla="*/ 67377 w 346"/>
              <a:gd name="T59" fmla="*/ 224241 h 555"/>
              <a:gd name="T60" fmla="*/ 129455 w 346"/>
              <a:gd name="T61" fmla="*/ 290241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TextBox 34"/>
          <p:cNvSpPr txBox="1">
            <a:spLocks noChangeArrowheads="1"/>
          </p:cNvSpPr>
          <p:nvPr/>
        </p:nvSpPr>
        <p:spPr bwMode="auto">
          <a:xfrm>
            <a:off x="1705893" y="3789040"/>
            <a:ext cx="87849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400" dirty="0" smtClean="0">
                <a:solidFill>
                  <a:schemeClr val="accent2"/>
                </a:solidFill>
                <a:latin typeface="微软雅黑" panose="020B0503020204020204" pitchFamily="34" charset="-122"/>
                <a:ea typeface="微软雅黑" panose="020B0503020204020204" pitchFamily="34" charset="-122"/>
              </a:rPr>
              <a:t>物联网工程学院                   </a:t>
            </a:r>
            <a:r>
              <a:rPr lang="en-US" altLang="zh-CN" sz="2400" dirty="0" smtClean="0">
                <a:solidFill>
                  <a:schemeClr val="accent2"/>
                </a:solidFill>
                <a:latin typeface="微软雅黑" panose="020B0503020204020204" pitchFamily="34" charset="-122"/>
                <a:ea typeface="微软雅黑" panose="020B0503020204020204" pitchFamily="34" charset="-122"/>
              </a:rPr>
              <a:t>13</a:t>
            </a:r>
            <a:r>
              <a:rPr lang="zh-CN" altLang="en-US" sz="2400" dirty="0" smtClean="0">
                <a:solidFill>
                  <a:schemeClr val="accent2"/>
                </a:solidFill>
                <a:latin typeface="微软雅黑" panose="020B0503020204020204" pitchFamily="34" charset="-122"/>
                <a:ea typeface="微软雅黑" panose="020B0503020204020204" pitchFamily="34" charset="-122"/>
              </a:rPr>
              <a:t>级计算机科学与技术</a:t>
            </a:r>
            <a:r>
              <a:rPr lang="en-US" altLang="zh-CN" sz="2400" dirty="0" smtClean="0">
                <a:solidFill>
                  <a:schemeClr val="accent2"/>
                </a:solidFill>
                <a:latin typeface="微软雅黑" panose="020B0503020204020204" pitchFamily="34" charset="-122"/>
                <a:ea typeface="微软雅黑" panose="020B0503020204020204" pitchFamily="34" charset="-122"/>
              </a:rPr>
              <a:t>2</a:t>
            </a:r>
            <a:r>
              <a:rPr lang="zh-CN" altLang="en-US" sz="2400" dirty="0" smtClean="0">
                <a:solidFill>
                  <a:schemeClr val="accent2"/>
                </a:solidFill>
                <a:latin typeface="微软雅黑" panose="020B0503020204020204" pitchFamily="34" charset="-122"/>
                <a:ea typeface="微软雅黑" panose="020B0503020204020204" pitchFamily="34" charset="-122"/>
              </a:rPr>
              <a:t>班</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pic>
        <p:nvPicPr>
          <p:cNvPr id="11" name="Picture 9"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9" y="44624"/>
            <a:ext cx="3282582" cy="1106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圆角矩形 42"/>
          <p:cNvSpPr>
            <a:spLocks noChangeArrowheads="1"/>
          </p:cNvSpPr>
          <p:nvPr/>
        </p:nvSpPr>
        <p:spPr bwMode="auto">
          <a:xfrm>
            <a:off x="6224588" y="4929188"/>
            <a:ext cx="1617662"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2"/>
              </a:solidFill>
            </a:endParaRPr>
          </a:p>
        </p:txBody>
      </p:sp>
      <p:sp>
        <p:nvSpPr>
          <p:cNvPr id="21" name="TextBox 43"/>
          <p:cNvSpPr txBox="1">
            <a:spLocks noChangeArrowheads="1"/>
          </p:cNvSpPr>
          <p:nvPr/>
        </p:nvSpPr>
        <p:spPr bwMode="auto">
          <a:xfrm>
            <a:off x="4611688" y="4824413"/>
            <a:ext cx="1158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smtClean="0">
                <a:solidFill>
                  <a:schemeClr val="accent2"/>
                </a:solidFill>
                <a:latin typeface="微软雅黑" panose="020B0503020204020204" pitchFamily="34" charset="-122"/>
                <a:ea typeface="微软雅黑" panose="020B0503020204020204" pitchFamily="34" charset="-122"/>
              </a:rPr>
              <a:t>陶友贤</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22" name="TextBox 44"/>
          <p:cNvSpPr txBox="1">
            <a:spLocks noChangeArrowheads="1"/>
          </p:cNvSpPr>
          <p:nvPr/>
        </p:nvSpPr>
        <p:spPr bwMode="auto">
          <a:xfrm>
            <a:off x="8007350" y="4824413"/>
            <a:ext cx="13414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smtClean="0">
                <a:solidFill>
                  <a:schemeClr val="accent2"/>
                </a:solidFill>
                <a:latin typeface="微软雅黑" panose="020B0503020204020204" pitchFamily="34" charset="-122"/>
                <a:ea typeface="微软雅黑" panose="020B0503020204020204" pitchFamily="34" charset="-122"/>
              </a:rPr>
              <a:t>牟 艳</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23" name="TextBox 45"/>
          <p:cNvSpPr txBox="1">
            <a:spLocks noChangeArrowheads="1"/>
          </p:cNvSpPr>
          <p:nvPr/>
        </p:nvSpPr>
        <p:spPr bwMode="auto">
          <a:xfrm>
            <a:off x="6272213" y="4791075"/>
            <a:ext cx="150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chemeClr val="accent2"/>
                </a:solidFill>
                <a:latin typeface="微软雅黑" panose="020B0503020204020204" pitchFamily="34" charset="-122"/>
                <a:ea typeface="微软雅黑" panose="020B0503020204020204" pitchFamily="34" charset="-122"/>
              </a:rPr>
              <a:t>指导老师</a:t>
            </a:r>
            <a:endParaRPr lang="en-US" altLang="zh-CN" sz="2400" b="1">
              <a:solidFill>
                <a:schemeClr val="accent2"/>
              </a:solidFill>
              <a:latin typeface="微软雅黑" panose="020B0503020204020204" pitchFamily="34" charset="-122"/>
              <a:ea typeface="微软雅黑" panose="020B0503020204020204" pitchFamily="34" charset="-122"/>
            </a:endParaRPr>
          </a:p>
        </p:txBody>
      </p:sp>
      <p:sp>
        <p:nvSpPr>
          <p:cNvPr id="24" name="圆角矩形 46"/>
          <p:cNvSpPr>
            <a:spLocks noChangeArrowheads="1"/>
          </p:cNvSpPr>
          <p:nvPr/>
        </p:nvSpPr>
        <p:spPr bwMode="auto">
          <a:xfrm>
            <a:off x="3181350" y="4929188"/>
            <a:ext cx="1354138"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2"/>
              </a:solidFill>
            </a:endParaRPr>
          </a:p>
        </p:txBody>
      </p:sp>
      <p:sp>
        <p:nvSpPr>
          <p:cNvPr id="25" name="TextBox 47"/>
          <p:cNvSpPr txBox="1">
            <a:spLocks noChangeArrowheads="1"/>
          </p:cNvSpPr>
          <p:nvPr/>
        </p:nvSpPr>
        <p:spPr bwMode="auto">
          <a:xfrm>
            <a:off x="3228975" y="4791075"/>
            <a:ext cx="1306513"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dirty="0" smtClean="0">
                <a:solidFill>
                  <a:schemeClr val="accent2"/>
                </a:solidFill>
                <a:latin typeface="微软雅黑" panose="020B0503020204020204" pitchFamily="34" charset="-122"/>
                <a:ea typeface="微软雅黑" panose="020B0503020204020204" pitchFamily="34" charset="-122"/>
              </a:rPr>
              <a:t>汇报人</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250" autoRev="1" fill="hold">
                                          <p:stCondLst>
                                            <p:cond delay="0"/>
                                          </p:stCondLst>
                                        </p:cTn>
                                        <p:tgtEl>
                                          <p:spTgt spid="7171"/>
                                        </p:tgtEl>
                                        <p:attrNameLst>
                                          <p:attrName>ppt_w</p:attrName>
                                        </p:attrNameLst>
                                      </p:cBhvr>
                                    </p:anim>
                                    <p:anim by="(#ppt_w*0.50)" calcmode="lin" valueType="num">
                                      <p:cBhvr>
                                        <p:cTn id="8" dur="250" decel="50000" autoRev="1" fill="hold">
                                          <p:stCondLst>
                                            <p:cond delay="0"/>
                                          </p:stCondLst>
                                        </p:cTn>
                                        <p:tgtEl>
                                          <p:spTgt spid="7171"/>
                                        </p:tgtEl>
                                        <p:attrNameLst>
                                          <p:attrName>ppt_x</p:attrName>
                                        </p:attrNameLst>
                                      </p:cBhvr>
                                    </p:anim>
                                    <p:anim from="(-#ppt_h/2)" to="(#ppt_y)" calcmode="lin" valueType="num">
                                      <p:cBhvr>
                                        <p:cTn id="9" dur="500" fill="hold">
                                          <p:stCondLst>
                                            <p:cond delay="0"/>
                                          </p:stCondLst>
                                        </p:cTn>
                                        <p:tgtEl>
                                          <p:spTgt spid="7171"/>
                                        </p:tgtEl>
                                        <p:attrNameLst>
                                          <p:attrName>ppt_y</p:attrName>
                                        </p:attrNameLst>
                                      </p:cBhvr>
                                    </p:anim>
                                    <p:animRot by="21600000">
                                      <p:cBhvr>
                                        <p:cTn id="10" dur="500" fill="hold">
                                          <p:stCondLst>
                                            <p:cond delay="0"/>
                                          </p:stCondLst>
                                        </p:cTn>
                                        <p:tgtEl>
                                          <p:spTgt spid="7171"/>
                                        </p:tgtEl>
                                        <p:attrNameLst>
                                          <p:attrName>r</p:attrName>
                                        </p:attrNameLst>
                                      </p:cBhvr>
                                    </p:animRot>
                                  </p:childTnLst>
                                </p:cTn>
                              </p:par>
                            </p:childTnLst>
                          </p:cTn>
                        </p:par>
                        <p:par>
                          <p:cTn id="11" fill="hold" nodeType="afterGroup">
                            <p:stCondLst>
                              <p:cond delay="1300"/>
                            </p:stCondLst>
                            <p:childTnLst>
                              <p:par>
                                <p:cTn id="12" presetID="16" presetClass="entr" presetSubtype="21" fill="hold" grpId="0" nodeType="afterEffect">
                                  <p:stCondLst>
                                    <p:cond delay="0"/>
                                  </p:stCondLst>
                                  <p:childTnLst>
                                    <p:set>
                                      <p:cBhvr>
                                        <p:cTn id="13" dur="1" fill="hold">
                                          <p:stCondLst>
                                            <p:cond delay="0"/>
                                          </p:stCondLst>
                                        </p:cTn>
                                        <p:tgtEl>
                                          <p:spTgt spid="7181"/>
                                        </p:tgtEl>
                                        <p:attrNameLst>
                                          <p:attrName>style.visibility</p:attrName>
                                        </p:attrNameLst>
                                      </p:cBhvr>
                                      <p:to>
                                        <p:strVal val="visible"/>
                                      </p:to>
                                    </p:set>
                                    <p:animEffect transition="in" filter="barn(inVertical)">
                                      <p:cBhvr>
                                        <p:cTn id="14" dur="500"/>
                                        <p:tgtEl>
                                          <p:spTgt spid="7181"/>
                                        </p:tgtEl>
                                      </p:cBhvr>
                                    </p:animEffect>
                                  </p:childTnLst>
                                </p:cTn>
                              </p:par>
                            </p:childTnLst>
                          </p:cTn>
                        </p:par>
                        <p:par>
                          <p:cTn id="15" fill="hold">
                            <p:stCondLst>
                              <p:cond delay="1800"/>
                            </p:stCondLst>
                            <p:childTnLst>
                              <p:par>
                                <p:cTn id="16" presetID="10" presetClass="entr" presetSubtype="0" fill="hold" grpId="0" nodeType="afterEffect">
                                  <p:stCondLst>
                                    <p:cond delay="0"/>
                                  </p:stCondLst>
                                  <p:childTnLst>
                                    <p:set>
                                      <p:cBhvr>
                                        <p:cTn id="17" dur="1" fill="hold">
                                          <p:stCondLst>
                                            <p:cond delay="0"/>
                                          </p:stCondLst>
                                        </p:cTn>
                                        <p:tgtEl>
                                          <p:spTgt spid="7182"/>
                                        </p:tgtEl>
                                        <p:attrNameLst>
                                          <p:attrName>style.visibility</p:attrName>
                                        </p:attrNameLst>
                                      </p:cBhvr>
                                      <p:to>
                                        <p:strVal val="visible"/>
                                      </p:to>
                                    </p:set>
                                    <p:anim calcmode="lin" valueType="num">
                                      <p:cBhvr>
                                        <p:cTn id="18" dur="500" fill="hold"/>
                                        <p:tgtEl>
                                          <p:spTgt spid="7182"/>
                                        </p:tgtEl>
                                        <p:attrNameLst>
                                          <p:attrName>ppt_w</p:attrName>
                                        </p:attrNameLst>
                                      </p:cBhvr>
                                      <p:tavLst>
                                        <p:tav tm="0">
                                          <p:val>
                                            <p:fltVal val="0"/>
                                          </p:val>
                                        </p:tav>
                                        <p:tav tm="100000">
                                          <p:val>
                                            <p:strVal val="#ppt_w"/>
                                          </p:val>
                                        </p:tav>
                                      </p:tavLst>
                                    </p:anim>
                                    <p:anim calcmode="lin" valueType="num">
                                      <p:cBhvr>
                                        <p:cTn id="19" dur="500" fill="hold"/>
                                        <p:tgtEl>
                                          <p:spTgt spid="7182"/>
                                        </p:tgtEl>
                                        <p:attrNameLst>
                                          <p:attrName>ppt_h</p:attrName>
                                        </p:attrNameLst>
                                      </p:cBhvr>
                                      <p:tavLst>
                                        <p:tav tm="0">
                                          <p:val>
                                            <p:fltVal val="0"/>
                                          </p:val>
                                        </p:tav>
                                        <p:tav tm="100000">
                                          <p:val>
                                            <p:strVal val="#ppt_h"/>
                                          </p:val>
                                        </p:tav>
                                      </p:tavLst>
                                    </p:anim>
                                    <p:animEffect transition="in" filter="fade">
                                      <p:cBhvr>
                                        <p:cTn id="20" dur="500"/>
                                        <p:tgtEl>
                                          <p:spTgt spid="718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183"/>
                                        </p:tgtEl>
                                        <p:attrNameLst>
                                          <p:attrName>style.visibility</p:attrName>
                                        </p:attrNameLst>
                                      </p:cBhvr>
                                      <p:to>
                                        <p:strVal val="visible"/>
                                      </p:to>
                                    </p:set>
                                    <p:anim calcmode="lin" valueType="num">
                                      <p:cBhvr>
                                        <p:cTn id="23" dur="500" fill="hold"/>
                                        <p:tgtEl>
                                          <p:spTgt spid="7183"/>
                                        </p:tgtEl>
                                        <p:attrNameLst>
                                          <p:attrName>ppt_w</p:attrName>
                                        </p:attrNameLst>
                                      </p:cBhvr>
                                      <p:tavLst>
                                        <p:tav tm="0">
                                          <p:val>
                                            <p:fltVal val="0"/>
                                          </p:val>
                                        </p:tav>
                                        <p:tav tm="100000">
                                          <p:val>
                                            <p:strVal val="#ppt_w"/>
                                          </p:val>
                                        </p:tav>
                                      </p:tavLst>
                                    </p:anim>
                                    <p:anim calcmode="lin" valueType="num">
                                      <p:cBhvr>
                                        <p:cTn id="24" dur="500" fill="hold"/>
                                        <p:tgtEl>
                                          <p:spTgt spid="7183"/>
                                        </p:tgtEl>
                                        <p:attrNameLst>
                                          <p:attrName>ppt_h</p:attrName>
                                        </p:attrNameLst>
                                      </p:cBhvr>
                                      <p:tavLst>
                                        <p:tav tm="0">
                                          <p:val>
                                            <p:fltVal val="0"/>
                                          </p:val>
                                        </p:tav>
                                        <p:tav tm="100000">
                                          <p:val>
                                            <p:strVal val="#ppt_h"/>
                                          </p:val>
                                        </p:tav>
                                      </p:tavLst>
                                    </p:anim>
                                    <p:animEffect transition="in" filter="fade">
                                      <p:cBhvr>
                                        <p:cTn id="25" dur="500"/>
                                        <p:tgtEl>
                                          <p:spTgt spid="7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81" grpId="0" bldLvl="0" animBg="1" autoUpdateAnimBg="0"/>
      <p:bldP spid="7182" grpId="0" bldLvl="0" animBg="1" autoUpdateAnimBg="0"/>
      <p:bldP spid="718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p:cNvSpPr txBox="1">
            <a:spLocks noChangeArrowheads="1"/>
          </p:cNvSpPr>
          <p:nvPr/>
        </p:nvSpPr>
        <p:spPr bwMode="auto">
          <a:xfrm>
            <a:off x="1012825" y="176213"/>
            <a:ext cx="49859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2.1.1 HDFS</a:t>
            </a:r>
            <a:r>
              <a:rPr lang="zh-CN" altLang="en-US" sz="3000" b="1" dirty="0" smtClean="0">
                <a:solidFill>
                  <a:schemeClr val="accent1"/>
                </a:solidFill>
                <a:latin typeface="微软雅黑" panose="020B0503020204020204" pitchFamily="34" charset="-122"/>
                <a:ea typeface="微软雅黑" panose="020B0503020204020204" pitchFamily="34" charset="-122"/>
              </a:rPr>
              <a:t>分布式文件系统</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843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10"/>
          <p:cNvSpPr>
            <a:spLocks/>
          </p:cNvSpPr>
          <p:nvPr/>
        </p:nvSpPr>
        <p:spPr bwMode="auto">
          <a:xfrm>
            <a:off x="6045200" y="1060450"/>
            <a:ext cx="4154488" cy="5043488"/>
          </a:xfrm>
          <a:custGeom>
            <a:avLst/>
            <a:gdLst>
              <a:gd name="T0" fmla="*/ 147012 w 5228"/>
              <a:gd name="T1" fmla="*/ 0 h 6450"/>
              <a:gd name="T2" fmla="*/ 4008270 w 5228"/>
              <a:gd name="T3" fmla="*/ 0 h 6450"/>
              <a:gd name="T4" fmla="*/ 4154488 w 5228"/>
              <a:gd name="T5" fmla="*/ 143876 h 6450"/>
              <a:gd name="T6" fmla="*/ 4154488 w 5228"/>
              <a:gd name="T7" fmla="*/ 4899612 h 6450"/>
              <a:gd name="T8" fmla="*/ 4008270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headEnd/>
            <a:tailEnd/>
          </a:ln>
        </p:spPr>
        <p:txBody>
          <a:bodyPr/>
          <a:lstStyle/>
          <a:p>
            <a:endParaRPr lang="zh-CN" altLang="en-US"/>
          </a:p>
        </p:txBody>
      </p:sp>
      <p:sp>
        <p:nvSpPr>
          <p:cNvPr id="27" name="Freeform 11"/>
          <p:cNvSpPr>
            <a:spLocks/>
          </p:cNvSpPr>
          <p:nvPr/>
        </p:nvSpPr>
        <p:spPr bwMode="auto">
          <a:xfrm>
            <a:off x="5930900"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12"/>
          <p:cNvSpPr>
            <a:spLocks/>
          </p:cNvSpPr>
          <p:nvPr/>
        </p:nvSpPr>
        <p:spPr bwMode="auto">
          <a:xfrm>
            <a:off x="5930899" y="1290638"/>
            <a:ext cx="3047801"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TextBox 11"/>
          <p:cNvSpPr txBox="1">
            <a:spLocks noChangeArrowheads="1"/>
          </p:cNvSpPr>
          <p:nvPr/>
        </p:nvSpPr>
        <p:spPr bwMode="auto">
          <a:xfrm>
            <a:off x="6184900" y="1309688"/>
            <a:ext cx="264978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dirty="0">
                <a:solidFill>
                  <a:schemeClr val="accent2"/>
                </a:solidFill>
                <a:latin typeface="微软雅黑" panose="020B0503020204020204" pitchFamily="34" charset="-122"/>
                <a:ea typeface="微软雅黑" panose="020B0503020204020204" pitchFamily="34" charset="-122"/>
              </a:rPr>
              <a:t>2</a:t>
            </a:r>
            <a:r>
              <a:rPr lang="en-US" altLang="zh-CN" sz="2600" dirty="0" smtClean="0">
                <a:solidFill>
                  <a:schemeClr val="accent2"/>
                </a:solidFill>
                <a:latin typeface="微软雅黑" panose="020B0503020204020204" pitchFamily="34" charset="-122"/>
                <a:ea typeface="微软雅黑" panose="020B0503020204020204" pitchFamily="34" charset="-122"/>
              </a:rPr>
              <a:t>. </a:t>
            </a:r>
            <a:r>
              <a:rPr lang="zh-CN" altLang="en-US" sz="2600" dirty="0" smtClean="0">
                <a:solidFill>
                  <a:schemeClr val="accent2"/>
                </a:solidFill>
                <a:latin typeface="微软雅黑" panose="020B0503020204020204" pitchFamily="34" charset="-122"/>
                <a:ea typeface="微软雅黑" panose="020B0503020204020204" pitchFamily="34" charset="-122"/>
              </a:rPr>
              <a:t>目录结构设计</a:t>
            </a:r>
            <a:endParaRPr lang="zh-CN" altLang="en-US" sz="2600" dirty="0">
              <a:solidFill>
                <a:schemeClr val="accent2"/>
              </a:solidFill>
              <a:latin typeface="微软雅黑" panose="020B0503020204020204" pitchFamily="34" charset="-122"/>
              <a:ea typeface="微软雅黑" panose="020B0503020204020204" pitchFamily="34" charset="-122"/>
            </a:endParaRPr>
          </a:p>
        </p:txBody>
      </p:sp>
      <p:sp>
        <p:nvSpPr>
          <p:cNvPr id="30" name="TextBox 13"/>
          <p:cNvSpPr txBox="1">
            <a:spLocks noChangeArrowheads="1"/>
          </p:cNvSpPr>
          <p:nvPr/>
        </p:nvSpPr>
        <p:spPr bwMode="auto">
          <a:xfrm>
            <a:off x="6196013" y="1997075"/>
            <a:ext cx="37908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dirty="0" smtClean="0">
                <a:solidFill>
                  <a:schemeClr val="accent1"/>
                </a:solidFill>
                <a:latin typeface="微软雅黑" panose="020B0503020204020204" pitchFamily="34" charset="-122"/>
                <a:ea typeface="微软雅黑" panose="020B0503020204020204" pitchFamily="34" charset="-122"/>
              </a:rPr>
              <a:t>Key-Value</a:t>
            </a:r>
            <a:r>
              <a:rPr lang="zh-CN" altLang="en-US" b="1" dirty="0" smtClean="0">
                <a:solidFill>
                  <a:schemeClr val="accent1"/>
                </a:solidFill>
                <a:latin typeface="微软雅黑" panose="020B0503020204020204" pitchFamily="34" charset="-122"/>
                <a:ea typeface="微软雅黑" panose="020B0503020204020204" pitchFamily="34" charset="-122"/>
              </a:rPr>
              <a:t>键值对</a:t>
            </a:r>
            <a:r>
              <a:rPr lang="zh-CN" altLang="en-US" dirty="0" smtClean="0">
                <a:solidFill>
                  <a:schemeClr val="accent1"/>
                </a:solidFill>
                <a:latin typeface="微软雅黑" panose="020B0503020204020204" pitchFamily="34" charset="-122"/>
                <a:ea typeface="微软雅黑" panose="020B0503020204020204" pitchFamily="34" charset="-122"/>
              </a:rPr>
              <a:t>：</a:t>
            </a:r>
            <a:r>
              <a:rPr lang="en-US" altLang="zh-CN" dirty="0" smtClean="0">
                <a:solidFill>
                  <a:schemeClr val="accent1"/>
                </a:solidFill>
                <a:latin typeface="微软雅黑" panose="020B0503020204020204" pitchFamily="34" charset="-122"/>
                <a:ea typeface="微软雅黑" panose="020B0503020204020204" pitchFamily="34" charset="-122"/>
              </a:rPr>
              <a:t>Key</a:t>
            </a:r>
            <a:r>
              <a:rPr lang="zh-CN" altLang="en-US" dirty="0" smtClean="0">
                <a:solidFill>
                  <a:schemeClr val="accent1"/>
                </a:solidFill>
                <a:latin typeface="微软雅黑" panose="020B0503020204020204" pitchFamily="34" charset="-122"/>
                <a:ea typeface="微软雅黑" panose="020B0503020204020204" pitchFamily="34" charset="-122"/>
              </a:rPr>
              <a:t>为</a:t>
            </a:r>
            <a:r>
              <a:rPr lang="en-US" altLang="zh-CN" dirty="0" smtClean="0">
                <a:solidFill>
                  <a:schemeClr val="accent1"/>
                </a:solidFill>
                <a:latin typeface="微软雅黑" panose="020B0503020204020204" pitchFamily="34" charset="-122"/>
                <a:ea typeface="微软雅黑" panose="020B0503020204020204" pitchFamily="34" charset="-122"/>
              </a:rPr>
              <a:t>SQL</a:t>
            </a:r>
            <a:r>
              <a:rPr lang="zh-CN" altLang="en-US" dirty="0" smtClean="0">
                <a:solidFill>
                  <a:schemeClr val="accent1"/>
                </a:solidFill>
                <a:latin typeface="微软雅黑" panose="020B0503020204020204" pitchFamily="34" charset="-122"/>
                <a:ea typeface="微软雅黑" panose="020B0503020204020204" pitchFamily="34" charset="-122"/>
              </a:rPr>
              <a:t>查询语句，</a:t>
            </a:r>
            <a:r>
              <a:rPr lang="en-US" altLang="zh-CN" dirty="0" smtClean="0">
                <a:solidFill>
                  <a:schemeClr val="accent1"/>
                </a:solidFill>
                <a:latin typeface="微软雅黑" panose="020B0503020204020204" pitchFamily="34" charset="-122"/>
                <a:ea typeface="微软雅黑" panose="020B0503020204020204" pitchFamily="34" charset="-122"/>
              </a:rPr>
              <a:t>Value</a:t>
            </a:r>
            <a:r>
              <a:rPr lang="zh-CN" altLang="en-US" dirty="0" smtClean="0">
                <a:solidFill>
                  <a:schemeClr val="accent1"/>
                </a:solidFill>
                <a:latin typeface="微软雅黑" panose="020B0503020204020204" pitchFamily="34" charset="-122"/>
                <a:ea typeface="微软雅黑" panose="020B0503020204020204" pitchFamily="34" charset="-122"/>
              </a:rPr>
              <a:t>为时间值</a:t>
            </a:r>
          </a:p>
          <a:p>
            <a:pPr algn="just" eaLnBrk="1" hangingPunct="1"/>
            <a:endParaRPr lang="en-US" altLang="zh-CN" b="1" dirty="0" smtClean="0">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dirty="0" smtClean="0">
                <a:solidFill>
                  <a:schemeClr val="accent1"/>
                </a:solidFill>
                <a:latin typeface="微软雅黑" panose="020B0503020204020204" pitchFamily="34" charset="-122"/>
                <a:ea typeface="微软雅黑" panose="020B0503020204020204" pitchFamily="34" charset="-122"/>
              </a:rPr>
              <a:t>查询结果缓存</a:t>
            </a:r>
            <a:r>
              <a:rPr lang="zh-CN" altLang="en-US" dirty="0" smtClean="0">
                <a:solidFill>
                  <a:schemeClr val="accent1"/>
                </a:solidFill>
                <a:latin typeface="微软雅黑" panose="020B0503020204020204" pitchFamily="34" charset="-122"/>
                <a:ea typeface="微软雅黑" panose="020B0503020204020204" pitchFamily="34" charset="-122"/>
              </a:rPr>
              <a:t>：通过</a:t>
            </a:r>
            <a:r>
              <a:rPr lang="en-US" altLang="zh-CN" dirty="0" smtClean="0">
                <a:solidFill>
                  <a:schemeClr val="accent1"/>
                </a:solidFill>
                <a:latin typeface="微软雅黑" panose="020B0503020204020204" pitchFamily="34" charset="-122"/>
                <a:ea typeface="微软雅黑" panose="020B0503020204020204" pitchFamily="34" charset="-122"/>
              </a:rPr>
              <a:t>Value</a:t>
            </a:r>
            <a:r>
              <a:rPr lang="zh-CN" altLang="en-US" dirty="0" smtClean="0">
                <a:solidFill>
                  <a:schemeClr val="accent1"/>
                </a:solidFill>
                <a:latin typeface="微软雅黑" panose="020B0503020204020204" pitchFamily="34" charset="-122"/>
                <a:ea typeface="微软雅黑" panose="020B0503020204020204" pitchFamily="34" charset="-122"/>
              </a:rPr>
              <a:t>对应</a:t>
            </a:r>
            <a:r>
              <a:rPr lang="en-US" altLang="zh-CN" dirty="0" smtClean="0">
                <a:solidFill>
                  <a:schemeClr val="accent1"/>
                </a:solidFill>
                <a:latin typeface="微软雅黑" panose="020B0503020204020204" pitchFamily="34" charset="-122"/>
                <a:ea typeface="微软雅黑" panose="020B0503020204020204" pitchFamily="34" charset="-122"/>
              </a:rPr>
              <a:t>datetime.txt</a:t>
            </a:r>
            <a:r>
              <a:rPr lang="zh-CN" altLang="en-US" dirty="0" smtClean="0">
                <a:solidFill>
                  <a:schemeClr val="accent1"/>
                </a:solidFill>
                <a:latin typeface="微软雅黑" panose="020B0503020204020204" pitchFamily="34" charset="-122"/>
                <a:ea typeface="微软雅黑" panose="020B0503020204020204" pitchFamily="34" charset="-122"/>
              </a:rPr>
              <a:t>，保存了对应</a:t>
            </a:r>
            <a:r>
              <a:rPr lang="en-US" altLang="zh-CN" dirty="0" smtClean="0">
                <a:solidFill>
                  <a:schemeClr val="accent1"/>
                </a:solidFill>
                <a:latin typeface="微软雅黑" panose="020B0503020204020204" pitchFamily="34" charset="-122"/>
                <a:ea typeface="微软雅黑" panose="020B0503020204020204" pitchFamily="34" charset="-122"/>
              </a:rPr>
              <a:t>SQL</a:t>
            </a:r>
            <a:r>
              <a:rPr lang="zh-CN" altLang="en-US" dirty="0" smtClean="0">
                <a:solidFill>
                  <a:schemeClr val="accent1"/>
                </a:solidFill>
                <a:latin typeface="微软雅黑" panose="020B0503020204020204" pitchFamily="34" charset="-122"/>
                <a:ea typeface="微软雅黑" panose="020B0503020204020204" pitchFamily="34" charset="-122"/>
              </a:rPr>
              <a:t>的结果集</a:t>
            </a:r>
            <a:endParaRPr lang="en-US" altLang="zh-CN" dirty="0">
              <a:solidFill>
                <a:schemeClr val="accent1"/>
              </a:solidFill>
              <a:latin typeface="微软雅黑" panose="020B0503020204020204" pitchFamily="34" charset="-122"/>
              <a:ea typeface="微软雅黑" panose="020B0503020204020204" pitchFamily="34" charset="-122"/>
            </a:endParaRPr>
          </a:p>
          <a:p>
            <a:pPr algn="just" eaLnBrk="1" hangingPunct="1"/>
            <a:endParaRPr lang="en-US" altLang="zh-CN" dirty="0">
              <a:solidFill>
                <a:schemeClr val="accent1"/>
              </a:solidFill>
              <a:latin typeface="微软雅黑" panose="020B0503020204020204" pitchFamily="34" charset="-122"/>
              <a:ea typeface="微软雅黑" panose="020B0503020204020204" pitchFamily="34" charset="-122"/>
            </a:endParaRPr>
          </a:p>
          <a:p>
            <a:pPr algn="just" eaLnBrk="1" hangingPunct="1"/>
            <a:r>
              <a:rPr lang="en-US" altLang="zh-CN" b="1" dirty="0" smtClean="0">
                <a:solidFill>
                  <a:schemeClr val="accent1"/>
                </a:solidFill>
                <a:latin typeface="微软雅黑" panose="020B0503020204020204" pitchFamily="34" charset="-122"/>
                <a:ea typeface="微软雅黑" panose="020B0503020204020204" pitchFamily="34" charset="-122"/>
              </a:rPr>
              <a:t>Parquet</a:t>
            </a:r>
            <a:r>
              <a:rPr lang="zh-CN" altLang="en-US" b="1" dirty="0" smtClean="0">
                <a:solidFill>
                  <a:schemeClr val="accent1"/>
                </a:solidFill>
                <a:latin typeface="微软雅黑" panose="020B0503020204020204" pitchFamily="34" charset="-122"/>
                <a:ea typeface="微软雅黑" panose="020B0503020204020204" pitchFamily="34" charset="-122"/>
              </a:rPr>
              <a:t>文件</a:t>
            </a:r>
            <a:r>
              <a:rPr lang="zh-CN" altLang="en-US" dirty="0" smtClean="0">
                <a:solidFill>
                  <a:schemeClr val="accent1"/>
                </a:solidFill>
                <a:latin typeface="微软雅黑" panose="020B0503020204020204" pitchFamily="34" charset="-122"/>
                <a:ea typeface="微软雅黑" panose="020B0503020204020204" pitchFamily="34" charset="-122"/>
              </a:rPr>
              <a:t>：将</a:t>
            </a:r>
            <a:r>
              <a:rPr lang="en-US" altLang="zh-CN" dirty="0" err="1" smtClean="0">
                <a:solidFill>
                  <a:schemeClr val="accent1"/>
                </a:solidFill>
                <a:latin typeface="微软雅黑" panose="020B0503020204020204" pitchFamily="34" charset="-122"/>
                <a:ea typeface="微软雅黑" panose="020B0503020204020204" pitchFamily="34" charset="-122"/>
              </a:rPr>
              <a:t>hohai</a:t>
            </a:r>
            <a:r>
              <a:rPr lang="en-US" altLang="zh-CN" dirty="0" smtClean="0">
                <a:solidFill>
                  <a:schemeClr val="accent1"/>
                </a:solidFill>
                <a:latin typeface="微软雅黑" panose="020B0503020204020204" pitchFamily="34" charset="-122"/>
                <a:ea typeface="微软雅黑" panose="020B0503020204020204" pitchFamily="34" charset="-122"/>
              </a:rPr>
              <a:t>/data/</a:t>
            </a:r>
            <a:r>
              <a:rPr lang="zh-CN" altLang="en-US" dirty="0" smtClean="0">
                <a:solidFill>
                  <a:schemeClr val="accent1"/>
                </a:solidFill>
                <a:latin typeface="微软雅黑" panose="020B0503020204020204" pitchFamily="34" charset="-122"/>
                <a:ea typeface="微软雅黑" panose="020B0503020204020204" pitchFamily="34" charset="-122"/>
              </a:rPr>
              <a:t>下的</a:t>
            </a:r>
            <a:r>
              <a:rPr lang="en-US" altLang="zh-CN" dirty="0" smtClean="0">
                <a:solidFill>
                  <a:schemeClr val="accent1"/>
                </a:solidFill>
                <a:latin typeface="微软雅黑" panose="020B0503020204020204" pitchFamily="34" charset="-122"/>
                <a:ea typeface="微软雅黑" panose="020B0503020204020204" pitchFamily="34" charset="-122"/>
              </a:rPr>
              <a:t>*.csv</a:t>
            </a:r>
            <a:r>
              <a:rPr lang="zh-CN" altLang="en-US" dirty="0" smtClean="0">
                <a:solidFill>
                  <a:schemeClr val="accent1"/>
                </a:solidFill>
                <a:latin typeface="微软雅黑" panose="020B0503020204020204" pitchFamily="34" charset="-122"/>
                <a:ea typeface="微软雅黑" panose="020B0503020204020204" pitchFamily="34" charset="-122"/>
              </a:rPr>
              <a:t>文件进行转换</a:t>
            </a:r>
            <a:endParaRPr lang="zh-CN" altLang="en-US" dirty="0">
              <a:solidFill>
                <a:schemeClr val="accent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9" y="781050"/>
            <a:ext cx="5616841" cy="5960318"/>
          </a:xfrm>
          <a:prstGeom prst="rect">
            <a:avLst/>
          </a:prstGeom>
        </p:spPr>
      </p:pic>
    </p:spTree>
    <p:extLst>
      <p:ext uri="{BB962C8B-B14F-4D97-AF65-F5344CB8AC3E}">
        <p14:creationId xmlns:p14="http://schemas.microsoft.com/office/powerpoint/2010/main" val="3952835896"/>
      </p:ext>
    </p:extLst>
  </p:cSld>
  <p:clrMapOvr>
    <a:masterClrMapping/>
  </p:clrMapOvr>
  <p:transition spd="slow" advTm="3804">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p:cNvSpPr txBox="1">
            <a:spLocks noChangeArrowheads="1"/>
          </p:cNvSpPr>
          <p:nvPr/>
        </p:nvSpPr>
        <p:spPr bwMode="auto">
          <a:xfrm>
            <a:off x="1012825" y="176213"/>
            <a:ext cx="466749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2.1.2 Parquet</a:t>
            </a:r>
            <a:r>
              <a:rPr lang="zh-CN" altLang="en-US" sz="3000" b="1" dirty="0" smtClean="0">
                <a:solidFill>
                  <a:schemeClr val="accent1"/>
                </a:solidFill>
                <a:latin typeface="微软雅黑" panose="020B0503020204020204" pitchFamily="34" charset="-122"/>
                <a:ea typeface="微软雅黑" panose="020B0503020204020204" pitchFamily="34" charset="-122"/>
              </a:rPr>
              <a:t>列存储转化</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843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10"/>
          <p:cNvSpPr>
            <a:spLocks/>
          </p:cNvSpPr>
          <p:nvPr/>
        </p:nvSpPr>
        <p:spPr bwMode="auto">
          <a:xfrm>
            <a:off x="8012882" y="1060450"/>
            <a:ext cx="4154488" cy="3160638"/>
          </a:xfrm>
          <a:custGeom>
            <a:avLst/>
            <a:gdLst>
              <a:gd name="T0" fmla="*/ 147012 w 5228"/>
              <a:gd name="T1" fmla="*/ 0 h 6450"/>
              <a:gd name="T2" fmla="*/ 4008270 w 5228"/>
              <a:gd name="T3" fmla="*/ 0 h 6450"/>
              <a:gd name="T4" fmla="*/ 4154488 w 5228"/>
              <a:gd name="T5" fmla="*/ 143876 h 6450"/>
              <a:gd name="T6" fmla="*/ 4154488 w 5228"/>
              <a:gd name="T7" fmla="*/ 4899612 h 6450"/>
              <a:gd name="T8" fmla="*/ 4008270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headEnd/>
            <a:tailEnd/>
          </a:ln>
        </p:spPr>
        <p:txBody>
          <a:bodyPr/>
          <a:lstStyle/>
          <a:p>
            <a:endParaRPr lang="zh-CN" altLang="en-US"/>
          </a:p>
        </p:txBody>
      </p:sp>
      <p:sp>
        <p:nvSpPr>
          <p:cNvPr id="23" name="Freeform 11"/>
          <p:cNvSpPr>
            <a:spLocks/>
          </p:cNvSpPr>
          <p:nvPr/>
        </p:nvSpPr>
        <p:spPr bwMode="auto">
          <a:xfrm>
            <a:off x="7898582"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12"/>
          <p:cNvSpPr>
            <a:spLocks/>
          </p:cNvSpPr>
          <p:nvPr/>
        </p:nvSpPr>
        <p:spPr bwMode="auto">
          <a:xfrm>
            <a:off x="7898581" y="1290638"/>
            <a:ext cx="3047801"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TextBox 11"/>
          <p:cNvSpPr txBox="1">
            <a:spLocks noChangeArrowheads="1"/>
          </p:cNvSpPr>
          <p:nvPr/>
        </p:nvSpPr>
        <p:spPr bwMode="auto">
          <a:xfrm>
            <a:off x="8152582" y="1309688"/>
            <a:ext cx="264978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dirty="0" smtClean="0">
                <a:solidFill>
                  <a:schemeClr val="accent2"/>
                </a:solidFill>
                <a:latin typeface="微软雅黑" panose="020B0503020204020204" pitchFamily="34" charset="-122"/>
                <a:ea typeface="微软雅黑" panose="020B0503020204020204" pitchFamily="34" charset="-122"/>
              </a:rPr>
              <a:t>数据模型设计</a:t>
            </a:r>
            <a:endParaRPr lang="zh-CN" altLang="en-US" sz="2600" dirty="0">
              <a:solidFill>
                <a:schemeClr val="accent2"/>
              </a:solidFill>
              <a:latin typeface="微软雅黑" panose="020B0503020204020204" pitchFamily="34" charset="-122"/>
              <a:ea typeface="微软雅黑" panose="020B0503020204020204" pitchFamily="34" charset="-122"/>
            </a:endParaRPr>
          </a:p>
        </p:txBody>
      </p:sp>
      <p:sp>
        <p:nvSpPr>
          <p:cNvPr id="26" name="TextBox 13"/>
          <p:cNvSpPr txBox="1">
            <a:spLocks noChangeArrowheads="1"/>
          </p:cNvSpPr>
          <p:nvPr/>
        </p:nvSpPr>
        <p:spPr bwMode="auto">
          <a:xfrm>
            <a:off x="8163695" y="1997075"/>
            <a:ext cx="37908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dirty="0" smtClean="0">
                <a:solidFill>
                  <a:schemeClr val="accent1"/>
                </a:solidFill>
                <a:latin typeface="微软雅黑" panose="020B0503020204020204" pitchFamily="34" charset="-122"/>
                <a:ea typeface="微软雅黑" panose="020B0503020204020204" pitchFamily="34" charset="-122"/>
              </a:rPr>
              <a:t>*.csv</a:t>
            </a:r>
            <a:r>
              <a:rPr lang="zh-CN" altLang="en-US" b="1" dirty="0">
                <a:solidFill>
                  <a:schemeClr val="accent1"/>
                </a:solidFill>
                <a:latin typeface="微软雅黑" panose="020B0503020204020204" pitchFamily="34" charset="-122"/>
                <a:ea typeface="微软雅黑" panose="020B0503020204020204" pitchFamily="34" charset="-122"/>
              </a:rPr>
              <a:t>数据</a:t>
            </a:r>
            <a:r>
              <a:rPr lang="zh-CN" altLang="en-US" b="1" dirty="0" smtClean="0">
                <a:solidFill>
                  <a:schemeClr val="accent1"/>
                </a:solidFill>
                <a:latin typeface="微软雅黑" panose="020B0503020204020204" pitchFamily="34" charset="-122"/>
                <a:ea typeface="微软雅黑" panose="020B0503020204020204" pitchFamily="34" charset="-122"/>
              </a:rPr>
              <a:t>集</a:t>
            </a:r>
            <a:r>
              <a:rPr lang="zh-CN" altLang="en-US" dirty="0" smtClean="0">
                <a:solidFill>
                  <a:schemeClr val="accent1"/>
                </a:solidFill>
                <a:latin typeface="微软雅黑" panose="020B0503020204020204" pitchFamily="34" charset="-122"/>
                <a:ea typeface="微软雅黑" panose="020B0503020204020204" pitchFamily="34" charset="-122"/>
              </a:rPr>
              <a:t>：</a:t>
            </a:r>
            <a:r>
              <a:rPr lang="zh-CN" altLang="en-US" dirty="0">
                <a:solidFill>
                  <a:schemeClr val="accent1"/>
                </a:solidFill>
                <a:latin typeface="微软雅黑" panose="020B0503020204020204" pitchFamily="34" charset="-122"/>
                <a:ea typeface="微软雅黑" panose="020B0503020204020204" pitchFamily="34" charset="-122"/>
              </a:rPr>
              <a:t>样例数据集</a:t>
            </a:r>
            <a:r>
              <a:rPr lang="zh-CN" altLang="en-US" dirty="0" smtClean="0">
                <a:solidFill>
                  <a:schemeClr val="accent1"/>
                </a:solidFill>
                <a:latin typeface="微软雅黑" panose="020B0503020204020204" pitchFamily="34" charset="-122"/>
                <a:ea typeface="微软雅黑" panose="020B0503020204020204" pitchFamily="34" charset="-122"/>
              </a:rPr>
              <a:t>文件</a:t>
            </a:r>
          </a:p>
          <a:p>
            <a:pPr algn="just" eaLnBrk="1" hangingPunct="1"/>
            <a:endParaRPr lang="en-US" altLang="zh-CN" b="1" dirty="0" smtClean="0">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dirty="0" smtClean="0">
                <a:solidFill>
                  <a:schemeClr val="accent1"/>
                </a:solidFill>
                <a:latin typeface="微软雅黑" panose="020B0503020204020204" pitchFamily="34" charset="-122"/>
                <a:ea typeface="微软雅黑" panose="020B0503020204020204" pitchFamily="34" charset="-122"/>
              </a:rPr>
              <a:t>*</a:t>
            </a:r>
            <a:r>
              <a:rPr lang="en-US" altLang="zh-CN" b="1" dirty="0" smtClean="0">
                <a:solidFill>
                  <a:schemeClr val="accent1"/>
                </a:solidFill>
                <a:latin typeface="微软雅黑" panose="020B0503020204020204" pitchFamily="34" charset="-122"/>
                <a:ea typeface="微软雅黑" panose="020B0503020204020204" pitchFamily="34" charset="-122"/>
              </a:rPr>
              <a:t>.txt</a:t>
            </a:r>
            <a:r>
              <a:rPr lang="zh-CN" altLang="en-US" b="1" dirty="0" smtClean="0">
                <a:solidFill>
                  <a:schemeClr val="accent1"/>
                </a:solidFill>
                <a:latin typeface="微软雅黑" panose="020B0503020204020204" pitchFamily="34" charset="-122"/>
                <a:ea typeface="微软雅黑" panose="020B0503020204020204" pitchFamily="34" charset="-122"/>
              </a:rPr>
              <a:t>文件</a:t>
            </a:r>
            <a:r>
              <a:rPr lang="zh-CN" altLang="en-US" dirty="0">
                <a:solidFill>
                  <a:schemeClr val="accent1"/>
                </a:solidFill>
                <a:latin typeface="微软雅黑" panose="020B0503020204020204" pitchFamily="34" charset="-122"/>
                <a:ea typeface="微软雅黑" panose="020B0503020204020204" pitchFamily="34" charset="-122"/>
              </a:rPr>
              <a:t>：字段说明</a:t>
            </a:r>
            <a:r>
              <a:rPr lang="zh-CN" altLang="en-US" dirty="0" smtClean="0">
                <a:solidFill>
                  <a:schemeClr val="accent1"/>
                </a:solidFill>
                <a:latin typeface="微软雅黑" panose="020B0503020204020204" pitchFamily="34" charset="-122"/>
                <a:ea typeface="微软雅黑" panose="020B0503020204020204" pitchFamily="34" charset="-122"/>
              </a:rPr>
              <a:t>文件</a:t>
            </a:r>
            <a:endParaRPr lang="en-US" altLang="zh-CN" dirty="0">
              <a:solidFill>
                <a:schemeClr val="accent1"/>
              </a:solidFill>
              <a:latin typeface="微软雅黑" panose="020B0503020204020204" pitchFamily="34" charset="-122"/>
              <a:ea typeface="微软雅黑" panose="020B0503020204020204" pitchFamily="34" charset="-122"/>
            </a:endParaRPr>
          </a:p>
          <a:p>
            <a:pPr algn="just" eaLnBrk="1" hangingPunct="1"/>
            <a:endParaRPr lang="en-US" altLang="zh-CN" dirty="0">
              <a:solidFill>
                <a:schemeClr val="accent1"/>
              </a:solidFill>
              <a:latin typeface="微软雅黑" panose="020B0503020204020204" pitchFamily="34" charset="-122"/>
              <a:ea typeface="微软雅黑" panose="020B0503020204020204" pitchFamily="34" charset="-122"/>
            </a:endParaRPr>
          </a:p>
          <a:p>
            <a:pPr algn="just" eaLnBrk="1" hangingPunct="1"/>
            <a:r>
              <a:rPr lang="en-US" altLang="zh-CN" b="1" dirty="0" smtClean="0">
                <a:solidFill>
                  <a:schemeClr val="accent1"/>
                </a:solidFill>
                <a:latin typeface="微软雅黑" panose="020B0503020204020204" pitchFamily="34" charset="-122"/>
                <a:ea typeface="微软雅黑" panose="020B0503020204020204" pitchFamily="34" charset="-122"/>
              </a:rPr>
              <a:t>Parquet</a:t>
            </a:r>
            <a:r>
              <a:rPr lang="zh-CN" altLang="en-US" b="1" dirty="0" smtClean="0">
                <a:solidFill>
                  <a:schemeClr val="accent1"/>
                </a:solidFill>
                <a:latin typeface="微软雅黑" panose="020B0503020204020204" pitchFamily="34" charset="-122"/>
                <a:ea typeface="微软雅黑" panose="020B0503020204020204" pitchFamily="34" charset="-122"/>
              </a:rPr>
              <a:t>文件</a:t>
            </a:r>
            <a:r>
              <a:rPr lang="zh-CN" altLang="en-US" dirty="0" smtClean="0">
                <a:solidFill>
                  <a:schemeClr val="accent1"/>
                </a:solidFill>
                <a:latin typeface="微软雅黑" panose="020B0503020204020204" pitchFamily="34" charset="-122"/>
                <a:ea typeface="微软雅黑" panose="020B0503020204020204" pitchFamily="34" charset="-122"/>
              </a:rPr>
              <a:t>：将</a:t>
            </a:r>
            <a:r>
              <a:rPr lang="en-US" altLang="zh-CN" dirty="0" err="1" smtClean="0">
                <a:solidFill>
                  <a:schemeClr val="accent1"/>
                </a:solidFill>
                <a:latin typeface="微软雅黑" panose="020B0503020204020204" pitchFamily="34" charset="-122"/>
                <a:ea typeface="微软雅黑" panose="020B0503020204020204" pitchFamily="34" charset="-122"/>
              </a:rPr>
              <a:t>hohai</a:t>
            </a:r>
            <a:r>
              <a:rPr lang="en-US" altLang="zh-CN" dirty="0" smtClean="0">
                <a:solidFill>
                  <a:schemeClr val="accent1"/>
                </a:solidFill>
                <a:latin typeface="微软雅黑" panose="020B0503020204020204" pitchFamily="34" charset="-122"/>
                <a:ea typeface="微软雅黑" panose="020B0503020204020204" pitchFamily="34" charset="-122"/>
              </a:rPr>
              <a:t>/data/</a:t>
            </a:r>
            <a:r>
              <a:rPr lang="zh-CN" altLang="en-US" dirty="0" smtClean="0">
                <a:solidFill>
                  <a:schemeClr val="accent1"/>
                </a:solidFill>
                <a:latin typeface="微软雅黑" panose="020B0503020204020204" pitchFamily="34" charset="-122"/>
                <a:ea typeface="微软雅黑" panose="020B0503020204020204" pitchFamily="34" charset="-122"/>
              </a:rPr>
              <a:t>下的</a:t>
            </a:r>
            <a:r>
              <a:rPr lang="en-US" altLang="zh-CN" dirty="0" smtClean="0">
                <a:solidFill>
                  <a:schemeClr val="accent1"/>
                </a:solidFill>
                <a:latin typeface="微软雅黑" panose="020B0503020204020204" pitchFamily="34" charset="-122"/>
                <a:ea typeface="微软雅黑" panose="020B0503020204020204" pitchFamily="34" charset="-122"/>
              </a:rPr>
              <a:t>*.csv</a:t>
            </a:r>
            <a:r>
              <a:rPr lang="zh-CN" altLang="en-US" dirty="0" smtClean="0">
                <a:solidFill>
                  <a:schemeClr val="accent1"/>
                </a:solidFill>
                <a:latin typeface="微软雅黑" panose="020B0503020204020204" pitchFamily="34" charset="-122"/>
                <a:ea typeface="微软雅黑" panose="020B0503020204020204" pitchFamily="34" charset="-122"/>
              </a:rPr>
              <a:t>文件根据</a:t>
            </a:r>
            <a:r>
              <a:rPr lang="zh-CN" altLang="en-US" dirty="0">
                <a:solidFill>
                  <a:schemeClr val="accent1"/>
                </a:solidFill>
                <a:latin typeface="微软雅黑" panose="020B0503020204020204" pitchFamily="34" charset="-122"/>
                <a:ea typeface="微软雅黑" panose="020B0503020204020204" pitchFamily="34" charset="-122"/>
              </a:rPr>
              <a:t>各</a:t>
            </a:r>
            <a:r>
              <a:rPr lang="zh-CN" altLang="en-US" dirty="0" smtClean="0">
                <a:solidFill>
                  <a:schemeClr val="accent1"/>
                </a:solidFill>
                <a:latin typeface="微软雅黑" panose="020B0503020204020204" pitchFamily="34" charset="-122"/>
                <a:ea typeface="微软雅黑" panose="020B0503020204020204" pitchFamily="34" charset="-122"/>
              </a:rPr>
              <a:t>字段属性进行转换</a:t>
            </a:r>
            <a:endParaRPr lang="zh-CN" altLang="en-US"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85883" y="895666"/>
            <a:ext cx="7615441" cy="3541446"/>
          </a:xfrm>
          <a:prstGeom prst="rect">
            <a:avLst/>
          </a:prstGeom>
        </p:spPr>
      </p:pic>
      <p:pic>
        <p:nvPicPr>
          <p:cNvPr id="3" name="图片 2"/>
          <p:cNvPicPr>
            <a:picLocks noChangeAspect="1"/>
          </p:cNvPicPr>
          <p:nvPr/>
        </p:nvPicPr>
        <p:blipFill>
          <a:blip r:embed="rId3"/>
          <a:stretch>
            <a:fillRect/>
          </a:stretch>
        </p:blipFill>
        <p:spPr>
          <a:xfrm>
            <a:off x="3064268" y="5280721"/>
            <a:ext cx="2323809" cy="904762"/>
          </a:xfrm>
          <a:prstGeom prst="rect">
            <a:avLst/>
          </a:prstGeom>
        </p:spPr>
      </p:pic>
      <p:pic>
        <p:nvPicPr>
          <p:cNvPr id="30" name="图片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6384" y="5157192"/>
            <a:ext cx="780925" cy="780925"/>
          </a:xfrm>
          <a:prstGeom prst="rect">
            <a:avLst/>
          </a:prstGeom>
        </p:spPr>
      </p:pic>
      <p:sp>
        <p:nvSpPr>
          <p:cNvPr id="28" name="文本框 27"/>
          <p:cNvSpPr txBox="1"/>
          <p:nvPr/>
        </p:nvSpPr>
        <p:spPr>
          <a:xfrm>
            <a:off x="471776" y="6000817"/>
            <a:ext cx="1450141" cy="369332"/>
          </a:xfrm>
          <a:prstGeom prst="rect">
            <a:avLst/>
          </a:prstGeom>
          <a:noFill/>
        </p:spPr>
        <p:txBody>
          <a:bodyPr wrap="none" rtlCol="0">
            <a:spAutoFit/>
          </a:bodyPr>
          <a:lstStyle/>
          <a:p>
            <a:r>
              <a:rPr lang="en-US" altLang="zh-CN" dirty="0" smtClean="0"/>
              <a:t>Weather.csv</a:t>
            </a:r>
            <a:endParaRPr lang="zh-CN" altLang="en-US" dirty="0"/>
          </a:p>
        </p:txBody>
      </p:sp>
      <p:sp>
        <p:nvSpPr>
          <p:cNvPr id="32" name="右箭头 23"/>
          <p:cNvSpPr>
            <a:spLocks noChangeArrowheads="1"/>
          </p:cNvSpPr>
          <p:nvPr/>
        </p:nvSpPr>
        <p:spPr bwMode="auto">
          <a:xfrm>
            <a:off x="2209949" y="5547654"/>
            <a:ext cx="371475" cy="309563"/>
          </a:xfrm>
          <a:prstGeom prst="rightArrow">
            <a:avLst>
              <a:gd name="adj1" fmla="val 50000"/>
              <a:gd name="adj2" fmla="val 502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文本框 13"/>
          <p:cNvSpPr txBox="1"/>
          <p:nvPr/>
        </p:nvSpPr>
        <p:spPr>
          <a:xfrm>
            <a:off x="5388077" y="5561248"/>
            <a:ext cx="1454244" cy="369332"/>
          </a:xfrm>
          <a:prstGeom prst="rect">
            <a:avLst/>
          </a:prstGeom>
          <a:noFill/>
        </p:spPr>
        <p:txBody>
          <a:bodyPr wrap="none" rtlCol="0">
            <a:spAutoFit/>
          </a:bodyPr>
          <a:lstStyle/>
          <a:p>
            <a:r>
              <a:rPr lang="en-US" altLang="zh-CN" dirty="0" smtClean="0"/>
              <a:t>Parquet</a:t>
            </a:r>
            <a:r>
              <a:rPr lang="zh-CN" altLang="en-US" dirty="0" smtClean="0"/>
              <a:t>文件</a:t>
            </a:r>
            <a:endParaRPr lang="zh-CN" altLang="en-US" dirty="0"/>
          </a:p>
        </p:txBody>
      </p:sp>
    </p:spTree>
    <p:extLst>
      <p:ext uri="{BB962C8B-B14F-4D97-AF65-F5344CB8AC3E}">
        <p14:creationId xmlns:p14="http://schemas.microsoft.com/office/powerpoint/2010/main" val="2785848837"/>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randombar(horizontal)">
                                      <p:cBhvr>
                                        <p:cTn id="10" dur="500"/>
                                        <p:tgtEl>
                                          <p:spTgt spid="28"/>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additive="base">
                                        <p:cTn id="14" dur="300" fill="hold"/>
                                        <p:tgtEl>
                                          <p:spTgt spid="32"/>
                                        </p:tgtEl>
                                        <p:attrNameLst>
                                          <p:attrName>ppt_x</p:attrName>
                                        </p:attrNameLst>
                                      </p:cBhvr>
                                      <p:tavLst>
                                        <p:tav tm="0">
                                          <p:val>
                                            <p:strVal val="0-#ppt_w/2"/>
                                          </p:val>
                                        </p:tav>
                                        <p:tav tm="100000">
                                          <p:val>
                                            <p:strVal val="#ppt_x"/>
                                          </p:val>
                                        </p:tav>
                                      </p:tavLst>
                                    </p:anim>
                                    <p:anim calcmode="lin" valueType="num">
                                      <p:cBhvr additive="base">
                                        <p:cTn id="15" dur="300" fill="hold"/>
                                        <p:tgtEl>
                                          <p:spTgt spid="32"/>
                                        </p:tgtEl>
                                        <p:attrNameLst>
                                          <p:attrName>ppt_y</p:attrName>
                                        </p:attrNameLst>
                                      </p:cBhvr>
                                      <p:tavLst>
                                        <p:tav tm="0">
                                          <p:val>
                                            <p:strVal val="#ppt_y"/>
                                          </p:val>
                                        </p:tav>
                                        <p:tav tm="100000">
                                          <p:val>
                                            <p:strVal val="#ppt_y"/>
                                          </p:val>
                                        </p:tav>
                                      </p:tavLst>
                                    </p:anim>
                                  </p:childTnLst>
                                </p:cTn>
                              </p:par>
                            </p:childTnLst>
                          </p:cTn>
                        </p:par>
                        <p:par>
                          <p:cTn id="16" fill="hold">
                            <p:stCondLst>
                              <p:cond delay="800"/>
                            </p:stCondLst>
                            <p:childTnLst>
                              <p:par>
                                <p:cTn id="17" presetID="14" presetClass="entr" presetSubtype="1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animBg="1" autoUpdateAnimBg="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p:cNvSpPr txBox="1">
            <a:spLocks noChangeArrowheads="1"/>
          </p:cNvSpPr>
          <p:nvPr/>
        </p:nvSpPr>
        <p:spPr bwMode="auto">
          <a:xfrm>
            <a:off x="1012825" y="176213"/>
            <a:ext cx="396807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2.1.3 Spark SQL</a:t>
            </a:r>
            <a:r>
              <a:rPr lang="zh-CN" altLang="en-US" sz="3000" b="1" dirty="0" smtClean="0">
                <a:solidFill>
                  <a:schemeClr val="accent1"/>
                </a:solidFill>
                <a:latin typeface="微软雅黑" panose="020B0503020204020204" pitchFamily="34" charset="-122"/>
                <a:ea typeface="微软雅黑" panose="020B0503020204020204" pitchFamily="34" charset="-122"/>
              </a:rPr>
              <a:t>查询</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843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 name="Freeform 6"/>
          <p:cNvSpPr>
            <a:spLocks/>
          </p:cNvSpPr>
          <p:nvPr/>
        </p:nvSpPr>
        <p:spPr bwMode="auto">
          <a:xfrm>
            <a:off x="920750" y="2719388"/>
            <a:ext cx="2065338" cy="1787525"/>
          </a:xfrm>
          <a:custGeom>
            <a:avLst/>
            <a:gdLst>
              <a:gd name="T0" fmla="*/ 1548642 w 2858"/>
              <a:gd name="T1" fmla="*/ 0 h 2475"/>
              <a:gd name="T2" fmla="*/ 1807351 w 2858"/>
              <a:gd name="T3" fmla="*/ 447062 h 2475"/>
              <a:gd name="T4" fmla="*/ 2065338 w 2858"/>
              <a:gd name="T5" fmla="*/ 894124 h 2475"/>
              <a:gd name="T6" fmla="*/ 1807351 w 2858"/>
              <a:gd name="T7" fmla="*/ 1340463 h 2475"/>
              <a:gd name="T8" fmla="*/ 1548642 w 2858"/>
              <a:gd name="T9" fmla="*/ 1787525 h 2475"/>
              <a:gd name="T10" fmla="*/ 1032669 w 2858"/>
              <a:gd name="T11" fmla="*/ 1787525 h 2475"/>
              <a:gd name="T12" fmla="*/ 515973 w 2858"/>
              <a:gd name="T13" fmla="*/ 1787525 h 2475"/>
              <a:gd name="T14" fmla="*/ 257987 w 2858"/>
              <a:gd name="T15" fmla="*/ 1340463 h 2475"/>
              <a:gd name="T16" fmla="*/ 0 w 2858"/>
              <a:gd name="T17" fmla="*/ 894124 h 2475"/>
              <a:gd name="T18" fmla="*/ 257987 w 2858"/>
              <a:gd name="T19" fmla="*/ 447062 h 2475"/>
              <a:gd name="T20" fmla="*/ 515973 w 2858"/>
              <a:gd name="T21" fmla="*/ 0 h 2475"/>
              <a:gd name="T22" fmla="*/ 1032669 w 2858"/>
              <a:gd name="T23" fmla="*/ 0 h 2475"/>
              <a:gd name="T24" fmla="*/ 1548642 w 2858"/>
              <a:gd name="T25" fmla="*/ 0 h 24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chemeClr val="bg1"/>
          </a:solidFill>
          <a:ln w="9" cap="flat" cmpd="sng">
            <a:solidFill>
              <a:schemeClr val="accent1"/>
            </a:solidFill>
            <a:round/>
            <a:headEnd/>
            <a:tailEnd/>
          </a:ln>
        </p:spPr>
        <p:txBody>
          <a:bodyPr/>
          <a:lstStyle/>
          <a:p>
            <a:endParaRPr lang="zh-CN" altLang="en-US"/>
          </a:p>
        </p:txBody>
      </p:sp>
      <p:sp>
        <p:nvSpPr>
          <p:cNvPr id="5" name="Line 7"/>
          <p:cNvSpPr>
            <a:spLocks noChangeShapeType="1"/>
          </p:cNvSpPr>
          <p:nvPr/>
        </p:nvSpPr>
        <p:spPr bwMode="auto">
          <a:xfrm flipV="1">
            <a:off x="2473325" y="1884363"/>
            <a:ext cx="1055688" cy="833437"/>
          </a:xfrm>
          <a:prstGeom prst="line">
            <a:avLst/>
          </a:prstGeom>
          <a:noFill/>
          <a:ln w="9">
            <a:solidFill>
              <a:srgbClr val="2E2C2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8"/>
          <p:cNvSpPr>
            <a:spLocks noChangeShapeType="1"/>
          </p:cNvSpPr>
          <p:nvPr/>
        </p:nvSpPr>
        <p:spPr bwMode="auto">
          <a:xfrm flipV="1">
            <a:off x="2984500" y="3614738"/>
            <a:ext cx="549275" cy="0"/>
          </a:xfrm>
          <a:prstGeom prst="line">
            <a:avLst/>
          </a:prstGeom>
          <a:noFill/>
          <a:ln w="9">
            <a:solidFill>
              <a:srgbClr val="2E2C2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Rectangle 9"/>
          <p:cNvSpPr>
            <a:spLocks noChangeArrowheads="1"/>
          </p:cNvSpPr>
          <p:nvPr/>
        </p:nvSpPr>
        <p:spPr bwMode="auto">
          <a:xfrm>
            <a:off x="3533775" y="1252538"/>
            <a:ext cx="6884988" cy="1293812"/>
          </a:xfrm>
          <a:prstGeom prst="rect">
            <a:avLst/>
          </a:prstGeom>
          <a:solidFill>
            <a:schemeClr val="tx2"/>
          </a:solidFill>
          <a:ln w="9">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Rectangle 10"/>
          <p:cNvSpPr>
            <a:spLocks noChangeArrowheads="1"/>
          </p:cNvSpPr>
          <p:nvPr/>
        </p:nvSpPr>
        <p:spPr bwMode="auto">
          <a:xfrm>
            <a:off x="5064125" y="1046163"/>
            <a:ext cx="3581400" cy="422275"/>
          </a:xfrm>
          <a:prstGeom prst="rect">
            <a:avLst/>
          </a:prstGeom>
          <a:solidFill>
            <a:schemeClr val="tx1"/>
          </a:solidFill>
          <a:ln w="9">
            <a:solidFill>
              <a:schemeClr val="accent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Rectangle 11"/>
          <p:cNvSpPr>
            <a:spLocks noChangeArrowheads="1"/>
          </p:cNvSpPr>
          <p:nvPr/>
        </p:nvSpPr>
        <p:spPr bwMode="auto">
          <a:xfrm>
            <a:off x="3533775" y="2998788"/>
            <a:ext cx="6884988" cy="1292225"/>
          </a:xfrm>
          <a:prstGeom prst="rect">
            <a:avLst/>
          </a:prstGeom>
          <a:solidFill>
            <a:schemeClr val="tx2"/>
          </a:solidFill>
          <a:ln w="9">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Rectangle 12"/>
          <p:cNvSpPr>
            <a:spLocks noChangeArrowheads="1"/>
          </p:cNvSpPr>
          <p:nvPr/>
        </p:nvSpPr>
        <p:spPr bwMode="auto">
          <a:xfrm>
            <a:off x="5064125" y="2792413"/>
            <a:ext cx="3581400" cy="423862"/>
          </a:xfrm>
          <a:prstGeom prst="rect">
            <a:avLst/>
          </a:prstGeom>
          <a:solidFill>
            <a:schemeClr val="tx1"/>
          </a:solidFill>
          <a:ln w="9">
            <a:solidFill>
              <a:schemeClr val="accent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Line 13"/>
          <p:cNvSpPr>
            <a:spLocks noChangeShapeType="1"/>
          </p:cNvSpPr>
          <p:nvPr/>
        </p:nvSpPr>
        <p:spPr bwMode="auto">
          <a:xfrm>
            <a:off x="2473325" y="4506913"/>
            <a:ext cx="1055688" cy="833437"/>
          </a:xfrm>
          <a:prstGeom prst="line">
            <a:avLst/>
          </a:prstGeom>
          <a:noFill/>
          <a:ln w="9">
            <a:solidFill>
              <a:srgbClr val="2E2C2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Rectangle 14"/>
          <p:cNvSpPr>
            <a:spLocks noChangeArrowheads="1"/>
          </p:cNvSpPr>
          <p:nvPr/>
        </p:nvSpPr>
        <p:spPr bwMode="auto">
          <a:xfrm>
            <a:off x="3533775" y="4751388"/>
            <a:ext cx="6884988" cy="1293812"/>
          </a:xfrm>
          <a:prstGeom prst="rect">
            <a:avLst/>
          </a:prstGeom>
          <a:solidFill>
            <a:schemeClr val="tx2"/>
          </a:solidFill>
          <a:ln w="9">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Rectangle 15"/>
          <p:cNvSpPr>
            <a:spLocks noChangeArrowheads="1"/>
          </p:cNvSpPr>
          <p:nvPr/>
        </p:nvSpPr>
        <p:spPr bwMode="auto">
          <a:xfrm>
            <a:off x="5064125" y="4545013"/>
            <a:ext cx="3581400" cy="423862"/>
          </a:xfrm>
          <a:prstGeom prst="rect">
            <a:avLst/>
          </a:prstGeom>
          <a:solidFill>
            <a:schemeClr val="tx1"/>
          </a:solidFill>
          <a:ln w="9">
            <a:solidFill>
              <a:schemeClr val="accent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TextBox 15"/>
          <p:cNvSpPr txBox="1">
            <a:spLocks noChangeArrowheads="1"/>
          </p:cNvSpPr>
          <p:nvPr/>
        </p:nvSpPr>
        <p:spPr bwMode="auto">
          <a:xfrm>
            <a:off x="5300663" y="1066800"/>
            <a:ext cx="3106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chemeClr val="accent2"/>
                </a:solidFill>
                <a:latin typeface="微软雅黑" panose="020B0503020204020204" pitchFamily="34" charset="-122"/>
                <a:ea typeface="微软雅黑" panose="020B0503020204020204" pitchFamily="34" charset="-122"/>
              </a:rPr>
              <a:t>通过</a:t>
            </a:r>
            <a:r>
              <a:rPr lang="en-US" altLang="zh-CN" sz="2000" dirty="0" err="1">
                <a:solidFill>
                  <a:schemeClr val="accent2"/>
                </a:solidFill>
                <a:latin typeface="微软雅黑" panose="020B0503020204020204" pitchFamily="34" charset="-122"/>
                <a:ea typeface="微软雅黑" panose="020B0503020204020204" pitchFamily="34" charset="-122"/>
              </a:rPr>
              <a:t>Jdbc</a:t>
            </a:r>
            <a:r>
              <a:rPr lang="zh-CN" altLang="en-US" sz="2000" dirty="0">
                <a:solidFill>
                  <a:schemeClr val="accent2"/>
                </a:solidFill>
                <a:latin typeface="微软雅黑" panose="020B0503020204020204" pitchFamily="34" charset="-122"/>
                <a:ea typeface="微软雅黑" panose="020B0503020204020204" pitchFamily="34" charset="-122"/>
              </a:rPr>
              <a:t>方式操作</a:t>
            </a:r>
            <a:r>
              <a:rPr lang="zh-CN" altLang="en-US" sz="2000" dirty="0" smtClean="0">
                <a:solidFill>
                  <a:schemeClr val="accent2"/>
                </a:solidFill>
                <a:latin typeface="微软雅黑" panose="020B0503020204020204" pitchFamily="34" charset="-122"/>
                <a:ea typeface="微软雅黑" panose="020B0503020204020204" pitchFamily="34" charset="-122"/>
              </a:rPr>
              <a:t>数据库</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15" name="TextBox 16"/>
          <p:cNvSpPr txBox="1">
            <a:spLocks noChangeArrowheads="1"/>
          </p:cNvSpPr>
          <p:nvPr/>
        </p:nvSpPr>
        <p:spPr bwMode="auto">
          <a:xfrm>
            <a:off x="3721100" y="1577975"/>
            <a:ext cx="640972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smtClean="0">
                <a:solidFill>
                  <a:schemeClr val="accent1"/>
                </a:solidFill>
                <a:latin typeface="微软雅黑" panose="020B0503020204020204" pitchFamily="34" charset="-122"/>
                <a:ea typeface="微软雅黑" panose="020B0503020204020204" pitchFamily="34" charset="-122"/>
              </a:rPr>
              <a:t>此</a:t>
            </a:r>
            <a:r>
              <a:rPr lang="zh-CN" altLang="en-US" dirty="0">
                <a:solidFill>
                  <a:schemeClr val="accent1"/>
                </a:solidFill>
                <a:latin typeface="微软雅黑" panose="020B0503020204020204" pitchFamily="34" charset="-122"/>
                <a:ea typeface="微软雅黑" panose="020B0503020204020204" pitchFamily="34" charset="-122"/>
              </a:rPr>
              <a:t>方式是最基本的从数据库中读写数据的方法，</a:t>
            </a:r>
            <a:r>
              <a:rPr lang="en-US" altLang="zh-CN" dirty="0">
                <a:solidFill>
                  <a:schemeClr val="accent1"/>
                </a:solidFill>
                <a:latin typeface="微软雅黑" panose="020B0503020204020204" pitchFamily="34" charset="-122"/>
                <a:ea typeface="微软雅黑" panose="020B0503020204020204" pitchFamily="34" charset="-122"/>
              </a:rPr>
              <a:t>Spark SQL</a:t>
            </a:r>
            <a:r>
              <a:rPr lang="zh-CN" altLang="en-US" dirty="0">
                <a:solidFill>
                  <a:schemeClr val="accent1"/>
                </a:solidFill>
                <a:latin typeface="微软雅黑" panose="020B0503020204020204" pitchFamily="34" charset="-122"/>
                <a:ea typeface="微软雅黑" panose="020B0503020204020204" pitchFamily="34" charset="-122"/>
              </a:rPr>
              <a:t>通过将读取的数据转化为单个</a:t>
            </a:r>
            <a:r>
              <a:rPr lang="en-US" altLang="zh-CN" dirty="0" err="1">
                <a:solidFill>
                  <a:schemeClr val="accent1"/>
                </a:solidFill>
                <a:latin typeface="微软雅黑" panose="020B0503020204020204" pitchFamily="34" charset="-122"/>
                <a:ea typeface="微软雅黑" panose="020B0503020204020204" pitchFamily="34" charset="-122"/>
              </a:rPr>
              <a:t>DataFrame</a:t>
            </a:r>
            <a:r>
              <a:rPr lang="zh-CN" altLang="en-US" dirty="0">
                <a:solidFill>
                  <a:schemeClr val="accent1"/>
                </a:solidFill>
                <a:latin typeface="微软雅黑" panose="020B0503020204020204" pitchFamily="34" charset="-122"/>
                <a:ea typeface="微软雅黑" panose="020B0503020204020204" pitchFamily="34" charset="-122"/>
              </a:rPr>
              <a:t>，然后借助</a:t>
            </a:r>
            <a:r>
              <a:rPr lang="en-US" altLang="zh-CN" dirty="0">
                <a:solidFill>
                  <a:schemeClr val="accent1"/>
                </a:solidFill>
                <a:latin typeface="微软雅黑" panose="020B0503020204020204" pitchFamily="34" charset="-122"/>
                <a:ea typeface="微软雅黑" panose="020B0503020204020204" pitchFamily="34" charset="-122"/>
              </a:rPr>
              <a:t>Spark</a:t>
            </a:r>
            <a:r>
              <a:rPr lang="zh-CN" altLang="en-US" dirty="0">
                <a:solidFill>
                  <a:schemeClr val="accent1"/>
                </a:solidFill>
                <a:latin typeface="微软雅黑" panose="020B0503020204020204" pitchFamily="34" charset="-122"/>
                <a:ea typeface="微软雅黑" panose="020B0503020204020204" pitchFamily="34" charset="-122"/>
              </a:rPr>
              <a:t>的</a:t>
            </a:r>
            <a:r>
              <a:rPr lang="en-US" altLang="zh-CN" dirty="0">
                <a:solidFill>
                  <a:schemeClr val="accent1"/>
                </a:solidFill>
                <a:latin typeface="微软雅黑" panose="020B0503020204020204" pitchFamily="34" charset="-122"/>
                <a:ea typeface="微软雅黑" panose="020B0503020204020204" pitchFamily="34" charset="-122"/>
              </a:rPr>
              <a:t>API</a:t>
            </a:r>
            <a:r>
              <a:rPr lang="zh-CN" altLang="en-US" dirty="0">
                <a:solidFill>
                  <a:schemeClr val="accent1"/>
                </a:solidFill>
                <a:latin typeface="微软雅黑" panose="020B0503020204020204" pitchFamily="34" charset="-122"/>
                <a:ea typeface="微软雅黑" panose="020B0503020204020204" pitchFamily="34" charset="-122"/>
              </a:rPr>
              <a:t>来对数据进行其他操作</a:t>
            </a:r>
          </a:p>
        </p:txBody>
      </p:sp>
      <p:sp>
        <p:nvSpPr>
          <p:cNvPr id="16" name="TextBox 17"/>
          <p:cNvSpPr txBox="1">
            <a:spLocks noChangeArrowheads="1"/>
          </p:cNvSpPr>
          <p:nvPr/>
        </p:nvSpPr>
        <p:spPr bwMode="auto">
          <a:xfrm>
            <a:off x="5300663" y="2800350"/>
            <a:ext cx="3106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chemeClr val="accent2"/>
                </a:solidFill>
                <a:latin typeface="微软雅黑" panose="020B0503020204020204" pitchFamily="34" charset="-122"/>
                <a:ea typeface="微软雅黑" panose="020B0503020204020204" pitchFamily="34" charset="-122"/>
              </a:rPr>
              <a:t>对</a:t>
            </a:r>
            <a:r>
              <a:rPr lang="zh-CN" altLang="en-US" sz="2000" dirty="0">
                <a:solidFill>
                  <a:schemeClr val="accent2"/>
                </a:solidFill>
                <a:latin typeface="微软雅黑" panose="020B0503020204020204" pitchFamily="34" charset="-122"/>
                <a:ea typeface="微软雅黑" panose="020B0503020204020204" pitchFamily="34" charset="-122"/>
              </a:rPr>
              <a:t>源数据</a:t>
            </a:r>
            <a:r>
              <a:rPr lang="zh-CN" altLang="en-US" sz="2000" dirty="0" smtClean="0">
                <a:solidFill>
                  <a:schemeClr val="accent2"/>
                </a:solidFill>
                <a:latin typeface="微软雅黑" panose="020B0503020204020204" pitchFamily="34" charset="-122"/>
                <a:ea typeface="微软雅黑" panose="020B0503020204020204" pitchFamily="34" charset="-122"/>
              </a:rPr>
              <a:t>集直接进行访问</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17" name="TextBox 18"/>
          <p:cNvSpPr txBox="1">
            <a:spLocks noChangeArrowheads="1"/>
          </p:cNvSpPr>
          <p:nvPr/>
        </p:nvSpPr>
        <p:spPr bwMode="auto">
          <a:xfrm>
            <a:off x="3721100" y="3311525"/>
            <a:ext cx="64097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accent1"/>
                </a:solidFill>
                <a:latin typeface="微软雅黑" panose="020B0503020204020204" pitchFamily="34" charset="-122"/>
                <a:ea typeface="微软雅黑" panose="020B0503020204020204" pitchFamily="34" charset="-122"/>
              </a:rPr>
              <a:t>对</a:t>
            </a:r>
            <a:r>
              <a:rPr lang="en-US" altLang="zh-CN" dirty="0">
                <a:solidFill>
                  <a:schemeClr val="accent1"/>
                </a:solidFill>
                <a:latin typeface="微软雅黑" panose="020B0503020204020204" pitchFamily="34" charset="-122"/>
                <a:ea typeface="微软雅黑" panose="020B0503020204020204" pitchFamily="34" charset="-122"/>
              </a:rPr>
              <a:t>csv</a:t>
            </a:r>
            <a:r>
              <a:rPr lang="zh-CN" altLang="en-US" dirty="0">
                <a:solidFill>
                  <a:schemeClr val="accent1"/>
                </a:solidFill>
                <a:latin typeface="微软雅黑" panose="020B0503020204020204" pitchFamily="34" charset="-122"/>
                <a:ea typeface="微软雅黑" panose="020B0503020204020204" pitchFamily="34" charset="-122"/>
              </a:rPr>
              <a:t>等源数据集直接访问是</a:t>
            </a:r>
            <a:r>
              <a:rPr lang="en-US" altLang="zh-CN" dirty="0">
                <a:solidFill>
                  <a:schemeClr val="accent1"/>
                </a:solidFill>
                <a:latin typeface="微软雅黑" panose="020B0503020204020204" pitchFamily="34" charset="-122"/>
                <a:ea typeface="微软雅黑" panose="020B0503020204020204" pitchFamily="34" charset="-122"/>
              </a:rPr>
              <a:t>Spark SQL</a:t>
            </a:r>
            <a:r>
              <a:rPr lang="zh-CN" altLang="en-US" dirty="0">
                <a:solidFill>
                  <a:schemeClr val="accent1"/>
                </a:solidFill>
                <a:latin typeface="微软雅黑" panose="020B0503020204020204" pitchFamily="34" charset="-122"/>
                <a:ea typeface="微软雅黑" panose="020B0503020204020204" pitchFamily="34" charset="-122"/>
              </a:rPr>
              <a:t>中最常见的方式</a:t>
            </a:r>
            <a:r>
              <a:rPr lang="zh-CN" altLang="en-US" dirty="0" smtClean="0">
                <a:solidFill>
                  <a:schemeClr val="accent1"/>
                </a:solidFill>
                <a:latin typeface="微软雅黑" panose="020B0503020204020204" pitchFamily="34" charset="-122"/>
                <a:ea typeface="微软雅黑" panose="020B0503020204020204" pitchFamily="34" charset="-122"/>
              </a:rPr>
              <a:t>，通过</a:t>
            </a:r>
            <a:r>
              <a:rPr lang="en-US" altLang="zh-CN" dirty="0" err="1" smtClean="0">
                <a:solidFill>
                  <a:schemeClr val="accent1"/>
                </a:solidFill>
                <a:latin typeface="微软雅黑" panose="020B0503020204020204" pitchFamily="34" charset="-122"/>
                <a:ea typeface="微软雅黑" panose="020B0503020204020204" pitchFamily="34" charset="-122"/>
              </a:rPr>
              <a:t>sparkSeesion</a:t>
            </a:r>
            <a:r>
              <a:rPr lang="zh-CN" altLang="en-US" dirty="0">
                <a:solidFill>
                  <a:schemeClr val="accent1"/>
                </a:solidFill>
                <a:latin typeface="微软雅黑" panose="020B0503020204020204" pitchFamily="34" charset="-122"/>
                <a:ea typeface="微软雅黑" panose="020B0503020204020204" pitchFamily="34" charset="-122"/>
              </a:rPr>
              <a:t>读取该数据集的内容，接着同</a:t>
            </a:r>
            <a:r>
              <a:rPr lang="en-US" altLang="zh-CN" dirty="0">
                <a:solidFill>
                  <a:schemeClr val="accent1"/>
                </a:solidFill>
                <a:latin typeface="微软雅黑" panose="020B0503020204020204" pitchFamily="34" charset="-122"/>
                <a:ea typeface="微软雅黑" panose="020B0503020204020204" pitchFamily="34" charset="-122"/>
              </a:rPr>
              <a:t>1</a:t>
            </a:r>
            <a:r>
              <a:rPr lang="zh-CN" altLang="en-US" dirty="0">
                <a:solidFill>
                  <a:schemeClr val="accent1"/>
                </a:solidFill>
                <a:latin typeface="微软雅黑" panose="020B0503020204020204" pitchFamily="34" charset="-122"/>
                <a:ea typeface="微软雅黑" panose="020B0503020204020204" pitchFamily="34" charset="-122"/>
              </a:rPr>
              <a:t>）来进行操作</a:t>
            </a:r>
          </a:p>
        </p:txBody>
      </p:sp>
      <p:sp>
        <p:nvSpPr>
          <p:cNvPr id="18" name="TextBox 19"/>
          <p:cNvSpPr txBox="1">
            <a:spLocks noChangeArrowheads="1"/>
          </p:cNvSpPr>
          <p:nvPr/>
        </p:nvSpPr>
        <p:spPr bwMode="auto">
          <a:xfrm>
            <a:off x="5300663" y="4546600"/>
            <a:ext cx="3106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chemeClr val="accent2"/>
                </a:solidFill>
                <a:latin typeface="微软雅黑" panose="020B0503020204020204" pitchFamily="34" charset="-122"/>
                <a:ea typeface="微软雅黑" panose="020B0503020204020204" pitchFamily="34" charset="-122"/>
              </a:rPr>
              <a:t>对</a:t>
            </a:r>
            <a:r>
              <a:rPr lang="en-US" altLang="zh-CN" sz="2000" dirty="0">
                <a:solidFill>
                  <a:schemeClr val="accent2"/>
                </a:solidFill>
                <a:latin typeface="微软雅黑" panose="020B0503020204020204" pitchFamily="34" charset="-122"/>
                <a:ea typeface="微软雅黑" panose="020B0503020204020204" pitchFamily="34" charset="-122"/>
              </a:rPr>
              <a:t>Parquet</a:t>
            </a:r>
            <a:r>
              <a:rPr lang="zh-CN" altLang="en-US" sz="2000" dirty="0">
                <a:solidFill>
                  <a:schemeClr val="accent2"/>
                </a:solidFill>
                <a:latin typeface="微软雅黑" panose="020B0503020204020204" pitchFamily="34" charset="-122"/>
                <a:ea typeface="微软雅黑" panose="020B0503020204020204" pitchFamily="34" charset="-122"/>
              </a:rPr>
              <a:t>文件</a:t>
            </a:r>
            <a:r>
              <a:rPr lang="zh-CN" altLang="en-US" sz="2000" dirty="0" smtClean="0">
                <a:solidFill>
                  <a:schemeClr val="accent2"/>
                </a:solidFill>
                <a:latin typeface="微软雅黑" panose="020B0503020204020204" pitchFamily="34" charset="-122"/>
                <a:ea typeface="微软雅黑" panose="020B0503020204020204" pitchFamily="34" charset="-122"/>
              </a:rPr>
              <a:t>访问</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19" name="TextBox 20"/>
          <p:cNvSpPr txBox="1">
            <a:spLocks noChangeArrowheads="1"/>
          </p:cNvSpPr>
          <p:nvPr/>
        </p:nvSpPr>
        <p:spPr bwMode="auto">
          <a:xfrm>
            <a:off x="3721100" y="5057775"/>
            <a:ext cx="640972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accent1"/>
                </a:solidFill>
                <a:latin typeface="微软雅黑" panose="020B0503020204020204" pitchFamily="34" charset="-122"/>
                <a:ea typeface="微软雅黑" panose="020B0503020204020204" pitchFamily="34" charset="-122"/>
              </a:rPr>
              <a:t>Spark SQL</a:t>
            </a:r>
            <a:r>
              <a:rPr lang="zh-CN" altLang="en-US" dirty="0">
                <a:solidFill>
                  <a:schemeClr val="accent1"/>
                </a:solidFill>
                <a:latin typeface="微软雅黑" panose="020B0503020204020204" pitchFamily="34" charset="-122"/>
                <a:ea typeface="微软雅黑" panose="020B0503020204020204" pitchFamily="34" charset="-122"/>
              </a:rPr>
              <a:t>支持对</a:t>
            </a:r>
            <a:r>
              <a:rPr lang="en-US" altLang="zh-CN" dirty="0">
                <a:solidFill>
                  <a:schemeClr val="accent1"/>
                </a:solidFill>
                <a:latin typeface="微软雅黑" panose="020B0503020204020204" pitchFamily="34" charset="-122"/>
                <a:ea typeface="微软雅黑" panose="020B0503020204020204" pitchFamily="34" charset="-122"/>
              </a:rPr>
              <a:t>Parquet</a:t>
            </a:r>
            <a:r>
              <a:rPr lang="zh-CN" altLang="en-US" dirty="0">
                <a:solidFill>
                  <a:schemeClr val="accent1"/>
                </a:solidFill>
                <a:latin typeface="微软雅黑" panose="020B0503020204020204" pitchFamily="34" charset="-122"/>
                <a:ea typeface="微软雅黑" panose="020B0503020204020204" pitchFamily="34" charset="-122"/>
              </a:rPr>
              <a:t>文件的读取和写入，并且自动保留初始数据的</a:t>
            </a:r>
            <a:r>
              <a:rPr lang="zh-CN" altLang="en-US" dirty="0" smtClean="0">
                <a:solidFill>
                  <a:schemeClr val="accent1"/>
                </a:solidFill>
                <a:latin typeface="微软雅黑" panose="020B0503020204020204" pitchFamily="34" charset="-122"/>
                <a:ea typeface="微软雅黑" panose="020B0503020204020204" pitchFamily="34" charset="-122"/>
              </a:rPr>
              <a:t>数据类型，并将</a:t>
            </a:r>
            <a:r>
              <a:rPr lang="en-US" altLang="zh-CN" dirty="0" err="1" smtClean="0">
                <a:solidFill>
                  <a:schemeClr val="accent1"/>
                </a:solidFill>
                <a:latin typeface="微软雅黑" panose="020B0503020204020204" pitchFamily="34" charset="-122"/>
                <a:ea typeface="微软雅黑" panose="020B0503020204020204" pitchFamily="34" charset="-122"/>
              </a:rPr>
              <a:t>DataFrame</a:t>
            </a:r>
            <a:r>
              <a:rPr lang="zh-CN" altLang="en-US" dirty="0" smtClean="0">
                <a:solidFill>
                  <a:schemeClr val="accent1"/>
                </a:solidFill>
                <a:latin typeface="微软雅黑" panose="020B0503020204020204" pitchFamily="34" charset="-122"/>
                <a:ea typeface="微软雅黑" panose="020B0503020204020204" pitchFamily="34" charset="-122"/>
              </a:rPr>
              <a:t>注册</a:t>
            </a:r>
            <a:r>
              <a:rPr lang="zh-CN" altLang="en-US" dirty="0">
                <a:solidFill>
                  <a:schemeClr val="accent1"/>
                </a:solidFill>
                <a:latin typeface="微软雅黑" panose="020B0503020204020204" pitchFamily="34" charset="-122"/>
                <a:ea typeface="微软雅黑" panose="020B0503020204020204" pitchFamily="34" charset="-122"/>
              </a:rPr>
              <a:t>为临时表，从而直接进行</a:t>
            </a:r>
            <a:r>
              <a:rPr lang="en-US" altLang="zh-CN" dirty="0">
                <a:solidFill>
                  <a:schemeClr val="accent1"/>
                </a:solidFill>
                <a:latin typeface="微软雅黑" panose="020B0503020204020204" pitchFamily="34" charset="-122"/>
                <a:ea typeface="微软雅黑" panose="020B0503020204020204" pitchFamily="34" charset="-122"/>
              </a:rPr>
              <a:t>SQL</a:t>
            </a:r>
            <a:r>
              <a:rPr lang="zh-CN" altLang="en-US" dirty="0" smtClean="0">
                <a:solidFill>
                  <a:schemeClr val="accent1"/>
                </a:solidFill>
                <a:latin typeface="微软雅黑" panose="020B0503020204020204" pitchFamily="34" charset="-122"/>
                <a:ea typeface="微软雅黑" panose="020B0503020204020204" pitchFamily="34" charset="-122"/>
              </a:rPr>
              <a:t>查询</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20" name="TextBox 21"/>
          <p:cNvSpPr txBox="1">
            <a:spLocks noChangeArrowheads="1"/>
          </p:cNvSpPr>
          <p:nvPr/>
        </p:nvSpPr>
        <p:spPr bwMode="auto">
          <a:xfrm>
            <a:off x="1204913" y="3230563"/>
            <a:ext cx="14986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600" dirty="0" smtClean="0">
                <a:solidFill>
                  <a:schemeClr val="accent2"/>
                </a:solidFill>
                <a:latin typeface="微软雅黑" panose="020B0503020204020204" pitchFamily="34" charset="-122"/>
                <a:ea typeface="微软雅黑" panose="020B0503020204020204" pitchFamily="34" charset="-122"/>
              </a:rPr>
              <a:t>查询方案</a:t>
            </a:r>
            <a:endParaRPr lang="en-US" altLang="zh-CN" sz="2600" dirty="0">
              <a:solidFill>
                <a:schemeClr val="accent2"/>
              </a:solidFill>
              <a:latin typeface="微软雅黑" panose="020B0503020204020204" pitchFamily="34" charset="-122"/>
              <a:ea typeface="微软雅黑" panose="020B0503020204020204" pitchFamily="34" charset="-122"/>
            </a:endParaRPr>
          </a:p>
        </p:txBody>
      </p:sp>
      <p:sp>
        <p:nvSpPr>
          <p:cNvPr id="21" name="Freeform 7"/>
          <p:cNvSpPr>
            <a:spLocks noEditPoints="1"/>
          </p:cNvSpPr>
          <p:nvPr/>
        </p:nvSpPr>
        <p:spPr bwMode="auto">
          <a:xfrm>
            <a:off x="10698632" y="4604779"/>
            <a:ext cx="987425" cy="1436688"/>
          </a:xfrm>
          <a:custGeom>
            <a:avLst/>
            <a:gdLst>
              <a:gd name="T0" fmla="*/ 469222 w 1391"/>
              <a:gd name="T1" fmla="*/ 923838 h 2031"/>
              <a:gd name="T2" fmla="*/ 631072 w 1391"/>
              <a:gd name="T3" fmla="*/ 832586 h 2031"/>
              <a:gd name="T4" fmla="*/ 732583 w 1391"/>
              <a:gd name="T5" fmla="*/ 860881 h 2031"/>
              <a:gd name="T6" fmla="*/ 827705 w 1391"/>
              <a:gd name="T7" fmla="*/ 675548 h 2031"/>
              <a:gd name="T8" fmla="*/ 897982 w 1391"/>
              <a:gd name="T9" fmla="*/ 623201 h 2031"/>
              <a:gd name="T10" fmla="*/ 900821 w 1391"/>
              <a:gd name="T11" fmla="*/ 399669 h 2031"/>
              <a:gd name="T12" fmla="*/ 831964 w 1391"/>
              <a:gd name="T13" fmla="*/ 345201 h 2031"/>
              <a:gd name="T14" fmla="*/ 754589 w 1391"/>
              <a:gd name="T15" fmla="*/ 161990 h 2031"/>
              <a:gd name="T16" fmla="*/ 672954 w 1391"/>
              <a:gd name="T17" fmla="*/ 177552 h 2031"/>
              <a:gd name="T18" fmla="*/ 518203 w 1391"/>
              <a:gd name="T19" fmla="*/ 87008 h 2031"/>
              <a:gd name="T20" fmla="*/ 481290 w 1391"/>
              <a:gd name="T21" fmla="*/ 87008 h 2031"/>
              <a:gd name="T22" fmla="*/ 366291 w 1391"/>
              <a:gd name="T23" fmla="*/ 176845 h 2031"/>
              <a:gd name="T24" fmla="*/ 329378 w 1391"/>
              <a:gd name="T25" fmla="*/ 166234 h 2031"/>
              <a:gd name="T26" fmla="*/ 236386 w 1391"/>
              <a:gd name="T27" fmla="*/ 174015 h 2031"/>
              <a:gd name="T28" fmla="*/ 102221 w 1391"/>
              <a:gd name="T29" fmla="*/ 352982 h 2031"/>
              <a:gd name="T30" fmla="*/ 125646 w 1391"/>
              <a:gd name="T31" fmla="*/ 437161 h 2031"/>
              <a:gd name="T32" fmla="*/ 80925 w 1391"/>
              <a:gd name="T33" fmla="*/ 632397 h 2031"/>
              <a:gd name="T34" fmla="*/ 228577 w 1391"/>
              <a:gd name="T35" fmla="*/ 768922 h 2031"/>
              <a:gd name="T36" fmla="*/ 246324 w 1391"/>
              <a:gd name="T37" fmla="*/ 853807 h 2031"/>
              <a:gd name="T38" fmla="*/ 344285 w 1391"/>
              <a:gd name="T39" fmla="*/ 828342 h 2031"/>
              <a:gd name="T40" fmla="*/ 373390 w 1391"/>
              <a:gd name="T41" fmla="*/ 916057 h 2031"/>
              <a:gd name="T42" fmla="*/ 279688 w 1391"/>
              <a:gd name="T43" fmla="*/ 923130 h 2031"/>
              <a:gd name="T44" fmla="*/ 154041 w 1391"/>
              <a:gd name="T45" fmla="*/ 766800 h 2031"/>
              <a:gd name="T46" fmla="*/ 9228 w 1391"/>
              <a:gd name="T47" fmla="*/ 655034 h 2031"/>
              <a:gd name="T48" fmla="*/ 65308 w 1391"/>
              <a:gd name="T49" fmla="*/ 481018 h 2031"/>
              <a:gd name="T50" fmla="*/ 80925 w 1391"/>
              <a:gd name="T51" fmla="*/ 281537 h 2031"/>
              <a:gd name="T52" fmla="*/ 161850 w 1391"/>
              <a:gd name="T53" fmla="*/ 174015 h 2031"/>
              <a:gd name="T54" fmla="*/ 349964 w 1391"/>
              <a:gd name="T55" fmla="*/ 94789 h 2031"/>
              <a:gd name="T56" fmla="*/ 377649 w 1391"/>
              <a:gd name="T57" fmla="*/ 101863 h 2031"/>
              <a:gd name="T58" fmla="*/ 499746 w 1391"/>
              <a:gd name="T59" fmla="*/ 0 h 2031"/>
              <a:gd name="T60" fmla="*/ 643140 w 1391"/>
              <a:gd name="T61" fmla="*/ 107522 h 2031"/>
              <a:gd name="T62" fmla="*/ 808539 w 1391"/>
              <a:gd name="T63" fmla="*/ 110351 h 2031"/>
              <a:gd name="T64" fmla="*/ 855390 w 1391"/>
              <a:gd name="T65" fmla="*/ 274463 h 2031"/>
              <a:gd name="T66" fmla="*/ 960450 w 1391"/>
              <a:gd name="T67" fmla="*/ 444942 h 2031"/>
              <a:gd name="T68" fmla="*/ 958320 w 1391"/>
              <a:gd name="T69" fmla="*/ 579344 h 2031"/>
              <a:gd name="T70" fmla="*/ 848291 w 1391"/>
              <a:gd name="T71" fmla="*/ 746993 h 2031"/>
              <a:gd name="T72" fmla="*/ 732583 w 1391"/>
              <a:gd name="T73" fmla="*/ 935156 h 2031"/>
              <a:gd name="T74" fmla="*/ 631072 w 1391"/>
              <a:gd name="T75" fmla="*/ 906861 h 2031"/>
              <a:gd name="T76" fmla="*/ 487679 w 1391"/>
              <a:gd name="T77" fmla="*/ 1010845 h 2031"/>
              <a:gd name="T78" fmla="*/ 491938 w 1391"/>
              <a:gd name="T79" fmla="*/ 775995 h 2031"/>
              <a:gd name="T80" fmla="*/ 491938 w 1391"/>
              <a:gd name="T81" fmla="*/ 820560 h 2031"/>
              <a:gd name="T82" fmla="*/ 792921 w 1391"/>
              <a:gd name="T83" fmla="*/ 520631 h 2031"/>
              <a:gd name="T84" fmla="*/ 491938 w 1391"/>
              <a:gd name="T85" fmla="*/ 735675 h 2031"/>
              <a:gd name="T86" fmla="*/ 707737 w 1391"/>
              <a:gd name="T87" fmla="*/ 520631 h 2031"/>
              <a:gd name="T88" fmla="*/ 675084 w 1391"/>
              <a:gd name="T89" fmla="*/ 984672 h 2031"/>
              <a:gd name="T90" fmla="*/ 548017 w 1391"/>
              <a:gd name="T91" fmla="*/ 1057533 h 2031"/>
              <a:gd name="T92" fmla="*/ 651658 w 1391"/>
              <a:gd name="T93" fmla="*/ 1265502 h 2031"/>
              <a:gd name="T94" fmla="*/ 848291 w 1391"/>
              <a:gd name="T95" fmla="*/ 1376561 h 2031"/>
              <a:gd name="T96" fmla="*/ 357773 w 1391"/>
              <a:gd name="T97" fmla="*/ 999527 h 2031"/>
              <a:gd name="T98" fmla="*/ 247034 w 1391"/>
              <a:gd name="T99" fmla="*/ 987502 h 2031"/>
              <a:gd name="T100" fmla="*/ 172498 w 1391"/>
              <a:gd name="T101" fmla="*/ 1410515 h 2031"/>
              <a:gd name="T102" fmla="*/ 457154 w 1391"/>
              <a:gd name="T103" fmla="*/ 1392123 h 2031"/>
              <a:gd name="T104" fmla="*/ 487679 w 1391"/>
              <a:gd name="T105" fmla="*/ 1070265 h 20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2867673565"/>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52" presetClass="entr" presetSubtype="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Scale>
                                      <p:cBhvr>
                                        <p:cTn id="38"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9" dur="1000" decel="50000" fill="hold">
                                          <p:stCondLst>
                                            <p:cond delay="0"/>
                                          </p:stCondLst>
                                        </p:cTn>
                                        <p:tgtEl>
                                          <p:spTgt spid="21"/>
                                        </p:tgtEl>
                                        <p:attrNameLst>
                                          <p:attrName>ppt_x,ppt_y</p:attrName>
                                        </p:attrNameLst>
                                      </p:cBhvr>
                                      <p:rCtr x="0" y="0"/>
                                    </p:animMotion>
                                    <p:animEffect transition="in" filter="fade">
                                      <p:cBhvr>
                                        <p:cTn id="40"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0" grpId="0" animBg="1" autoUpdateAnimBg="0"/>
      <p:bldP spid="13" grpId="0" animBg="1" autoUpdateAnimBg="0"/>
      <p:bldP spid="14" grpId="0" autoUpdateAnimBg="0"/>
      <p:bldP spid="16" grpId="0" autoUpdateAnimBg="0"/>
      <p:bldP spid="18" grpId="0" autoUpdateAnimBg="0"/>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p:cNvSpPr txBox="1">
            <a:spLocks noChangeArrowheads="1"/>
          </p:cNvSpPr>
          <p:nvPr/>
        </p:nvSpPr>
        <p:spPr bwMode="auto">
          <a:xfrm>
            <a:off x="1012825" y="176213"/>
            <a:ext cx="319189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2.2 </a:t>
            </a:r>
            <a:r>
              <a:rPr lang="zh-CN" altLang="en-US" sz="3000" b="1" dirty="0">
                <a:solidFill>
                  <a:schemeClr val="accent1"/>
                </a:solidFill>
                <a:latin typeface="微软雅黑" panose="020B0503020204020204" pitchFamily="34" charset="-122"/>
                <a:ea typeface="微软雅黑" panose="020B0503020204020204" pitchFamily="34" charset="-122"/>
              </a:rPr>
              <a:t>方案架构设计</a:t>
            </a:r>
          </a:p>
        </p:txBody>
      </p:sp>
      <p:sp>
        <p:nvSpPr>
          <p:cNvPr id="1843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038" y="1490960"/>
            <a:ext cx="10279762" cy="4314304"/>
          </a:xfrm>
          <a:prstGeom prst="rect">
            <a:avLst/>
          </a:prstGeom>
        </p:spPr>
      </p:pic>
    </p:spTree>
    <p:extLst>
      <p:ext uri="{BB962C8B-B14F-4D97-AF65-F5344CB8AC3E}">
        <p14:creationId xmlns:p14="http://schemas.microsoft.com/office/powerpoint/2010/main" val="1623819908"/>
      </p:ext>
    </p:extLst>
  </p:cSld>
  <p:clrMapOvr>
    <a:masterClrMapping/>
  </p:clrMapOvr>
  <p:transition spd="slow" advTm="3804">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p:cNvSpPr txBox="1">
            <a:spLocks noChangeArrowheads="1"/>
          </p:cNvSpPr>
          <p:nvPr/>
        </p:nvSpPr>
        <p:spPr bwMode="auto">
          <a:xfrm>
            <a:off x="1012825" y="176213"/>
            <a:ext cx="710963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2.2 </a:t>
            </a:r>
            <a:r>
              <a:rPr lang="zh-CN" altLang="en-US" sz="3000" b="1" dirty="0" smtClean="0">
                <a:solidFill>
                  <a:schemeClr val="accent1"/>
                </a:solidFill>
                <a:latin typeface="微软雅黑" panose="020B0503020204020204" pitchFamily="34" charset="-122"/>
                <a:ea typeface="微软雅黑" panose="020B0503020204020204" pitchFamily="34" charset="-122"/>
              </a:rPr>
              <a:t>方案架构设计 </a:t>
            </a:r>
            <a:r>
              <a:rPr lang="en-US" altLang="zh-CN" sz="2400" dirty="0" smtClean="0">
                <a:solidFill>
                  <a:schemeClr val="accent1"/>
                </a:solidFill>
                <a:latin typeface="微软雅黑" panose="020B0503020204020204" pitchFamily="34" charset="-122"/>
                <a:ea typeface="微软雅黑" panose="020B0503020204020204" pitchFamily="34" charset="-122"/>
              </a:rPr>
              <a:t>—— SQL</a:t>
            </a:r>
            <a:r>
              <a:rPr lang="zh-CN" altLang="en-US" sz="2400" dirty="0" smtClean="0">
                <a:solidFill>
                  <a:schemeClr val="accent1"/>
                </a:solidFill>
                <a:latin typeface="微软雅黑" panose="020B0503020204020204" pitchFamily="34" charset="-122"/>
                <a:ea typeface="微软雅黑" panose="020B0503020204020204" pitchFamily="34" charset="-122"/>
              </a:rPr>
              <a:t>查询结果缓存优化</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1843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3" name="图片 2"/>
          <p:cNvPicPr>
            <a:picLocks noChangeAspect="1"/>
          </p:cNvPicPr>
          <p:nvPr/>
        </p:nvPicPr>
        <p:blipFill>
          <a:blip r:embed="rId2"/>
          <a:stretch>
            <a:fillRect/>
          </a:stretch>
        </p:blipFill>
        <p:spPr>
          <a:xfrm>
            <a:off x="3667430" y="2051113"/>
            <a:ext cx="8546654" cy="2816824"/>
          </a:xfrm>
          <a:prstGeom prst="rect">
            <a:avLst/>
          </a:prstGeom>
        </p:spPr>
      </p:pic>
      <p:pic>
        <p:nvPicPr>
          <p:cNvPr id="4" name="图片 3"/>
          <p:cNvPicPr>
            <a:picLocks noChangeAspect="1"/>
          </p:cNvPicPr>
          <p:nvPr/>
        </p:nvPicPr>
        <p:blipFill>
          <a:blip r:embed="rId3"/>
          <a:stretch>
            <a:fillRect/>
          </a:stretch>
        </p:blipFill>
        <p:spPr>
          <a:xfrm>
            <a:off x="0" y="1987617"/>
            <a:ext cx="3596809" cy="2953551"/>
          </a:xfrm>
          <a:prstGeom prst="rect">
            <a:avLst/>
          </a:prstGeom>
        </p:spPr>
      </p:pic>
    </p:spTree>
    <p:extLst>
      <p:ext uri="{BB962C8B-B14F-4D97-AF65-F5344CB8AC3E}">
        <p14:creationId xmlns:p14="http://schemas.microsoft.com/office/powerpoint/2010/main" val="770989378"/>
      </p:ext>
    </p:extLst>
  </p:cSld>
  <p:clrMapOvr>
    <a:masterClrMapping/>
  </p:clrMapOvr>
  <p:transition spd="slow" advTm="3804">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p:cNvSpPr txBox="1">
            <a:spLocks noChangeArrowheads="1"/>
          </p:cNvSpPr>
          <p:nvPr/>
        </p:nvSpPr>
        <p:spPr bwMode="auto">
          <a:xfrm>
            <a:off x="1012825" y="176213"/>
            <a:ext cx="811837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smtClean="0">
                <a:solidFill>
                  <a:schemeClr val="accent1"/>
                </a:solidFill>
                <a:latin typeface="微软雅黑" panose="020B0503020204020204" pitchFamily="34" charset="-122"/>
                <a:ea typeface="微软雅黑" panose="020B0503020204020204" pitchFamily="34" charset="-122"/>
              </a:rPr>
              <a:t>2.3 </a:t>
            </a:r>
            <a:r>
              <a:rPr lang="zh-CN" altLang="en-US" sz="3000" b="1">
                <a:solidFill>
                  <a:schemeClr val="accent1"/>
                </a:solidFill>
                <a:latin typeface="微软雅黑" panose="020B0503020204020204" pitchFamily="34" charset="-122"/>
                <a:ea typeface="微软雅黑" panose="020B0503020204020204" pitchFamily="34" charset="-122"/>
              </a:rPr>
              <a:t>效果</a:t>
            </a:r>
            <a:r>
              <a:rPr lang="zh-CN" altLang="en-US" sz="3000" b="1" smtClean="0">
                <a:solidFill>
                  <a:schemeClr val="accent1"/>
                </a:solidFill>
                <a:latin typeface="微软雅黑" panose="020B0503020204020204" pitchFamily="34" charset="-122"/>
                <a:ea typeface="微软雅黑" panose="020B0503020204020204" pitchFamily="34" charset="-122"/>
              </a:rPr>
              <a:t>展示 </a:t>
            </a:r>
            <a:r>
              <a:rPr lang="en-US" altLang="zh-CN" sz="2400" dirty="0" smtClean="0">
                <a:solidFill>
                  <a:schemeClr val="accent1"/>
                </a:solidFill>
                <a:latin typeface="微软雅黑" panose="020B0503020204020204" pitchFamily="34" charset="-122"/>
                <a:ea typeface="微软雅黑" panose="020B0503020204020204" pitchFamily="34" charset="-122"/>
              </a:rPr>
              <a:t>—— </a:t>
            </a:r>
            <a:r>
              <a:rPr lang="zh-CN" altLang="en-US" sz="2400" dirty="0" smtClean="0">
                <a:solidFill>
                  <a:schemeClr val="accent1"/>
                </a:solidFill>
                <a:latin typeface="微软雅黑" panose="020B0503020204020204" pitchFamily="34" charset="-122"/>
                <a:ea typeface="微软雅黑" panose="020B0503020204020204" pitchFamily="34" charset="-122"/>
              </a:rPr>
              <a:t>基于</a:t>
            </a:r>
            <a:r>
              <a:rPr lang="en-US" altLang="zh-CN" sz="2400" dirty="0">
                <a:solidFill>
                  <a:schemeClr val="accent1"/>
                </a:solidFill>
                <a:latin typeface="微软雅黑" panose="020B0503020204020204" pitchFamily="34" charset="-122"/>
                <a:ea typeface="微软雅黑" panose="020B0503020204020204" pitchFamily="34" charset="-122"/>
              </a:rPr>
              <a:t>Spark</a:t>
            </a:r>
            <a:r>
              <a:rPr lang="zh-CN" altLang="en-US" sz="2400" dirty="0">
                <a:solidFill>
                  <a:schemeClr val="accent1"/>
                </a:solidFill>
                <a:latin typeface="微软雅黑" panose="020B0503020204020204" pitchFamily="34" charset="-122"/>
                <a:ea typeface="微软雅黑" panose="020B0503020204020204" pitchFamily="34" charset="-122"/>
              </a:rPr>
              <a:t>的视图控制平台效果演示</a:t>
            </a:r>
          </a:p>
        </p:txBody>
      </p:sp>
      <p:sp>
        <p:nvSpPr>
          <p:cNvPr id="1843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4" name="图片 3" descr="E:\2017\res\20170420_时序大数据的可视化分析研究_中期答辩材料\图片材料\Echarts View Consol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63" y="806684"/>
            <a:ext cx="7008322" cy="5934684"/>
          </a:xfrm>
          <a:prstGeom prst="rect">
            <a:avLst/>
          </a:prstGeom>
          <a:noFill/>
          <a:ln>
            <a:noFill/>
          </a:ln>
        </p:spPr>
      </p:pic>
      <p:sp>
        <p:nvSpPr>
          <p:cNvPr id="5" name="Freeform 6"/>
          <p:cNvSpPr>
            <a:spLocks/>
          </p:cNvSpPr>
          <p:nvPr/>
        </p:nvSpPr>
        <p:spPr bwMode="auto">
          <a:xfrm>
            <a:off x="8330630" y="1555750"/>
            <a:ext cx="2592288" cy="661988"/>
          </a:xfrm>
          <a:custGeom>
            <a:avLst/>
            <a:gdLst>
              <a:gd name="T0" fmla="*/ 0 w 2965"/>
              <a:gd name="T1" fmla="*/ 0 h 581"/>
              <a:gd name="T2" fmla="*/ 2021292 w 2965"/>
              <a:gd name="T3" fmla="*/ 0 h 581"/>
              <a:gd name="T4" fmla="*/ 2270125 w 2965"/>
              <a:gd name="T5" fmla="*/ 331564 h 581"/>
              <a:gd name="T6" fmla="*/ 2021292 w 2965"/>
              <a:gd name="T7" fmla="*/ 661988 h 581"/>
              <a:gd name="T8" fmla="*/ 0 w 2965"/>
              <a:gd name="T9" fmla="*/ 661988 h 581"/>
              <a:gd name="T10" fmla="*/ 0 w 2965"/>
              <a:gd name="T11" fmla="*/ 0 h 5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65" h="581">
                <a:moveTo>
                  <a:pt x="0" y="0"/>
                </a:moveTo>
                <a:lnTo>
                  <a:pt x="2640" y="0"/>
                </a:lnTo>
                <a:lnTo>
                  <a:pt x="2965" y="291"/>
                </a:lnTo>
                <a:lnTo>
                  <a:pt x="2640" y="581"/>
                </a:lnTo>
                <a:lnTo>
                  <a:pt x="0" y="58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Rectangle 11"/>
          <p:cNvSpPr>
            <a:spLocks noChangeArrowheads="1"/>
          </p:cNvSpPr>
          <p:nvPr/>
        </p:nvSpPr>
        <p:spPr bwMode="auto">
          <a:xfrm>
            <a:off x="8472710" y="2413000"/>
            <a:ext cx="1857375" cy="3536950"/>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TextBox 21"/>
          <p:cNvSpPr txBox="1">
            <a:spLocks noChangeArrowheads="1"/>
          </p:cNvSpPr>
          <p:nvPr/>
        </p:nvSpPr>
        <p:spPr bwMode="auto">
          <a:xfrm>
            <a:off x="8555259" y="4070350"/>
            <a:ext cx="171958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smtClean="0">
                <a:solidFill>
                  <a:srgbClr val="FF0000"/>
                </a:solidFill>
                <a:latin typeface="微软雅黑" panose="020B0503020204020204" pitchFamily="34" charset="-122"/>
                <a:ea typeface="微软雅黑" panose="020B0503020204020204" pitchFamily="34" charset="-122"/>
              </a:rPr>
              <a:t>将本文的研究方案集成于</a:t>
            </a:r>
            <a:r>
              <a:rPr lang="en-US" altLang="zh-CN" sz="1600" b="1" dirty="0" err="1" smtClean="0">
                <a:solidFill>
                  <a:srgbClr val="FF0000"/>
                </a:solidFill>
                <a:latin typeface="微软雅黑" panose="020B0503020204020204" pitchFamily="34" charset="-122"/>
                <a:ea typeface="微软雅黑" panose="020B0503020204020204" pitchFamily="34" charset="-122"/>
              </a:rPr>
              <a:t>Zenvisage</a:t>
            </a:r>
            <a:r>
              <a:rPr lang="zh-CN" altLang="en-US" sz="1600" b="1" dirty="0" smtClean="0">
                <a:solidFill>
                  <a:srgbClr val="FF0000"/>
                </a:solidFill>
                <a:latin typeface="微软雅黑" panose="020B0503020204020204" pitchFamily="34" charset="-122"/>
                <a:ea typeface="微软雅黑" panose="020B0503020204020204" pitchFamily="34" charset="-122"/>
              </a:rPr>
              <a:t>平台底层</a:t>
            </a:r>
            <a:r>
              <a:rPr lang="zh-CN" altLang="en-US" sz="1600" dirty="0" smtClean="0">
                <a:solidFill>
                  <a:schemeClr val="accent1"/>
                </a:solidFill>
                <a:latin typeface="微软雅黑" panose="020B0503020204020204" pitchFamily="34" charset="-122"/>
                <a:ea typeface="微软雅黑" panose="020B0503020204020204" pitchFamily="34" charset="-122"/>
              </a:rPr>
              <a:t>，实现时序大数据的可视化数据探索</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9" name="TextBox 26"/>
          <p:cNvSpPr txBox="1">
            <a:spLocks noChangeArrowheads="1"/>
          </p:cNvSpPr>
          <p:nvPr/>
        </p:nvSpPr>
        <p:spPr bwMode="auto">
          <a:xfrm>
            <a:off x="8258621" y="1720850"/>
            <a:ext cx="2551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smtClean="0">
                <a:solidFill>
                  <a:srgbClr val="F8F8F8"/>
                </a:solidFill>
                <a:latin typeface="微软雅黑" panose="020B0503020204020204" pitchFamily="34" charset="-122"/>
                <a:ea typeface="微软雅黑" panose="020B0503020204020204" pitchFamily="34" charset="-122"/>
              </a:rPr>
              <a:t>目标：方案集成</a:t>
            </a:r>
            <a:r>
              <a:rPr lang="zh-CN" altLang="en-US" dirty="0">
                <a:solidFill>
                  <a:srgbClr val="F8F8F8"/>
                </a:solidFill>
                <a:latin typeface="微软雅黑" panose="020B0503020204020204" pitchFamily="34" charset="-122"/>
                <a:ea typeface="微软雅黑" panose="020B0503020204020204" pitchFamily="34" charset="-122"/>
              </a:rPr>
              <a:t>于</a:t>
            </a:r>
          </a:p>
        </p:txBody>
      </p:sp>
      <p:sp>
        <p:nvSpPr>
          <p:cNvPr id="10" name="Rectangle 19"/>
          <p:cNvSpPr>
            <a:spLocks noChangeArrowheads="1"/>
          </p:cNvSpPr>
          <p:nvPr/>
        </p:nvSpPr>
        <p:spPr bwMode="auto">
          <a:xfrm>
            <a:off x="8538120" y="2466975"/>
            <a:ext cx="1736725" cy="145256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86215" y="1534595"/>
            <a:ext cx="1744814" cy="802999"/>
          </a:xfrm>
          <a:prstGeom prst="rect">
            <a:avLst/>
          </a:prstGeom>
        </p:spPr>
      </p:pic>
    </p:spTree>
    <p:extLst>
      <p:ext uri="{BB962C8B-B14F-4D97-AF65-F5344CB8AC3E}">
        <p14:creationId xmlns:p14="http://schemas.microsoft.com/office/powerpoint/2010/main" val="2433799837"/>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8" grpId="0" autoUpdateAnimBg="0"/>
      <p:bldP spid="1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6626"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26627"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8" name="TextBox 77"/>
          <p:cNvSpPr txBox="1">
            <a:spLocks noChangeArrowheads="1"/>
          </p:cNvSpPr>
          <p:nvPr/>
        </p:nvSpPr>
        <p:spPr bwMode="auto">
          <a:xfrm>
            <a:off x="4602163" y="2852738"/>
            <a:ext cx="31686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200" b="1" dirty="0" smtClean="0">
                <a:solidFill>
                  <a:srgbClr val="004C54"/>
                </a:solidFill>
                <a:latin typeface="微软雅黑" panose="020B0503020204020204" pitchFamily="34" charset="-122"/>
                <a:ea typeface="微软雅黑" panose="020B0503020204020204" pitchFamily="34" charset="-122"/>
              </a:rPr>
              <a:t>系统实现</a:t>
            </a:r>
            <a:endParaRPr lang="zh-CN" altLang="en-US" sz="4200" b="1" dirty="0">
              <a:solidFill>
                <a:srgbClr val="004C54"/>
              </a:solidFill>
              <a:latin typeface="微软雅黑" panose="020B0503020204020204" pitchFamily="34" charset="-122"/>
              <a:ea typeface="微软雅黑" panose="020B0503020204020204" pitchFamily="34" charset="-122"/>
            </a:endParaRPr>
          </a:p>
        </p:txBody>
      </p:sp>
      <p:sp>
        <p:nvSpPr>
          <p:cNvPr id="26629" name="Rectangle 14"/>
          <p:cNvSpPr>
            <a:spLocks noChangeArrowheads="1"/>
          </p:cNvSpPr>
          <p:nvPr/>
        </p:nvSpPr>
        <p:spPr bwMode="auto">
          <a:xfrm>
            <a:off x="5634038" y="2255838"/>
            <a:ext cx="9318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dirty="0">
                <a:solidFill>
                  <a:srgbClr val="004C54"/>
                </a:solidFill>
                <a:latin typeface="微软雅黑" panose="020B0503020204020204" pitchFamily="34" charset="-122"/>
                <a:ea typeface="微软雅黑" panose="020B0503020204020204" pitchFamily="34" charset="-122"/>
              </a:rPr>
              <a:t>Part </a:t>
            </a:r>
            <a:r>
              <a:rPr lang="en-US" altLang="zh-CN" sz="2600" dirty="0" smtClean="0">
                <a:solidFill>
                  <a:srgbClr val="004C54"/>
                </a:solidFill>
                <a:latin typeface="微软雅黑" panose="020B0503020204020204" pitchFamily="34" charset="-122"/>
                <a:ea typeface="微软雅黑" panose="020B0503020204020204" pitchFamily="34" charset="-122"/>
              </a:rPr>
              <a:t>3</a:t>
            </a:r>
            <a:endParaRPr lang="zh-CN" altLang="en-US" sz="2600" dirty="0">
              <a:solidFill>
                <a:srgbClr val="004C54"/>
              </a:solidFill>
              <a:latin typeface="微软雅黑" panose="020B0503020204020204" pitchFamily="34" charset="-122"/>
              <a:ea typeface="微软雅黑" panose="020B0503020204020204" pitchFamily="34" charset="-122"/>
            </a:endParaRPr>
          </a:p>
        </p:txBody>
      </p:sp>
      <p:sp>
        <p:nvSpPr>
          <p:cNvPr id="26630" name="Freeform 11"/>
          <p:cNvSpPr>
            <a:spLocks noEditPoints="1"/>
          </p:cNvSpPr>
          <p:nvPr/>
        </p:nvSpPr>
        <p:spPr bwMode="auto">
          <a:xfrm>
            <a:off x="5354638" y="850900"/>
            <a:ext cx="1489075" cy="1287463"/>
          </a:xfrm>
          <a:custGeom>
            <a:avLst/>
            <a:gdLst>
              <a:gd name="T0" fmla="*/ 925174 w 948"/>
              <a:gd name="T1" fmla="*/ 271798 h 810"/>
              <a:gd name="T2" fmla="*/ 890618 w 948"/>
              <a:gd name="T3" fmla="*/ 352860 h 810"/>
              <a:gd name="T4" fmla="*/ 843495 w 948"/>
              <a:gd name="T5" fmla="*/ 391007 h 810"/>
              <a:gd name="T6" fmla="*/ 808938 w 948"/>
              <a:gd name="T7" fmla="*/ 402134 h 810"/>
              <a:gd name="T8" fmla="*/ 766528 w 948"/>
              <a:gd name="T9" fmla="*/ 405312 h 810"/>
              <a:gd name="T10" fmla="*/ 702127 w 948"/>
              <a:gd name="T11" fmla="*/ 384649 h 810"/>
              <a:gd name="T12" fmla="*/ 661288 w 948"/>
              <a:gd name="T13" fmla="*/ 346502 h 810"/>
              <a:gd name="T14" fmla="*/ 634585 w 948"/>
              <a:gd name="T15" fmla="*/ 287692 h 810"/>
              <a:gd name="T16" fmla="*/ 631443 w 948"/>
              <a:gd name="T17" fmla="*/ 246366 h 810"/>
              <a:gd name="T18" fmla="*/ 650292 w 948"/>
              <a:gd name="T19" fmla="*/ 184377 h 810"/>
              <a:gd name="T20" fmla="*/ 684849 w 948"/>
              <a:gd name="T21" fmla="*/ 141462 h 810"/>
              <a:gd name="T22" fmla="*/ 739825 w 948"/>
              <a:gd name="T23" fmla="*/ 112852 h 810"/>
              <a:gd name="T24" fmla="*/ 782236 w 948"/>
              <a:gd name="T25" fmla="*/ 108083 h 810"/>
              <a:gd name="T26" fmla="*/ 835641 w 948"/>
              <a:gd name="T27" fmla="*/ 120799 h 810"/>
              <a:gd name="T28" fmla="*/ 887476 w 948"/>
              <a:gd name="T29" fmla="*/ 158946 h 810"/>
              <a:gd name="T30" fmla="*/ 917320 w 948"/>
              <a:gd name="T31" fmla="*/ 209809 h 810"/>
              <a:gd name="T32" fmla="*/ 967585 w 948"/>
              <a:gd name="T33" fmla="*/ 181198 h 810"/>
              <a:gd name="T34" fmla="*/ 600028 w 948"/>
              <a:gd name="T35" fmla="*/ 74705 h 810"/>
              <a:gd name="T36" fmla="*/ 697415 w 948"/>
              <a:gd name="T37" fmla="*/ 448228 h 810"/>
              <a:gd name="T38" fmla="*/ 1031986 w 948"/>
              <a:gd name="T39" fmla="*/ 259082 h 810"/>
              <a:gd name="T40" fmla="*/ 698986 w 948"/>
              <a:gd name="T41" fmla="*/ 920298 h 810"/>
              <a:gd name="T42" fmla="*/ 606311 w 948"/>
              <a:gd name="T43" fmla="*/ 1044276 h 810"/>
              <a:gd name="T44" fmla="*/ 507354 w 948"/>
              <a:gd name="T45" fmla="*/ 1088780 h 810"/>
              <a:gd name="T46" fmla="*/ 441382 w 948"/>
              <a:gd name="T47" fmla="*/ 1095138 h 810"/>
              <a:gd name="T48" fmla="*/ 365986 w 948"/>
              <a:gd name="T49" fmla="*/ 1080833 h 810"/>
              <a:gd name="T50" fmla="*/ 263887 w 948"/>
              <a:gd name="T51" fmla="*/ 1015665 h 810"/>
              <a:gd name="T52" fmla="*/ 208910 w 948"/>
              <a:gd name="T53" fmla="*/ 933013 h 810"/>
              <a:gd name="T54" fmla="*/ 188491 w 948"/>
              <a:gd name="T55" fmla="*/ 818572 h 810"/>
              <a:gd name="T56" fmla="*/ 202627 w 948"/>
              <a:gd name="T57" fmla="*/ 743868 h 810"/>
              <a:gd name="T58" fmla="*/ 260745 w 948"/>
              <a:gd name="T59" fmla="*/ 646910 h 810"/>
              <a:gd name="T60" fmla="*/ 340854 w 948"/>
              <a:gd name="T61" fmla="*/ 589690 h 810"/>
              <a:gd name="T62" fmla="*/ 449236 w 948"/>
              <a:gd name="T63" fmla="*/ 564258 h 810"/>
              <a:gd name="T64" fmla="*/ 524632 w 948"/>
              <a:gd name="T65" fmla="*/ 575385 h 810"/>
              <a:gd name="T66" fmla="*/ 609453 w 948"/>
              <a:gd name="T67" fmla="*/ 618300 h 810"/>
              <a:gd name="T68" fmla="*/ 684849 w 948"/>
              <a:gd name="T69" fmla="*/ 708899 h 810"/>
              <a:gd name="T70" fmla="*/ 713122 w 948"/>
              <a:gd name="T71" fmla="*/ 810625 h 810"/>
              <a:gd name="T72" fmla="*/ 813651 w 948"/>
              <a:gd name="T73" fmla="*/ 782015 h 810"/>
              <a:gd name="T74" fmla="*/ 223047 w 948"/>
              <a:gd name="T75" fmla="*/ 433923 h 810"/>
              <a:gd name="T76" fmla="*/ 227759 w 948"/>
              <a:gd name="T77" fmla="*/ 1122159 h 810"/>
              <a:gd name="T78" fmla="*/ 889047 w 948"/>
              <a:gd name="T79" fmla="*/ 947318 h 810"/>
              <a:gd name="T80" fmla="*/ 1346136 w 948"/>
              <a:gd name="T81" fmla="*/ 772478 h 810"/>
              <a:gd name="T82" fmla="*/ 1280165 w 948"/>
              <a:gd name="T83" fmla="*/ 859898 h 810"/>
              <a:gd name="T84" fmla="*/ 1211052 w 948"/>
              <a:gd name="T85" fmla="*/ 891687 h 810"/>
              <a:gd name="T86" fmla="*/ 1165500 w 948"/>
              <a:gd name="T87" fmla="*/ 894866 h 810"/>
              <a:gd name="T88" fmla="*/ 1112094 w 948"/>
              <a:gd name="T89" fmla="*/ 885329 h 810"/>
              <a:gd name="T90" fmla="*/ 1041410 w 948"/>
              <a:gd name="T91" fmla="*/ 839235 h 810"/>
              <a:gd name="T92" fmla="*/ 1002141 w 948"/>
              <a:gd name="T93" fmla="*/ 782015 h 810"/>
              <a:gd name="T94" fmla="*/ 988004 w 948"/>
              <a:gd name="T95" fmla="*/ 700952 h 810"/>
              <a:gd name="T96" fmla="*/ 997429 w 948"/>
              <a:gd name="T97" fmla="*/ 648500 h 810"/>
              <a:gd name="T98" fmla="*/ 1038269 w 948"/>
              <a:gd name="T99" fmla="*/ 580153 h 810"/>
              <a:gd name="T100" fmla="*/ 1094816 w 948"/>
              <a:gd name="T101" fmla="*/ 540417 h 810"/>
              <a:gd name="T102" fmla="*/ 1170212 w 948"/>
              <a:gd name="T103" fmla="*/ 522933 h 810"/>
              <a:gd name="T104" fmla="*/ 1223618 w 948"/>
              <a:gd name="T105" fmla="*/ 529290 h 810"/>
              <a:gd name="T106" fmla="*/ 1283306 w 948"/>
              <a:gd name="T107" fmla="*/ 561080 h 810"/>
              <a:gd name="T108" fmla="*/ 1336712 w 948"/>
              <a:gd name="T109" fmla="*/ 624658 h 810"/>
              <a:gd name="T110" fmla="*/ 1355561 w 948"/>
              <a:gd name="T111" fmla="*/ 696184 h 810"/>
              <a:gd name="T112" fmla="*/ 1426245 w 948"/>
              <a:gd name="T113" fmla="*/ 675521 h 810"/>
              <a:gd name="T114" fmla="*/ 1011566 w 948"/>
              <a:gd name="T115" fmla="*/ 430744 h 810"/>
              <a:gd name="T116" fmla="*/ 1016278 w 948"/>
              <a:gd name="T117" fmla="*/ 913940 h 810"/>
              <a:gd name="T118" fmla="*/ 1479650 w 948"/>
              <a:gd name="T119" fmla="*/ 791551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1" name="Oval 39"/>
          <p:cNvSpPr>
            <a:spLocks noChangeAspect="1" noChangeArrowheads="1"/>
          </p:cNvSpPr>
          <p:nvPr/>
        </p:nvSpPr>
        <p:spPr bwMode="auto">
          <a:xfrm>
            <a:off x="3252788" y="5235996"/>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26633" name="Oval 42"/>
          <p:cNvSpPr>
            <a:spLocks noChangeAspect="1" noChangeArrowheads="1"/>
          </p:cNvSpPr>
          <p:nvPr/>
        </p:nvSpPr>
        <p:spPr bwMode="auto">
          <a:xfrm>
            <a:off x="7029450" y="5235996"/>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26634" name="TextBox 43"/>
          <p:cNvSpPr txBox="1">
            <a:spLocks noChangeArrowheads="1"/>
          </p:cNvSpPr>
          <p:nvPr/>
        </p:nvSpPr>
        <p:spPr bwMode="auto">
          <a:xfrm>
            <a:off x="3402013" y="5085184"/>
            <a:ext cx="28590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FFFFFF"/>
                </a:solidFill>
                <a:latin typeface="微软雅黑" panose="020B0503020204020204" pitchFamily="34" charset="-122"/>
                <a:ea typeface="微软雅黑" panose="020B0503020204020204" pitchFamily="34" charset="-122"/>
              </a:rPr>
              <a:t>系统总体结构设计</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6636" name="TextBox 45"/>
          <p:cNvSpPr txBox="1">
            <a:spLocks noChangeArrowheads="1"/>
          </p:cNvSpPr>
          <p:nvPr/>
        </p:nvSpPr>
        <p:spPr bwMode="auto">
          <a:xfrm>
            <a:off x="7178675" y="5085184"/>
            <a:ext cx="2880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FFFFFF"/>
                </a:solidFill>
                <a:latin typeface="微软雅黑" panose="020B0503020204020204" pitchFamily="34" charset="-122"/>
                <a:ea typeface="微软雅黑" panose="020B0503020204020204" pitchFamily="34" charset="-122"/>
              </a:rPr>
              <a:t>系统架构设计</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1" name="Oval 39"/>
          <p:cNvSpPr>
            <a:spLocks noChangeAspect="1" noChangeArrowheads="1"/>
          </p:cNvSpPr>
          <p:nvPr/>
        </p:nvSpPr>
        <p:spPr bwMode="auto">
          <a:xfrm>
            <a:off x="3243089" y="5812357"/>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3" name="TextBox 43"/>
          <p:cNvSpPr txBox="1">
            <a:spLocks noChangeArrowheads="1"/>
          </p:cNvSpPr>
          <p:nvPr/>
        </p:nvSpPr>
        <p:spPr bwMode="auto">
          <a:xfrm>
            <a:off x="3392314" y="5661545"/>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FFFFFF"/>
                </a:solidFill>
                <a:latin typeface="微软雅黑" panose="020B0503020204020204" pitchFamily="34" charset="-122"/>
                <a:ea typeface="微软雅黑" panose="020B0503020204020204" pitchFamily="34" charset="-122"/>
              </a:rPr>
              <a:t>系统运行</a:t>
            </a:r>
          </a:p>
        </p:txBody>
      </p:sp>
      <p:sp>
        <p:nvSpPr>
          <p:cNvPr id="14" name="Oval 42"/>
          <p:cNvSpPr>
            <a:spLocks noChangeAspect="1" noChangeArrowheads="1"/>
          </p:cNvSpPr>
          <p:nvPr/>
        </p:nvSpPr>
        <p:spPr bwMode="auto">
          <a:xfrm>
            <a:off x="7029450" y="5812060"/>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5" name="TextBox 45"/>
          <p:cNvSpPr txBox="1">
            <a:spLocks noChangeArrowheads="1"/>
          </p:cNvSpPr>
          <p:nvPr/>
        </p:nvSpPr>
        <p:spPr bwMode="auto">
          <a:xfrm>
            <a:off x="7178675" y="5661248"/>
            <a:ext cx="2880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FFFFFF"/>
                </a:solidFill>
                <a:latin typeface="微软雅黑" panose="020B0503020204020204" pitchFamily="34" charset="-122"/>
                <a:ea typeface="微软雅黑" panose="020B0503020204020204" pitchFamily="34" charset="-122"/>
              </a:rPr>
              <a:t>系统</a:t>
            </a:r>
            <a:r>
              <a:rPr lang="zh-CN" altLang="en-US" sz="2400" dirty="0" smtClean="0">
                <a:solidFill>
                  <a:srgbClr val="FFFFFF"/>
                </a:solidFill>
                <a:latin typeface="微软雅黑" panose="020B0503020204020204" pitchFamily="34" charset="-122"/>
                <a:ea typeface="微软雅黑" panose="020B0503020204020204" pitchFamily="34" charset="-122"/>
              </a:rPr>
              <a:t>特点</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7" name="Oval 39"/>
          <p:cNvSpPr>
            <a:spLocks noChangeAspect="1" noChangeArrowheads="1"/>
          </p:cNvSpPr>
          <p:nvPr/>
        </p:nvSpPr>
        <p:spPr bwMode="auto">
          <a:xfrm>
            <a:off x="3252788" y="6388124"/>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8" name="TextBox 43"/>
          <p:cNvSpPr txBox="1">
            <a:spLocks noChangeArrowheads="1"/>
          </p:cNvSpPr>
          <p:nvPr/>
        </p:nvSpPr>
        <p:spPr bwMode="auto">
          <a:xfrm>
            <a:off x="3402013" y="6237312"/>
            <a:ext cx="28590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FFFFFF"/>
                </a:solidFill>
                <a:latin typeface="微软雅黑" panose="020B0503020204020204" pitchFamily="34" charset="-122"/>
                <a:ea typeface="微软雅黑" panose="020B0503020204020204" pitchFamily="34" charset="-122"/>
              </a:rPr>
              <a:t>系统组成</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advTm="8561"/>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27"/>
          <p:cNvSpPr txBox="1">
            <a:spLocks noChangeArrowheads="1"/>
          </p:cNvSpPr>
          <p:nvPr/>
        </p:nvSpPr>
        <p:spPr bwMode="auto">
          <a:xfrm>
            <a:off x="1012825" y="176213"/>
            <a:ext cx="414945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3.1 </a:t>
            </a:r>
            <a:r>
              <a:rPr lang="zh-CN" altLang="en-US" sz="3000" b="1" dirty="0" smtClean="0">
                <a:solidFill>
                  <a:schemeClr val="accent1"/>
                </a:solidFill>
                <a:latin typeface="微软雅黑" panose="020B0503020204020204" pitchFamily="34" charset="-122"/>
                <a:ea typeface="微软雅黑" panose="020B0503020204020204" pitchFamily="34" charset="-122"/>
              </a:rPr>
              <a:t>系统总体结构设计</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4"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 name="图片 1"/>
          <p:cNvPicPr>
            <a:picLocks noChangeAspect="1"/>
          </p:cNvPicPr>
          <p:nvPr/>
        </p:nvPicPr>
        <p:blipFill>
          <a:blip r:embed="rId2"/>
          <a:stretch>
            <a:fillRect/>
          </a:stretch>
        </p:blipFill>
        <p:spPr>
          <a:xfrm>
            <a:off x="901700" y="1340768"/>
            <a:ext cx="7900197" cy="4232248"/>
          </a:xfrm>
          <a:prstGeom prst="rect">
            <a:avLst/>
          </a:prstGeom>
        </p:spPr>
      </p:pic>
    </p:spTree>
    <p:extLst>
      <p:ext uri="{BB962C8B-B14F-4D97-AF65-F5344CB8AC3E}">
        <p14:creationId xmlns:p14="http://schemas.microsoft.com/office/powerpoint/2010/main" val="437087339"/>
      </p:ext>
    </p:extLst>
  </p:cSld>
  <p:clrMapOvr>
    <a:masterClrMapping/>
  </p:clrMapOvr>
  <p:transition spd="slow" advTm="3804">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27"/>
          <p:cNvSpPr txBox="1">
            <a:spLocks noChangeArrowheads="1"/>
          </p:cNvSpPr>
          <p:nvPr/>
        </p:nvSpPr>
        <p:spPr bwMode="auto">
          <a:xfrm>
            <a:off x="1012825" y="176213"/>
            <a:ext cx="38614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3.2 </a:t>
            </a:r>
            <a:r>
              <a:rPr lang="zh-CN" altLang="en-US" sz="3000" b="1" dirty="0" smtClean="0">
                <a:solidFill>
                  <a:schemeClr val="accent1"/>
                </a:solidFill>
                <a:latin typeface="微软雅黑" panose="020B0503020204020204" pitchFamily="34" charset="-122"/>
                <a:ea typeface="微软雅黑" panose="020B0503020204020204" pitchFamily="34" charset="-122"/>
              </a:rPr>
              <a:t>系统架构设计</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4"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038" y="1490960"/>
            <a:ext cx="10279762" cy="4314304"/>
          </a:xfrm>
          <a:prstGeom prst="rect">
            <a:avLst/>
          </a:prstGeom>
        </p:spPr>
      </p:pic>
      <p:pic>
        <p:nvPicPr>
          <p:cNvPr id="3" name="图片 2"/>
          <p:cNvPicPr>
            <a:picLocks noChangeAspect="1"/>
          </p:cNvPicPr>
          <p:nvPr/>
        </p:nvPicPr>
        <p:blipFill>
          <a:blip r:embed="rId3"/>
          <a:stretch>
            <a:fillRect/>
          </a:stretch>
        </p:blipFill>
        <p:spPr>
          <a:xfrm>
            <a:off x="427037" y="1484784"/>
            <a:ext cx="6679455" cy="4320480"/>
          </a:xfrm>
          <a:prstGeom prst="rect">
            <a:avLst/>
          </a:prstGeom>
        </p:spPr>
      </p:pic>
    </p:spTree>
    <p:extLst>
      <p:ext uri="{BB962C8B-B14F-4D97-AF65-F5344CB8AC3E}">
        <p14:creationId xmlns:p14="http://schemas.microsoft.com/office/powerpoint/2010/main" val="934846511"/>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7"/>
          <p:cNvSpPr txBox="1">
            <a:spLocks noChangeArrowheads="1"/>
          </p:cNvSpPr>
          <p:nvPr/>
        </p:nvSpPr>
        <p:spPr bwMode="auto">
          <a:xfrm>
            <a:off x="1012825" y="176213"/>
            <a:ext cx="462498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3.3 </a:t>
            </a:r>
            <a:r>
              <a:rPr lang="zh-CN" altLang="en-US" sz="3000" b="1" dirty="0" smtClean="0">
                <a:solidFill>
                  <a:schemeClr val="accent1"/>
                </a:solidFill>
                <a:latin typeface="微软雅黑" panose="020B0503020204020204" pitchFamily="34" charset="-122"/>
                <a:ea typeface="微软雅黑" panose="020B0503020204020204" pitchFamily="34" charset="-122"/>
              </a:rPr>
              <a:t>系统运行</a:t>
            </a:r>
            <a:r>
              <a:rPr lang="en-US" altLang="zh-CN" sz="2400" dirty="0" smtClean="0">
                <a:solidFill>
                  <a:schemeClr val="accent1"/>
                </a:solidFill>
                <a:latin typeface="微软雅黑" panose="020B0503020204020204" pitchFamily="34" charset="-122"/>
                <a:ea typeface="微软雅黑" panose="020B0503020204020204" pitchFamily="34" charset="-122"/>
              </a:rPr>
              <a:t>——</a:t>
            </a:r>
            <a:r>
              <a:rPr lang="zh-CN" altLang="en-US" sz="2400" dirty="0">
                <a:solidFill>
                  <a:schemeClr val="accent1"/>
                </a:solidFill>
                <a:latin typeface="微软雅黑" panose="020B0503020204020204" pitchFamily="34" charset="-122"/>
                <a:ea typeface="微软雅黑" panose="020B0503020204020204" pitchFamily="34" charset="-122"/>
              </a:rPr>
              <a:t>主面板区域</a:t>
            </a:r>
          </a:p>
        </p:txBody>
      </p:sp>
      <p:sp>
        <p:nvSpPr>
          <p:cNvPr id="20"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038" y="1052736"/>
            <a:ext cx="9865658" cy="5616624"/>
          </a:xfrm>
          <a:prstGeom prst="rect">
            <a:avLst/>
          </a:prstGeom>
          <a:ln>
            <a:solidFill>
              <a:srgbClr val="FFC000"/>
            </a:solidFill>
          </a:ln>
        </p:spPr>
      </p:pic>
    </p:spTree>
    <p:extLst>
      <p:ext uri="{BB962C8B-B14F-4D97-AF65-F5344CB8AC3E}">
        <p14:creationId xmlns:p14="http://schemas.microsoft.com/office/powerpoint/2010/main" val="1242451363"/>
      </p:ext>
    </p:extLst>
  </p:cSld>
  <p:clrMapOvr>
    <a:masterClrMapping/>
  </p:clrMapOvr>
  <p:transition spd="slow" advTm="3804">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Line 5"/>
          <p:cNvSpPr>
            <a:spLocks noChangeShapeType="1"/>
          </p:cNvSpPr>
          <p:nvPr/>
        </p:nvSpPr>
        <p:spPr bwMode="auto">
          <a:xfrm>
            <a:off x="2373313" y="4021138"/>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1" name="Line 6"/>
          <p:cNvSpPr>
            <a:spLocks noChangeShapeType="1"/>
          </p:cNvSpPr>
          <p:nvPr/>
        </p:nvSpPr>
        <p:spPr bwMode="auto">
          <a:xfrm>
            <a:off x="4864100" y="4021138"/>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 name="Line 7"/>
          <p:cNvSpPr>
            <a:spLocks noChangeShapeType="1"/>
          </p:cNvSpPr>
          <p:nvPr/>
        </p:nvSpPr>
        <p:spPr bwMode="auto">
          <a:xfrm>
            <a:off x="7353300" y="4021138"/>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 name="Line 8"/>
          <p:cNvSpPr>
            <a:spLocks noChangeShapeType="1"/>
          </p:cNvSpPr>
          <p:nvPr/>
        </p:nvSpPr>
        <p:spPr bwMode="auto">
          <a:xfrm>
            <a:off x="9844088" y="4021138"/>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 name="Freeform 11"/>
          <p:cNvSpPr>
            <a:spLocks noEditPoints="1"/>
          </p:cNvSpPr>
          <p:nvPr/>
        </p:nvSpPr>
        <p:spPr bwMode="auto">
          <a:xfrm>
            <a:off x="8186738" y="4094163"/>
            <a:ext cx="790575" cy="684212"/>
          </a:xfrm>
          <a:custGeom>
            <a:avLst/>
            <a:gdLst>
              <a:gd name="T0" fmla="*/ 491191 w 948"/>
              <a:gd name="T1" fmla="*/ 144445 h 810"/>
              <a:gd name="T2" fmla="*/ 472844 w 948"/>
              <a:gd name="T3" fmla="*/ 187525 h 810"/>
              <a:gd name="T4" fmla="*/ 447826 w 948"/>
              <a:gd name="T5" fmla="*/ 207798 h 810"/>
              <a:gd name="T6" fmla="*/ 429479 w 948"/>
              <a:gd name="T7" fmla="*/ 213711 h 810"/>
              <a:gd name="T8" fmla="*/ 406963 w 948"/>
              <a:gd name="T9" fmla="*/ 215400 h 810"/>
              <a:gd name="T10" fmla="*/ 372771 w 948"/>
              <a:gd name="T11" fmla="*/ 204419 h 810"/>
              <a:gd name="T12" fmla="*/ 351089 w 948"/>
              <a:gd name="T13" fmla="*/ 184146 h 810"/>
              <a:gd name="T14" fmla="*/ 336912 w 948"/>
              <a:gd name="T15" fmla="*/ 152892 h 810"/>
              <a:gd name="T16" fmla="*/ 335244 w 948"/>
              <a:gd name="T17" fmla="*/ 130929 h 810"/>
              <a:gd name="T18" fmla="*/ 345251 w 948"/>
              <a:gd name="T19" fmla="*/ 97986 h 810"/>
              <a:gd name="T20" fmla="*/ 363598 w 948"/>
              <a:gd name="T21" fmla="*/ 75179 h 810"/>
              <a:gd name="T22" fmla="*/ 392786 w 948"/>
              <a:gd name="T23" fmla="*/ 59974 h 810"/>
              <a:gd name="T24" fmla="*/ 415302 w 948"/>
              <a:gd name="T25" fmla="*/ 57440 h 810"/>
              <a:gd name="T26" fmla="*/ 443656 w 948"/>
              <a:gd name="T27" fmla="*/ 64198 h 810"/>
              <a:gd name="T28" fmla="*/ 471176 w 948"/>
              <a:gd name="T29" fmla="*/ 84471 h 810"/>
              <a:gd name="T30" fmla="*/ 487021 w 948"/>
              <a:gd name="T31" fmla="*/ 111501 h 810"/>
              <a:gd name="T32" fmla="*/ 513707 w 948"/>
              <a:gd name="T33" fmla="*/ 96297 h 810"/>
              <a:gd name="T34" fmla="*/ 318565 w 948"/>
              <a:gd name="T35" fmla="*/ 39701 h 810"/>
              <a:gd name="T36" fmla="*/ 370269 w 948"/>
              <a:gd name="T37" fmla="*/ 238207 h 810"/>
              <a:gd name="T38" fmla="*/ 547898 w 948"/>
              <a:gd name="T39" fmla="*/ 137687 h 810"/>
              <a:gd name="T40" fmla="*/ 371103 w 948"/>
              <a:gd name="T41" fmla="*/ 489085 h 810"/>
              <a:gd name="T42" fmla="*/ 321901 w 948"/>
              <a:gd name="T43" fmla="*/ 554972 h 810"/>
              <a:gd name="T44" fmla="*/ 269363 w 948"/>
              <a:gd name="T45" fmla="*/ 578624 h 810"/>
              <a:gd name="T46" fmla="*/ 234337 w 948"/>
              <a:gd name="T47" fmla="*/ 582003 h 810"/>
              <a:gd name="T48" fmla="*/ 194308 w 948"/>
              <a:gd name="T49" fmla="*/ 574400 h 810"/>
              <a:gd name="T50" fmla="*/ 140102 w 948"/>
              <a:gd name="T51" fmla="*/ 539767 h 810"/>
              <a:gd name="T52" fmla="*/ 110914 w 948"/>
              <a:gd name="T53" fmla="*/ 495843 h 810"/>
              <a:gd name="T54" fmla="*/ 100073 w 948"/>
              <a:gd name="T55" fmla="*/ 435024 h 810"/>
              <a:gd name="T56" fmla="*/ 107578 w 948"/>
              <a:gd name="T57" fmla="*/ 395322 h 810"/>
              <a:gd name="T58" fmla="*/ 138434 w 948"/>
              <a:gd name="T59" fmla="*/ 343795 h 810"/>
              <a:gd name="T60" fmla="*/ 180965 w 948"/>
              <a:gd name="T61" fmla="*/ 313386 h 810"/>
              <a:gd name="T62" fmla="*/ 238507 w 948"/>
              <a:gd name="T63" fmla="*/ 299871 h 810"/>
              <a:gd name="T64" fmla="*/ 278536 w 948"/>
              <a:gd name="T65" fmla="*/ 305784 h 810"/>
              <a:gd name="T66" fmla="*/ 323569 w 948"/>
              <a:gd name="T67" fmla="*/ 328591 h 810"/>
              <a:gd name="T68" fmla="*/ 363598 w 948"/>
              <a:gd name="T69" fmla="*/ 376739 h 810"/>
              <a:gd name="T70" fmla="*/ 378609 w 948"/>
              <a:gd name="T71" fmla="*/ 430800 h 810"/>
              <a:gd name="T72" fmla="*/ 431981 w 948"/>
              <a:gd name="T73" fmla="*/ 415595 h 810"/>
              <a:gd name="T74" fmla="*/ 118419 w 948"/>
              <a:gd name="T75" fmla="*/ 230605 h 810"/>
              <a:gd name="T76" fmla="*/ 120921 w 948"/>
              <a:gd name="T77" fmla="*/ 596363 h 810"/>
              <a:gd name="T78" fmla="*/ 472010 w 948"/>
              <a:gd name="T79" fmla="*/ 503445 h 810"/>
              <a:gd name="T80" fmla="*/ 714686 w 948"/>
              <a:gd name="T81" fmla="*/ 410527 h 810"/>
              <a:gd name="T82" fmla="*/ 679661 w 948"/>
              <a:gd name="T83" fmla="*/ 456986 h 810"/>
              <a:gd name="T84" fmla="*/ 642968 w 948"/>
              <a:gd name="T85" fmla="*/ 473880 h 810"/>
              <a:gd name="T86" fmla="*/ 618783 w 948"/>
              <a:gd name="T87" fmla="*/ 475570 h 810"/>
              <a:gd name="T88" fmla="*/ 590429 w 948"/>
              <a:gd name="T89" fmla="*/ 470501 h 810"/>
              <a:gd name="T90" fmla="*/ 552902 w 948"/>
              <a:gd name="T91" fmla="*/ 446005 h 810"/>
              <a:gd name="T92" fmla="*/ 532054 w 948"/>
              <a:gd name="T93" fmla="*/ 415595 h 810"/>
              <a:gd name="T94" fmla="*/ 524548 w 948"/>
              <a:gd name="T95" fmla="*/ 372515 h 810"/>
              <a:gd name="T96" fmla="*/ 529552 w 948"/>
              <a:gd name="T97" fmla="*/ 344640 h 810"/>
              <a:gd name="T98" fmla="*/ 551234 w 948"/>
              <a:gd name="T99" fmla="*/ 308318 h 810"/>
              <a:gd name="T100" fmla="*/ 581256 w 948"/>
              <a:gd name="T101" fmla="*/ 287200 h 810"/>
              <a:gd name="T102" fmla="*/ 621285 w 948"/>
              <a:gd name="T103" fmla="*/ 277908 h 810"/>
              <a:gd name="T104" fmla="*/ 649639 w 948"/>
              <a:gd name="T105" fmla="*/ 281287 h 810"/>
              <a:gd name="T106" fmla="*/ 681329 w 948"/>
              <a:gd name="T107" fmla="*/ 298181 h 810"/>
              <a:gd name="T108" fmla="*/ 709683 w 948"/>
              <a:gd name="T109" fmla="*/ 331970 h 810"/>
              <a:gd name="T110" fmla="*/ 719690 w 948"/>
              <a:gd name="T111" fmla="*/ 369981 h 810"/>
              <a:gd name="T112" fmla="*/ 757217 w 948"/>
              <a:gd name="T113" fmla="*/ 359000 h 810"/>
              <a:gd name="T114" fmla="*/ 537057 w 948"/>
              <a:gd name="T115" fmla="*/ 228915 h 810"/>
              <a:gd name="T116" fmla="*/ 539559 w 948"/>
              <a:gd name="T117" fmla="*/ 485706 h 810"/>
              <a:gd name="T118" fmla="*/ 785571 w 948"/>
              <a:gd name="T119" fmla="*/ 420664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 name="Freeform 12"/>
          <p:cNvSpPr>
            <a:spLocks noEditPoints="1"/>
          </p:cNvSpPr>
          <p:nvPr/>
        </p:nvSpPr>
        <p:spPr bwMode="auto">
          <a:xfrm>
            <a:off x="5648325" y="4005263"/>
            <a:ext cx="852488" cy="822325"/>
          </a:xfrm>
          <a:custGeom>
            <a:avLst/>
            <a:gdLst>
              <a:gd name="T0" fmla="*/ 355342 w 1022"/>
              <a:gd name="T1" fmla="*/ 745417 h 973"/>
              <a:gd name="T2" fmla="*/ 355342 w 1022"/>
              <a:gd name="T3" fmla="*/ 782603 h 973"/>
              <a:gd name="T4" fmla="*/ 516331 w 1022"/>
              <a:gd name="T5" fmla="*/ 764010 h 973"/>
              <a:gd name="T6" fmla="*/ 497146 w 1022"/>
              <a:gd name="T7" fmla="*/ 687102 h 973"/>
              <a:gd name="T8" fmla="*/ 355342 w 1022"/>
              <a:gd name="T9" fmla="*/ 687102 h 973"/>
              <a:gd name="T10" fmla="*/ 355342 w 1022"/>
              <a:gd name="T11" fmla="*/ 725133 h 973"/>
              <a:gd name="T12" fmla="*/ 516331 w 1022"/>
              <a:gd name="T13" fmla="*/ 705695 h 973"/>
              <a:gd name="T14" fmla="*/ 426244 w 1022"/>
              <a:gd name="T15" fmla="*/ 822325 h 973"/>
              <a:gd name="T16" fmla="*/ 487970 w 1022"/>
              <a:gd name="T17" fmla="*/ 799506 h 973"/>
              <a:gd name="T18" fmla="*/ 426244 w 1022"/>
              <a:gd name="T19" fmla="*/ 822325 h 973"/>
              <a:gd name="T20" fmla="*/ 428746 w 1022"/>
              <a:gd name="T21" fmla="*/ 220583 h 973"/>
              <a:gd name="T22" fmla="*/ 226885 w 1022"/>
              <a:gd name="T23" fmla="*/ 410740 h 973"/>
              <a:gd name="T24" fmla="*/ 347001 w 1022"/>
              <a:gd name="T25" fmla="*/ 665128 h 973"/>
              <a:gd name="T26" fmla="*/ 428746 w 1022"/>
              <a:gd name="T27" fmla="*/ 671044 h 973"/>
              <a:gd name="T28" fmla="*/ 528843 w 1022"/>
              <a:gd name="T29" fmla="*/ 609349 h 973"/>
              <a:gd name="T30" fmla="*/ 428746 w 1022"/>
              <a:gd name="T31" fmla="*/ 220583 h 973"/>
              <a:gd name="T32" fmla="*/ 167662 w 1022"/>
              <a:gd name="T33" fmla="*/ 445391 h 973"/>
              <a:gd name="T34" fmla="*/ 32531 w 1022"/>
              <a:gd name="T35" fmla="*/ 418346 h 973"/>
              <a:gd name="T36" fmla="*/ 32531 w 1022"/>
              <a:gd name="T37" fmla="*/ 471590 h 973"/>
              <a:gd name="T38" fmla="*/ 167662 w 1022"/>
              <a:gd name="T39" fmla="*/ 445391 h 973"/>
              <a:gd name="T40" fmla="*/ 819957 w 1022"/>
              <a:gd name="T41" fmla="*/ 418346 h 973"/>
              <a:gd name="T42" fmla="*/ 685661 w 1022"/>
              <a:gd name="T43" fmla="*/ 445391 h 973"/>
              <a:gd name="T44" fmla="*/ 819957 w 1022"/>
              <a:gd name="T45" fmla="*/ 471590 h 973"/>
              <a:gd name="T46" fmla="*/ 819957 w 1022"/>
              <a:gd name="T47" fmla="*/ 418346 h 973"/>
              <a:gd name="T48" fmla="*/ 652295 w 1022"/>
              <a:gd name="T49" fmla="*/ 250163 h 973"/>
              <a:gd name="T50" fmla="*/ 729036 w 1022"/>
              <a:gd name="T51" fmla="*/ 134378 h 973"/>
              <a:gd name="T52" fmla="*/ 614759 w 1022"/>
              <a:gd name="T53" fmla="*/ 212131 h 973"/>
              <a:gd name="T54" fmla="*/ 652295 w 1022"/>
              <a:gd name="T55" fmla="*/ 250163 h 973"/>
              <a:gd name="T56" fmla="*/ 423742 w 1022"/>
              <a:gd name="T57" fmla="*/ 169874 h 973"/>
              <a:gd name="T58" fmla="*/ 450434 w 1022"/>
              <a:gd name="T59" fmla="*/ 32961 h 973"/>
              <a:gd name="T60" fmla="*/ 397049 w 1022"/>
              <a:gd name="T61" fmla="*/ 32961 h 973"/>
              <a:gd name="T62" fmla="*/ 423742 w 1022"/>
              <a:gd name="T63" fmla="*/ 169874 h 973"/>
              <a:gd name="T64" fmla="*/ 191017 w 1022"/>
              <a:gd name="T65" fmla="*/ 239176 h 973"/>
              <a:gd name="T66" fmla="*/ 228554 w 1022"/>
              <a:gd name="T67" fmla="*/ 201144 h 973"/>
              <a:gd name="T68" fmla="*/ 114277 w 1022"/>
              <a:gd name="T69" fmla="*/ 123391 h 973"/>
              <a:gd name="T70" fmla="*/ 191017 w 1022"/>
              <a:gd name="T71" fmla="*/ 239176 h 973"/>
              <a:gd name="T72" fmla="*/ 200193 w 1022"/>
              <a:gd name="T73" fmla="*/ 638929 h 973"/>
              <a:gd name="T74" fmla="*/ 123452 w 1022"/>
              <a:gd name="T75" fmla="*/ 755559 h 973"/>
              <a:gd name="T76" fmla="*/ 237729 w 1022"/>
              <a:gd name="T77" fmla="*/ 677805 h 973"/>
              <a:gd name="T78" fmla="*/ 200193 w 1022"/>
              <a:gd name="T79" fmla="*/ 638929 h 973"/>
              <a:gd name="T80" fmla="*/ 661471 w 1022"/>
              <a:gd name="T81" fmla="*/ 649916 h 973"/>
              <a:gd name="T82" fmla="*/ 623934 w 1022"/>
              <a:gd name="T83" fmla="*/ 687947 h 973"/>
              <a:gd name="T84" fmla="*/ 738211 w 1022"/>
              <a:gd name="T85" fmla="*/ 765700 h 973"/>
              <a:gd name="T86" fmla="*/ 661471 w 1022"/>
              <a:gd name="T87" fmla="*/ 64991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 name="Freeform 13"/>
          <p:cNvSpPr>
            <a:spLocks noEditPoints="1"/>
          </p:cNvSpPr>
          <p:nvPr/>
        </p:nvSpPr>
        <p:spPr bwMode="auto">
          <a:xfrm>
            <a:off x="3248025" y="4081463"/>
            <a:ext cx="798513" cy="749300"/>
          </a:xfrm>
          <a:custGeom>
            <a:avLst/>
            <a:gdLst>
              <a:gd name="T0" fmla="*/ 0 w 957"/>
              <a:gd name="T1" fmla="*/ 442807 h 885"/>
              <a:gd name="T2" fmla="*/ 307056 w 957"/>
              <a:gd name="T3" fmla="*/ 749300 h 885"/>
              <a:gd name="T4" fmla="*/ 538183 w 957"/>
              <a:gd name="T5" fmla="*/ 708660 h 885"/>
              <a:gd name="T6" fmla="*/ 485616 w 957"/>
              <a:gd name="T7" fmla="*/ 331047 h 885"/>
              <a:gd name="T8" fmla="*/ 473100 w 957"/>
              <a:gd name="T9" fmla="*/ 695960 h 885"/>
              <a:gd name="T10" fmla="*/ 313731 w 957"/>
              <a:gd name="T11" fmla="*/ 627380 h 885"/>
              <a:gd name="T12" fmla="*/ 270343 w 957"/>
              <a:gd name="T13" fmla="*/ 436880 h 885"/>
              <a:gd name="T14" fmla="*/ 55070 w 957"/>
              <a:gd name="T15" fmla="*/ 430953 h 885"/>
              <a:gd name="T16" fmla="*/ 61745 w 957"/>
              <a:gd name="T17" fmla="*/ 137160 h 885"/>
              <a:gd name="T18" fmla="*/ 313731 w 957"/>
              <a:gd name="T19" fmla="*/ 77893 h 885"/>
              <a:gd name="T20" fmla="*/ 0 w 957"/>
              <a:gd name="T21" fmla="*/ 131233 h 885"/>
              <a:gd name="T22" fmla="*/ 448903 w 957"/>
              <a:gd name="T23" fmla="*/ 154093 h 885"/>
              <a:gd name="T24" fmla="*/ 421368 w 957"/>
              <a:gd name="T25" fmla="*/ 122767 h 885"/>
              <a:gd name="T26" fmla="*/ 443062 w 957"/>
              <a:gd name="T27" fmla="*/ 104140 h 885"/>
              <a:gd name="T28" fmla="*/ 498132 w 957"/>
              <a:gd name="T29" fmla="*/ 104140 h 885"/>
              <a:gd name="T30" fmla="*/ 520661 w 957"/>
              <a:gd name="T31" fmla="*/ 122767 h 885"/>
              <a:gd name="T32" fmla="*/ 493126 w 957"/>
              <a:gd name="T33" fmla="*/ 154093 h 885"/>
              <a:gd name="T34" fmla="*/ 520661 w 957"/>
              <a:gd name="T35" fmla="*/ 186267 h 885"/>
              <a:gd name="T36" fmla="*/ 498132 w 957"/>
              <a:gd name="T37" fmla="*/ 204893 h 885"/>
              <a:gd name="T38" fmla="*/ 443062 w 957"/>
              <a:gd name="T39" fmla="*/ 204893 h 885"/>
              <a:gd name="T40" fmla="*/ 421368 w 957"/>
              <a:gd name="T41" fmla="*/ 186267 h 885"/>
              <a:gd name="T42" fmla="*/ 650826 w 957"/>
              <a:gd name="T43" fmla="*/ 281093 h 885"/>
              <a:gd name="T44" fmla="*/ 787666 w 957"/>
              <a:gd name="T45" fmla="*/ 459740 h 885"/>
              <a:gd name="T46" fmla="*/ 732596 w 957"/>
              <a:gd name="T47" fmla="*/ 475827 h 885"/>
              <a:gd name="T48" fmla="*/ 650826 w 957"/>
              <a:gd name="T49" fmla="*/ 281093 h 885"/>
              <a:gd name="T50" fmla="*/ 569055 w 957"/>
              <a:gd name="T51" fmla="*/ 55033 h 885"/>
              <a:gd name="T52" fmla="*/ 629131 w 957"/>
              <a:gd name="T53" fmla="*/ 280247 h 885"/>
              <a:gd name="T54" fmla="*/ 601597 w 957"/>
              <a:gd name="T55" fmla="*/ 314960 h 885"/>
              <a:gd name="T56" fmla="*/ 550699 w 957"/>
              <a:gd name="T57" fmla="*/ 270087 h 885"/>
              <a:gd name="T58" fmla="*/ 372973 w 957"/>
              <a:gd name="T59" fmla="*/ 55033 h 885"/>
              <a:gd name="T60" fmla="*/ 536514 w 957"/>
              <a:gd name="T61" fmla="*/ 88053 h 885"/>
              <a:gd name="T62" fmla="*/ 405514 w 957"/>
              <a:gd name="T63" fmla="*/ 220980 h 885"/>
              <a:gd name="T64" fmla="*/ 255324 w 957"/>
              <a:gd name="T65" fmla="*/ 651933 h 885"/>
              <a:gd name="T66" fmla="*/ 98458 w 957"/>
              <a:gd name="T67" fmla="*/ 490220 h 885"/>
              <a:gd name="T68" fmla="*/ 255324 w 957"/>
              <a:gd name="T69" fmla="*/ 651933 h 885"/>
              <a:gd name="T70" fmla="*/ 91783 w 957"/>
              <a:gd name="T71" fmla="*/ 211667 h 885"/>
              <a:gd name="T72" fmla="*/ 313731 w 957"/>
              <a:gd name="T73" fmla="*/ 224367 h 885"/>
              <a:gd name="T74" fmla="*/ 199420 w 957"/>
              <a:gd name="T75" fmla="*/ 181187 h 885"/>
              <a:gd name="T76" fmla="*/ 91783 w 957"/>
              <a:gd name="T77" fmla="*/ 342900 h 885"/>
              <a:gd name="T78" fmla="*/ 100961 w 957"/>
              <a:gd name="T79" fmla="*/ 381000 h 885"/>
              <a:gd name="T80" fmla="*/ 316235 w 957"/>
              <a:gd name="T81" fmla="*/ 340360 h 885"/>
              <a:gd name="T82" fmla="*/ 91783 w 957"/>
              <a:gd name="T83" fmla="*/ 342900 h 885"/>
              <a:gd name="T84" fmla="*/ 91783 w 957"/>
              <a:gd name="T85" fmla="*/ 290407 h 885"/>
              <a:gd name="T86" fmla="*/ 316235 w 957"/>
              <a:gd name="T87" fmla="*/ 302260 h 885"/>
              <a:gd name="T88" fmla="*/ 328750 w 957"/>
              <a:gd name="T89" fmla="*/ 281093 h 885"/>
              <a:gd name="T90" fmla="*/ 196916 w 957"/>
              <a:gd name="T91" fmla="*/ 261620 h 885"/>
              <a:gd name="T92" fmla="*/ 91783 w 957"/>
              <a:gd name="T93" fmla="*/ 277707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 name="Rectangle 14"/>
          <p:cNvSpPr>
            <a:spLocks noChangeArrowheads="1"/>
          </p:cNvSpPr>
          <p:nvPr/>
        </p:nvSpPr>
        <p:spPr bwMode="auto">
          <a:xfrm>
            <a:off x="962025"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1</a:t>
            </a:r>
            <a:endParaRPr lang="zh-CN" altLang="en-US">
              <a:latin typeface="微软雅黑" panose="020B0503020204020204" pitchFamily="34" charset="-122"/>
              <a:ea typeface="微软雅黑" panose="020B0503020204020204" pitchFamily="34" charset="-122"/>
            </a:endParaRPr>
          </a:p>
        </p:txBody>
      </p:sp>
      <p:sp>
        <p:nvSpPr>
          <p:cNvPr id="7178" name="Rectangle 17"/>
          <p:cNvSpPr>
            <a:spLocks noChangeArrowheads="1"/>
          </p:cNvSpPr>
          <p:nvPr/>
        </p:nvSpPr>
        <p:spPr bwMode="auto">
          <a:xfrm>
            <a:off x="3281363" y="5014913"/>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2</a:t>
            </a:r>
            <a:endParaRPr lang="zh-CN" altLang="en-US">
              <a:latin typeface="微软雅黑" panose="020B0503020204020204" pitchFamily="34" charset="-122"/>
              <a:ea typeface="微软雅黑" panose="020B0503020204020204" pitchFamily="34" charset="-122"/>
            </a:endParaRPr>
          </a:p>
        </p:txBody>
      </p:sp>
      <p:sp>
        <p:nvSpPr>
          <p:cNvPr id="7179" name="Rectangle 20"/>
          <p:cNvSpPr>
            <a:spLocks noChangeArrowheads="1"/>
          </p:cNvSpPr>
          <p:nvPr/>
        </p:nvSpPr>
        <p:spPr bwMode="auto">
          <a:xfrm>
            <a:off x="5795963" y="5014913"/>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3</a:t>
            </a:r>
            <a:endParaRPr lang="zh-CN" altLang="en-US">
              <a:latin typeface="微软雅黑" panose="020B0503020204020204" pitchFamily="34" charset="-122"/>
              <a:ea typeface="微软雅黑" panose="020B0503020204020204" pitchFamily="34" charset="-122"/>
            </a:endParaRPr>
          </a:p>
        </p:txBody>
      </p:sp>
      <p:sp>
        <p:nvSpPr>
          <p:cNvPr id="7180" name="Rectangle 23"/>
          <p:cNvSpPr>
            <a:spLocks noChangeArrowheads="1"/>
          </p:cNvSpPr>
          <p:nvPr/>
        </p:nvSpPr>
        <p:spPr bwMode="auto">
          <a:xfrm>
            <a:off x="8289925"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4</a:t>
            </a:r>
            <a:endParaRPr lang="zh-CN" altLang="en-US">
              <a:latin typeface="微软雅黑" panose="020B0503020204020204" pitchFamily="34" charset="-122"/>
              <a:ea typeface="微软雅黑" panose="020B0503020204020204" pitchFamily="34" charset="-122"/>
            </a:endParaRPr>
          </a:p>
        </p:txBody>
      </p:sp>
      <p:sp>
        <p:nvSpPr>
          <p:cNvPr id="7181" name="Rectangle 26"/>
          <p:cNvSpPr>
            <a:spLocks noChangeArrowheads="1"/>
          </p:cNvSpPr>
          <p:nvPr/>
        </p:nvSpPr>
        <p:spPr bwMode="auto">
          <a:xfrm>
            <a:off x="10674350"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5</a:t>
            </a:r>
            <a:endParaRPr lang="zh-CN" altLang="en-US">
              <a:latin typeface="微软雅黑" panose="020B0503020204020204" pitchFamily="34" charset="-122"/>
              <a:ea typeface="微软雅黑" panose="020B0503020204020204" pitchFamily="34" charset="-122"/>
            </a:endParaRPr>
          </a:p>
        </p:txBody>
      </p:sp>
      <p:sp>
        <p:nvSpPr>
          <p:cNvPr id="7182" name="Freeform 27"/>
          <p:cNvSpPr>
            <a:spLocks noEditPoints="1"/>
          </p:cNvSpPr>
          <p:nvPr/>
        </p:nvSpPr>
        <p:spPr bwMode="auto">
          <a:xfrm>
            <a:off x="998538" y="4121150"/>
            <a:ext cx="676275" cy="725488"/>
          </a:xfrm>
          <a:custGeom>
            <a:avLst/>
            <a:gdLst>
              <a:gd name="T0" fmla="*/ 422255 w 812"/>
              <a:gd name="T1" fmla="*/ 0 h 858"/>
              <a:gd name="T2" fmla="*/ 516368 w 812"/>
              <a:gd name="T3" fmla="*/ 223227 h 858"/>
              <a:gd name="T4" fmla="*/ 445575 w 812"/>
              <a:gd name="T5" fmla="*/ 95548 h 858"/>
              <a:gd name="T6" fmla="*/ 205714 w 812"/>
              <a:gd name="T7" fmla="*/ 71872 h 858"/>
              <a:gd name="T8" fmla="*/ 187391 w 812"/>
              <a:gd name="T9" fmla="*/ 191096 h 858"/>
              <a:gd name="T10" fmla="*/ 71625 w 812"/>
              <a:gd name="T11" fmla="*/ 543693 h 858"/>
              <a:gd name="T12" fmla="*/ 312319 w 812"/>
              <a:gd name="T13" fmla="*/ 566523 h 858"/>
              <a:gd name="T14" fmla="*/ 94112 w 812"/>
              <a:gd name="T15" fmla="*/ 639241 h 858"/>
              <a:gd name="T16" fmla="*/ 0 w 812"/>
              <a:gd name="T17" fmla="*/ 150509 h 858"/>
              <a:gd name="T18" fmla="*/ 600486 w 812"/>
              <a:gd name="T19" fmla="*/ 234219 h 858"/>
              <a:gd name="T20" fmla="*/ 667946 w 812"/>
              <a:gd name="T21" fmla="*/ 302709 h 858"/>
              <a:gd name="T22" fmla="*/ 588826 w 812"/>
              <a:gd name="T23" fmla="*/ 497188 h 858"/>
              <a:gd name="T24" fmla="*/ 634632 w 812"/>
              <a:gd name="T25" fmla="*/ 349215 h 858"/>
              <a:gd name="T26" fmla="*/ 617143 w 812"/>
              <a:gd name="T27" fmla="*/ 306937 h 858"/>
              <a:gd name="T28" fmla="*/ 529693 w 812"/>
              <a:gd name="T29" fmla="*/ 255358 h 858"/>
              <a:gd name="T30" fmla="*/ 611313 w 812"/>
              <a:gd name="T31" fmla="*/ 333995 h 858"/>
              <a:gd name="T32" fmla="*/ 483054 w 812"/>
              <a:gd name="T33" fmla="*/ 575824 h 858"/>
              <a:gd name="T34" fmla="*/ 368120 w 812"/>
              <a:gd name="T35" fmla="*/ 508180 h 858"/>
              <a:gd name="T36" fmla="*/ 509705 w 812"/>
              <a:gd name="T37" fmla="*/ 274806 h 858"/>
              <a:gd name="T38" fmla="*/ 611313 w 812"/>
              <a:gd name="T39" fmla="*/ 333995 h 858"/>
              <a:gd name="T40" fmla="*/ 326478 w 812"/>
              <a:gd name="T41" fmla="*/ 717032 h 858"/>
              <a:gd name="T42" fmla="*/ 411428 w 812"/>
              <a:gd name="T43" fmla="*/ 568214 h 858"/>
              <a:gd name="T44" fmla="*/ 244858 w 812"/>
              <a:gd name="T45" fmla="*/ 125988 h 858"/>
              <a:gd name="T46" fmla="*/ 401434 w 812"/>
              <a:gd name="T47" fmla="*/ 163193 h 858"/>
              <a:gd name="T48" fmla="*/ 244858 w 812"/>
              <a:gd name="T49" fmla="*/ 125988 h 858"/>
              <a:gd name="T50" fmla="*/ 214876 w 812"/>
              <a:gd name="T51" fmla="*/ 369508 h 858"/>
              <a:gd name="T52" fmla="*/ 123262 w 812"/>
              <a:gd name="T53" fmla="*/ 405867 h 858"/>
              <a:gd name="T54" fmla="*/ 123262 w 812"/>
              <a:gd name="T55" fmla="*/ 284953 h 858"/>
              <a:gd name="T56" fmla="*/ 401434 w 812"/>
              <a:gd name="T57" fmla="*/ 322157 h 858"/>
              <a:gd name="T58" fmla="*/ 123262 w 812"/>
              <a:gd name="T59" fmla="*/ 284953 h 858"/>
              <a:gd name="T60" fmla="*/ 401434 w 812"/>
              <a:gd name="T61" fmla="*/ 207161 h 858"/>
              <a:gd name="T62" fmla="*/ 123262 w 812"/>
              <a:gd name="T63" fmla="*/ 243520 h 858"/>
              <a:gd name="T64" fmla="*/ 92446 w 812"/>
              <a:gd name="T65" fmla="*/ 158119 h 858"/>
              <a:gd name="T66" fmla="*/ 173233 w 812"/>
              <a:gd name="T67" fmla="*/ 146281 h 858"/>
              <a:gd name="T68" fmla="*/ 92446 w 812"/>
              <a:gd name="T69" fmla="*/ 158119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 name="Freeform 28"/>
          <p:cNvSpPr>
            <a:spLocks noEditPoints="1"/>
          </p:cNvSpPr>
          <p:nvPr/>
        </p:nvSpPr>
        <p:spPr bwMode="auto">
          <a:xfrm>
            <a:off x="10712450" y="4175125"/>
            <a:ext cx="769938" cy="650875"/>
          </a:xfrm>
          <a:custGeom>
            <a:avLst/>
            <a:gdLst>
              <a:gd name="T0" fmla="*/ 683184 w 923"/>
              <a:gd name="T1" fmla="*/ 0 h 771"/>
              <a:gd name="T2" fmla="*/ 769938 w 923"/>
              <a:gd name="T3" fmla="*/ 87796 h 771"/>
              <a:gd name="T4" fmla="*/ 744079 w 923"/>
              <a:gd name="T5" fmla="*/ 325860 h 771"/>
              <a:gd name="T6" fmla="*/ 614783 w 923"/>
              <a:gd name="T7" fmla="*/ 351185 h 771"/>
              <a:gd name="T8" fmla="*/ 487155 w 923"/>
              <a:gd name="T9" fmla="*/ 510738 h 771"/>
              <a:gd name="T10" fmla="*/ 487155 w 923"/>
              <a:gd name="T11" fmla="*/ 351185 h 771"/>
              <a:gd name="T12" fmla="*/ 418753 w 923"/>
              <a:gd name="T13" fmla="*/ 310664 h 771"/>
              <a:gd name="T14" fmla="*/ 527195 w 923"/>
              <a:gd name="T15" fmla="*/ 310664 h 771"/>
              <a:gd name="T16" fmla="*/ 527195 w 923"/>
              <a:gd name="T17" fmla="*/ 396772 h 771"/>
              <a:gd name="T18" fmla="*/ 595597 w 923"/>
              <a:gd name="T19" fmla="*/ 310664 h 771"/>
              <a:gd name="T20" fmla="*/ 683184 w 923"/>
              <a:gd name="T21" fmla="*/ 310664 h 771"/>
              <a:gd name="T22" fmla="*/ 729898 w 923"/>
              <a:gd name="T23" fmla="*/ 264233 h 771"/>
              <a:gd name="T24" fmla="*/ 715717 w 923"/>
              <a:gd name="T25" fmla="*/ 54873 h 771"/>
              <a:gd name="T26" fmla="*/ 252753 w 923"/>
              <a:gd name="T27" fmla="*/ 40521 h 771"/>
              <a:gd name="T28" fmla="*/ 206040 w 923"/>
              <a:gd name="T29" fmla="*/ 87796 h 771"/>
              <a:gd name="T30" fmla="*/ 188522 w 923"/>
              <a:gd name="T31" fmla="*/ 300534 h 771"/>
              <a:gd name="T32" fmla="*/ 166000 w 923"/>
              <a:gd name="T33" fmla="*/ 264233 h 771"/>
              <a:gd name="T34" fmla="*/ 191859 w 923"/>
              <a:gd name="T35" fmla="*/ 26170 h 771"/>
              <a:gd name="T36" fmla="*/ 108442 w 923"/>
              <a:gd name="T37" fmla="*/ 290403 h 771"/>
              <a:gd name="T38" fmla="*/ 37538 w 923"/>
              <a:gd name="T39" fmla="*/ 362160 h 771"/>
              <a:gd name="T40" fmla="*/ 179346 w 923"/>
              <a:gd name="T41" fmla="*/ 362160 h 771"/>
              <a:gd name="T42" fmla="*/ 303638 w 923"/>
              <a:gd name="T43" fmla="*/ 223712 h 771"/>
              <a:gd name="T44" fmla="*/ 217718 w 923"/>
              <a:gd name="T45" fmla="*/ 310664 h 771"/>
              <a:gd name="T46" fmla="*/ 388723 w 923"/>
              <a:gd name="T47" fmla="*/ 310664 h 771"/>
              <a:gd name="T48" fmla="*/ 228562 w 923"/>
              <a:gd name="T49" fmla="*/ 631458 h 771"/>
              <a:gd name="T50" fmla="*/ 228562 w 923"/>
              <a:gd name="T51" fmla="*/ 507362 h 771"/>
              <a:gd name="T52" fmla="*/ 237738 w 923"/>
              <a:gd name="T53" fmla="*/ 631458 h 771"/>
              <a:gd name="T54" fmla="*/ 372039 w 923"/>
              <a:gd name="T55" fmla="*/ 650875 h 771"/>
              <a:gd name="T56" fmla="*/ 372039 w 923"/>
              <a:gd name="T57" fmla="*/ 507362 h 771"/>
              <a:gd name="T58" fmla="*/ 381215 w 923"/>
              <a:gd name="T59" fmla="*/ 631458 h 771"/>
              <a:gd name="T60" fmla="*/ 435436 w 923"/>
              <a:gd name="T61" fmla="*/ 462619 h 771"/>
              <a:gd name="T62" fmla="*/ 226060 w 923"/>
              <a:gd name="T63" fmla="*/ 407747 h 771"/>
              <a:gd name="T64" fmla="*/ 172673 w 923"/>
              <a:gd name="T65" fmla="*/ 631458 h 771"/>
              <a:gd name="T66" fmla="*/ 45879 w 923"/>
              <a:gd name="T67" fmla="*/ 627238 h 771"/>
              <a:gd name="T68" fmla="*/ 45879 w 923"/>
              <a:gd name="T69" fmla="*/ 525090 h 771"/>
              <a:gd name="T70" fmla="*/ 54221 w 923"/>
              <a:gd name="T71" fmla="*/ 627238 h 771"/>
              <a:gd name="T72" fmla="*/ 145145 w 923"/>
              <a:gd name="T73" fmla="*/ 639056 h 771"/>
              <a:gd name="T74" fmla="*/ 147648 w 923"/>
              <a:gd name="T75" fmla="*/ 442359 h 771"/>
              <a:gd name="T76" fmla="*/ 0 w 923"/>
              <a:gd name="T77" fmla="*/ 487101 h 771"/>
              <a:gd name="T78" fmla="*/ 45879 w 923"/>
              <a:gd name="T79" fmla="*/ 627238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2" name="TextBox 58"/>
          <p:cNvSpPr txBox="1">
            <a:spLocks noChangeArrowheads="1"/>
          </p:cNvSpPr>
          <p:nvPr/>
        </p:nvSpPr>
        <p:spPr bwMode="auto">
          <a:xfrm>
            <a:off x="2654303" y="5459413"/>
            <a:ext cx="19478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600" b="1" dirty="0">
                <a:solidFill>
                  <a:schemeClr val="accent2"/>
                </a:solidFill>
                <a:latin typeface="微软雅黑" panose="020B0503020204020204" pitchFamily="34" charset="-122"/>
                <a:ea typeface="微软雅黑" panose="020B0503020204020204" pitchFamily="34" charset="-122"/>
              </a:rPr>
              <a:t>研究</a:t>
            </a:r>
            <a:r>
              <a:rPr lang="zh-CN" altLang="en-US" sz="2600" b="1" dirty="0" smtClean="0">
                <a:solidFill>
                  <a:schemeClr val="accent2"/>
                </a:solidFill>
                <a:latin typeface="微软雅黑" panose="020B0503020204020204" pitchFamily="34" charset="-122"/>
                <a:ea typeface="微软雅黑" panose="020B0503020204020204" pitchFamily="34" charset="-122"/>
              </a:rPr>
              <a:t>方案</a:t>
            </a:r>
            <a:endParaRPr lang="en-US" altLang="zh-CN" sz="2600" b="1" dirty="0" smtClean="0">
              <a:solidFill>
                <a:schemeClr val="accent2"/>
              </a:solidFill>
              <a:latin typeface="微软雅黑" panose="020B0503020204020204" pitchFamily="34" charset="-122"/>
              <a:ea typeface="微软雅黑" panose="020B0503020204020204" pitchFamily="34" charset="-122"/>
            </a:endParaRPr>
          </a:p>
        </p:txBody>
      </p:sp>
      <p:sp>
        <p:nvSpPr>
          <p:cNvPr id="9233" name="TextBox 59"/>
          <p:cNvSpPr txBox="1">
            <a:spLocks noChangeArrowheads="1"/>
          </p:cNvSpPr>
          <p:nvPr/>
        </p:nvSpPr>
        <p:spPr bwMode="auto">
          <a:xfrm>
            <a:off x="246830" y="5459413"/>
            <a:ext cx="203512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600" b="1" dirty="0" smtClean="0">
                <a:solidFill>
                  <a:schemeClr val="accent2"/>
                </a:solidFill>
                <a:latin typeface="微软雅黑" panose="020B0503020204020204" pitchFamily="34" charset="-122"/>
                <a:ea typeface="微软雅黑" panose="020B0503020204020204" pitchFamily="34" charset="-122"/>
              </a:rPr>
              <a:t>课题简介</a:t>
            </a:r>
            <a:endParaRPr lang="zh-CN" altLang="en-US" sz="2600" b="1" dirty="0">
              <a:solidFill>
                <a:schemeClr val="accent2"/>
              </a:solidFill>
              <a:latin typeface="微软雅黑" panose="020B0503020204020204" pitchFamily="34" charset="-122"/>
              <a:ea typeface="微软雅黑" panose="020B0503020204020204" pitchFamily="34" charset="-122"/>
            </a:endParaRPr>
          </a:p>
        </p:txBody>
      </p:sp>
      <p:sp>
        <p:nvSpPr>
          <p:cNvPr id="9234" name="TextBox 68"/>
          <p:cNvSpPr txBox="1">
            <a:spLocks noChangeArrowheads="1"/>
          </p:cNvSpPr>
          <p:nvPr/>
        </p:nvSpPr>
        <p:spPr bwMode="auto">
          <a:xfrm>
            <a:off x="4930864" y="5459413"/>
            <a:ext cx="233520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600" b="1" dirty="0" smtClean="0">
                <a:solidFill>
                  <a:schemeClr val="accent2"/>
                </a:solidFill>
                <a:latin typeface="微软雅黑" panose="020B0503020204020204" pitchFamily="34" charset="-122"/>
                <a:ea typeface="微软雅黑" panose="020B0503020204020204" pitchFamily="34" charset="-122"/>
              </a:rPr>
              <a:t>系统实现</a:t>
            </a:r>
            <a:endParaRPr lang="en-US" altLang="zh-CN" sz="2600" b="1" dirty="0">
              <a:solidFill>
                <a:schemeClr val="accent2"/>
              </a:solidFill>
              <a:latin typeface="微软雅黑" panose="020B0503020204020204" pitchFamily="34" charset="-122"/>
              <a:ea typeface="微软雅黑" panose="020B0503020204020204" pitchFamily="34" charset="-122"/>
            </a:endParaRPr>
          </a:p>
        </p:txBody>
      </p:sp>
      <p:sp>
        <p:nvSpPr>
          <p:cNvPr id="9236" name="TextBox 70"/>
          <p:cNvSpPr txBox="1">
            <a:spLocks noChangeArrowheads="1"/>
          </p:cNvSpPr>
          <p:nvPr/>
        </p:nvSpPr>
        <p:spPr bwMode="auto">
          <a:xfrm>
            <a:off x="10032467" y="5459413"/>
            <a:ext cx="19494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600" b="1" dirty="0" smtClean="0">
                <a:solidFill>
                  <a:schemeClr val="accent2"/>
                </a:solidFill>
                <a:latin typeface="微软雅黑" panose="020B0503020204020204" pitchFamily="34" charset="-122"/>
                <a:ea typeface="微软雅黑" panose="020B0503020204020204" pitchFamily="34" charset="-122"/>
              </a:rPr>
              <a:t>总结展望</a:t>
            </a:r>
            <a:endParaRPr lang="zh-CN" altLang="en-US" sz="2600" b="1" dirty="0">
              <a:solidFill>
                <a:schemeClr val="accent2"/>
              </a:solidFill>
              <a:latin typeface="微软雅黑" panose="020B0503020204020204" pitchFamily="34" charset="-122"/>
              <a:ea typeface="微软雅黑" panose="020B0503020204020204" pitchFamily="34" charset="-122"/>
            </a:endParaRPr>
          </a:p>
        </p:txBody>
      </p:sp>
      <p:sp>
        <p:nvSpPr>
          <p:cNvPr id="9237" name="Rectangle 3"/>
          <p:cNvSpPr txBox="1">
            <a:spLocks noChangeArrowheads="1"/>
          </p:cNvSpPr>
          <p:nvPr/>
        </p:nvSpPr>
        <p:spPr bwMode="auto">
          <a:xfrm>
            <a:off x="5018261" y="955129"/>
            <a:ext cx="2160414"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dirty="0">
                <a:solidFill>
                  <a:schemeClr val="accent2"/>
                </a:solidFill>
                <a:ea typeface="微软雅黑" panose="020B0503020204020204" pitchFamily="34" charset="-122"/>
              </a:rPr>
              <a:t>目录</a:t>
            </a:r>
          </a:p>
        </p:txBody>
      </p:sp>
      <p:sp>
        <p:nvSpPr>
          <p:cNvPr id="23" name="TextBox 68"/>
          <p:cNvSpPr txBox="1">
            <a:spLocks noChangeArrowheads="1"/>
          </p:cNvSpPr>
          <p:nvPr/>
        </p:nvSpPr>
        <p:spPr bwMode="auto">
          <a:xfrm>
            <a:off x="7342329" y="5459412"/>
            <a:ext cx="247692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600" b="1" dirty="0" smtClean="0">
                <a:solidFill>
                  <a:schemeClr val="accent2"/>
                </a:solidFill>
                <a:latin typeface="微软雅黑" panose="020B0503020204020204" pitchFamily="34" charset="-122"/>
                <a:ea typeface="微软雅黑" panose="020B0503020204020204" pitchFamily="34" charset="-122"/>
              </a:rPr>
              <a:t>实验分析</a:t>
            </a:r>
            <a:endParaRPr lang="en-US" altLang="zh-CN" sz="26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8561">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7"/>
          <p:cNvSpPr txBox="1">
            <a:spLocks noChangeArrowheads="1"/>
          </p:cNvSpPr>
          <p:nvPr/>
        </p:nvSpPr>
        <p:spPr bwMode="auto">
          <a:xfrm>
            <a:off x="1012825" y="176213"/>
            <a:ext cx="52245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3.3 </a:t>
            </a:r>
            <a:r>
              <a:rPr lang="zh-CN" altLang="en-US" sz="3000" b="1" dirty="0" smtClean="0">
                <a:solidFill>
                  <a:schemeClr val="accent1"/>
                </a:solidFill>
                <a:latin typeface="微软雅黑" panose="020B0503020204020204" pitchFamily="34" charset="-122"/>
                <a:ea typeface="微软雅黑" panose="020B0503020204020204" pitchFamily="34" charset="-122"/>
              </a:rPr>
              <a:t>系统运行</a:t>
            </a:r>
            <a:r>
              <a:rPr lang="en-US" altLang="zh-CN" sz="2400" dirty="0">
                <a:solidFill>
                  <a:schemeClr val="accent1"/>
                </a:solidFill>
                <a:latin typeface="微软雅黑" panose="020B0503020204020204" pitchFamily="34" charset="-122"/>
                <a:ea typeface="微软雅黑" panose="020B0503020204020204" pitchFamily="34" charset="-122"/>
              </a:rPr>
              <a:t>——ZQL</a:t>
            </a:r>
            <a:r>
              <a:rPr lang="zh-CN" altLang="en-US" sz="2400" dirty="0">
                <a:solidFill>
                  <a:schemeClr val="accent1"/>
                </a:solidFill>
                <a:latin typeface="微软雅黑" panose="020B0503020204020204" pitchFamily="34" charset="-122"/>
                <a:ea typeface="微软雅黑" panose="020B0503020204020204" pitchFamily="34" charset="-122"/>
              </a:rPr>
              <a:t>高级探索</a:t>
            </a:r>
            <a:r>
              <a:rPr lang="zh-CN" altLang="en-US" sz="2400" dirty="0" smtClean="0">
                <a:solidFill>
                  <a:schemeClr val="accent1"/>
                </a:solidFill>
                <a:latin typeface="微软雅黑" panose="020B0503020204020204" pitchFamily="34" charset="-122"/>
                <a:ea typeface="微软雅黑" panose="020B0503020204020204" pitchFamily="34" charset="-122"/>
              </a:rPr>
              <a:t>区</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20"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080" y="1052736"/>
            <a:ext cx="7723573" cy="5616624"/>
          </a:xfrm>
          <a:prstGeom prst="rect">
            <a:avLst/>
          </a:prstGeom>
          <a:ln>
            <a:solidFill>
              <a:srgbClr val="FFC000"/>
            </a:solidFill>
          </a:ln>
        </p:spPr>
      </p:pic>
    </p:spTree>
    <p:extLst>
      <p:ext uri="{BB962C8B-B14F-4D97-AF65-F5344CB8AC3E}">
        <p14:creationId xmlns:p14="http://schemas.microsoft.com/office/powerpoint/2010/main" val="1226078735"/>
      </p:ext>
    </p:extLst>
  </p:cSld>
  <p:clrMapOvr>
    <a:masterClrMapping/>
  </p:clrMapOvr>
  <p:transition spd="slow" advTm="3804">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7"/>
          <p:cNvSpPr txBox="1">
            <a:spLocks noChangeArrowheads="1"/>
          </p:cNvSpPr>
          <p:nvPr/>
        </p:nvSpPr>
        <p:spPr bwMode="auto">
          <a:xfrm>
            <a:off x="1012825" y="176213"/>
            <a:ext cx="493276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3.3 </a:t>
            </a:r>
            <a:r>
              <a:rPr lang="zh-CN" altLang="en-US" sz="3000" b="1" dirty="0" smtClean="0">
                <a:solidFill>
                  <a:schemeClr val="accent1"/>
                </a:solidFill>
                <a:latin typeface="微软雅黑" panose="020B0503020204020204" pitchFamily="34" charset="-122"/>
                <a:ea typeface="微软雅黑" panose="020B0503020204020204" pitchFamily="34" charset="-122"/>
              </a:rPr>
              <a:t>系统运行</a:t>
            </a:r>
            <a:r>
              <a:rPr lang="en-US" altLang="zh-CN" sz="2400" dirty="0" smtClean="0">
                <a:solidFill>
                  <a:schemeClr val="accent1"/>
                </a:solidFill>
                <a:latin typeface="微软雅黑" panose="020B0503020204020204" pitchFamily="34" charset="-122"/>
                <a:ea typeface="微软雅黑" panose="020B0503020204020204" pitchFamily="34" charset="-122"/>
              </a:rPr>
              <a:t>——</a:t>
            </a:r>
            <a:r>
              <a:rPr lang="zh-CN" altLang="en-US" sz="2400" dirty="0">
                <a:solidFill>
                  <a:schemeClr val="accent1"/>
                </a:solidFill>
                <a:latin typeface="微软雅黑" panose="020B0503020204020204" pitchFamily="34" charset="-122"/>
                <a:ea typeface="微软雅黑" panose="020B0503020204020204" pitchFamily="34" charset="-122"/>
              </a:rPr>
              <a:t>数据源上传</a:t>
            </a:r>
            <a:r>
              <a:rPr lang="zh-CN" altLang="en-US" sz="2400" dirty="0" smtClean="0">
                <a:solidFill>
                  <a:schemeClr val="accent1"/>
                </a:solidFill>
                <a:latin typeface="微软雅黑" panose="020B0503020204020204" pitchFamily="34" charset="-122"/>
                <a:ea typeface="微软雅黑" panose="020B0503020204020204" pitchFamily="34" charset="-122"/>
              </a:rPr>
              <a:t>区</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20"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789" y="1340768"/>
            <a:ext cx="10204250" cy="4896544"/>
          </a:xfrm>
          <a:prstGeom prst="rect">
            <a:avLst/>
          </a:prstGeom>
          <a:ln>
            <a:solidFill>
              <a:srgbClr val="FFC000"/>
            </a:solidFill>
          </a:ln>
        </p:spPr>
      </p:pic>
    </p:spTree>
    <p:extLst>
      <p:ext uri="{BB962C8B-B14F-4D97-AF65-F5344CB8AC3E}">
        <p14:creationId xmlns:p14="http://schemas.microsoft.com/office/powerpoint/2010/main" val="1786020363"/>
      </p:ext>
    </p:extLst>
  </p:cSld>
  <p:clrMapOvr>
    <a:masterClrMapping/>
  </p:clrMapOvr>
  <p:transition spd="slow" advTm="3804">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7"/>
          <p:cNvSpPr txBox="1">
            <a:spLocks noChangeArrowheads="1"/>
          </p:cNvSpPr>
          <p:nvPr/>
        </p:nvSpPr>
        <p:spPr bwMode="auto">
          <a:xfrm>
            <a:off x="1012825" y="176213"/>
            <a:ext cx="24224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3.4 </a:t>
            </a:r>
            <a:r>
              <a:rPr lang="zh-CN" altLang="en-US" sz="3000" b="1" dirty="0" smtClean="0">
                <a:solidFill>
                  <a:schemeClr val="accent1"/>
                </a:solidFill>
                <a:latin typeface="微软雅黑" panose="020B0503020204020204" pitchFamily="34" charset="-122"/>
                <a:ea typeface="微软雅黑" panose="020B0503020204020204" pitchFamily="34" charset="-122"/>
              </a:rPr>
              <a:t>系统特点</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20"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 name="Oval 6"/>
          <p:cNvSpPr>
            <a:spLocks noChangeArrowheads="1"/>
          </p:cNvSpPr>
          <p:nvPr/>
        </p:nvSpPr>
        <p:spPr bwMode="auto">
          <a:xfrm flipH="1">
            <a:off x="1387773" y="1558925"/>
            <a:ext cx="4257675" cy="4256088"/>
          </a:xfrm>
          <a:prstGeom prst="ellipse">
            <a:avLst/>
          </a:prstGeom>
          <a:noFill/>
          <a:ln w="11">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Line 16"/>
          <p:cNvSpPr>
            <a:spLocks noChangeShapeType="1"/>
          </p:cNvSpPr>
          <p:nvPr/>
        </p:nvSpPr>
        <p:spPr bwMode="auto">
          <a:xfrm flipH="1">
            <a:off x="3046711" y="2173288"/>
            <a:ext cx="790575" cy="804862"/>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17"/>
          <p:cNvSpPr>
            <a:spLocks noChangeShapeType="1"/>
          </p:cNvSpPr>
          <p:nvPr/>
        </p:nvSpPr>
        <p:spPr bwMode="auto">
          <a:xfrm flipH="1" flipV="1">
            <a:off x="3154661" y="3892550"/>
            <a:ext cx="1711325" cy="40481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18"/>
          <p:cNvSpPr>
            <a:spLocks noChangeShapeType="1"/>
          </p:cNvSpPr>
          <p:nvPr/>
        </p:nvSpPr>
        <p:spPr bwMode="auto">
          <a:xfrm flipH="1">
            <a:off x="3195936" y="3005138"/>
            <a:ext cx="1665287" cy="409575"/>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8" name="组合 8"/>
          <p:cNvGrpSpPr>
            <a:grpSpLocks/>
          </p:cNvGrpSpPr>
          <p:nvPr/>
        </p:nvGrpSpPr>
        <p:grpSpPr bwMode="auto">
          <a:xfrm flipH="1">
            <a:off x="3673773" y="1233488"/>
            <a:ext cx="1038225" cy="1038225"/>
            <a:chOff x="0" y="0"/>
            <a:chExt cx="1038225" cy="1038225"/>
          </a:xfrm>
        </p:grpSpPr>
        <p:sp>
          <p:nvSpPr>
            <p:cNvPr id="9" name="Oval 10"/>
            <p:cNvSpPr>
              <a:spLocks noChangeArrowheads="1"/>
            </p:cNvSpPr>
            <p:nvPr/>
          </p:nvSpPr>
          <p:spPr bwMode="auto">
            <a:xfrm>
              <a:off x="0" y="0"/>
              <a:ext cx="1038225" cy="10382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 name="TextBox 10"/>
            <p:cNvSpPr txBox="1">
              <a:spLocks noChangeArrowheads="1"/>
            </p:cNvSpPr>
            <p:nvPr/>
          </p:nvSpPr>
          <p:spPr bwMode="auto">
            <a:xfrm>
              <a:off x="112953" y="165169"/>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chemeClr val="accent2"/>
                  </a:solidFill>
                  <a:latin typeface="微软雅黑" panose="020B0503020204020204" pitchFamily="34" charset="-122"/>
                  <a:ea typeface="微软雅黑" panose="020B0503020204020204" pitchFamily="34" charset="-122"/>
                </a:rPr>
                <a:t>可交互性</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grpSp>
      <p:grpSp>
        <p:nvGrpSpPr>
          <p:cNvPr id="11" name="组合 11"/>
          <p:cNvGrpSpPr>
            <a:grpSpLocks/>
          </p:cNvGrpSpPr>
          <p:nvPr/>
        </p:nvGrpSpPr>
        <p:grpSpPr bwMode="auto">
          <a:xfrm flipH="1">
            <a:off x="4934248" y="2333625"/>
            <a:ext cx="1038225" cy="1038225"/>
            <a:chOff x="0" y="0"/>
            <a:chExt cx="1038225" cy="1038225"/>
          </a:xfrm>
        </p:grpSpPr>
        <p:sp>
          <p:nvSpPr>
            <p:cNvPr id="12" name="Oval 12"/>
            <p:cNvSpPr>
              <a:spLocks noChangeArrowheads="1"/>
            </p:cNvSpPr>
            <p:nvPr/>
          </p:nvSpPr>
          <p:spPr bwMode="auto">
            <a:xfrm>
              <a:off x="0" y="0"/>
              <a:ext cx="1038225" cy="10382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3" name="TextBox 14"/>
            <p:cNvSpPr txBox="1">
              <a:spLocks noChangeArrowheads="1"/>
            </p:cNvSpPr>
            <p:nvPr/>
          </p:nvSpPr>
          <p:spPr bwMode="auto">
            <a:xfrm>
              <a:off x="80801" y="158962"/>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chemeClr val="accent2"/>
                  </a:solidFill>
                  <a:latin typeface="微软雅黑" panose="020B0503020204020204" pitchFamily="34" charset="-122"/>
                  <a:ea typeface="微软雅黑" panose="020B0503020204020204" pitchFamily="34" charset="-122"/>
                </a:rPr>
                <a:t>可表达性</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grpSp>
      <p:grpSp>
        <p:nvGrpSpPr>
          <p:cNvPr id="14" name="组合 15"/>
          <p:cNvGrpSpPr>
            <a:grpSpLocks/>
          </p:cNvGrpSpPr>
          <p:nvPr/>
        </p:nvGrpSpPr>
        <p:grpSpPr bwMode="auto">
          <a:xfrm flipH="1">
            <a:off x="4853286" y="4022725"/>
            <a:ext cx="1038225" cy="1039813"/>
            <a:chOff x="0" y="0"/>
            <a:chExt cx="1038225" cy="1039812"/>
          </a:xfrm>
        </p:grpSpPr>
        <p:sp>
          <p:nvSpPr>
            <p:cNvPr id="15" name="Oval 11"/>
            <p:cNvSpPr>
              <a:spLocks noChangeArrowheads="1"/>
            </p:cNvSpPr>
            <p:nvPr/>
          </p:nvSpPr>
          <p:spPr bwMode="auto">
            <a:xfrm>
              <a:off x="0" y="0"/>
              <a:ext cx="1038225" cy="10398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6" name="TextBox 17"/>
            <p:cNvSpPr txBox="1">
              <a:spLocks noChangeArrowheads="1"/>
            </p:cNvSpPr>
            <p:nvPr/>
          </p:nvSpPr>
          <p:spPr bwMode="auto">
            <a:xfrm>
              <a:off x="126601" y="172444"/>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chemeClr val="accent2"/>
                  </a:solidFill>
                  <a:latin typeface="微软雅黑" panose="020B0503020204020204" pitchFamily="34" charset="-122"/>
                  <a:ea typeface="微软雅黑" panose="020B0503020204020204" pitchFamily="34" charset="-122"/>
                </a:rPr>
                <a:t>可推荐性</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grpSp>
      <p:sp>
        <p:nvSpPr>
          <p:cNvPr id="17" name="Oval 8"/>
          <p:cNvSpPr>
            <a:spLocks noChangeArrowheads="1"/>
          </p:cNvSpPr>
          <p:nvPr/>
        </p:nvSpPr>
        <p:spPr bwMode="auto">
          <a:xfrm flipH="1">
            <a:off x="625773" y="2405063"/>
            <a:ext cx="2411413" cy="2411412"/>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Oval 9"/>
          <p:cNvSpPr>
            <a:spLocks noChangeArrowheads="1"/>
          </p:cNvSpPr>
          <p:nvPr/>
        </p:nvSpPr>
        <p:spPr bwMode="auto">
          <a:xfrm flipH="1">
            <a:off x="816273" y="2595563"/>
            <a:ext cx="2030413" cy="203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TextBox 20"/>
          <p:cNvSpPr txBox="1">
            <a:spLocks noChangeArrowheads="1"/>
          </p:cNvSpPr>
          <p:nvPr/>
        </p:nvSpPr>
        <p:spPr bwMode="auto">
          <a:xfrm flipH="1">
            <a:off x="1233786" y="3103563"/>
            <a:ext cx="1193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dirty="0" smtClean="0">
                <a:solidFill>
                  <a:schemeClr val="accent2"/>
                </a:solidFill>
                <a:latin typeface="微软雅黑" panose="020B0503020204020204" pitchFamily="34" charset="-122"/>
                <a:ea typeface="微软雅黑" panose="020B0503020204020204" pitchFamily="34" charset="-122"/>
              </a:rPr>
              <a:t>系统特点</a:t>
            </a:r>
            <a:endParaRPr lang="en-US" altLang="zh-CN" sz="3000" dirty="0">
              <a:solidFill>
                <a:schemeClr val="accent2"/>
              </a:solidFill>
              <a:latin typeface="微软雅黑" panose="020B0503020204020204" pitchFamily="34" charset="-122"/>
              <a:ea typeface="微软雅黑" panose="020B0503020204020204" pitchFamily="34" charset="-122"/>
            </a:endParaRPr>
          </a:p>
        </p:txBody>
      </p:sp>
      <p:grpSp>
        <p:nvGrpSpPr>
          <p:cNvPr id="22" name="组合 21"/>
          <p:cNvGrpSpPr>
            <a:grpSpLocks/>
          </p:cNvGrpSpPr>
          <p:nvPr/>
        </p:nvGrpSpPr>
        <p:grpSpPr bwMode="auto">
          <a:xfrm flipH="1">
            <a:off x="3686473" y="5116513"/>
            <a:ext cx="1038225" cy="1039812"/>
            <a:chOff x="0" y="0"/>
            <a:chExt cx="1038225" cy="1039812"/>
          </a:xfrm>
        </p:grpSpPr>
        <p:sp>
          <p:nvSpPr>
            <p:cNvPr id="23" name="Oval 11"/>
            <p:cNvSpPr>
              <a:spLocks noChangeArrowheads="1"/>
            </p:cNvSpPr>
            <p:nvPr/>
          </p:nvSpPr>
          <p:spPr bwMode="auto">
            <a:xfrm>
              <a:off x="0" y="0"/>
              <a:ext cx="1038225" cy="10398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4" name="TextBox 23"/>
            <p:cNvSpPr txBox="1">
              <a:spLocks noChangeArrowheads="1"/>
            </p:cNvSpPr>
            <p:nvPr/>
          </p:nvSpPr>
          <p:spPr bwMode="auto">
            <a:xfrm>
              <a:off x="126601" y="172444"/>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chemeClr val="accent2"/>
                  </a:solidFill>
                  <a:latin typeface="微软雅黑" panose="020B0503020204020204" pitchFamily="34" charset="-122"/>
                  <a:ea typeface="微软雅黑" panose="020B0503020204020204" pitchFamily="34" charset="-122"/>
                </a:rPr>
                <a:t>可扩展性</a:t>
              </a:r>
            </a:p>
          </p:txBody>
        </p:sp>
      </p:grpSp>
      <p:sp>
        <p:nvSpPr>
          <p:cNvPr id="25" name="Line 16"/>
          <p:cNvSpPr>
            <a:spLocks noChangeShapeType="1"/>
          </p:cNvSpPr>
          <p:nvPr/>
        </p:nvSpPr>
        <p:spPr bwMode="auto">
          <a:xfrm flipH="1" flipV="1">
            <a:off x="3032423" y="4438650"/>
            <a:ext cx="792163" cy="80486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 name="TextBox 25"/>
          <p:cNvSpPr txBox="1">
            <a:spLocks noChangeArrowheads="1"/>
          </p:cNvSpPr>
          <p:nvPr/>
        </p:nvSpPr>
        <p:spPr bwMode="auto">
          <a:xfrm>
            <a:off x="4948536" y="836712"/>
            <a:ext cx="58435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buFont typeface="Arial" panose="020B0604020202020204" pitchFamily="34" charset="0"/>
              <a:buChar char="•"/>
            </a:pPr>
            <a:r>
              <a:rPr lang="zh-CN" altLang="en-US" sz="1600" dirty="0" smtClean="0">
                <a:solidFill>
                  <a:schemeClr val="accent1"/>
                </a:solidFill>
                <a:latin typeface="微软雅黑" panose="020B0503020204020204" pitchFamily="34" charset="-122"/>
                <a:ea typeface="微软雅黑" panose="020B0503020204020204" pitchFamily="34" charset="-122"/>
              </a:rPr>
              <a:t>方便用户</a:t>
            </a:r>
            <a:r>
              <a:rPr lang="zh-CN" altLang="en-US" sz="1600" dirty="0">
                <a:solidFill>
                  <a:schemeClr val="accent1"/>
                </a:solidFill>
                <a:latin typeface="微软雅黑" panose="020B0503020204020204" pitchFamily="34" charset="-122"/>
                <a:ea typeface="微软雅黑" panose="020B0503020204020204" pitchFamily="34" charset="-122"/>
              </a:rPr>
              <a:t>管理大规模的数据分析视图，协助用户发现众多视图中趋势相似的，或者趋势明显不同的</a:t>
            </a:r>
            <a:r>
              <a:rPr lang="zh-CN" altLang="en-US" sz="1600" dirty="0" smtClean="0">
                <a:solidFill>
                  <a:schemeClr val="accent1"/>
                </a:solidFill>
                <a:latin typeface="微软雅黑" panose="020B0503020204020204" pitchFamily="34" charset="-122"/>
                <a:ea typeface="微软雅黑" panose="020B0503020204020204" pitchFamily="34" charset="-122"/>
              </a:rPr>
              <a:t>视图</a:t>
            </a:r>
            <a:endParaRPr lang="en-US" altLang="zh-CN" sz="1600" dirty="0" smtClean="0">
              <a:solidFill>
                <a:schemeClr val="accent1"/>
              </a:solidFill>
              <a:latin typeface="微软雅黑" panose="020B0503020204020204" pitchFamily="34" charset="-122"/>
              <a:ea typeface="微软雅黑" panose="020B0503020204020204" pitchFamily="34" charset="-122"/>
            </a:endParaRPr>
          </a:p>
          <a:p>
            <a:pPr marL="285750" indent="-285750" eaLnBrk="1" hangingPunct="1">
              <a:buFont typeface="Arial" panose="020B0604020202020204" pitchFamily="34" charset="0"/>
              <a:buChar char="•"/>
            </a:pPr>
            <a:r>
              <a:rPr lang="zh-CN" altLang="en-US" sz="1600" dirty="0" smtClean="0">
                <a:solidFill>
                  <a:schemeClr val="accent1"/>
                </a:solidFill>
                <a:latin typeface="微软雅黑" panose="020B0503020204020204" pitchFamily="34" charset="-122"/>
                <a:ea typeface="微软雅黑" panose="020B0503020204020204" pitchFamily="34" charset="-122"/>
              </a:rPr>
              <a:t>支持</a:t>
            </a:r>
            <a:r>
              <a:rPr lang="zh-CN" altLang="en-US" sz="1600" dirty="0">
                <a:solidFill>
                  <a:schemeClr val="accent1"/>
                </a:solidFill>
                <a:latin typeface="微软雅黑" panose="020B0503020204020204" pitchFamily="34" charset="-122"/>
                <a:ea typeface="微软雅黑" panose="020B0503020204020204" pitchFamily="34" charset="-122"/>
              </a:rPr>
              <a:t>用户修改查询条件，调整被分析的</a:t>
            </a:r>
            <a:r>
              <a:rPr lang="zh-CN" altLang="en-US" sz="1600" dirty="0" smtClean="0">
                <a:solidFill>
                  <a:schemeClr val="accent1"/>
                </a:solidFill>
                <a:latin typeface="微软雅黑" panose="020B0503020204020204" pitchFamily="34" charset="-122"/>
                <a:ea typeface="微软雅黑" panose="020B0503020204020204" pitchFamily="34" charset="-122"/>
              </a:rPr>
              <a:t>属性</a:t>
            </a:r>
            <a:endParaRPr lang="en-US" altLang="zh-CN" sz="1600" dirty="0" smtClean="0">
              <a:solidFill>
                <a:schemeClr val="accent1"/>
              </a:solidFill>
              <a:latin typeface="微软雅黑" panose="020B0503020204020204" pitchFamily="34" charset="-122"/>
              <a:ea typeface="微软雅黑" panose="020B0503020204020204" pitchFamily="34" charset="-122"/>
            </a:endParaRPr>
          </a:p>
          <a:p>
            <a:pPr marL="285750" indent="-285750" eaLnBrk="1" hangingPunct="1">
              <a:buFont typeface="Arial" panose="020B0604020202020204" pitchFamily="34" charset="0"/>
              <a:buChar char="•"/>
            </a:pPr>
            <a:r>
              <a:rPr lang="zh-CN" altLang="en-US" sz="1600" dirty="0" smtClean="0">
                <a:solidFill>
                  <a:schemeClr val="accent1"/>
                </a:solidFill>
                <a:latin typeface="微软雅黑" panose="020B0503020204020204" pitchFamily="34" charset="-122"/>
                <a:ea typeface="微软雅黑" panose="020B0503020204020204" pitchFamily="34" charset="-122"/>
              </a:rPr>
              <a:t>支持</a:t>
            </a:r>
            <a:r>
              <a:rPr lang="zh-CN" altLang="en-US" sz="1600" dirty="0" smtClean="0">
                <a:solidFill>
                  <a:schemeClr val="accent1"/>
                </a:solidFill>
                <a:latin typeface="微软雅黑" panose="020B0503020204020204" pitchFamily="34" charset="-122"/>
                <a:ea typeface="微软雅黑" panose="020B0503020204020204" pitchFamily="34" charset="-122"/>
              </a:rPr>
              <a:t>用户绘制期望趋势</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27" name="TextBox 26"/>
          <p:cNvSpPr txBox="1">
            <a:spLocks noChangeArrowheads="1"/>
          </p:cNvSpPr>
          <p:nvPr/>
        </p:nvSpPr>
        <p:spPr bwMode="auto">
          <a:xfrm>
            <a:off x="6029623" y="2271713"/>
            <a:ext cx="45275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buFont typeface="Arial" panose="020B0604020202020204" pitchFamily="34" charset="0"/>
              <a:buChar char="•"/>
            </a:pPr>
            <a:r>
              <a:rPr lang="zh-CN" altLang="en-US" sz="1600" dirty="0" smtClean="0">
                <a:solidFill>
                  <a:schemeClr val="accent1"/>
                </a:solidFill>
                <a:latin typeface="微软雅黑" panose="020B0503020204020204" pitchFamily="34" charset="-122"/>
                <a:ea typeface="微软雅黑" panose="020B0503020204020204" pitchFamily="34" charset="-122"/>
              </a:rPr>
              <a:t>支持</a:t>
            </a:r>
            <a:r>
              <a:rPr lang="en-US" altLang="zh-CN" sz="1600" dirty="0" err="1" smtClean="0">
                <a:solidFill>
                  <a:schemeClr val="accent1"/>
                </a:solidFill>
                <a:latin typeface="微软雅黑" panose="020B0503020204020204" pitchFamily="34" charset="-122"/>
                <a:ea typeface="微软雅黑" panose="020B0503020204020204" pitchFamily="34" charset="-122"/>
              </a:rPr>
              <a:t>Zenvisage</a:t>
            </a:r>
            <a:r>
              <a:rPr lang="zh-CN" altLang="en-US" sz="1600" dirty="0" smtClean="0">
                <a:solidFill>
                  <a:schemeClr val="accent1"/>
                </a:solidFill>
                <a:latin typeface="微软雅黑" panose="020B0503020204020204" pitchFamily="34" charset="-122"/>
                <a:ea typeface="微软雅黑" panose="020B0503020204020204" pitchFamily="34" charset="-122"/>
              </a:rPr>
              <a:t>平台的</a:t>
            </a:r>
            <a:r>
              <a:rPr lang="en-US" altLang="zh-CN" sz="1600" dirty="0" smtClean="0">
                <a:solidFill>
                  <a:schemeClr val="accent1"/>
                </a:solidFill>
                <a:latin typeface="微软雅黑" panose="020B0503020204020204" pitchFamily="34" charset="-122"/>
                <a:ea typeface="微软雅黑" panose="020B0503020204020204" pitchFamily="34" charset="-122"/>
              </a:rPr>
              <a:t>ZQL</a:t>
            </a:r>
            <a:r>
              <a:rPr lang="zh-CN" altLang="en-US" sz="1600" dirty="0" smtClean="0">
                <a:solidFill>
                  <a:schemeClr val="accent1"/>
                </a:solidFill>
                <a:latin typeface="微软雅黑" panose="020B0503020204020204" pitchFamily="34" charset="-122"/>
                <a:ea typeface="微软雅黑" panose="020B0503020204020204" pitchFamily="34" charset="-122"/>
              </a:rPr>
              <a:t>查询语言，直接</a:t>
            </a:r>
            <a:r>
              <a:rPr lang="zh-CN" altLang="en-US" sz="1600" dirty="0">
                <a:solidFill>
                  <a:schemeClr val="accent1"/>
                </a:solidFill>
                <a:latin typeface="微软雅黑" panose="020B0503020204020204" pitchFamily="34" charset="-122"/>
                <a:ea typeface="微软雅黑" panose="020B0503020204020204" pitchFamily="34" charset="-122"/>
              </a:rPr>
              <a:t>操作可视化</a:t>
            </a:r>
            <a:r>
              <a:rPr lang="zh-CN" altLang="en-US" sz="1600" dirty="0" smtClean="0">
                <a:solidFill>
                  <a:schemeClr val="accent1"/>
                </a:solidFill>
                <a:latin typeface="微软雅黑" panose="020B0503020204020204" pitchFamily="34" charset="-122"/>
                <a:ea typeface="微软雅黑" panose="020B0503020204020204" pitchFamily="34" charset="-122"/>
              </a:rPr>
              <a:t>集合</a:t>
            </a:r>
            <a:r>
              <a:rPr lang="zh-CN" altLang="en-US" sz="1600" dirty="0" smtClean="0">
                <a:solidFill>
                  <a:schemeClr val="accent1"/>
                </a:solidFill>
                <a:latin typeface="微软雅黑" panose="020B0503020204020204" pitchFamily="34" charset="-122"/>
                <a:ea typeface="微软雅黑" panose="020B0503020204020204" pitchFamily="34" charset="-122"/>
              </a:rPr>
              <a:t>，</a:t>
            </a:r>
            <a:endParaRPr lang="en-US" altLang="zh-CN" sz="1600" dirty="0" smtClean="0">
              <a:solidFill>
                <a:schemeClr val="accent1"/>
              </a:solidFill>
              <a:latin typeface="微软雅黑" panose="020B0503020204020204" pitchFamily="34" charset="-122"/>
              <a:ea typeface="微软雅黑" panose="020B0503020204020204" pitchFamily="34" charset="-122"/>
            </a:endParaRPr>
          </a:p>
          <a:p>
            <a:pPr marL="285750" indent="-285750" eaLnBrk="1" hangingPunct="1">
              <a:buFont typeface="Arial" panose="020B0604020202020204" pitchFamily="34" charset="0"/>
              <a:buChar char="•"/>
            </a:pPr>
            <a:r>
              <a:rPr lang="zh-CN" altLang="en-US" sz="1600" dirty="0" smtClean="0">
                <a:solidFill>
                  <a:schemeClr val="accent1"/>
                </a:solidFill>
                <a:latin typeface="微软雅黑" panose="020B0503020204020204" pitchFamily="34" charset="-122"/>
                <a:ea typeface="微软雅黑" panose="020B0503020204020204" pitchFamily="34" charset="-122"/>
              </a:rPr>
              <a:t>从</a:t>
            </a:r>
            <a:r>
              <a:rPr lang="zh-CN" altLang="en-US" sz="1600" dirty="0">
                <a:solidFill>
                  <a:schemeClr val="accent1"/>
                </a:solidFill>
                <a:latin typeface="微软雅黑" panose="020B0503020204020204" pitchFamily="34" charset="-122"/>
                <a:ea typeface="微软雅黑" panose="020B0503020204020204" pitchFamily="34" charset="-122"/>
              </a:rPr>
              <a:t>可视化中指定所需的</a:t>
            </a:r>
            <a:r>
              <a:rPr lang="zh-CN" altLang="en-US" sz="1600" dirty="0" smtClean="0">
                <a:solidFill>
                  <a:schemeClr val="accent1"/>
                </a:solidFill>
                <a:latin typeface="微软雅黑" panose="020B0503020204020204" pitchFamily="34" charset="-122"/>
                <a:ea typeface="微软雅黑" panose="020B0503020204020204" pitchFamily="34" charset="-122"/>
              </a:rPr>
              <a:t>洞察或期望</a:t>
            </a:r>
            <a:r>
              <a:rPr lang="zh-CN" altLang="en-US" sz="1600" dirty="0">
                <a:solidFill>
                  <a:schemeClr val="accent1"/>
                </a:solidFill>
                <a:latin typeface="微软雅黑" panose="020B0503020204020204" pitchFamily="34" charset="-122"/>
                <a:ea typeface="微软雅黑" panose="020B0503020204020204" pitchFamily="34" charset="-122"/>
              </a:rPr>
              <a:t>的</a:t>
            </a:r>
            <a:r>
              <a:rPr lang="zh-CN" altLang="en-US" sz="1600" dirty="0" smtClean="0">
                <a:solidFill>
                  <a:schemeClr val="accent1"/>
                </a:solidFill>
                <a:latin typeface="微软雅黑" panose="020B0503020204020204" pitchFamily="34" charset="-122"/>
                <a:ea typeface="微软雅黑" panose="020B0503020204020204" pitchFamily="34" charset="-122"/>
              </a:rPr>
              <a:t>趋势，</a:t>
            </a:r>
            <a:r>
              <a:rPr lang="zh-CN" altLang="en-US" sz="1600" dirty="0">
                <a:solidFill>
                  <a:schemeClr val="accent1"/>
                </a:solidFill>
                <a:latin typeface="微软雅黑" panose="020B0503020204020204" pitchFamily="34" charset="-122"/>
                <a:ea typeface="微软雅黑" panose="020B0503020204020204" pitchFamily="34" charset="-122"/>
              </a:rPr>
              <a:t>灵活直观</a:t>
            </a:r>
          </a:p>
        </p:txBody>
      </p:sp>
      <p:sp>
        <p:nvSpPr>
          <p:cNvPr id="28" name="TextBox 28"/>
          <p:cNvSpPr txBox="1">
            <a:spLocks noChangeArrowheads="1"/>
          </p:cNvSpPr>
          <p:nvPr/>
        </p:nvSpPr>
        <p:spPr bwMode="auto">
          <a:xfrm>
            <a:off x="6029623" y="4017963"/>
            <a:ext cx="45275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buFont typeface="Arial" panose="020B0604020202020204" pitchFamily="34" charset="0"/>
              <a:buChar char="•"/>
            </a:pPr>
            <a:r>
              <a:rPr lang="zh-CN" altLang="en-US" sz="1600" dirty="0" smtClean="0">
                <a:solidFill>
                  <a:schemeClr val="accent1"/>
                </a:solidFill>
                <a:latin typeface="微软雅黑" panose="020B0503020204020204" pitchFamily="34" charset="-122"/>
                <a:ea typeface="微软雅黑" panose="020B0503020204020204" pitchFamily="34" charset="-122"/>
              </a:rPr>
              <a:t>通过并行查询和</a:t>
            </a:r>
            <a:r>
              <a:rPr lang="en-US" altLang="zh-CN" sz="1600" dirty="0" smtClean="0">
                <a:solidFill>
                  <a:schemeClr val="accent1"/>
                </a:solidFill>
                <a:latin typeface="微软雅黑" panose="020B0503020204020204" pitchFamily="34" charset="-122"/>
                <a:ea typeface="微软雅黑" panose="020B0503020204020204" pitchFamily="34" charset="-122"/>
              </a:rPr>
              <a:t>K-means</a:t>
            </a:r>
            <a:r>
              <a:rPr lang="zh-CN" altLang="en-US" sz="1600" dirty="0" smtClean="0">
                <a:solidFill>
                  <a:schemeClr val="accent1"/>
                </a:solidFill>
                <a:latin typeface="微软雅黑" panose="020B0503020204020204" pitchFamily="34" charset="-122"/>
                <a:ea typeface="微软雅黑" panose="020B0503020204020204" pitchFamily="34" charset="-122"/>
              </a:rPr>
              <a:t>算法，查找</a:t>
            </a:r>
            <a:r>
              <a:rPr lang="zh-CN" altLang="en-US" sz="1600" dirty="0">
                <a:solidFill>
                  <a:schemeClr val="accent1"/>
                </a:solidFill>
                <a:latin typeface="微软雅黑" panose="020B0503020204020204" pitchFamily="34" charset="-122"/>
                <a:ea typeface="微软雅黑" panose="020B0503020204020204" pitchFamily="34" charset="-122"/>
              </a:rPr>
              <a:t>用户当前正在查看的数据子集中最有趣的趋势，如代表性、</a:t>
            </a:r>
            <a:r>
              <a:rPr lang="zh-CN" altLang="en-US" sz="1600" dirty="0" smtClean="0">
                <a:solidFill>
                  <a:schemeClr val="accent1"/>
                </a:solidFill>
                <a:latin typeface="微软雅黑" panose="020B0503020204020204" pitchFamily="34" charset="-122"/>
                <a:ea typeface="微软雅黑" panose="020B0503020204020204" pitchFamily="34" charset="-122"/>
              </a:rPr>
              <a:t>异常性</a:t>
            </a:r>
            <a:endParaRPr lang="en-US" altLang="zh-CN" sz="1600" dirty="0" smtClean="0">
              <a:solidFill>
                <a:schemeClr val="accent1"/>
              </a:solidFill>
              <a:latin typeface="微软雅黑" panose="020B0503020204020204" pitchFamily="34" charset="-122"/>
              <a:ea typeface="微软雅黑" panose="020B0503020204020204" pitchFamily="34" charset="-122"/>
            </a:endParaRPr>
          </a:p>
          <a:p>
            <a:pPr marL="285750" indent="-285750" eaLnBrk="1" hangingPunct="1">
              <a:buFont typeface="Arial" panose="020B0604020202020204" pitchFamily="34" charset="0"/>
              <a:buChar char="•"/>
            </a:pPr>
            <a:r>
              <a:rPr lang="zh-CN" altLang="en-US" sz="1600" dirty="0" smtClean="0">
                <a:solidFill>
                  <a:schemeClr val="accent1"/>
                </a:solidFill>
                <a:latin typeface="微软雅黑" panose="020B0503020204020204" pitchFamily="34" charset="-122"/>
                <a:ea typeface="微软雅黑" panose="020B0503020204020204" pitchFamily="34" charset="-122"/>
              </a:rPr>
              <a:t>并</a:t>
            </a:r>
            <a:r>
              <a:rPr lang="zh-CN" altLang="en-US" sz="1600" dirty="0">
                <a:solidFill>
                  <a:schemeClr val="accent1"/>
                </a:solidFill>
                <a:latin typeface="微软雅黑" panose="020B0503020204020204" pitchFamily="34" charset="-122"/>
                <a:ea typeface="微软雅黑" panose="020B0503020204020204" pitchFamily="34" charset="-122"/>
              </a:rPr>
              <a:t>将其作为可视化推荐呈现</a:t>
            </a:r>
          </a:p>
        </p:txBody>
      </p:sp>
      <p:sp>
        <p:nvSpPr>
          <p:cNvPr id="29" name="TextBox 29"/>
          <p:cNvSpPr txBox="1">
            <a:spLocks noChangeArrowheads="1"/>
          </p:cNvSpPr>
          <p:nvPr/>
        </p:nvSpPr>
        <p:spPr bwMode="auto">
          <a:xfrm>
            <a:off x="4948536" y="5399088"/>
            <a:ext cx="58435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buFont typeface="Arial" panose="020B0604020202020204" pitchFamily="34" charset="0"/>
              <a:buChar char="•"/>
            </a:pPr>
            <a:r>
              <a:rPr lang="zh-CN" altLang="en-US" sz="1600" dirty="0" smtClean="0">
                <a:solidFill>
                  <a:schemeClr val="accent1"/>
                </a:solidFill>
                <a:latin typeface="微软雅黑" panose="020B0503020204020204" pitchFamily="34" charset="-122"/>
                <a:ea typeface="微软雅黑" panose="020B0503020204020204" pitchFamily="34" charset="-122"/>
              </a:rPr>
              <a:t>支持用户上传符合要求的数据集，并进行</a:t>
            </a:r>
            <a:r>
              <a:rPr lang="en-US" altLang="zh-CN" sz="1600" dirty="0" smtClean="0">
                <a:solidFill>
                  <a:schemeClr val="accent1"/>
                </a:solidFill>
                <a:latin typeface="微软雅黑" panose="020B0503020204020204" pitchFamily="34" charset="-122"/>
                <a:ea typeface="微软雅黑" panose="020B0503020204020204" pitchFamily="34" charset="-122"/>
              </a:rPr>
              <a:t>Parquet</a:t>
            </a:r>
            <a:r>
              <a:rPr lang="zh-CN" altLang="en-US" sz="1600" dirty="0" smtClean="0">
                <a:solidFill>
                  <a:schemeClr val="accent1"/>
                </a:solidFill>
                <a:latin typeface="微软雅黑" panose="020B0503020204020204" pitchFamily="34" charset="-122"/>
                <a:ea typeface="微软雅黑" panose="020B0503020204020204" pitchFamily="34" charset="-122"/>
              </a:rPr>
              <a:t>转换</a:t>
            </a:r>
            <a:endParaRPr lang="en-US" altLang="zh-CN" sz="1600" dirty="0" smtClean="0">
              <a:solidFill>
                <a:schemeClr val="accent1"/>
              </a:solidFill>
              <a:latin typeface="微软雅黑" panose="020B0503020204020204" pitchFamily="34" charset="-122"/>
              <a:ea typeface="微软雅黑" panose="020B0503020204020204" pitchFamily="34" charset="-122"/>
            </a:endParaRPr>
          </a:p>
          <a:p>
            <a:pPr marL="285750" indent="-285750" eaLnBrk="1" hangingPunct="1">
              <a:buFont typeface="Arial" panose="020B0604020202020204" pitchFamily="34" charset="0"/>
              <a:buChar char="•"/>
            </a:pPr>
            <a:r>
              <a:rPr lang="zh-CN" altLang="en-US" sz="1600" dirty="0" smtClean="0">
                <a:solidFill>
                  <a:schemeClr val="accent1"/>
                </a:solidFill>
                <a:latin typeface="微软雅黑" panose="020B0503020204020204" pitchFamily="34" charset="-122"/>
                <a:ea typeface="微软雅黑" panose="020B0503020204020204" pitchFamily="34" charset="-122"/>
              </a:rPr>
              <a:t>系统</a:t>
            </a:r>
            <a:r>
              <a:rPr lang="zh-CN" altLang="en-US" sz="1600" dirty="0" smtClean="0">
                <a:solidFill>
                  <a:schemeClr val="accent1"/>
                </a:solidFill>
                <a:latin typeface="微软雅黑" panose="020B0503020204020204" pitchFamily="34" charset="-122"/>
                <a:ea typeface="微软雅黑" panose="020B0503020204020204" pitchFamily="34" charset="-122"/>
              </a:rPr>
              <a:t>能够</a:t>
            </a:r>
            <a:r>
              <a:rPr lang="zh-CN" altLang="en-US" sz="1600" dirty="0">
                <a:solidFill>
                  <a:schemeClr val="accent1"/>
                </a:solidFill>
                <a:latin typeface="微软雅黑" panose="020B0503020204020204" pitchFamily="34" charset="-122"/>
                <a:ea typeface="微软雅黑" panose="020B0503020204020204" pitchFamily="34" charset="-122"/>
              </a:rPr>
              <a:t>遍历大量可视化视图，并立即推荐有趣的</a:t>
            </a:r>
            <a:r>
              <a:rPr lang="zh-CN" altLang="en-US" sz="1600" dirty="0" smtClean="0">
                <a:solidFill>
                  <a:schemeClr val="accent1"/>
                </a:solidFill>
                <a:latin typeface="微软雅黑" panose="020B0503020204020204" pitchFamily="34" charset="-122"/>
                <a:ea typeface="微软雅黑" panose="020B0503020204020204" pitchFamily="34" charset="-122"/>
              </a:rPr>
              <a:t>结果</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3554411"/>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22" presetClass="entr" presetSubtype="8" fill="hold" grpId="0" nodeType="withEffect">
                                  <p:stCondLst>
                                    <p:cond delay="10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par>
                                <p:cTn id="11" presetID="22" presetClass="entr" presetSubtype="8" fill="hold" grpId="0" nodeType="withEffect">
                                  <p:stCondLst>
                                    <p:cond delay="20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par>
                                <p:cTn id="14" presetID="22" presetClass="entr" presetSubtype="8" fill="hold" grpId="0" nodeType="withEffect">
                                  <p:stCondLst>
                                    <p:cond delay="30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7" grpId="0" autoUpdateAnimBg="0"/>
      <p:bldP spid="28" grpId="0" autoUpdateAnimBg="0"/>
      <p:bldP spid="2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530"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22531"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2" name="TextBox 77"/>
          <p:cNvSpPr txBox="1">
            <a:spLocks noChangeArrowheads="1"/>
          </p:cNvSpPr>
          <p:nvPr/>
        </p:nvSpPr>
        <p:spPr bwMode="auto">
          <a:xfrm>
            <a:off x="4602163" y="2852738"/>
            <a:ext cx="31686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200" b="1" dirty="0" smtClean="0">
                <a:solidFill>
                  <a:srgbClr val="004C54"/>
                </a:solidFill>
                <a:latin typeface="微软雅黑" panose="020B0503020204020204" pitchFamily="34" charset="-122"/>
                <a:ea typeface="微软雅黑" panose="020B0503020204020204" pitchFamily="34" charset="-122"/>
              </a:rPr>
              <a:t>实验分析</a:t>
            </a:r>
            <a:endParaRPr lang="zh-CN" altLang="en-US" sz="4200" b="1" dirty="0">
              <a:solidFill>
                <a:srgbClr val="004C54"/>
              </a:solidFill>
              <a:latin typeface="微软雅黑" panose="020B0503020204020204" pitchFamily="34" charset="-122"/>
              <a:ea typeface="微软雅黑" panose="020B0503020204020204" pitchFamily="34" charset="-122"/>
            </a:endParaRPr>
          </a:p>
        </p:txBody>
      </p:sp>
      <p:sp>
        <p:nvSpPr>
          <p:cNvPr id="22533" name="Rectangle 14"/>
          <p:cNvSpPr>
            <a:spLocks noChangeArrowheads="1"/>
          </p:cNvSpPr>
          <p:nvPr/>
        </p:nvSpPr>
        <p:spPr bwMode="auto">
          <a:xfrm>
            <a:off x="5634038" y="2255838"/>
            <a:ext cx="9318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dirty="0">
                <a:solidFill>
                  <a:srgbClr val="004C54"/>
                </a:solidFill>
                <a:latin typeface="微软雅黑" panose="020B0503020204020204" pitchFamily="34" charset="-122"/>
                <a:ea typeface="微软雅黑" panose="020B0503020204020204" pitchFamily="34" charset="-122"/>
              </a:rPr>
              <a:t>Part </a:t>
            </a:r>
            <a:r>
              <a:rPr lang="en-US" altLang="zh-CN" sz="2600" dirty="0" smtClean="0">
                <a:solidFill>
                  <a:srgbClr val="004C54"/>
                </a:solidFill>
                <a:latin typeface="微软雅黑" panose="020B0503020204020204" pitchFamily="34" charset="-122"/>
                <a:ea typeface="微软雅黑" panose="020B0503020204020204" pitchFamily="34" charset="-122"/>
              </a:rPr>
              <a:t>4</a:t>
            </a:r>
            <a:endParaRPr lang="zh-CN" altLang="en-US" sz="2600" dirty="0">
              <a:solidFill>
                <a:srgbClr val="004C54"/>
              </a:solidFill>
              <a:latin typeface="微软雅黑" panose="020B0503020204020204" pitchFamily="34" charset="-122"/>
              <a:ea typeface="微软雅黑" panose="020B0503020204020204" pitchFamily="34" charset="-122"/>
            </a:endParaRPr>
          </a:p>
        </p:txBody>
      </p:sp>
      <p:sp>
        <p:nvSpPr>
          <p:cNvPr id="22534" name="Freeform 12"/>
          <p:cNvSpPr>
            <a:spLocks noEditPoints="1"/>
          </p:cNvSpPr>
          <p:nvPr/>
        </p:nvSpPr>
        <p:spPr bwMode="auto">
          <a:xfrm>
            <a:off x="5340350" y="798513"/>
            <a:ext cx="1517650" cy="1463675"/>
          </a:xfrm>
          <a:custGeom>
            <a:avLst/>
            <a:gdLst>
              <a:gd name="T0" fmla="*/ 632602 w 1022"/>
              <a:gd name="T1" fmla="*/ 1326785 h 973"/>
              <a:gd name="T2" fmla="*/ 632602 w 1022"/>
              <a:gd name="T3" fmla="*/ 1392973 h 973"/>
              <a:gd name="T4" fmla="*/ 919203 w 1022"/>
              <a:gd name="T5" fmla="*/ 1359879 h 973"/>
              <a:gd name="T6" fmla="*/ 885048 w 1022"/>
              <a:gd name="T7" fmla="*/ 1222988 h 973"/>
              <a:gd name="T8" fmla="*/ 632602 w 1022"/>
              <a:gd name="T9" fmla="*/ 1222988 h 973"/>
              <a:gd name="T10" fmla="*/ 632602 w 1022"/>
              <a:gd name="T11" fmla="*/ 1290682 h 973"/>
              <a:gd name="T12" fmla="*/ 919203 w 1022"/>
              <a:gd name="T13" fmla="*/ 1256083 h 973"/>
              <a:gd name="T14" fmla="*/ 758825 w 1022"/>
              <a:gd name="T15" fmla="*/ 1463675 h 973"/>
              <a:gd name="T16" fmla="*/ 868714 w 1022"/>
              <a:gd name="T17" fmla="*/ 1423059 h 973"/>
              <a:gd name="T18" fmla="*/ 758825 w 1022"/>
              <a:gd name="T19" fmla="*/ 1463675 h 973"/>
              <a:gd name="T20" fmla="*/ 763280 w 1022"/>
              <a:gd name="T21" fmla="*/ 392620 h 973"/>
              <a:gd name="T22" fmla="*/ 403915 w 1022"/>
              <a:gd name="T23" fmla="*/ 731085 h 973"/>
              <a:gd name="T24" fmla="*/ 617752 w 1022"/>
              <a:gd name="T25" fmla="*/ 1183877 h 973"/>
              <a:gd name="T26" fmla="*/ 763280 w 1022"/>
              <a:gd name="T27" fmla="*/ 1194407 h 973"/>
              <a:gd name="T28" fmla="*/ 941478 w 1022"/>
              <a:gd name="T29" fmla="*/ 1084594 h 973"/>
              <a:gd name="T30" fmla="*/ 763280 w 1022"/>
              <a:gd name="T31" fmla="*/ 392620 h 973"/>
              <a:gd name="T32" fmla="*/ 298481 w 1022"/>
              <a:gd name="T33" fmla="*/ 792761 h 973"/>
              <a:gd name="T34" fmla="*/ 57914 w 1022"/>
              <a:gd name="T35" fmla="*/ 744624 h 973"/>
              <a:gd name="T36" fmla="*/ 57914 w 1022"/>
              <a:gd name="T37" fmla="*/ 839394 h 973"/>
              <a:gd name="T38" fmla="*/ 298481 w 1022"/>
              <a:gd name="T39" fmla="*/ 792761 h 973"/>
              <a:gd name="T40" fmla="*/ 1459736 w 1022"/>
              <a:gd name="T41" fmla="*/ 744624 h 973"/>
              <a:gd name="T42" fmla="*/ 1220654 w 1022"/>
              <a:gd name="T43" fmla="*/ 792761 h 973"/>
              <a:gd name="T44" fmla="*/ 1459736 w 1022"/>
              <a:gd name="T45" fmla="*/ 839394 h 973"/>
              <a:gd name="T46" fmla="*/ 1459736 w 1022"/>
              <a:gd name="T47" fmla="*/ 744624 h 973"/>
              <a:gd name="T48" fmla="*/ 1161255 w 1022"/>
              <a:gd name="T49" fmla="*/ 445270 h 973"/>
              <a:gd name="T50" fmla="*/ 1297873 w 1022"/>
              <a:gd name="T51" fmla="*/ 239182 h 973"/>
              <a:gd name="T52" fmla="*/ 1094431 w 1022"/>
              <a:gd name="T53" fmla="*/ 377577 h 973"/>
              <a:gd name="T54" fmla="*/ 1161255 w 1022"/>
              <a:gd name="T55" fmla="*/ 445270 h 973"/>
              <a:gd name="T56" fmla="*/ 754370 w 1022"/>
              <a:gd name="T57" fmla="*/ 302362 h 973"/>
              <a:gd name="T58" fmla="*/ 801889 w 1022"/>
              <a:gd name="T59" fmla="*/ 58667 h 973"/>
              <a:gd name="T60" fmla="*/ 706851 w 1022"/>
              <a:gd name="T61" fmla="*/ 58667 h 973"/>
              <a:gd name="T62" fmla="*/ 754370 w 1022"/>
              <a:gd name="T63" fmla="*/ 302362 h 973"/>
              <a:gd name="T64" fmla="*/ 340061 w 1022"/>
              <a:gd name="T65" fmla="*/ 425714 h 973"/>
              <a:gd name="T66" fmla="*/ 406885 w 1022"/>
              <a:gd name="T67" fmla="*/ 358021 h 973"/>
              <a:gd name="T68" fmla="*/ 203442 w 1022"/>
              <a:gd name="T69" fmla="*/ 219626 h 973"/>
              <a:gd name="T70" fmla="*/ 340061 w 1022"/>
              <a:gd name="T71" fmla="*/ 425714 h 973"/>
              <a:gd name="T72" fmla="*/ 356395 w 1022"/>
              <a:gd name="T73" fmla="*/ 1137244 h 973"/>
              <a:gd name="T74" fmla="*/ 219777 w 1022"/>
              <a:gd name="T75" fmla="*/ 1344836 h 973"/>
              <a:gd name="T76" fmla="*/ 423219 w 1022"/>
              <a:gd name="T77" fmla="*/ 1206441 h 973"/>
              <a:gd name="T78" fmla="*/ 356395 w 1022"/>
              <a:gd name="T79" fmla="*/ 1137244 h 973"/>
              <a:gd name="T80" fmla="*/ 1177589 w 1022"/>
              <a:gd name="T81" fmla="*/ 1156800 h 973"/>
              <a:gd name="T82" fmla="*/ 1110765 w 1022"/>
              <a:gd name="T83" fmla="*/ 1224493 h 973"/>
              <a:gd name="T84" fmla="*/ 1314208 w 1022"/>
              <a:gd name="T85" fmla="*/ 1362888 h 973"/>
              <a:gd name="T86" fmla="*/ 1177589 w 1022"/>
              <a:gd name="T87" fmla="*/ 1156800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35" name="Oval 39"/>
          <p:cNvSpPr>
            <a:spLocks noChangeAspect="1" noChangeArrowheads="1"/>
          </p:cNvSpPr>
          <p:nvPr/>
        </p:nvSpPr>
        <p:spPr bwMode="auto">
          <a:xfrm>
            <a:off x="3252788" y="539273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37" name="Oval 42"/>
          <p:cNvSpPr>
            <a:spLocks noChangeAspect="1" noChangeArrowheads="1"/>
          </p:cNvSpPr>
          <p:nvPr/>
        </p:nvSpPr>
        <p:spPr bwMode="auto">
          <a:xfrm>
            <a:off x="7029450" y="539273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38" name="TextBox 28"/>
          <p:cNvSpPr txBox="1">
            <a:spLocks noChangeArrowheads="1"/>
          </p:cNvSpPr>
          <p:nvPr/>
        </p:nvSpPr>
        <p:spPr bwMode="auto">
          <a:xfrm>
            <a:off x="3402013" y="524033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实验设计</a:t>
            </a:r>
          </a:p>
        </p:txBody>
      </p:sp>
      <p:sp>
        <p:nvSpPr>
          <p:cNvPr id="22541" name="TextBox 32"/>
          <p:cNvSpPr txBox="1">
            <a:spLocks noChangeArrowheads="1"/>
          </p:cNvSpPr>
          <p:nvPr/>
        </p:nvSpPr>
        <p:spPr bwMode="auto">
          <a:xfrm>
            <a:off x="7178675" y="524033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FFFFFF"/>
                </a:solidFill>
                <a:latin typeface="微软雅黑" panose="020B0503020204020204" pitchFamily="34" charset="-122"/>
                <a:ea typeface="微软雅黑" panose="020B0503020204020204" pitchFamily="34" charset="-122"/>
              </a:rPr>
              <a:t>对比方案</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1" name="Oval 42"/>
          <p:cNvSpPr>
            <a:spLocks noChangeAspect="1" noChangeArrowheads="1"/>
          </p:cNvSpPr>
          <p:nvPr/>
        </p:nvSpPr>
        <p:spPr bwMode="auto">
          <a:xfrm>
            <a:off x="3252788" y="5957664"/>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2" name="TextBox 32"/>
          <p:cNvSpPr txBox="1">
            <a:spLocks noChangeArrowheads="1"/>
          </p:cNvSpPr>
          <p:nvPr/>
        </p:nvSpPr>
        <p:spPr bwMode="auto">
          <a:xfrm>
            <a:off x="3402013" y="5805264"/>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FFFFFF"/>
                </a:solidFill>
                <a:latin typeface="微软雅黑" panose="020B0503020204020204" pitchFamily="34" charset="-122"/>
                <a:ea typeface="微软雅黑" panose="020B0503020204020204" pitchFamily="34" charset="-122"/>
              </a:rPr>
              <a:t>结果与分析</a:t>
            </a:r>
          </a:p>
        </p:txBody>
      </p:sp>
    </p:spTree>
  </p:cSld>
  <p:clrMapOvr>
    <a:masterClrMapping/>
  </p:clrMapOvr>
  <p:transition advTm="8561"/>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7"/>
          <p:cNvSpPr txBox="1">
            <a:spLocks noChangeArrowheads="1"/>
          </p:cNvSpPr>
          <p:nvPr/>
        </p:nvSpPr>
        <p:spPr bwMode="auto">
          <a:xfrm>
            <a:off x="1012825" y="176213"/>
            <a:ext cx="24224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a:solidFill>
                  <a:schemeClr val="accent1"/>
                </a:solidFill>
                <a:latin typeface="微软雅黑" panose="020B0503020204020204" pitchFamily="34" charset="-122"/>
                <a:ea typeface="微软雅黑" panose="020B0503020204020204" pitchFamily="34" charset="-122"/>
              </a:rPr>
              <a:t>4</a:t>
            </a:r>
            <a:r>
              <a:rPr lang="en-US" altLang="zh-CN" sz="3000" b="1" dirty="0" smtClean="0">
                <a:solidFill>
                  <a:schemeClr val="accent1"/>
                </a:solidFill>
                <a:latin typeface="微软雅黑" panose="020B0503020204020204" pitchFamily="34" charset="-122"/>
                <a:ea typeface="微软雅黑" panose="020B0503020204020204" pitchFamily="34" charset="-122"/>
              </a:rPr>
              <a:t>.1 </a:t>
            </a:r>
            <a:r>
              <a:rPr lang="zh-CN" altLang="en-US" sz="3000" b="1" dirty="0" smtClean="0">
                <a:solidFill>
                  <a:schemeClr val="accent1"/>
                </a:solidFill>
                <a:latin typeface="微软雅黑" panose="020B0503020204020204" pitchFamily="34" charset="-122"/>
                <a:ea typeface="微软雅黑" panose="020B0503020204020204" pitchFamily="34" charset="-122"/>
              </a:rPr>
              <a:t>实验设计</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矩形 4"/>
          <p:cNvSpPr>
            <a:spLocks noChangeArrowheads="1"/>
          </p:cNvSpPr>
          <p:nvPr/>
        </p:nvSpPr>
        <p:spPr bwMode="auto">
          <a:xfrm>
            <a:off x="1754188" y="4254500"/>
            <a:ext cx="9040812" cy="1754188"/>
          </a:xfrm>
          <a:prstGeom prst="rect">
            <a:avLst/>
          </a:prstGeom>
          <a:solidFill>
            <a:schemeClr val="tx2"/>
          </a:solidFill>
          <a:ln w="9525">
            <a:solidFill>
              <a:schemeClr val="bg2"/>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Freeform 7"/>
          <p:cNvSpPr>
            <a:spLocks/>
          </p:cNvSpPr>
          <p:nvPr/>
        </p:nvSpPr>
        <p:spPr bwMode="auto">
          <a:xfrm>
            <a:off x="2376488" y="1468438"/>
            <a:ext cx="1779587" cy="1765300"/>
          </a:xfrm>
          <a:custGeom>
            <a:avLst/>
            <a:gdLst>
              <a:gd name="T0" fmla="*/ 890117 w 2749"/>
              <a:gd name="T1" fmla="*/ 0 h 2729"/>
              <a:gd name="T2" fmla="*/ 1779587 w 2749"/>
              <a:gd name="T3" fmla="*/ 888795 h 2729"/>
              <a:gd name="T4" fmla="*/ 1039657 w 2749"/>
              <a:gd name="T5" fmla="*/ 1765300 h 2729"/>
              <a:gd name="T6" fmla="*/ 7768 w 2749"/>
              <a:gd name="T7" fmla="*/ 1003938 h 2729"/>
              <a:gd name="T8" fmla="*/ 0 w 2749"/>
              <a:gd name="T9" fmla="*/ 888795 h 2729"/>
              <a:gd name="T10" fmla="*/ 890117 w 2749"/>
              <a:gd name="T11" fmla="*/ 0 h 27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6" name="Picture 3"/>
          <p:cNvPicPr>
            <a:picLocks noChangeAspect="1" noChangeArrowheads="1"/>
          </p:cNvPicPr>
          <p:nvPr/>
        </p:nvPicPr>
        <p:blipFill>
          <a:blip r:embed="rId2">
            <a:extLst>
              <a:ext uri="{28A0092B-C50C-407E-A947-70E740481C1C}">
                <a14:useLocalDpi xmlns:a14="http://schemas.microsoft.com/office/drawing/2010/main" val="0"/>
              </a:ext>
            </a:extLst>
          </a:blip>
          <a:srcRect l="2766" r="7205" b="57680"/>
          <a:stretch>
            <a:fillRect/>
          </a:stretch>
        </p:blipFill>
        <p:spPr bwMode="auto">
          <a:xfrm rot="-8589795" flipH="1" flipV="1">
            <a:off x="1749425" y="2511425"/>
            <a:ext cx="245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Freeform 7"/>
          <p:cNvSpPr>
            <a:spLocks/>
          </p:cNvSpPr>
          <p:nvPr/>
        </p:nvSpPr>
        <p:spPr bwMode="auto">
          <a:xfrm>
            <a:off x="5332413" y="1468438"/>
            <a:ext cx="1779587" cy="1765300"/>
          </a:xfrm>
          <a:custGeom>
            <a:avLst/>
            <a:gdLst>
              <a:gd name="T0" fmla="*/ 890117 w 2749"/>
              <a:gd name="T1" fmla="*/ 0 h 2729"/>
              <a:gd name="T2" fmla="*/ 1779587 w 2749"/>
              <a:gd name="T3" fmla="*/ 888795 h 2729"/>
              <a:gd name="T4" fmla="*/ 1039657 w 2749"/>
              <a:gd name="T5" fmla="*/ 1765300 h 2729"/>
              <a:gd name="T6" fmla="*/ 7768 w 2749"/>
              <a:gd name="T7" fmla="*/ 1003938 h 2729"/>
              <a:gd name="T8" fmla="*/ 0 w 2749"/>
              <a:gd name="T9" fmla="*/ 888795 h 2729"/>
              <a:gd name="T10" fmla="*/ 890117 w 2749"/>
              <a:gd name="T11" fmla="*/ 0 h 27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8" name="Picture 3"/>
          <p:cNvPicPr>
            <a:picLocks noChangeAspect="1" noChangeArrowheads="1"/>
          </p:cNvPicPr>
          <p:nvPr/>
        </p:nvPicPr>
        <p:blipFill>
          <a:blip r:embed="rId2">
            <a:extLst>
              <a:ext uri="{28A0092B-C50C-407E-A947-70E740481C1C}">
                <a14:useLocalDpi xmlns:a14="http://schemas.microsoft.com/office/drawing/2010/main" val="0"/>
              </a:ext>
            </a:extLst>
          </a:blip>
          <a:srcRect l="2766" r="7205" b="57680"/>
          <a:stretch>
            <a:fillRect/>
          </a:stretch>
        </p:blipFill>
        <p:spPr bwMode="auto">
          <a:xfrm rot="-8589795" flipH="1" flipV="1">
            <a:off x="4705350" y="2511425"/>
            <a:ext cx="24526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Freeform 7"/>
          <p:cNvSpPr>
            <a:spLocks/>
          </p:cNvSpPr>
          <p:nvPr/>
        </p:nvSpPr>
        <p:spPr bwMode="auto">
          <a:xfrm>
            <a:off x="8391525" y="1468438"/>
            <a:ext cx="1779588" cy="1765300"/>
          </a:xfrm>
          <a:custGeom>
            <a:avLst/>
            <a:gdLst>
              <a:gd name="T0" fmla="*/ 890118 w 2749"/>
              <a:gd name="T1" fmla="*/ 0 h 2729"/>
              <a:gd name="T2" fmla="*/ 1779588 w 2749"/>
              <a:gd name="T3" fmla="*/ 888795 h 2729"/>
              <a:gd name="T4" fmla="*/ 1039657 w 2749"/>
              <a:gd name="T5" fmla="*/ 1765300 h 2729"/>
              <a:gd name="T6" fmla="*/ 7768 w 2749"/>
              <a:gd name="T7" fmla="*/ 1003938 h 2729"/>
              <a:gd name="T8" fmla="*/ 0 w 2749"/>
              <a:gd name="T9" fmla="*/ 888795 h 2729"/>
              <a:gd name="T10" fmla="*/ 890118 w 2749"/>
              <a:gd name="T11" fmla="*/ 0 h 27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0" name="Picture 3"/>
          <p:cNvPicPr>
            <a:picLocks noChangeAspect="1" noChangeArrowheads="1"/>
          </p:cNvPicPr>
          <p:nvPr/>
        </p:nvPicPr>
        <p:blipFill>
          <a:blip r:embed="rId2">
            <a:extLst>
              <a:ext uri="{28A0092B-C50C-407E-A947-70E740481C1C}">
                <a14:useLocalDpi xmlns:a14="http://schemas.microsoft.com/office/drawing/2010/main" val="0"/>
              </a:ext>
            </a:extLst>
          </a:blip>
          <a:srcRect l="2766" r="7205" b="57680"/>
          <a:stretch>
            <a:fillRect/>
          </a:stretch>
        </p:blipFill>
        <p:spPr bwMode="auto">
          <a:xfrm rot="-8589795" flipH="1" flipV="1">
            <a:off x="7764463" y="2511425"/>
            <a:ext cx="245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11"/>
          <p:cNvSpPr txBox="1">
            <a:spLocks noChangeArrowheads="1"/>
          </p:cNvSpPr>
          <p:nvPr/>
        </p:nvSpPr>
        <p:spPr bwMode="auto">
          <a:xfrm>
            <a:off x="2520047" y="2106613"/>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chemeClr val="accent2"/>
                </a:solidFill>
                <a:latin typeface="微软雅黑" panose="020B0503020204020204" pitchFamily="34" charset="-122"/>
                <a:ea typeface="微软雅黑" panose="020B0503020204020204" pitchFamily="34" charset="-122"/>
              </a:rPr>
              <a:t>软硬件资源</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22" name="TextBox 13"/>
          <p:cNvSpPr txBox="1">
            <a:spLocks noChangeArrowheads="1"/>
          </p:cNvSpPr>
          <p:nvPr/>
        </p:nvSpPr>
        <p:spPr bwMode="auto">
          <a:xfrm>
            <a:off x="5402625" y="2106613"/>
            <a:ext cx="169790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chemeClr val="accent2"/>
                </a:solidFill>
                <a:latin typeface="微软雅黑" panose="020B0503020204020204" pitchFamily="34" charset="-122"/>
                <a:ea typeface="微软雅黑" panose="020B0503020204020204" pitchFamily="34" charset="-122"/>
              </a:rPr>
              <a:t>SQL</a:t>
            </a:r>
            <a:r>
              <a:rPr lang="zh-CN" altLang="en-US" sz="2000" dirty="0">
                <a:solidFill>
                  <a:schemeClr val="accent2"/>
                </a:solidFill>
                <a:latin typeface="微软雅黑" panose="020B0503020204020204" pitchFamily="34" charset="-122"/>
                <a:ea typeface="微软雅黑" panose="020B0503020204020204" pitchFamily="34" charset="-122"/>
              </a:rPr>
              <a:t>查询</a:t>
            </a:r>
            <a:r>
              <a:rPr lang="zh-CN" altLang="en-US" sz="2000" dirty="0" smtClean="0">
                <a:solidFill>
                  <a:schemeClr val="accent2"/>
                </a:solidFill>
                <a:latin typeface="微软雅黑" panose="020B0503020204020204" pitchFamily="34" charset="-122"/>
                <a:ea typeface="微软雅黑" panose="020B0503020204020204" pitchFamily="34" charset="-122"/>
              </a:rPr>
              <a:t>负载</a:t>
            </a:r>
            <a:endParaRPr lang="en-US" altLang="zh-CN" sz="2000" dirty="0" smtClean="0">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000" dirty="0" smtClean="0">
                <a:solidFill>
                  <a:schemeClr val="accent2"/>
                </a:solidFill>
                <a:latin typeface="微软雅黑" panose="020B0503020204020204" pitchFamily="34" charset="-122"/>
                <a:ea typeface="微软雅黑" panose="020B0503020204020204" pitchFamily="34" charset="-122"/>
              </a:rPr>
              <a:t>设计</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23" name="TextBox 14"/>
          <p:cNvSpPr txBox="1">
            <a:spLocks noChangeArrowheads="1"/>
          </p:cNvSpPr>
          <p:nvPr/>
        </p:nvSpPr>
        <p:spPr bwMode="auto">
          <a:xfrm>
            <a:off x="8551863" y="2106613"/>
            <a:ext cx="16176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chemeClr val="accent2"/>
                </a:solidFill>
                <a:latin typeface="微软雅黑" panose="020B0503020204020204" pitchFamily="34" charset="-122"/>
                <a:ea typeface="微软雅黑" panose="020B0503020204020204" pitchFamily="34" charset="-122"/>
              </a:rPr>
              <a:t>对比实验方案</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24" name="TextBox 15"/>
          <p:cNvSpPr txBox="1">
            <a:spLocks noChangeArrowheads="1"/>
          </p:cNvSpPr>
          <p:nvPr/>
        </p:nvSpPr>
        <p:spPr bwMode="auto">
          <a:xfrm>
            <a:off x="1935163" y="4354513"/>
            <a:ext cx="8574087" cy="170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在数据集选择上</a:t>
            </a:r>
            <a:r>
              <a:rPr lang="zh-CN" altLang="en-US" dirty="0">
                <a:solidFill>
                  <a:schemeClr val="accent1"/>
                </a:solidFill>
                <a:latin typeface="微软雅黑" panose="020B0503020204020204" pitchFamily="34" charset="-122"/>
                <a:ea typeface="微软雅黑" panose="020B0503020204020204" pitchFamily="34" charset="-122"/>
              </a:rPr>
              <a:t>，考虑到</a:t>
            </a:r>
            <a:r>
              <a:rPr lang="en-US" altLang="zh-CN" dirty="0" err="1">
                <a:solidFill>
                  <a:schemeClr val="accent1"/>
                </a:solidFill>
                <a:latin typeface="微软雅黑" panose="020B0503020204020204" pitchFamily="34" charset="-122"/>
                <a:ea typeface="微软雅黑" panose="020B0503020204020204" pitchFamily="34" charset="-122"/>
              </a:rPr>
              <a:t>Zenvisage</a:t>
            </a:r>
            <a:r>
              <a:rPr lang="zh-CN" altLang="en-US" dirty="0">
                <a:solidFill>
                  <a:schemeClr val="accent1"/>
                </a:solidFill>
                <a:latin typeface="微软雅黑" panose="020B0503020204020204" pitchFamily="34" charset="-122"/>
                <a:ea typeface="微软雅黑" panose="020B0503020204020204" pitchFamily="34" charset="-122"/>
              </a:rPr>
              <a:t>平台的应用场景的有效性，我们选择</a:t>
            </a:r>
            <a:r>
              <a:rPr lang="zh-CN" altLang="en-US" dirty="0" smtClean="0">
                <a:solidFill>
                  <a:schemeClr val="accent1"/>
                </a:solidFill>
                <a:latin typeface="微软雅黑" panose="020B0503020204020204" pitchFamily="34" charset="-122"/>
                <a:ea typeface="微软雅黑" panose="020B0503020204020204" pitchFamily="34" charset="-122"/>
              </a:rPr>
              <a:t>其在</a:t>
            </a:r>
            <a:r>
              <a:rPr lang="en-US" altLang="zh-CN" dirty="0" err="1" smtClean="0">
                <a:solidFill>
                  <a:schemeClr val="accent1"/>
                </a:solidFill>
                <a:latin typeface="微软雅黑" panose="020B0503020204020204" pitchFamily="34" charset="-122"/>
                <a:ea typeface="微软雅黑" panose="020B0503020204020204" pitchFamily="34" charset="-122"/>
              </a:rPr>
              <a:t>Postgresql</a:t>
            </a:r>
            <a:r>
              <a:rPr lang="zh-CN" altLang="en-US" dirty="0">
                <a:solidFill>
                  <a:schemeClr val="accent1"/>
                </a:solidFill>
                <a:latin typeface="微软雅黑" panose="020B0503020204020204" pitchFamily="34" charset="-122"/>
                <a:ea typeface="微软雅黑" panose="020B0503020204020204" pitchFamily="34" charset="-122"/>
              </a:rPr>
              <a:t>数据库中的</a:t>
            </a:r>
            <a:r>
              <a:rPr lang="en-US" altLang="zh-CN" dirty="0">
                <a:solidFill>
                  <a:schemeClr val="accent1"/>
                </a:solidFill>
                <a:latin typeface="微软雅黑" panose="020B0503020204020204" pitchFamily="34" charset="-122"/>
                <a:ea typeface="微软雅黑" panose="020B0503020204020204" pitchFamily="34" charset="-122"/>
              </a:rPr>
              <a:t>weather</a:t>
            </a:r>
            <a:r>
              <a:rPr lang="zh-CN" altLang="en-US" dirty="0">
                <a:solidFill>
                  <a:schemeClr val="accent1"/>
                </a:solidFill>
                <a:latin typeface="微软雅黑" panose="020B0503020204020204" pitchFamily="34" charset="-122"/>
                <a:ea typeface="微软雅黑" panose="020B0503020204020204" pitchFamily="34" charset="-122"/>
              </a:rPr>
              <a:t>数据表，目前在</a:t>
            </a:r>
            <a:r>
              <a:rPr lang="en-US" altLang="zh-CN" dirty="0" err="1">
                <a:solidFill>
                  <a:schemeClr val="accent1"/>
                </a:solidFill>
                <a:latin typeface="微软雅黑" panose="020B0503020204020204" pitchFamily="34" charset="-122"/>
                <a:ea typeface="微软雅黑" panose="020B0503020204020204" pitchFamily="34" charset="-122"/>
              </a:rPr>
              <a:t>Github</a:t>
            </a:r>
            <a:r>
              <a:rPr lang="zh-CN" altLang="en-US" dirty="0">
                <a:solidFill>
                  <a:schemeClr val="accent1"/>
                </a:solidFill>
                <a:latin typeface="微软雅黑" panose="020B0503020204020204" pitchFamily="34" charset="-122"/>
                <a:ea typeface="微软雅黑" panose="020B0503020204020204" pitchFamily="34" charset="-122"/>
              </a:rPr>
              <a:t>中的数据集大小为</a:t>
            </a:r>
            <a:r>
              <a:rPr lang="en-US" altLang="zh-CN" dirty="0">
                <a:solidFill>
                  <a:schemeClr val="accent1"/>
                </a:solidFill>
                <a:latin typeface="微软雅黑" panose="020B0503020204020204" pitchFamily="34" charset="-122"/>
                <a:ea typeface="微软雅黑" panose="020B0503020204020204" pitchFamily="34" charset="-122"/>
              </a:rPr>
              <a:t>24.5MB</a:t>
            </a:r>
            <a:r>
              <a:rPr lang="zh-CN" altLang="en-US" dirty="0">
                <a:solidFill>
                  <a:schemeClr val="accent1"/>
                </a:solidFill>
                <a:latin typeface="微软雅黑" panose="020B0503020204020204" pitchFamily="34" charset="-122"/>
                <a:ea typeface="微软雅黑" panose="020B0503020204020204" pitchFamily="34" charset="-122"/>
              </a:rPr>
              <a:t>。为了扩展</a:t>
            </a:r>
            <a:r>
              <a:rPr lang="en-US" altLang="zh-CN" dirty="0">
                <a:solidFill>
                  <a:schemeClr val="accent1"/>
                </a:solidFill>
                <a:latin typeface="微软雅黑" panose="020B0503020204020204" pitchFamily="34" charset="-122"/>
                <a:ea typeface="微软雅黑" panose="020B0503020204020204" pitchFamily="34" charset="-122"/>
              </a:rPr>
              <a:t>weather</a:t>
            </a:r>
            <a:r>
              <a:rPr lang="zh-CN" altLang="en-US" dirty="0">
                <a:solidFill>
                  <a:schemeClr val="accent1"/>
                </a:solidFill>
                <a:latin typeface="微软雅黑" panose="020B0503020204020204" pitchFamily="34" charset="-122"/>
                <a:ea typeface="微软雅黑" panose="020B0503020204020204" pitchFamily="34" charset="-122"/>
              </a:rPr>
              <a:t>数据集的大小，通过</a:t>
            </a:r>
            <a:r>
              <a:rPr lang="en-US" altLang="zh-CN" dirty="0">
                <a:solidFill>
                  <a:schemeClr val="accent1"/>
                </a:solidFill>
                <a:latin typeface="微软雅黑" panose="020B0503020204020204" pitchFamily="34" charset="-122"/>
                <a:ea typeface="微软雅黑" panose="020B0503020204020204" pitchFamily="34" charset="-122"/>
              </a:rPr>
              <a:t>Python</a:t>
            </a:r>
            <a:r>
              <a:rPr lang="zh-CN" altLang="en-US" dirty="0">
                <a:solidFill>
                  <a:schemeClr val="accent1"/>
                </a:solidFill>
                <a:latin typeface="微软雅黑" panose="020B0503020204020204" pitchFamily="34" charset="-122"/>
                <a:ea typeface="微软雅黑" panose="020B0503020204020204" pitchFamily="34" charset="-122"/>
              </a:rPr>
              <a:t>程序将数据规模扩展大小为</a:t>
            </a:r>
            <a:r>
              <a:rPr lang="en-US" altLang="zh-CN" dirty="0">
                <a:solidFill>
                  <a:schemeClr val="accent1"/>
                </a:solidFill>
                <a:latin typeface="微软雅黑" panose="020B0503020204020204" pitchFamily="34" charset="-122"/>
                <a:ea typeface="微软雅黑" panose="020B0503020204020204" pitchFamily="34" charset="-122"/>
              </a:rPr>
              <a:t>485.2MB</a:t>
            </a:r>
            <a:r>
              <a:rPr lang="zh-CN" altLang="en-US" dirty="0">
                <a:solidFill>
                  <a:schemeClr val="accent1"/>
                </a:solidFill>
                <a:latin typeface="微软雅黑" panose="020B0503020204020204" pitchFamily="34" charset="-122"/>
                <a:ea typeface="微软雅黑" panose="020B0503020204020204" pitchFamily="34" charset="-122"/>
              </a:rPr>
              <a:t>、</a:t>
            </a:r>
            <a:r>
              <a:rPr lang="en-US" altLang="zh-CN" dirty="0">
                <a:solidFill>
                  <a:schemeClr val="accent1"/>
                </a:solidFill>
                <a:latin typeface="微软雅黑" panose="020B0503020204020204" pitchFamily="34" charset="-122"/>
                <a:ea typeface="微软雅黑" panose="020B0503020204020204" pitchFamily="34" charset="-122"/>
              </a:rPr>
              <a:t>1.02GB</a:t>
            </a:r>
            <a:r>
              <a:rPr lang="zh-CN" altLang="en-US" dirty="0">
                <a:solidFill>
                  <a:schemeClr val="accent1"/>
                </a:solidFill>
                <a:latin typeface="微软雅黑" panose="020B0503020204020204" pitchFamily="34" charset="-122"/>
                <a:ea typeface="微软雅黑" panose="020B0503020204020204" pitchFamily="34" charset="-122"/>
              </a:rPr>
              <a:t>、</a:t>
            </a:r>
            <a:r>
              <a:rPr lang="en-US" altLang="zh-CN" dirty="0">
                <a:solidFill>
                  <a:schemeClr val="accent1"/>
                </a:solidFill>
                <a:latin typeface="微软雅黑" panose="020B0503020204020204" pitchFamily="34" charset="-122"/>
                <a:ea typeface="微软雅黑" panose="020B0503020204020204" pitchFamily="34" charset="-122"/>
              </a:rPr>
              <a:t>3.02GB</a:t>
            </a:r>
            <a:r>
              <a:rPr lang="zh-CN" altLang="en-US" dirty="0">
                <a:solidFill>
                  <a:schemeClr val="accent1"/>
                </a:solidFill>
                <a:latin typeface="微软雅黑" panose="020B0503020204020204" pitchFamily="34" charset="-122"/>
                <a:ea typeface="微软雅黑" panose="020B0503020204020204" pitchFamily="34" charset="-122"/>
              </a:rPr>
              <a:t>、</a:t>
            </a:r>
            <a:r>
              <a:rPr lang="en-US" altLang="zh-CN" dirty="0">
                <a:solidFill>
                  <a:schemeClr val="accent1"/>
                </a:solidFill>
                <a:latin typeface="微软雅黑" panose="020B0503020204020204" pitchFamily="34" charset="-122"/>
                <a:ea typeface="微软雅黑" panose="020B0503020204020204" pitchFamily="34" charset="-122"/>
              </a:rPr>
              <a:t>5.02GB</a:t>
            </a:r>
            <a:r>
              <a:rPr lang="zh-CN" altLang="en-US" dirty="0">
                <a:solidFill>
                  <a:schemeClr val="accent1"/>
                </a:solidFill>
                <a:latin typeface="微软雅黑" panose="020B0503020204020204" pitchFamily="34" charset="-122"/>
                <a:ea typeface="微软雅黑" panose="020B0503020204020204" pitchFamily="34" charset="-122"/>
              </a:rPr>
              <a:t>、</a:t>
            </a:r>
            <a:r>
              <a:rPr lang="en-US" altLang="zh-CN" dirty="0">
                <a:solidFill>
                  <a:schemeClr val="accent1"/>
                </a:solidFill>
                <a:latin typeface="微软雅黑" panose="020B0503020204020204" pitchFamily="34" charset="-122"/>
                <a:ea typeface="微软雅黑" panose="020B0503020204020204" pitchFamily="34" charset="-122"/>
              </a:rPr>
              <a:t>8.02GB</a:t>
            </a:r>
            <a:r>
              <a:rPr lang="zh-CN" altLang="en-US" dirty="0">
                <a:solidFill>
                  <a:schemeClr val="accent1"/>
                </a:solidFill>
                <a:latin typeface="微软雅黑" panose="020B0503020204020204" pitchFamily="34" charset="-122"/>
                <a:ea typeface="微软雅黑" panose="020B0503020204020204" pitchFamily="34" charset="-122"/>
              </a:rPr>
              <a:t>。</a:t>
            </a:r>
          </a:p>
        </p:txBody>
      </p:sp>
      <p:sp>
        <p:nvSpPr>
          <p:cNvPr id="25" name="Freeform 12"/>
          <p:cNvSpPr>
            <a:spLocks/>
          </p:cNvSpPr>
          <p:nvPr/>
        </p:nvSpPr>
        <p:spPr bwMode="auto">
          <a:xfrm>
            <a:off x="1617663" y="4108450"/>
            <a:ext cx="528637" cy="530225"/>
          </a:xfrm>
          <a:custGeom>
            <a:avLst/>
            <a:gdLst>
              <a:gd name="T0" fmla="*/ 0 w 1446"/>
              <a:gd name="T1" fmla="*/ 0 h 1446"/>
              <a:gd name="T2" fmla="*/ 528637 w 1446"/>
              <a:gd name="T3" fmla="*/ 0 h 1446"/>
              <a:gd name="T4" fmla="*/ 528637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12"/>
          <p:cNvSpPr>
            <a:spLocks/>
          </p:cNvSpPr>
          <p:nvPr/>
        </p:nvSpPr>
        <p:spPr bwMode="auto">
          <a:xfrm flipH="1" flipV="1">
            <a:off x="10347325" y="5551488"/>
            <a:ext cx="528638" cy="530225"/>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876277153"/>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1.94444E-6 4.07031E-7 L 0.39132 0.09806 " pathEditMode="relative" rAng="0" ptsTypes="AA">
                                      <p:cBhvr>
                                        <p:cTn id="8" dur="500" spd="-99900" fill="hold"/>
                                        <p:tgtEl>
                                          <p:spTgt spid="25"/>
                                        </p:tgtEl>
                                        <p:attrNameLst>
                                          <p:attrName>ppt_x,ppt_y</p:attrName>
                                        </p:attrNameLst>
                                      </p:cBhvr>
                                      <p:rCtr x="19600" y="4900"/>
                                    </p:animMotion>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35" presetClass="path" presetSubtype="0" accel="50000" decel="50000" fill="hold" grpId="1" nodeType="withEffect">
                                  <p:stCondLst>
                                    <p:cond delay="0"/>
                                  </p:stCondLst>
                                  <p:childTnLst>
                                    <p:animMotion origin="layout" path="M -1.94444E-6 -2.22222E-6 L -0.38194 -0.11227 " pathEditMode="relative" rAng="0" ptsTypes="AA">
                                      <p:cBhvr>
                                        <p:cTn id="12" dur="500" spd="-99900" fill="hold"/>
                                        <p:tgtEl>
                                          <p:spTgt spid="26"/>
                                        </p:tgtEl>
                                        <p:attrNameLst>
                                          <p:attrName>ppt_x,ppt_y</p:attrName>
                                        </p:attrNameLst>
                                      </p:cBhvr>
                                      <p:rCtr x="-19000" y="-5500"/>
                                    </p:animMotion>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animEffect transition="in" filter="wipe(up)">
                                      <p:cBhvr>
                                        <p:cTn id="2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25" grpId="0" animBg="1"/>
      <p:bldP spid="25" grpId="1" animBg="1"/>
      <p:bldP spid="26" grpId="0" animBg="1"/>
      <p:bldP spid="26"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7"/>
          <p:cNvSpPr txBox="1">
            <a:spLocks noChangeArrowheads="1"/>
          </p:cNvSpPr>
          <p:nvPr/>
        </p:nvSpPr>
        <p:spPr bwMode="auto">
          <a:xfrm>
            <a:off x="1012825" y="176213"/>
            <a:ext cx="24224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4.2</a:t>
            </a:r>
            <a:r>
              <a:rPr lang="zh-CN" altLang="en-US" sz="3000" b="1" dirty="0" smtClean="0">
                <a:solidFill>
                  <a:schemeClr val="accent1"/>
                </a:solidFill>
                <a:latin typeface="微软雅黑" panose="020B0503020204020204" pitchFamily="34" charset="-122"/>
                <a:ea typeface="微软雅黑" panose="020B0503020204020204" pitchFamily="34" charset="-122"/>
              </a:rPr>
              <a:t> 对比方案</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Freeform 10"/>
          <p:cNvSpPr>
            <a:spLocks/>
          </p:cNvSpPr>
          <p:nvPr/>
        </p:nvSpPr>
        <p:spPr bwMode="auto">
          <a:xfrm>
            <a:off x="1227138" y="1060450"/>
            <a:ext cx="4154487" cy="3376662"/>
          </a:xfrm>
          <a:custGeom>
            <a:avLst/>
            <a:gdLst>
              <a:gd name="T0" fmla="*/ 147012 w 5228"/>
              <a:gd name="T1" fmla="*/ 0 h 6450"/>
              <a:gd name="T2" fmla="*/ 4008269 w 5228"/>
              <a:gd name="T3" fmla="*/ 0 h 6450"/>
              <a:gd name="T4" fmla="*/ 4154487 w 5228"/>
              <a:gd name="T5" fmla="*/ 143876 h 6450"/>
              <a:gd name="T6" fmla="*/ 4154487 w 5228"/>
              <a:gd name="T7" fmla="*/ 4899612 h 6450"/>
              <a:gd name="T8" fmla="*/ 4008269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headEnd/>
            <a:tailEnd/>
          </a:ln>
        </p:spPr>
        <p:txBody>
          <a:bodyPr/>
          <a:lstStyle/>
          <a:p>
            <a:endParaRPr lang="zh-CN" altLang="en-US"/>
          </a:p>
        </p:txBody>
      </p:sp>
      <p:sp>
        <p:nvSpPr>
          <p:cNvPr id="7" name="Freeform 11"/>
          <p:cNvSpPr>
            <a:spLocks/>
          </p:cNvSpPr>
          <p:nvPr/>
        </p:nvSpPr>
        <p:spPr bwMode="auto">
          <a:xfrm>
            <a:off x="1112838"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2"/>
          <p:cNvSpPr>
            <a:spLocks/>
          </p:cNvSpPr>
          <p:nvPr/>
        </p:nvSpPr>
        <p:spPr bwMode="auto">
          <a:xfrm>
            <a:off x="1112838"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TextBox 6"/>
          <p:cNvSpPr txBox="1">
            <a:spLocks noChangeArrowheads="1"/>
          </p:cNvSpPr>
          <p:nvPr/>
        </p:nvSpPr>
        <p:spPr bwMode="auto">
          <a:xfrm>
            <a:off x="1366838" y="1309688"/>
            <a:ext cx="22209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dirty="0" smtClean="0">
                <a:solidFill>
                  <a:schemeClr val="accent2"/>
                </a:solidFill>
                <a:latin typeface="微软雅黑" panose="020B0503020204020204" pitchFamily="34" charset="-122"/>
                <a:ea typeface="微软雅黑" panose="020B0503020204020204" pitchFamily="34" charset="-122"/>
              </a:rPr>
              <a:t>存储方案</a:t>
            </a:r>
            <a:endParaRPr lang="zh-CN" altLang="en-US" sz="2600" dirty="0">
              <a:solidFill>
                <a:schemeClr val="accent2"/>
              </a:solidFill>
              <a:latin typeface="微软雅黑" panose="020B0503020204020204" pitchFamily="34" charset="-122"/>
              <a:ea typeface="微软雅黑" panose="020B0503020204020204" pitchFamily="34" charset="-122"/>
            </a:endParaRPr>
          </a:p>
        </p:txBody>
      </p:sp>
      <p:sp>
        <p:nvSpPr>
          <p:cNvPr id="10" name="TextBox 7"/>
          <p:cNvSpPr txBox="1">
            <a:spLocks noChangeArrowheads="1"/>
          </p:cNvSpPr>
          <p:nvPr/>
        </p:nvSpPr>
        <p:spPr bwMode="auto">
          <a:xfrm>
            <a:off x="1412875" y="1997075"/>
            <a:ext cx="34337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dirty="0" smtClean="0">
                <a:solidFill>
                  <a:schemeClr val="accent1"/>
                </a:solidFill>
                <a:latin typeface="微软雅黑" panose="020B0503020204020204" pitchFamily="34" charset="-122"/>
                <a:ea typeface="微软雅黑" panose="020B0503020204020204" pitchFamily="34" charset="-122"/>
              </a:rPr>
              <a:t>说明</a:t>
            </a:r>
            <a:r>
              <a:rPr lang="zh-CN" altLang="en-US" dirty="0" smtClean="0">
                <a:solidFill>
                  <a:schemeClr val="accent1"/>
                </a:solidFill>
                <a:latin typeface="微软雅黑" panose="020B0503020204020204" pitchFamily="34" charset="-122"/>
                <a:ea typeface="微软雅黑" panose="020B0503020204020204" pitchFamily="34" charset="-122"/>
              </a:rPr>
              <a:t>：相同</a:t>
            </a:r>
            <a:r>
              <a:rPr lang="zh-CN" altLang="en-US" dirty="0">
                <a:solidFill>
                  <a:schemeClr val="accent1"/>
                </a:solidFill>
                <a:latin typeface="微软雅黑" panose="020B0503020204020204" pitchFamily="34" charset="-122"/>
                <a:ea typeface="微软雅黑" panose="020B0503020204020204" pitchFamily="34" charset="-122"/>
              </a:rPr>
              <a:t>的数据集、相同的</a:t>
            </a:r>
            <a:r>
              <a:rPr lang="en-US" altLang="zh-CN" dirty="0">
                <a:solidFill>
                  <a:schemeClr val="accent1"/>
                </a:solidFill>
                <a:latin typeface="微软雅黑" panose="020B0503020204020204" pitchFamily="34" charset="-122"/>
                <a:ea typeface="微软雅黑" panose="020B0503020204020204" pitchFamily="34" charset="-122"/>
              </a:rPr>
              <a:t>SQL</a:t>
            </a:r>
            <a:r>
              <a:rPr lang="zh-CN" altLang="en-US" dirty="0">
                <a:solidFill>
                  <a:schemeClr val="accent1"/>
                </a:solidFill>
                <a:latin typeface="微软雅黑" panose="020B0503020204020204" pitchFamily="34" charset="-122"/>
                <a:ea typeface="微软雅黑" panose="020B0503020204020204" pitchFamily="34" charset="-122"/>
              </a:rPr>
              <a:t>查询负载，通过数据集存储大小进行存储方案的对比</a:t>
            </a:r>
          </a:p>
        </p:txBody>
      </p:sp>
      <p:sp>
        <p:nvSpPr>
          <p:cNvPr id="11" name="Freeform 10"/>
          <p:cNvSpPr>
            <a:spLocks/>
          </p:cNvSpPr>
          <p:nvPr/>
        </p:nvSpPr>
        <p:spPr bwMode="auto">
          <a:xfrm>
            <a:off x="6045200" y="1060450"/>
            <a:ext cx="4154488" cy="3376662"/>
          </a:xfrm>
          <a:custGeom>
            <a:avLst/>
            <a:gdLst>
              <a:gd name="T0" fmla="*/ 147012 w 5228"/>
              <a:gd name="T1" fmla="*/ 0 h 6450"/>
              <a:gd name="T2" fmla="*/ 4008270 w 5228"/>
              <a:gd name="T3" fmla="*/ 0 h 6450"/>
              <a:gd name="T4" fmla="*/ 4154488 w 5228"/>
              <a:gd name="T5" fmla="*/ 143876 h 6450"/>
              <a:gd name="T6" fmla="*/ 4154488 w 5228"/>
              <a:gd name="T7" fmla="*/ 4899612 h 6450"/>
              <a:gd name="T8" fmla="*/ 4008270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headEnd/>
            <a:tailEnd/>
          </a:ln>
        </p:spPr>
        <p:txBody>
          <a:bodyPr/>
          <a:lstStyle/>
          <a:p>
            <a:endParaRPr lang="zh-CN" altLang="en-US"/>
          </a:p>
        </p:txBody>
      </p:sp>
      <p:sp>
        <p:nvSpPr>
          <p:cNvPr id="12" name="Freeform 11"/>
          <p:cNvSpPr>
            <a:spLocks/>
          </p:cNvSpPr>
          <p:nvPr/>
        </p:nvSpPr>
        <p:spPr bwMode="auto">
          <a:xfrm>
            <a:off x="5930900"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12"/>
          <p:cNvSpPr>
            <a:spLocks/>
          </p:cNvSpPr>
          <p:nvPr/>
        </p:nvSpPr>
        <p:spPr bwMode="auto">
          <a:xfrm>
            <a:off x="5930900"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TextBox 11"/>
          <p:cNvSpPr txBox="1">
            <a:spLocks noChangeArrowheads="1"/>
          </p:cNvSpPr>
          <p:nvPr/>
        </p:nvSpPr>
        <p:spPr bwMode="auto">
          <a:xfrm>
            <a:off x="6184900" y="1309688"/>
            <a:ext cx="22209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dirty="0" smtClean="0">
                <a:solidFill>
                  <a:schemeClr val="accent2"/>
                </a:solidFill>
                <a:latin typeface="微软雅黑" panose="020B0503020204020204" pitchFamily="34" charset="-122"/>
                <a:ea typeface="微软雅黑" panose="020B0503020204020204" pitchFamily="34" charset="-122"/>
              </a:rPr>
              <a:t>查询方案</a:t>
            </a:r>
            <a:endParaRPr lang="zh-CN" altLang="en-US" sz="2600" dirty="0">
              <a:solidFill>
                <a:schemeClr val="accent2"/>
              </a:solidFill>
              <a:latin typeface="微软雅黑" panose="020B0503020204020204" pitchFamily="34" charset="-122"/>
              <a:ea typeface="微软雅黑" panose="020B0503020204020204" pitchFamily="34" charset="-122"/>
            </a:endParaRPr>
          </a:p>
        </p:txBody>
      </p:sp>
      <p:sp>
        <p:nvSpPr>
          <p:cNvPr id="15" name="TextBox 13"/>
          <p:cNvSpPr txBox="1">
            <a:spLocks noChangeArrowheads="1"/>
          </p:cNvSpPr>
          <p:nvPr/>
        </p:nvSpPr>
        <p:spPr bwMode="auto">
          <a:xfrm>
            <a:off x="6196013" y="1997075"/>
            <a:ext cx="34321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dirty="0">
                <a:solidFill>
                  <a:schemeClr val="accent1"/>
                </a:solidFill>
                <a:latin typeface="微软雅黑" panose="020B0503020204020204" pitchFamily="34" charset="-122"/>
                <a:ea typeface="微软雅黑" panose="020B0503020204020204" pitchFamily="34" charset="-122"/>
              </a:rPr>
              <a:t>说明</a:t>
            </a:r>
            <a:r>
              <a:rPr lang="zh-CN" altLang="en-US" b="1" dirty="0" smtClean="0">
                <a:solidFill>
                  <a:schemeClr val="accent1"/>
                </a:solidFill>
                <a:latin typeface="微软雅黑" panose="020B0503020204020204" pitchFamily="34" charset="-122"/>
                <a:ea typeface="微软雅黑" panose="020B0503020204020204" pitchFamily="34" charset="-122"/>
              </a:rPr>
              <a:t>一</a:t>
            </a:r>
            <a:r>
              <a:rPr lang="zh-CN" altLang="en-US" dirty="0" smtClean="0">
                <a:solidFill>
                  <a:schemeClr val="accent1"/>
                </a:solidFill>
                <a:latin typeface="微软雅黑" panose="020B0503020204020204" pitchFamily="34" charset="-122"/>
                <a:ea typeface="微软雅黑" panose="020B0503020204020204" pitchFamily="34" charset="-122"/>
              </a:rPr>
              <a:t>：</a:t>
            </a:r>
            <a:r>
              <a:rPr lang="en-US" altLang="zh-CN" dirty="0" err="1">
                <a:solidFill>
                  <a:schemeClr val="accent1"/>
                </a:solidFill>
                <a:latin typeface="微软雅黑" panose="020B0503020204020204" pitchFamily="34" charset="-122"/>
                <a:ea typeface="微软雅黑" panose="020B0503020204020204" pitchFamily="34" charset="-122"/>
              </a:rPr>
              <a:t>Zenvisage</a:t>
            </a:r>
            <a:r>
              <a:rPr lang="zh-CN" altLang="en-US" dirty="0">
                <a:solidFill>
                  <a:schemeClr val="accent1"/>
                </a:solidFill>
                <a:latin typeface="微软雅黑" panose="020B0503020204020204" pitchFamily="34" charset="-122"/>
                <a:ea typeface="微软雅黑" panose="020B0503020204020204" pitchFamily="34" charset="-122"/>
              </a:rPr>
              <a:t>中的</a:t>
            </a:r>
            <a:r>
              <a:rPr lang="en-US" altLang="zh-CN" dirty="0" err="1">
                <a:solidFill>
                  <a:schemeClr val="accent1"/>
                </a:solidFill>
                <a:latin typeface="微软雅黑" panose="020B0503020204020204" pitchFamily="34" charset="-122"/>
                <a:ea typeface="微软雅黑" panose="020B0503020204020204" pitchFamily="34" charset="-122"/>
              </a:rPr>
              <a:t>jdbc</a:t>
            </a:r>
            <a:r>
              <a:rPr lang="zh-CN" altLang="en-US" dirty="0">
                <a:solidFill>
                  <a:schemeClr val="accent1"/>
                </a:solidFill>
                <a:latin typeface="微软雅黑" panose="020B0503020204020204" pitchFamily="34" charset="-122"/>
                <a:ea typeface="微软雅黑" panose="020B0503020204020204" pitchFamily="34" charset="-122"/>
              </a:rPr>
              <a:t>方式查询、本文研究方案查询以及</a:t>
            </a:r>
            <a:r>
              <a:rPr lang="en-US" altLang="zh-CN" dirty="0" err="1">
                <a:solidFill>
                  <a:schemeClr val="accent1"/>
                </a:solidFill>
                <a:latin typeface="微软雅黑" panose="020B0503020204020204" pitchFamily="34" charset="-122"/>
                <a:ea typeface="微软雅黑" panose="020B0503020204020204" pitchFamily="34" charset="-122"/>
              </a:rPr>
              <a:t>Postgresql</a:t>
            </a:r>
            <a:r>
              <a:rPr lang="zh-CN" altLang="en-US" dirty="0">
                <a:solidFill>
                  <a:schemeClr val="accent1"/>
                </a:solidFill>
                <a:latin typeface="微软雅黑" panose="020B0503020204020204" pitchFamily="34" charset="-122"/>
                <a:ea typeface="微软雅黑" panose="020B0503020204020204" pitchFamily="34" charset="-122"/>
              </a:rPr>
              <a:t>管理器查询等三方面进行查询效率对比</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algn="just" eaLnBrk="1" hangingPunct="1"/>
            <a:endParaRPr lang="zh-CN" altLang="en-US" dirty="0" smtClean="0">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dirty="0" smtClean="0">
                <a:solidFill>
                  <a:schemeClr val="accent1"/>
                </a:solidFill>
                <a:latin typeface="微软雅黑" panose="020B0503020204020204" pitchFamily="34" charset="-122"/>
                <a:ea typeface="微软雅黑" panose="020B0503020204020204" pitchFamily="34" charset="-122"/>
              </a:rPr>
              <a:t>说明二</a:t>
            </a:r>
            <a:r>
              <a:rPr lang="zh-CN" altLang="en-US" dirty="0">
                <a:solidFill>
                  <a:schemeClr val="accent1"/>
                </a:solidFill>
                <a:latin typeface="微软雅黑" panose="020B0503020204020204" pitchFamily="34" charset="-122"/>
                <a:ea typeface="微软雅黑" panose="020B0503020204020204" pitchFamily="34" charset="-122"/>
              </a:rPr>
              <a:t>：针对现有的</a:t>
            </a:r>
            <a:r>
              <a:rPr lang="en-US" altLang="zh-CN" dirty="0">
                <a:solidFill>
                  <a:schemeClr val="accent1"/>
                </a:solidFill>
                <a:latin typeface="微软雅黑" panose="020B0503020204020204" pitchFamily="34" charset="-122"/>
                <a:ea typeface="微软雅黑" panose="020B0503020204020204" pitchFamily="34" charset="-122"/>
              </a:rPr>
              <a:t>Spark SQL</a:t>
            </a:r>
            <a:r>
              <a:rPr lang="zh-CN" altLang="en-US" dirty="0">
                <a:solidFill>
                  <a:schemeClr val="accent1"/>
                </a:solidFill>
                <a:latin typeface="微软雅黑" panose="020B0503020204020204" pitchFamily="34" charset="-122"/>
                <a:ea typeface="微软雅黑" panose="020B0503020204020204" pitchFamily="34" charset="-122"/>
              </a:rPr>
              <a:t>中不同查询方案下的时间性能对比</a:t>
            </a:r>
          </a:p>
        </p:txBody>
      </p:sp>
      <p:sp>
        <p:nvSpPr>
          <p:cNvPr id="18" name="TextBox 10"/>
          <p:cNvSpPr txBox="1">
            <a:spLocks noChangeArrowheads="1"/>
          </p:cNvSpPr>
          <p:nvPr/>
        </p:nvSpPr>
        <p:spPr bwMode="auto">
          <a:xfrm>
            <a:off x="2092672" y="5085184"/>
            <a:ext cx="8432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accent1"/>
                </a:solidFill>
                <a:latin typeface="微软雅黑" panose="020B0503020204020204" pitchFamily="34" charset="-122"/>
                <a:ea typeface="微软雅黑" panose="020B0503020204020204" pitchFamily="34" charset="-122"/>
              </a:rPr>
              <a:t>为了保证查询结果的准确性，每次查询执行都是在执行结果稳定时记录，且每个查询的查询执行时间都是执行三次后计算平均时间而</a:t>
            </a:r>
            <a:r>
              <a:rPr lang="zh-CN" altLang="en-US" dirty="0" smtClean="0">
                <a:solidFill>
                  <a:schemeClr val="accent1"/>
                </a:solidFill>
                <a:latin typeface="微软雅黑" panose="020B0503020204020204" pitchFamily="34" charset="-122"/>
                <a:ea typeface="微软雅黑" panose="020B0503020204020204" pitchFamily="34" charset="-122"/>
              </a:rPr>
              <a:t>得来</a:t>
            </a:r>
            <a:r>
              <a:rPr lang="zh-CN" altLang="en-US" dirty="0">
                <a:solidFill>
                  <a:schemeClr val="accent1"/>
                </a:solidFill>
                <a:latin typeface="微软雅黑" panose="020B0503020204020204" pitchFamily="34" charset="-122"/>
                <a:ea typeface="微软雅黑" panose="020B0503020204020204" pitchFamily="34" charset="-122"/>
              </a:rPr>
              <a:t>。</a:t>
            </a:r>
            <a:endParaRPr lang="en-US" altLang="zh-CN" b="1" dirty="0">
              <a:solidFill>
                <a:schemeClr val="accent1"/>
              </a:solidFill>
              <a:latin typeface="+mn-ea"/>
              <a:ea typeface="+mn-ea"/>
            </a:endParaRPr>
          </a:p>
        </p:txBody>
      </p:sp>
      <p:sp>
        <p:nvSpPr>
          <p:cNvPr id="19" name="Freeform 8"/>
          <p:cNvSpPr>
            <a:spLocks/>
          </p:cNvSpPr>
          <p:nvPr/>
        </p:nvSpPr>
        <p:spPr bwMode="auto">
          <a:xfrm>
            <a:off x="1633885" y="5172373"/>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1973500667"/>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500"/>
                                        <p:tgtEl>
                                          <p:spTgt spid="15"/>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par>
                                <p:cTn id="14" presetID="63" presetClass="path" presetSubtype="0" accel="50000" decel="50000" fill="hold" grpId="1" nodeType="withEffect">
                                  <p:stCondLst>
                                    <p:cond delay="0"/>
                                  </p:stCondLst>
                                  <p:childTnLst>
                                    <p:animMotion origin="layout" path="M 4.55551E-6 -1.85185E-6 L -0.07458 -1.85185E-6 " pathEditMode="relative" rAng="0" ptsTypes="AA">
                                      <p:cBhvr>
                                        <p:cTn id="15" dur="500" spd="-99900" fill="hold"/>
                                        <p:tgtEl>
                                          <p:spTgt spid="19"/>
                                        </p:tgtEl>
                                        <p:attrNameLst>
                                          <p:attrName>ppt_x,ppt_y</p:attrName>
                                        </p:attrNameLst>
                                      </p:cBhvr>
                                      <p:rCtr x="-3736" y="0"/>
                                    </p:animMotion>
                                  </p:childTnLst>
                                </p:cTn>
                              </p:par>
                              <p:par>
                                <p:cTn id="16" presetID="22" presetClass="entr" presetSubtype="1"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up)">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5" grpId="0" autoUpdateAnimBg="0"/>
      <p:bldP spid="18" grpId="0" autoUpdateAnimBg="0"/>
      <p:bldP spid="19" grpId="0" animBg="1"/>
      <p:bldP spid="19"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7"/>
          <p:cNvSpPr txBox="1">
            <a:spLocks noChangeArrowheads="1"/>
          </p:cNvSpPr>
          <p:nvPr/>
        </p:nvSpPr>
        <p:spPr bwMode="auto">
          <a:xfrm>
            <a:off x="1012825" y="176213"/>
            <a:ext cx="552266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4.2 </a:t>
            </a:r>
            <a:r>
              <a:rPr lang="zh-CN" altLang="en-US" sz="3000" b="1" dirty="0" smtClean="0">
                <a:solidFill>
                  <a:schemeClr val="accent1"/>
                </a:solidFill>
                <a:latin typeface="微软雅黑" panose="020B0503020204020204" pitchFamily="34" charset="-122"/>
                <a:ea typeface="微软雅黑" panose="020B0503020204020204" pitchFamily="34" charset="-122"/>
              </a:rPr>
              <a:t>结果与分析 </a:t>
            </a:r>
            <a:r>
              <a:rPr lang="en-US" altLang="zh-CN" sz="2400" dirty="0" smtClean="0">
                <a:solidFill>
                  <a:schemeClr val="accent1"/>
                </a:solidFill>
                <a:latin typeface="微软雅黑" panose="020B0503020204020204" pitchFamily="34" charset="-122"/>
                <a:ea typeface="微软雅黑" panose="020B0503020204020204" pitchFamily="34" charset="-122"/>
              </a:rPr>
              <a:t>—— </a:t>
            </a:r>
            <a:r>
              <a:rPr lang="zh-CN" altLang="en-US" sz="2400" dirty="0" smtClean="0">
                <a:solidFill>
                  <a:schemeClr val="accent1"/>
                </a:solidFill>
                <a:latin typeface="微软雅黑" panose="020B0503020204020204" pitchFamily="34" charset="-122"/>
                <a:ea typeface="微软雅黑" panose="020B0503020204020204" pitchFamily="34" charset="-122"/>
              </a:rPr>
              <a:t>存储方案对比</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4" name="图片 3"/>
          <p:cNvPicPr>
            <a:picLocks noChangeAspect="1"/>
          </p:cNvPicPr>
          <p:nvPr/>
        </p:nvPicPr>
        <p:blipFill>
          <a:blip r:embed="rId2"/>
          <a:stretch>
            <a:fillRect/>
          </a:stretch>
        </p:blipFill>
        <p:spPr>
          <a:xfrm>
            <a:off x="901700" y="874580"/>
            <a:ext cx="6996881" cy="4210604"/>
          </a:xfrm>
          <a:prstGeom prst="rect">
            <a:avLst/>
          </a:prstGeom>
        </p:spPr>
      </p:pic>
      <p:sp>
        <p:nvSpPr>
          <p:cNvPr id="5" name="TextBox 10"/>
          <p:cNvSpPr txBox="1">
            <a:spLocks noChangeArrowheads="1"/>
          </p:cNvSpPr>
          <p:nvPr/>
        </p:nvSpPr>
        <p:spPr bwMode="auto">
          <a:xfrm>
            <a:off x="1501813" y="5445224"/>
            <a:ext cx="8432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buFont typeface="Arial" panose="020B0604020202020204" pitchFamily="34" charset="0"/>
              <a:buChar char="•"/>
            </a:pPr>
            <a:r>
              <a:rPr lang="zh-CN" altLang="en-US" dirty="0">
                <a:solidFill>
                  <a:schemeClr val="accent1"/>
                </a:solidFill>
                <a:latin typeface="微软雅黑" panose="020B0503020204020204" pitchFamily="34" charset="-122"/>
                <a:ea typeface="微软雅黑" panose="020B0503020204020204" pitchFamily="34" charset="-122"/>
              </a:rPr>
              <a:t>关系数据库行存储结构占用了很大表</a:t>
            </a:r>
            <a:r>
              <a:rPr lang="zh-CN" altLang="en-US" dirty="0" smtClean="0">
                <a:solidFill>
                  <a:schemeClr val="accent1"/>
                </a:solidFill>
                <a:latin typeface="微软雅黑" panose="020B0503020204020204" pitchFamily="34" charset="-122"/>
                <a:ea typeface="微软雅黑" panose="020B0503020204020204" pitchFamily="34" charset="-122"/>
              </a:rPr>
              <a:t>空间</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marL="285750" indent="-285750" eaLnBrk="1" hangingPunct="1">
              <a:buFont typeface="Arial" panose="020B0604020202020204" pitchFamily="34" charset="0"/>
              <a:buChar char="•"/>
            </a:pPr>
            <a:r>
              <a:rPr lang="en-US" altLang="zh-CN" dirty="0" smtClean="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文件系统不会影响数据集</a:t>
            </a:r>
            <a:r>
              <a:rPr lang="zh-CN" altLang="en-US" dirty="0" smtClean="0">
                <a:solidFill>
                  <a:schemeClr val="accent1"/>
                </a:solidFill>
                <a:latin typeface="微软雅黑" panose="020B0503020204020204" pitchFamily="34" charset="-122"/>
                <a:ea typeface="微软雅黑" panose="020B0503020204020204" pitchFamily="34" charset="-122"/>
              </a:rPr>
              <a:t>大小</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marL="285750" indent="-285750" eaLnBrk="1" hangingPunct="1">
              <a:buFont typeface="Arial" panose="020B0604020202020204" pitchFamily="34" charset="0"/>
              <a:buChar char="•"/>
            </a:pPr>
            <a:r>
              <a:rPr lang="zh-CN" altLang="en-US" dirty="0" smtClean="0">
                <a:solidFill>
                  <a:schemeClr val="accent1"/>
                </a:solidFill>
                <a:latin typeface="微软雅黑" panose="020B0503020204020204" pitchFamily="34" charset="-122"/>
                <a:ea typeface="微软雅黑" panose="020B0503020204020204" pitchFamily="34" charset="-122"/>
              </a:rPr>
              <a:t>转</a:t>
            </a:r>
            <a:r>
              <a:rPr lang="zh-CN" altLang="en-US" dirty="0">
                <a:solidFill>
                  <a:schemeClr val="accent1"/>
                </a:solidFill>
                <a:latin typeface="微软雅黑" panose="020B0503020204020204" pitchFamily="34" charset="-122"/>
                <a:ea typeface="微软雅黑" panose="020B0503020204020204" pitchFamily="34" charset="-122"/>
              </a:rPr>
              <a:t>成</a:t>
            </a:r>
            <a:r>
              <a:rPr lang="en-US" altLang="zh-CN" dirty="0">
                <a:solidFill>
                  <a:schemeClr val="accent1"/>
                </a:solidFill>
                <a:latin typeface="微软雅黑" panose="020B0503020204020204" pitchFamily="34" charset="-122"/>
                <a:ea typeface="微软雅黑" panose="020B0503020204020204" pitchFamily="34" charset="-122"/>
              </a:rPr>
              <a:t>Parquet</a:t>
            </a:r>
            <a:r>
              <a:rPr lang="zh-CN" altLang="en-US" dirty="0">
                <a:solidFill>
                  <a:schemeClr val="accent1"/>
                </a:solidFill>
                <a:latin typeface="微软雅黑" panose="020B0503020204020204" pitchFamily="34" charset="-122"/>
                <a:ea typeface="微软雅黑" panose="020B0503020204020204" pitchFamily="34" charset="-122"/>
              </a:rPr>
              <a:t>格式，对数据集的存储性能均有大幅度</a:t>
            </a:r>
            <a:r>
              <a:rPr lang="zh-CN" altLang="en-US" dirty="0" smtClean="0">
                <a:solidFill>
                  <a:schemeClr val="accent1"/>
                </a:solidFill>
                <a:latin typeface="微软雅黑" panose="020B0503020204020204" pitchFamily="34" charset="-122"/>
                <a:ea typeface="微软雅黑" panose="020B0503020204020204" pitchFamily="34" charset="-122"/>
              </a:rPr>
              <a:t>提升</a:t>
            </a:r>
            <a:endParaRPr lang="en-US" altLang="zh-CN" b="1" dirty="0">
              <a:solidFill>
                <a:schemeClr val="accent1"/>
              </a:solidFill>
              <a:latin typeface="+mn-ea"/>
              <a:ea typeface="+mn-ea"/>
            </a:endParaRPr>
          </a:p>
        </p:txBody>
      </p:sp>
      <p:sp>
        <p:nvSpPr>
          <p:cNvPr id="6" name="Freeform 8"/>
          <p:cNvSpPr>
            <a:spLocks/>
          </p:cNvSpPr>
          <p:nvPr/>
        </p:nvSpPr>
        <p:spPr bwMode="auto">
          <a:xfrm>
            <a:off x="1043026" y="5532413"/>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3729954312"/>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63" presetClass="path" presetSubtype="0" accel="50000" decel="50000" fill="hold" grpId="1" nodeType="withEffect">
                                  <p:stCondLst>
                                    <p:cond delay="0"/>
                                  </p:stCondLst>
                                  <p:childTnLst>
                                    <p:animMotion origin="layout" path="M 4.55551E-6 -1.85185E-6 L -0.07458 -1.85185E-6 " pathEditMode="relative" rAng="0" ptsTypes="AA">
                                      <p:cBhvr>
                                        <p:cTn id="8" dur="500" spd="-99900" fill="hold"/>
                                        <p:tgtEl>
                                          <p:spTgt spid="6"/>
                                        </p:tgtEl>
                                        <p:attrNameLst>
                                          <p:attrName>ppt_x,ppt_y</p:attrName>
                                        </p:attrNameLst>
                                      </p:cBhvr>
                                      <p:rCtr x="-3736" y="0"/>
                                    </p:animMotion>
                                  </p:childTnLst>
                                </p:cTn>
                              </p:par>
                              <p:par>
                                <p:cTn id="9" presetID="22" presetClass="entr" presetSubtype="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p:bldP spid="6"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7"/>
          <p:cNvSpPr txBox="1">
            <a:spLocks noChangeArrowheads="1"/>
          </p:cNvSpPr>
          <p:nvPr/>
        </p:nvSpPr>
        <p:spPr bwMode="auto">
          <a:xfrm>
            <a:off x="1012825" y="176213"/>
            <a:ext cx="550022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4.2 </a:t>
            </a:r>
            <a:r>
              <a:rPr lang="zh-CN" altLang="en-US" sz="3000" b="1" dirty="0" smtClean="0">
                <a:solidFill>
                  <a:schemeClr val="accent1"/>
                </a:solidFill>
                <a:latin typeface="微软雅黑" panose="020B0503020204020204" pitchFamily="34" charset="-122"/>
                <a:ea typeface="微软雅黑" panose="020B0503020204020204" pitchFamily="34" charset="-122"/>
              </a:rPr>
              <a:t>结果与分析</a:t>
            </a:r>
            <a:r>
              <a:rPr lang="zh-CN" altLang="en-US" sz="2400" dirty="0" smtClean="0">
                <a:solidFill>
                  <a:schemeClr val="accent1"/>
                </a:solidFill>
                <a:latin typeface="微软雅黑" panose="020B0503020204020204" pitchFamily="34" charset="-122"/>
                <a:ea typeface="微软雅黑" panose="020B0503020204020204" pitchFamily="34" charset="-122"/>
              </a:rPr>
              <a:t> </a:t>
            </a:r>
            <a:r>
              <a:rPr lang="en-US" altLang="zh-CN" sz="2400" dirty="0" smtClean="0">
                <a:solidFill>
                  <a:schemeClr val="accent1"/>
                </a:solidFill>
                <a:latin typeface="微软雅黑" panose="020B0503020204020204" pitchFamily="34" charset="-122"/>
                <a:ea typeface="微软雅黑" panose="020B0503020204020204" pitchFamily="34" charset="-122"/>
              </a:rPr>
              <a:t>—— </a:t>
            </a:r>
            <a:r>
              <a:rPr lang="zh-CN" altLang="en-US" sz="2400" dirty="0" smtClean="0">
                <a:solidFill>
                  <a:schemeClr val="accent1"/>
                </a:solidFill>
                <a:latin typeface="微软雅黑" panose="020B0503020204020204" pitchFamily="34" charset="-122"/>
                <a:ea typeface="微软雅黑" panose="020B0503020204020204" pitchFamily="34" charset="-122"/>
              </a:rPr>
              <a:t>查询</a:t>
            </a:r>
            <a:r>
              <a:rPr lang="zh-CN" altLang="en-US" sz="2400" dirty="0">
                <a:solidFill>
                  <a:schemeClr val="accent1"/>
                </a:solidFill>
                <a:latin typeface="微软雅黑" panose="020B0503020204020204" pitchFamily="34" charset="-122"/>
                <a:ea typeface="微软雅黑" panose="020B0503020204020204" pitchFamily="34" charset="-122"/>
              </a:rPr>
              <a:t>方案对比</a:t>
            </a:r>
          </a:p>
        </p:txBody>
      </p:sp>
      <p:sp>
        <p:nvSpPr>
          <p:cNvPr id="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TextBox 10"/>
          <p:cNvSpPr txBox="1">
            <a:spLocks noChangeArrowheads="1"/>
          </p:cNvSpPr>
          <p:nvPr/>
        </p:nvSpPr>
        <p:spPr bwMode="auto">
          <a:xfrm>
            <a:off x="1501813" y="5445224"/>
            <a:ext cx="8432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buFont typeface="Arial" panose="020B0604020202020204" pitchFamily="34" charset="0"/>
              <a:buChar char="•"/>
            </a:pPr>
            <a:r>
              <a:rPr lang="zh-CN" altLang="en-US" dirty="0">
                <a:solidFill>
                  <a:schemeClr val="accent1"/>
                </a:solidFill>
                <a:latin typeface="微软雅黑" panose="020B0503020204020204" pitchFamily="34" charset="-122"/>
                <a:ea typeface="微软雅黑" panose="020B0503020204020204" pitchFamily="34" charset="-122"/>
              </a:rPr>
              <a:t>在查询时间上，随着数据集的增加，各方案中的查询时间基本呈上升</a:t>
            </a:r>
            <a:r>
              <a:rPr lang="zh-CN" altLang="en-US" dirty="0" smtClean="0">
                <a:solidFill>
                  <a:schemeClr val="accent1"/>
                </a:solidFill>
                <a:latin typeface="微软雅黑" panose="020B0503020204020204" pitchFamily="34" charset="-122"/>
                <a:ea typeface="微软雅黑" panose="020B0503020204020204" pitchFamily="34" charset="-122"/>
              </a:rPr>
              <a:t>趋势</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marL="285750" indent="-285750" eaLnBrk="1" hangingPunct="1">
              <a:buFont typeface="Arial" panose="020B0604020202020204" pitchFamily="34" charset="0"/>
              <a:buChar char="•"/>
            </a:pPr>
            <a:r>
              <a:rPr lang="zh-CN" altLang="en-US" dirty="0" smtClean="0">
                <a:solidFill>
                  <a:schemeClr val="accent1"/>
                </a:solidFill>
                <a:latin typeface="微软雅黑" panose="020B0503020204020204" pitchFamily="34" charset="-122"/>
                <a:ea typeface="微软雅黑" panose="020B0503020204020204" pitchFamily="34" charset="-122"/>
              </a:rPr>
              <a:t>在</a:t>
            </a:r>
            <a:r>
              <a:rPr lang="en-US" altLang="zh-CN" dirty="0">
                <a:solidFill>
                  <a:schemeClr val="accent1"/>
                </a:solidFill>
                <a:latin typeface="微软雅黑" panose="020B0503020204020204" pitchFamily="34" charset="-122"/>
                <a:ea typeface="微软雅黑" panose="020B0503020204020204" pitchFamily="34" charset="-122"/>
              </a:rPr>
              <a:t>24.5MB~8.02GB</a:t>
            </a:r>
            <a:r>
              <a:rPr lang="zh-CN" altLang="en-US" dirty="0">
                <a:solidFill>
                  <a:schemeClr val="accent1"/>
                </a:solidFill>
                <a:latin typeface="微软雅黑" panose="020B0503020204020204" pitchFamily="34" charset="-122"/>
                <a:ea typeface="微软雅黑" panose="020B0503020204020204" pitchFamily="34" charset="-122"/>
              </a:rPr>
              <a:t>的数据集上，</a:t>
            </a:r>
            <a:r>
              <a:rPr lang="en-US" altLang="zh-CN" dirty="0">
                <a:solidFill>
                  <a:schemeClr val="accent1"/>
                </a:solidFill>
                <a:latin typeface="微软雅黑" panose="020B0503020204020204" pitchFamily="34" charset="-122"/>
                <a:ea typeface="微软雅黑" panose="020B0503020204020204" pitchFamily="34" charset="-122"/>
              </a:rPr>
              <a:t>Spark SQL</a:t>
            </a:r>
            <a:r>
              <a:rPr lang="zh-CN" altLang="en-US" dirty="0">
                <a:solidFill>
                  <a:schemeClr val="accent1"/>
                </a:solidFill>
                <a:latin typeface="微软雅黑" panose="020B0503020204020204" pitchFamily="34" charset="-122"/>
                <a:ea typeface="微软雅黑" panose="020B0503020204020204" pitchFamily="34" charset="-122"/>
              </a:rPr>
              <a:t>的数据查询方案在数据集更大的情况下明显</a:t>
            </a:r>
            <a:r>
              <a:rPr lang="zh-CN" altLang="en-US" dirty="0" smtClean="0">
                <a:solidFill>
                  <a:schemeClr val="accent1"/>
                </a:solidFill>
                <a:latin typeface="微软雅黑" panose="020B0503020204020204" pitchFamily="34" charset="-122"/>
                <a:ea typeface="微软雅黑" panose="020B0503020204020204" pitchFamily="34" charset="-122"/>
              </a:rPr>
              <a:t>优越</a:t>
            </a:r>
            <a:endParaRPr lang="en-US" altLang="zh-CN" b="1" dirty="0">
              <a:solidFill>
                <a:schemeClr val="accent1"/>
              </a:solidFill>
              <a:latin typeface="+mn-ea"/>
              <a:ea typeface="+mn-ea"/>
            </a:endParaRPr>
          </a:p>
        </p:txBody>
      </p:sp>
      <p:sp>
        <p:nvSpPr>
          <p:cNvPr id="11" name="Freeform 8"/>
          <p:cNvSpPr>
            <a:spLocks/>
          </p:cNvSpPr>
          <p:nvPr/>
        </p:nvSpPr>
        <p:spPr bwMode="auto">
          <a:xfrm>
            <a:off x="1043026" y="5532413"/>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6" name="图片 15"/>
          <p:cNvPicPr>
            <a:picLocks noChangeAspect="1"/>
          </p:cNvPicPr>
          <p:nvPr/>
        </p:nvPicPr>
        <p:blipFill>
          <a:blip r:embed="rId2"/>
          <a:stretch>
            <a:fillRect/>
          </a:stretch>
        </p:blipFill>
        <p:spPr>
          <a:xfrm>
            <a:off x="6458421" y="1128497"/>
            <a:ext cx="5710065" cy="3092591"/>
          </a:xfrm>
          <a:prstGeom prst="rect">
            <a:avLst/>
          </a:prstGeom>
        </p:spPr>
      </p:pic>
      <p:pic>
        <p:nvPicPr>
          <p:cNvPr id="15" name="图片 14"/>
          <p:cNvPicPr>
            <a:picLocks noChangeAspect="1"/>
          </p:cNvPicPr>
          <p:nvPr/>
        </p:nvPicPr>
        <p:blipFill>
          <a:blip r:embed="rId3"/>
          <a:stretch>
            <a:fillRect/>
          </a:stretch>
        </p:blipFill>
        <p:spPr>
          <a:xfrm>
            <a:off x="33971" y="940009"/>
            <a:ext cx="6529182" cy="3929151"/>
          </a:xfrm>
          <a:prstGeom prst="rect">
            <a:avLst/>
          </a:prstGeom>
        </p:spPr>
      </p:pic>
    </p:spTree>
    <p:extLst>
      <p:ext uri="{BB962C8B-B14F-4D97-AF65-F5344CB8AC3E}">
        <p14:creationId xmlns:p14="http://schemas.microsoft.com/office/powerpoint/2010/main" val="26679052"/>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63" presetClass="path" presetSubtype="0" accel="50000" decel="50000" fill="hold" grpId="1" nodeType="withEffect">
                                  <p:stCondLst>
                                    <p:cond delay="0"/>
                                  </p:stCondLst>
                                  <p:childTnLst>
                                    <p:animMotion origin="layout" path="M 4.55551E-6 -1.85185E-6 L -0.07458 -1.85185E-6 " pathEditMode="relative" rAng="0" ptsTypes="AA">
                                      <p:cBhvr>
                                        <p:cTn id="8" dur="500" spd="-99900" fill="hold"/>
                                        <p:tgtEl>
                                          <p:spTgt spid="11"/>
                                        </p:tgtEl>
                                        <p:attrNameLst>
                                          <p:attrName>ppt_x,ppt_y</p:attrName>
                                        </p:attrNameLst>
                                      </p:cBhvr>
                                      <p:rCtr x="-3736" y="0"/>
                                    </p:animMotion>
                                  </p:childTnLst>
                                </p:cTn>
                              </p:par>
                              <p:par>
                                <p:cTn id="9" presetID="22" presetClass="entr" presetSubtype="1"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nimBg="1"/>
      <p:bldP spid="11"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7"/>
          <p:cNvSpPr txBox="1">
            <a:spLocks noChangeArrowheads="1"/>
          </p:cNvSpPr>
          <p:nvPr/>
        </p:nvSpPr>
        <p:spPr bwMode="auto">
          <a:xfrm>
            <a:off x="1012825" y="176213"/>
            <a:ext cx="700429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4.2 </a:t>
            </a:r>
            <a:r>
              <a:rPr lang="zh-CN" altLang="en-US" sz="3000" b="1" dirty="0" smtClean="0">
                <a:solidFill>
                  <a:schemeClr val="accent1"/>
                </a:solidFill>
                <a:latin typeface="微软雅黑" panose="020B0503020204020204" pitchFamily="34" charset="-122"/>
                <a:ea typeface="微软雅黑" panose="020B0503020204020204" pitchFamily="34" charset="-122"/>
              </a:rPr>
              <a:t>结果与分析</a:t>
            </a:r>
            <a:r>
              <a:rPr lang="zh-CN" altLang="en-US" sz="2400" dirty="0" smtClean="0">
                <a:solidFill>
                  <a:schemeClr val="accent1"/>
                </a:solidFill>
                <a:latin typeface="微软雅黑" panose="020B0503020204020204" pitchFamily="34" charset="-122"/>
                <a:ea typeface="微软雅黑" panose="020B0503020204020204" pitchFamily="34" charset="-122"/>
              </a:rPr>
              <a:t> </a:t>
            </a:r>
            <a:r>
              <a:rPr lang="en-US" altLang="zh-CN" sz="2400" dirty="0" smtClean="0">
                <a:solidFill>
                  <a:schemeClr val="accent1"/>
                </a:solidFill>
                <a:latin typeface="微软雅黑" panose="020B0503020204020204" pitchFamily="34" charset="-122"/>
                <a:ea typeface="微软雅黑" panose="020B0503020204020204" pitchFamily="34" charset="-122"/>
              </a:rPr>
              <a:t>—— Spark SQL</a:t>
            </a:r>
            <a:r>
              <a:rPr lang="zh-CN" altLang="en-US" sz="2400" dirty="0" smtClean="0">
                <a:solidFill>
                  <a:schemeClr val="accent1"/>
                </a:solidFill>
                <a:latin typeface="微软雅黑" panose="020B0503020204020204" pitchFamily="34" charset="-122"/>
                <a:ea typeface="微软雅黑" panose="020B0503020204020204" pitchFamily="34" charset="-122"/>
              </a:rPr>
              <a:t>查询</a:t>
            </a:r>
            <a:r>
              <a:rPr lang="zh-CN" altLang="en-US" sz="2400" dirty="0">
                <a:solidFill>
                  <a:schemeClr val="accent1"/>
                </a:solidFill>
                <a:latin typeface="微软雅黑" panose="020B0503020204020204" pitchFamily="34" charset="-122"/>
                <a:ea typeface="微软雅黑" panose="020B0503020204020204" pitchFamily="34" charset="-122"/>
              </a:rPr>
              <a:t>方案对比</a:t>
            </a:r>
          </a:p>
        </p:txBody>
      </p:sp>
      <p:sp>
        <p:nvSpPr>
          <p:cNvPr id="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TextBox 10"/>
          <p:cNvSpPr txBox="1">
            <a:spLocks noChangeArrowheads="1"/>
          </p:cNvSpPr>
          <p:nvPr/>
        </p:nvSpPr>
        <p:spPr bwMode="auto">
          <a:xfrm>
            <a:off x="1372592" y="5589240"/>
            <a:ext cx="8432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buFont typeface="Arial" panose="020B0604020202020204" pitchFamily="34" charset="0"/>
              <a:buChar char="•"/>
            </a:pPr>
            <a:r>
              <a:rPr lang="en-US" altLang="zh-CN" dirty="0" smtClean="0">
                <a:solidFill>
                  <a:schemeClr val="accent1"/>
                </a:solidFill>
                <a:latin typeface="微软雅黑" panose="020B0503020204020204" pitchFamily="34" charset="-122"/>
                <a:ea typeface="微软雅黑" panose="020B0503020204020204" pitchFamily="34" charset="-122"/>
              </a:rPr>
              <a:t>a: </a:t>
            </a:r>
            <a:r>
              <a:rPr lang="zh-CN" altLang="en-US" dirty="0" smtClean="0">
                <a:solidFill>
                  <a:schemeClr val="accent1"/>
                </a:solidFill>
                <a:latin typeface="微软雅黑" panose="020B0503020204020204" pitchFamily="34" charset="-122"/>
                <a:ea typeface="微软雅黑" panose="020B0503020204020204" pitchFamily="34" charset="-122"/>
              </a:rPr>
              <a:t>通过</a:t>
            </a:r>
            <a:r>
              <a:rPr lang="en-US" altLang="zh-CN" dirty="0" err="1" smtClean="0">
                <a:solidFill>
                  <a:schemeClr val="accent1"/>
                </a:solidFill>
                <a:latin typeface="微软雅黑" panose="020B0503020204020204" pitchFamily="34" charset="-122"/>
                <a:ea typeface="微软雅黑" panose="020B0503020204020204" pitchFamily="34" charset="-122"/>
              </a:rPr>
              <a:t>jdbc</a:t>
            </a:r>
            <a:r>
              <a:rPr lang="zh-CN" altLang="en-US" dirty="0" smtClean="0">
                <a:solidFill>
                  <a:schemeClr val="accent1"/>
                </a:solidFill>
                <a:latin typeface="微软雅黑" panose="020B0503020204020204" pitchFamily="34" charset="-122"/>
                <a:ea typeface="微软雅黑" panose="020B0503020204020204" pitchFamily="34" charset="-122"/>
              </a:rPr>
              <a:t>操作</a:t>
            </a:r>
            <a:r>
              <a:rPr lang="zh-CN" altLang="en-US" dirty="0">
                <a:solidFill>
                  <a:schemeClr val="accent1"/>
                </a:solidFill>
                <a:latin typeface="微软雅黑" panose="020B0503020204020204" pitchFamily="34" charset="-122"/>
                <a:ea typeface="微软雅黑" panose="020B0503020204020204" pitchFamily="34" charset="-122"/>
              </a:rPr>
              <a:t>，</a:t>
            </a:r>
            <a:r>
              <a:rPr lang="en-US" altLang="zh-CN" dirty="0" smtClean="0">
                <a:solidFill>
                  <a:schemeClr val="accent1"/>
                </a:solidFill>
                <a:latin typeface="微软雅黑" panose="020B0503020204020204" pitchFamily="34" charset="-122"/>
                <a:ea typeface="微软雅黑" panose="020B0503020204020204" pitchFamily="34" charset="-122"/>
              </a:rPr>
              <a:t>  b: </a:t>
            </a:r>
            <a:r>
              <a:rPr lang="zh-CN" altLang="en-US" dirty="0" smtClean="0">
                <a:solidFill>
                  <a:schemeClr val="accent1"/>
                </a:solidFill>
                <a:latin typeface="微软雅黑" panose="020B0503020204020204" pitchFamily="34" charset="-122"/>
                <a:ea typeface="微软雅黑" panose="020B0503020204020204" pitchFamily="34" charset="-122"/>
              </a:rPr>
              <a:t>直接对数据集操作，   </a:t>
            </a:r>
            <a:r>
              <a:rPr lang="en-US" altLang="zh-CN" dirty="0" smtClean="0">
                <a:solidFill>
                  <a:schemeClr val="accent1"/>
                </a:solidFill>
                <a:latin typeface="微软雅黑" panose="020B0503020204020204" pitchFamily="34" charset="-122"/>
                <a:ea typeface="微软雅黑" panose="020B0503020204020204" pitchFamily="34" charset="-122"/>
              </a:rPr>
              <a:t>c: </a:t>
            </a:r>
            <a:r>
              <a:rPr lang="zh-CN" altLang="en-US" dirty="0" smtClean="0">
                <a:solidFill>
                  <a:schemeClr val="accent1"/>
                </a:solidFill>
                <a:latin typeface="微软雅黑" panose="020B0503020204020204" pitchFamily="34" charset="-122"/>
                <a:ea typeface="微软雅黑" panose="020B0503020204020204" pitchFamily="34" charset="-122"/>
              </a:rPr>
              <a:t>对</a:t>
            </a:r>
            <a:r>
              <a:rPr lang="en-US" altLang="zh-CN" dirty="0" smtClean="0">
                <a:solidFill>
                  <a:schemeClr val="accent1"/>
                </a:solidFill>
                <a:latin typeface="微软雅黑" panose="020B0503020204020204" pitchFamily="34" charset="-122"/>
                <a:ea typeface="微软雅黑" panose="020B0503020204020204" pitchFamily="34" charset="-122"/>
              </a:rPr>
              <a:t>Parquet</a:t>
            </a:r>
            <a:r>
              <a:rPr lang="zh-CN" altLang="en-US" dirty="0" smtClean="0">
                <a:solidFill>
                  <a:schemeClr val="accent1"/>
                </a:solidFill>
                <a:latin typeface="微软雅黑" panose="020B0503020204020204" pitchFamily="34" charset="-122"/>
                <a:ea typeface="微软雅黑" panose="020B0503020204020204" pitchFamily="34" charset="-122"/>
              </a:rPr>
              <a:t>文件操作</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marL="285750" indent="-285750" eaLnBrk="1" hangingPunct="1">
              <a:buFont typeface="Arial" panose="020B0604020202020204" pitchFamily="34" charset="0"/>
              <a:buChar char="•"/>
            </a:pPr>
            <a:r>
              <a:rPr lang="en-US" altLang="zh-CN" dirty="0" err="1" smtClean="0">
                <a:solidFill>
                  <a:schemeClr val="accent1"/>
                </a:solidFill>
                <a:latin typeface="微软雅黑" panose="020B0503020204020204" pitchFamily="34" charset="-122"/>
                <a:ea typeface="微软雅黑" panose="020B0503020204020204" pitchFamily="34" charset="-122"/>
              </a:rPr>
              <a:t>Jdbc</a:t>
            </a:r>
            <a:r>
              <a:rPr lang="zh-CN" altLang="en-US" dirty="0" smtClean="0">
                <a:solidFill>
                  <a:schemeClr val="accent1"/>
                </a:solidFill>
                <a:latin typeface="微软雅黑" panose="020B0503020204020204" pitchFamily="34" charset="-122"/>
                <a:ea typeface="微软雅黑" panose="020B0503020204020204" pitchFamily="34" charset="-122"/>
              </a:rPr>
              <a:t>与</a:t>
            </a:r>
            <a:r>
              <a:rPr lang="en-US" altLang="zh-CN" dirty="0" smtClean="0">
                <a:solidFill>
                  <a:schemeClr val="accent1"/>
                </a:solidFill>
                <a:latin typeface="微软雅黑" panose="020B0503020204020204" pitchFamily="34" charset="-122"/>
                <a:ea typeface="微软雅黑" panose="020B0503020204020204" pitchFamily="34" charset="-122"/>
              </a:rPr>
              <a:t>Parquet</a:t>
            </a:r>
            <a:r>
              <a:rPr lang="zh-CN" altLang="en-US" dirty="0" smtClean="0">
                <a:solidFill>
                  <a:schemeClr val="accent1"/>
                </a:solidFill>
                <a:latin typeface="微软雅黑" panose="020B0503020204020204" pitchFamily="34" charset="-122"/>
                <a:ea typeface="微软雅黑" panose="020B0503020204020204" pitchFamily="34" charset="-122"/>
              </a:rPr>
              <a:t>消耗时间差不多，在</a:t>
            </a:r>
            <a:r>
              <a:rPr lang="zh-CN" altLang="en-US" dirty="0">
                <a:solidFill>
                  <a:schemeClr val="accent1"/>
                </a:solidFill>
                <a:latin typeface="微软雅黑" panose="020B0503020204020204" pitchFamily="34" charset="-122"/>
                <a:ea typeface="微软雅黑" panose="020B0503020204020204" pitchFamily="34" charset="-122"/>
              </a:rPr>
              <a:t>数据量大时</a:t>
            </a:r>
            <a:r>
              <a:rPr lang="zh-CN" altLang="en-US" dirty="0" smtClean="0">
                <a:solidFill>
                  <a:schemeClr val="accent1"/>
                </a:solidFill>
                <a:latin typeface="微软雅黑" panose="020B0503020204020204" pitchFamily="34" charset="-122"/>
                <a:ea typeface="微软雅黑" panose="020B0503020204020204" pitchFamily="34" charset="-122"/>
              </a:rPr>
              <a:t>比</a:t>
            </a:r>
            <a:r>
              <a:rPr lang="en-US" altLang="zh-CN" dirty="0" smtClean="0">
                <a:solidFill>
                  <a:schemeClr val="accent1"/>
                </a:solidFill>
                <a:latin typeface="微软雅黑" panose="020B0503020204020204" pitchFamily="34" charset="-122"/>
                <a:ea typeface="微软雅黑" panose="020B0503020204020204" pitchFamily="34" charset="-122"/>
              </a:rPr>
              <a:t>c</a:t>
            </a:r>
            <a:r>
              <a:rPr lang="zh-CN" altLang="en-US" dirty="0" smtClean="0">
                <a:solidFill>
                  <a:schemeClr val="accent1"/>
                </a:solidFill>
                <a:latin typeface="微软雅黑" panose="020B0503020204020204" pitchFamily="34" charset="-122"/>
                <a:ea typeface="微软雅黑" panose="020B0503020204020204" pitchFamily="34" charset="-122"/>
              </a:rPr>
              <a:t>方式</a:t>
            </a:r>
            <a:r>
              <a:rPr lang="zh-CN" altLang="en-US" dirty="0">
                <a:solidFill>
                  <a:schemeClr val="accent1"/>
                </a:solidFill>
                <a:latin typeface="微软雅黑" panose="020B0503020204020204" pitchFamily="34" charset="-122"/>
                <a:ea typeface="微软雅黑" panose="020B0503020204020204" pitchFamily="34" charset="-122"/>
              </a:rPr>
              <a:t>查询更</a:t>
            </a:r>
            <a:r>
              <a:rPr lang="zh-CN" altLang="en-US" dirty="0" smtClean="0">
                <a:solidFill>
                  <a:schemeClr val="accent1"/>
                </a:solidFill>
                <a:latin typeface="微软雅黑" panose="020B0503020204020204" pitchFamily="34" charset="-122"/>
                <a:ea typeface="微软雅黑" panose="020B0503020204020204" pitchFamily="34" charset="-122"/>
              </a:rPr>
              <a:t>快</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marL="285750" indent="-285750" eaLnBrk="1" hangingPunct="1">
              <a:buFont typeface="Arial" panose="020B0604020202020204" pitchFamily="34" charset="0"/>
              <a:buChar char="•"/>
            </a:pPr>
            <a:r>
              <a:rPr lang="en-US" altLang="zh-CN" dirty="0" smtClean="0">
                <a:solidFill>
                  <a:schemeClr val="accent1"/>
                </a:solidFill>
                <a:latin typeface="微软雅黑" panose="020B0503020204020204" pitchFamily="34" charset="-122"/>
                <a:ea typeface="微软雅黑" panose="020B0503020204020204" pitchFamily="34" charset="-122"/>
              </a:rPr>
              <a:t>a</a:t>
            </a:r>
            <a:r>
              <a:rPr lang="zh-CN" altLang="en-US" dirty="0" smtClean="0">
                <a:solidFill>
                  <a:schemeClr val="accent1"/>
                </a:solidFill>
                <a:latin typeface="微软雅黑" panose="020B0503020204020204" pitchFamily="34" charset="-122"/>
                <a:ea typeface="微软雅黑" panose="020B0503020204020204" pitchFamily="34" charset="-122"/>
              </a:rPr>
              <a:t>方式需要配置</a:t>
            </a:r>
            <a:r>
              <a:rPr lang="en-US" altLang="zh-CN" dirty="0" err="1" smtClean="0">
                <a:solidFill>
                  <a:schemeClr val="accent1"/>
                </a:solidFill>
                <a:latin typeface="微软雅黑" panose="020B0503020204020204" pitchFamily="34" charset="-122"/>
                <a:ea typeface="微软雅黑" panose="020B0503020204020204" pitchFamily="34" charset="-122"/>
              </a:rPr>
              <a:t>Postgresql</a:t>
            </a:r>
            <a:r>
              <a:rPr lang="zh-CN" altLang="en-US" dirty="0" smtClean="0">
                <a:solidFill>
                  <a:schemeClr val="accent1"/>
                </a:solidFill>
                <a:latin typeface="微软雅黑" panose="020B0503020204020204" pitchFamily="34" charset="-122"/>
                <a:ea typeface="微软雅黑" panose="020B0503020204020204" pitchFamily="34" charset="-122"/>
              </a:rPr>
              <a:t>数据库，且底层操作动态性差</a:t>
            </a:r>
            <a:endParaRPr lang="en-US" altLang="zh-CN" b="1" dirty="0">
              <a:solidFill>
                <a:schemeClr val="accent1"/>
              </a:solidFill>
              <a:latin typeface="+mn-ea"/>
              <a:ea typeface="+mn-ea"/>
            </a:endParaRPr>
          </a:p>
        </p:txBody>
      </p:sp>
      <p:sp>
        <p:nvSpPr>
          <p:cNvPr id="13" name="Freeform 8"/>
          <p:cNvSpPr>
            <a:spLocks/>
          </p:cNvSpPr>
          <p:nvPr/>
        </p:nvSpPr>
        <p:spPr bwMode="auto">
          <a:xfrm>
            <a:off x="913805" y="5613713"/>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8" name="图片 7"/>
          <p:cNvPicPr>
            <a:picLocks noChangeAspect="1"/>
          </p:cNvPicPr>
          <p:nvPr/>
        </p:nvPicPr>
        <p:blipFill>
          <a:blip r:embed="rId2"/>
          <a:stretch>
            <a:fillRect/>
          </a:stretch>
        </p:blipFill>
        <p:spPr>
          <a:xfrm>
            <a:off x="901700" y="980728"/>
            <a:ext cx="6699411" cy="4032448"/>
          </a:xfrm>
          <a:prstGeom prst="rect">
            <a:avLst/>
          </a:prstGeom>
        </p:spPr>
      </p:pic>
    </p:spTree>
    <p:extLst>
      <p:ext uri="{BB962C8B-B14F-4D97-AF65-F5344CB8AC3E}">
        <p14:creationId xmlns:p14="http://schemas.microsoft.com/office/powerpoint/2010/main" val="3449072839"/>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63" presetClass="path" presetSubtype="0" accel="50000" decel="50000" fill="hold" grpId="1" nodeType="withEffect">
                                  <p:stCondLst>
                                    <p:cond delay="0"/>
                                  </p:stCondLst>
                                  <p:childTnLst>
                                    <p:animMotion origin="layout" path="M 4.55551E-6 -1.85185E-6 L -0.07458 -1.85185E-6 " pathEditMode="relative" rAng="0" ptsTypes="AA">
                                      <p:cBhvr>
                                        <p:cTn id="8" dur="500" spd="-99900" fill="hold"/>
                                        <p:tgtEl>
                                          <p:spTgt spid="13"/>
                                        </p:tgtEl>
                                        <p:attrNameLst>
                                          <p:attrName>ppt_x,ppt_y</p:attrName>
                                        </p:attrNameLst>
                                      </p:cBhvr>
                                      <p:rCtr x="-3736" y="0"/>
                                    </p:animMotion>
                                  </p:childTnLst>
                                </p:cTn>
                              </p:par>
                              <p:par>
                                <p:cTn id="9" presetID="22" presetClass="entr" presetSubtype="1"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nimBg="1"/>
      <p:bldP spid="1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2"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0723"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4" name="TextBox 77"/>
          <p:cNvSpPr txBox="1">
            <a:spLocks noChangeArrowheads="1"/>
          </p:cNvSpPr>
          <p:nvPr/>
        </p:nvSpPr>
        <p:spPr bwMode="auto">
          <a:xfrm>
            <a:off x="4602163" y="2852738"/>
            <a:ext cx="31686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200" b="1" dirty="0" smtClean="0">
                <a:solidFill>
                  <a:srgbClr val="004C54"/>
                </a:solidFill>
                <a:latin typeface="微软雅黑" panose="020B0503020204020204" pitchFamily="34" charset="-122"/>
                <a:ea typeface="微软雅黑" panose="020B0503020204020204" pitchFamily="34" charset="-122"/>
              </a:rPr>
              <a:t>总结展望</a:t>
            </a:r>
            <a:endParaRPr lang="zh-CN" altLang="en-US" sz="4200" b="1" dirty="0">
              <a:solidFill>
                <a:srgbClr val="004C54"/>
              </a:solidFill>
              <a:latin typeface="微软雅黑" panose="020B0503020204020204" pitchFamily="34" charset="-122"/>
              <a:ea typeface="微软雅黑" panose="020B0503020204020204" pitchFamily="34" charset="-122"/>
            </a:endParaRPr>
          </a:p>
        </p:txBody>
      </p:sp>
      <p:sp>
        <p:nvSpPr>
          <p:cNvPr id="30725"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5</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30726" name="Freeform 28"/>
          <p:cNvSpPr>
            <a:spLocks noEditPoints="1"/>
          </p:cNvSpPr>
          <p:nvPr/>
        </p:nvSpPr>
        <p:spPr bwMode="auto">
          <a:xfrm>
            <a:off x="5376863" y="850900"/>
            <a:ext cx="1511300" cy="1277938"/>
          </a:xfrm>
          <a:custGeom>
            <a:avLst/>
            <a:gdLst>
              <a:gd name="T0" fmla="*/ 1341013 w 923"/>
              <a:gd name="T1" fmla="*/ 0 h 771"/>
              <a:gd name="T2" fmla="*/ 1511300 w 923"/>
              <a:gd name="T3" fmla="*/ 172381 h 771"/>
              <a:gd name="T4" fmla="*/ 1460541 w 923"/>
              <a:gd name="T5" fmla="*/ 639798 h 771"/>
              <a:gd name="T6" fmla="*/ 1206748 w 923"/>
              <a:gd name="T7" fmla="*/ 689523 h 771"/>
              <a:gd name="T8" fmla="*/ 956229 w 923"/>
              <a:gd name="T9" fmla="*/ 1002792 h 771"/>
              <a:gd name="T10" fmla="*/ 956229 w 923"/>
              <a:gd name="T11" fmla="*/ 689523 h 771"/>
              <a:gd name="T12" fmla="*/ 821964 w 923"/>
              <a:gd name="T13" fmla="*/ 609963 h 771"/>
              <a:gd name="T14" fmla="*/ 1034823 w 923"/>
              <a:gd name="T15" fmla="*/ 609963 h 771"/>
              <a:gd name="T16" fmla="*/ 1034823 w 923"/>
              <a:gd name="T17" fmla="*/ 779028 h 771"/>
              <a:gd name="T18" fmla="*/ 1169088 w 923"/>
              <a:gd name="T19" fmla="*/ 609963 h 771"/>
              <a:gd name="T20" fmla="*/ 1341013 w 923"/>
              <a:gd name="T21" fmla="*/ 609963 h 771"/>
              <a:gd name="T22" fmla="*/ 1432706 w 923"/>
              <a:gd name="T23" fmla="*/ 518800 h 771"/>
              <a:gd name="T24" fmla="*/ 1404870 w 923"/>
              <a:gd name="T25" fmla="*/ 107738 h 771"/>
              <a:gd name="T26" fmla="*/ 496126 w 923"/>
              <a:gd name="T27" fmla="*/ 79560 h 771"/>
              <a:gd name="T28" fmla="*/ 404432 w 923"/>
              <a:gd name="T29" fmla="*/ 172381 h 771"/>
              <a:gd name="T30" fmla="*/ 370047 w 923"/>
              <a:gd name="T31" fmla="*/ 590073 h 771"/>
              <a:gd name="T32" fmla="*/ 325838 w 923"/>
              <a:gd name="T33" fmla="*/ 518800 h 771"/>
              <a:gd name="T34" fmla="*/ 376597 w 923"/>
              <a:gd name="T35" fmla="*/ 51383 h 771"/>
              <a:gd name="T36" fmla="*/ 212859 w 923"/>
              <a:gd name="T37" fmla="*/ 570182 h 771"/>
              <a:gd name="T38" fmla="*/ 73682 w 923"/>
              <a:gd name="T39" fmla="*/ 711071 h 771"/>
              <a:gd name="T40" fmla="*/ 352036 w 923"/>
              <a:gd name="T41" fmla="*/ 711071 h 771"/>
              <a:gd name="T42" fmla="*/ 596006 w 923"/>
              <a:gd name="T43" fmla="*/ 439239 h 771"/>
              <a:gd name="T44" fmla="*/ 427356 w 923"/>
              <a:gd name="T45" fmla="*/ 609963 h 771"/>
              <a:gd name="T46" fmla="*/ 763018 w 923"/>
              <a:gd name="T47" fmla="*/ 609963 h 771"/>
              <a:gd name="T48" fmla="*/ 448642 w 923"/>
              <a:gd name="T49" fmla="*/ 1239815 h 771"/>
              <a:gd name="T50" fmla="*/ 448642 w 923"/>
              <a:gd name="T51" fmla="*/ 996162 h 771"/>
              <a:gd name="T52" fmla="*/ 466653 w 923"/>
              <a:gd name="T53" fmla="*/ 1239815 h 771"/>
              <a:gd name="T54" fmla="*/ 730271 w 923"/>
              <a:gd name="T55" fmla="*/ 1277938 h 771"/>
              <a:gd name="T56" fmla="*/ 730271 w 923"/>
              <a:gd name="T57" fmla="*/ 996162 h 771"/>
              <a:gd name="T58" fmla="*/ 748282 w 923"/>
              <a:gd name="T59" fmla="*/ 1239815 h 771"/>
              <a:gd name="T60" fmla="*/ 854711 w 923"/>
              <a:gd name="T61" fmla="*/ 908314 h 771"/>
              <a:gd name="T62" fmla="*/ 443729 w 923"/>
              <a:gd name="T63" fmla="*/ 800576 h 771"/>
              <a:gd name="T64" fmla="*/ 338937 w 923"/>
              <a:gd name="T65" fmla="*/ 1239815 h 771"/>
              <a:gd name="T66" fmla="*/ 90056 w 923"/>
              <a:gd name="T67" fmla="*/ 1231528 h 771"/>
              <a:gd name="T68" fmla="*/ 90056 w 923"/>
              <a:gd name="T69" fmla="*/ 1030969 h 771"/>
              <a:gd name="T70" fmla="*/ 106430 w 923"/>
              <a:gd name="T71" fmla="*/ 1231528 h 771"/>
              <a:gd name="T72" fmla="*/ 284904 w 923"/>
              <a:gd name="T73" fmla="*/ 1254733 h 771"/>
              <a:gd name="T74" fmla="*/ 289816 w 923"/>
              <a:gd name="T75" fmla="*/ 868534 h 771"/>
              <a:gd name="T76" fmla="*/ 0 w 923"/>
              <a:gd name="T77" fmla="*/ 956382 h 771"/>
              <a:gd name="T78" fmla="*/ 90056 w 923"/>
              <a:gd name="T79" fmla="*/ 1231528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7" name="Oval 39"/>
          <p:cNvSpPr>
            <a:spLocks noChangeAspect="1" noChangeArrowheads="1"/>
          </p:cNvSpPr>
          <p:nvPr/>
        </p:nvSpPr>
        <p:spPr bwMode="auto">
          <a:xfrm>
            <a:off x="3252788" y="539273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30" name="Oval 42"/>
          <p:cNvSpPr>
            <a:spLocks noChangeAspect="1" noChangeArrowheads="1"/>
          </p:cNvSpPr>
          <p:nvPr/>
        </p:nvSpPr>
        <p:spPr bwMode="auto">
          <a:xfrm>
            <a:off x="7029450" y="539273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31" name="TextBox 22"/>
          <p:cNvSpPr txBox="1">
            <a:spLocks noChangeArrowheads="1"/>
          </p:cNvSpPr>
          <p:nvPr/>
        </p:nvSpPr>
        <p:spPr bwMode="auto">
          <a:xfrm>
            <a:off x="3402013" y="524033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accent2"/>
                </a:solidFill>
                <a:latin typeface="微软雅黑" panose="020B0503020204020204" pitchFamily="34" charset="-122"/>
                <a:ea typeface="微软雅黑" panose="020B0503020204020204" pitchFamily="34" charset="-122"/>
              </a:rPr>
              <a:t>终期总结</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30735" name="TextBox 26"/>
          <p:cNvSpPr txBox="1">
            <a:spLocks noChangeArrowheads="1"/>
          </p:cNvSpPr>
          <p:nvPr/>
        </p:nvSpPr>
        <p:spPr bwMode="auto">
          <a:xfrm>
            <a:off x="7178675" y="524033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accent2"/>
                </a:solidFill>
                <a:latin typeface="微软雅黑" panose="020B0503020204020204" pitchFamily="34" charset="-122"/>
                <a:ea typeface="微软雅黑" panose="020B0503020204020204" pitchFamily="34" charset="-122"/>
              </a:rPr>
              <a:t>下一步展望</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advTm="8561"/>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242"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3" name="Freeform 11"/>
          <p:cNvSpPr>
            <a:spLocks noEditPoints="1"/>
          </p:cNvSpPr>
          <p:nvPr/>
        </p:nvSpPr>
        <p:spPr bwMode="auto">
          <a:xfrm>
            <a:off x="5595938" y="936625"/>
            <a:ext cx="1152525" cy="1217613"/>
          </a:xfrm>
          <a:custGeom>
            <a:avLst/>
            <a:gdLst>
              <a:gd name="T0" fmla="*/ 719918 w 1404"/>
              <a:gd name="T1" fmla="*/ 0 h 1483"/>
              <a:gd name="T2" fmla="*/ 879991 w 1404"/>
              <a:gd name="T3" fmla="*/ 374398 h 1483"/>
              <a:gd name="T4" fmla="*/ 758499 w 1404"/>
              <a:gd name="T5" fmla="*/ 160104 h 1483"/>
              <a:gd name="T6" fmla="*/ 349698 w 1404"/>
              <a:gd name="T7" fmla="*/ 120694 h 1483"/>
              <a:gd name="T8" fmla="*/ 319325 w 1404"/>
              <a:gd name="T9" fmla="*/ 321029 h 1483"/>
              <a:gd name="T10" fmla="*/ 121491 w 1404"/>
              <a:gd name="T11" fmla="*/ 912183 h 1483"/>
              <a:gd name="T12" fmla="*/ 531114 w 1404"/>
              <a:gd name="T13" fmla="*/ 951594 h 1483"/>
              <a:gd name="T14" fmla="*/ 160894 w 1404"/>
              <a:gd name="T15" fmla="*/ 1073109 h 1483"/>
              <a:gd name="T16" fmla="*/ 0 w 1404"/>
              <a:gd name="T17" fmla="*/ 252883 h 1483"/>
              <a:gd name="T18" fmla="*/ 1022825 w 1404"/>
              <a:gd name="T19" fmla="*/ 392461 h 1483"/>
              <a:gd name="T20" fmla="*/ 1137749 w 1404"/>
              <a:gd name="T21" fmla="*/ 508228 h 1483"/>
              <a:gd name="T22" fmla="*/ 1003124 w 1404"/>
              <a:gd name="T23" fmla="*/ 834184 h 1483"/>
              <a:gd name="T24" fmla="*/ 1081108 w 1404"/>
              <a:gd name="T25" fmla="*/ 585407 h 1483"/>
              <a:gd name="T26" fmla="*/ 1051556 w 1404"/>
              <a:gd name="T27" fmla="*/ 515618 h 1483"/>
              <a:gd name="T28" fmla="*/ 902155 w 1404"/>
              <a:gd name="T29" fmla="*/ 429408 h 1483"/>
              <a:gd name="T30" fmla="*/ 1040884 w 1404"/>
              <a:gd name="T31" fmla="*/ 560775 h 1483"/>
              <a:gd name="T32" fmla="*/ 823349 w 1404"/>
              <a:gd name="T33" fmla="*/ 967194 h 1483"/>
              <a:gd name="T34" fmla="*/ 627157 w 1404"/>
              <a:gd name="T35" fmla="*/ 853068 h 1483"/>
              <a:gd name="T36" fmla="*/ 868498 w 1404"/>
              <a:gd name="T37" fmla="*/ 461429 h 1483"/>
              <a:gd name="T38" fmla="*/ 1040884 w 1404"/>
              <a:gd name="T39" fmla="*/ 560775 h 1483"/>
              <a:gd name="T40" fmla="*/ 556561 w 1404"/>
              <a:gd name="T41" fmla="*/ 1203655 h 1483"/>
              <a:gd name="T42" fmla="*/ 701037 w 1404"/>
              <a:gd name="T43" fmla="*/ 954057 h 1483"/>
              <a:gd name="T44" fmla="*/ 417010 w 1404"/>
              <a:gd name="T45" fmla="*/ 211830 h 1483"/>
              <a:gd name="T46" fmla="*/ 683799 w 1404"/>
              <a:gd name="T47" fmla="*/ 273409 h 1483"/>
              <a:gd name="T48" fmla="*/ 417010 w 1404"/>
              <a:gd name="T49" fmla="*/ 211830 h 1483"/>
              <a:gd name="T50" fmla="*/ 366115 w 1404"/>
              <a:gd name="T51" fmla="*/ 620712 h 1483"/>
              <a:gd name="T52" fmla="*/ 210147 w 1404"/>
              <a:gd name="T53" fmla="*/ 682290 h 1483"/>
              <a:gd name="T54" fmla="*/ 210147 w 1404"/>
              <a:gd name="T55" fmla="*/ 478671 h 1483"/>
              <a:gd name="T56" fmla="*/ 683799 w 1404"/>
              <a:gd name="T57" fmla="*/ 540249 h 1483"/>
              <a:gd name="T58" fmla="*/ 210147 w 1404"/>
              <a:gd name="T59" fmla="*/ 478671 h 1483"/>
              <a:gd name="T60" fmla="*/ 683799 w 1404"/>
              <a:gd name="T61" fmla="*/ 347303 h 1483"/>
              <a:gd name="T62" fmla="*/ 210147 w 1404"/>
              <a:gd name="T63" fmla="*/ 408882 h 1483"/>
              <a:gd name="T64" fmla="*/ 157610 w 1404"/>
              <a:gd name="T65" fmla="*/ 265198 h 1483"/>
              <a:gd name="T66" fmla="*/ 294698 w 1404"/>
              <a:gd name="T67" fmla="*/ 245493 h 1483"/>
              <a:gd name="T68" fmla="*/ 157610 w 1404"/>
              <a:gd name="T69" fmla="*/ 265198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44"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 name="TextBox 77"/>
          <p:cNvSpPr txBox="1">
            <a:spLocks noChangeArrowheads="1"/>
          </p:cNvSpPr>
          <p:nvPr/>
        </p:nvSpPr>
        <p:spPr bwMode="auto">
          <a:xfrm>
            <a:off x="4602163" y="3068638"/>
            <a:ext cx="31686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200" b="1" dirty="0" smtClean="0">
                <a:latin typeface="微软雅黑" panose="020B0503020204020204" pitchFamily="34" charset="-122"/>
                <a:ea typeface="微软雅黑" panose="020B0503020204020204" pitchFamily="34" charset="-122"/>
              </a:rPr>
              <a:t>项目简介</a:t>
            </a:r>
            <a:endParaRPr lang="zh-CN" altLang="en-US" sz="4200" b="1" dirty="0">
              <a:latin typeface="微软雅黑" panose="020B0503020204020204" pitchFamily="34" charset="-122"/>
              <a:ea typeface="微软雅黑" panose="020B0503020204020204" pitchFamily="34" charset="-122"/>
            </a:endParaRPr>
          </a:p>
        </p:txBody>
      </p:sp>
      <p:sp>
        <p:nvSpPr>
          <p:cNvPr id="10246"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latin typeface="微软雅黑" panose="020B0503020204020204" pitchFamily="34" charset="-122"/>
                <a:ea typeface="微软雅黑" panose="020B0503020204020204" pitchFamily="34" charset="-122"/>
              </a:rPr>
              <a:t>Part 1</a:t>
            </a:r>
          </a:p>
        </p:txBody>
      </p:sp>
      <p:sp>
        <p:nvSpPr>
          <p:cNvPr id="10247" name="Oval 39"/>
          <p:cNvSpPr>
            <a:spLocks noChangeAspect="1" noChangeArrowheads="1"/>
          </p:cNvSpPr>
          <p:nvPr/>
        </p:nvSpPr>
        <p:spPr bwMode="auto">
          <a:xfrm>
            <a:off x="3252788" y="539273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0" name="Oval 42"/>
          <p:cNvSpPr>
            <a:spLocks noChangeAspect="1" noChangeArrowheads="1"/>
          </p:cNvSpPr>
          <p:nvPr/>
        </p:nvSpPr>
        <p:spPr bwMode="auto">
          <a:xfrm>
            <a:off x="7029450" y="539273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1" name="TextBox 83"/>
          <p:cNvSpPr txBox="1">
            <a:spLocks noChangeArrowheads="1"/>
          </p:cNvSpPr>
          <p:nvPr/>
        </p:nvSpPr>
        <p:spPr bwMode="auto">
          <a:xfrm>
            <a:off x="3402013" y="524033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accent2"/>
                </a:solidFill>
                <a:latin typeface="微软雅黑" panose="020B0503020204020204" pitchFamily="34" charset="-122"/>
                <a:ea typeface="微软雅黑" panose="020B0503020204020204" pitchFamily="34" charset="-122"/>
              </a:rPr>
              <a:t>背景</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10256" name="TextBox 88"/>
          <p:cNvSpPr txBox="1">
            <a:spLocks noChangeArrowheads="1"/>
          </p:cNvSpPr>
          <p:nvPr/>
        </p:nvSpPr>
        <p:spPr bwMode="auto">
          <a:xfrm>
            <a:off x="7178675" y="5240338"/>
            <a:ext cx="2665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accent2"/>
                </a:solidFill>
                <a:latin typeface="微软雅黑" panose="020B0503020204020204" pitchFamily="34" charset="-122"/>
                <a:ea typeface="微软雅黑" panose="020B0503020204020204" pitchFamily="34" charset="-122"/>
              </a:rPr>
              <a:t>可视化分析</a:t>
            </a:r>
            <a:r>
              <a:rPr lang="zh-CN" altLang="en-US" sz="2400" dirty="0">
                <a:solidFill>
                  <a:schemeClr val="accent2"/>
                </a:solidFill>
                <a:latin typeface="微软雅黑" panose="020B0503020204020204" pitchFamily="34" charset="-122"/>
                <a:ea typeface="微软雅黑" panose="020B0503020204020204" pitchFamily="34" charset="-122"/>
              </a:rPr>
              <a:t>工具</a:t>
            </a:r>
          </a:p>
        </p:txBody>
      </p:sp>
      <p:sp>
        <p:nvSpPr>
          <p:cNvPr id="11" name="Oval 39"/>
          <p:cNvSpPr>
            <a:spLocks noChangeAspect="1" noChangeArrowheads="1"/>
          </p:cNvSpPr>
          <p:nvPr/>
        </p:nvSpPr>
        <p:spPr bwMode="auto">
          <a:xfrm>
            <a:off x="3252788" y="5885656"/>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3" name="TextBox 83"/>
          <p:cNvSpPr txBox="1">
            <a:spLocks noChangeArrowheads="1"/>
          </p:cNvSpPr>
          <p:nvPr/>
        </p:nvSpPr>
        <p:spPr bwMode="auto">
          <a:xfrm>
            <a:off x="3402013" y="5733256"/>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accent2"/>
                </a:solidFill>
                <a:latin typeface="微软雅黑" panose="020B0503020204020204" pitchFamily="34" charset="-122"/>
                <a:ea typeface="微软雅黑" panose="020B0503020204020204" pitchFamily="34" charset="-122"/>
              </a:rPr>
              <a:t>相关工作不足</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17" name="Oval 42"/>
          <p:cNvSpPr>
            <a:spLocks noChangeAspect="1" noChangeArrowheads="1"/>
          </p:cNvSpPr>
          <p:nvPr/>
        </p:nvSpPr>
        <p:spPr bwMode="auto">
          <a:xfrm>
            <a:off x="7025977" y="5878501"/>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8" name="TextBox 88"/>
          <p:cNvSpPr txBox="1">
            <a:spLocks noChangeArrowheads="1"/>
          </p:cNvSpPr>
          <p:nvPr/>
        </p:nvSpPr>
        <p:spPr bwMode="auto">
          <a:xfrm>
            <a:off x="7175202" y="5726101"/>
            <a:ext cx="2665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accent2"/>
                </a:solidFill>
                <a:latin typeface="微软雅黑" panose="020B0503020204020204" pitchFamily="34" charset="-122"/>
                <a:ea typeface="微软雅黑" panose="020B0503020204020204" pitchFamily="34" charset="-122"/>
              </a:rPr>
              <a:t>解决方案</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advTm="8561"/>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7"/>
          <p:cNvSpPr txBox="1">
            <a:spLocks noChangeArrowheads="1"/>
          </p:cNvSpPr>
          <p:nvPr/>
        </p:nvSpPr>
        <p:spPr bwMode="auto">
          <a:xfrm>
            <a:off x="1012825" y="176213"/>
            <a:ext cx="20746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5 </a:t>
            </a:r>
            <a:r>
              <a:rPr lang="zh-CN" altLang="en-US" sz="3000" b="1" dirty="0" smtClean="0">
                <a:solidFill>
                  <a:schemeClr val="accent1"/>
                </a:solidFill>
                <a:latin typeface="微软雅黑" panose="020B0503020204020204" pitchFamily="34" charset="-122"/>
                <a:ea typeface="微软雅黑" panose="020B0503020204020204" pitchFamily="34" charset="-122"/>
              </a:rPr>
              <a:t>总结</a:t>
            </a:r>
            <a:r>
              <a:rPr lang="zh-CN" altLang="en-US" sz="3000" b="1" dirty="0">
                <a:solidFill>
                  <a:schemeClr val="accent1"/>
                </a:solidFill>
                <a:latin typeface="微软雅黑" panose="020B0503020204020204" pitchFamily="34" charset="-122"/>
                <a:ea typeface="微软雅黑" panose="020B0503020204020204" pitchFamily="34" charset="-122"/>
              </a:rPr>
              <a:t>展望</a:t>
            </a:r>
          </a:p>
        </p:txBody>
      </p:sp>
      <p:sp>
        <p:nvSpPr>
          <p:cNvPr id="31747"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Freeform 10"/>
          <p:cNvSpPr>
            <a:spLocks/>
          </p:cNvSpPr>
          <p:nvPr/>
        </p:nvSpPr>
        <p:spPr bwMode="auto">
          <a:xfrm>
            <a:off x="1227138" y="1060450"/>
            <a:ext cx="4154487" cy="5043488"/>
          </a:xfrm>
          <a:custGeom>
            <a:avLst/>
            <a:gdLst>
              <a:gd name="T0" fmla="*/ 147012 w 5228"/>
              <a:gd name="T1" fmla="*/ 0 h 6450"/>
              <a:gd name="T2" fmla="*/ 4008269 w 5228"/>
              <a:gd name="T3" fmla="*/ 0 h 6450"/>
              <a:gd name="T4" fmla="*/ 4154487 w 5228"/>
              <a:gd name="T5" fmla="*/ 143876 h 6450"/>
              <a:gd name="T6" fmla="*/ 4154487 w 5228"/>
              <a:gd name="T7" fmla="*/ 4899612 h 6450"/>
              <a:gd name="T8" fmla="*/ 4008269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headEnd/>
            <a:tailEnd/>
          </a:ln>
        </p:spPr>
        <p:txBody>
          <a:bodyPr/>
          <a:lstStyle/>
          <a:p>
            <a:endParaRPr lang="zh-CN" altLang="en-US"/>
          </a:p>
        </p:txBody>
      </p:sp>
      <p:sp>
        <p:nvSpPr>
          <p:cNvPr id="63" name="Freeform 11"/>
          <p:cNvSpPr>
            <a:spLocks/>
          </p:cNvSpPr>
          <p:nvPr/>
        </p:nvSpPr>
        <p:spPr bwMode="auto">
          <a:xfrm>
            <a:off x="1112838"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Freeform 12"/>
          <p:cNvSpPr>
            <a:spLocks/>
          </p:cNvSpPr>
          <p:nvPr/>
        </p:nvSpPr>
        <p:spPr bwMode="auto">
          <a:xfrm>
            <a:off x="1112838"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TextBox 6"/>
          <p:cNvSpPr txBox="1">
            <a:spLocks noChangeArrowheads="1"/>
          </p:cNvSpPr>
          <p:nvPr/>
        </p:nvSpPr>
        <p:spPr bwMode="auto">
          <a:xfrm>
            <a:off x="1366838" y="1309688"/>
            <a:ext cx="22209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dirty="0">
                <a:solidFill>
                  <a:schemeClr val="accent2"/>
                </a:solidFill>
                <a:latin typeface="微软雅黑" panose="020B0503020204020204" pitchFamily="34" charset="-122"/>
                <a:ea typeface="微软雅黑" panose="020B0503020204020204" pitchFamily="34" charset="-122"/>
              </a:rPr>
              <a:t>终</a:t>
            </a:r>
            <a:r>
              <a:rPr lang="zh-CN" altLang="en-US" sz="2600" dirty="0" smtClean="0">
                <a:solidFill>
                  <a:schemeClr val="accent2"/>
                </a:solidFill>
                <a:latin typeface="微软雅黑" panose="020B0503020204020204" pitchFamily="34" charset="-122"/>
                <a:ea typeface="微软雅黑" panose="020B0503020204020204" pitchFamily="34" charset="-122"/>
              </a:rPr>
              <a:t>期总结</a:t>
            </a:r>
            <a:endParaRPr lang="zh-CN" altLang="en-US" sz="2600" dirty="0">
              <a:solidFill>
                <a:schemeClr val="accent2"/>
              </a:solidFill>
              <a:latin typeface="微软雅黑" panose="020B0503020204020204" pitchFamily="34" charset="-122"/>
              <a:ea typeface="微软雅黑" panose="020B0503020204020204" pitchFamily="34" charset="-122"/>
            </a:endParaRPr>
          </a:p>
        </p:txBody>
      </p:sp>
      <p:sp>
        <p:nvSpPr>
          <p:cNvPr id="66" name="TextBox 7"/>
          <p:cNvSpPr txBox="1">
            <a:spLocks noChangeArrowheads="1"/>
          </p:cNvSpPr>
          <p:nvPr/>
        </p:nvSpPr>
        <p:spPr bwMode="auto">
          <a:xfrm>
            <a:off x="1412875" y="1997075"/>
            <a:ext cx="3433763"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dirty="0">
                <a:solidFill>
                  <a:schemeClr val="accent1"/>
                </a:solidFill>
                <a:latin typeface="微软雅黑" panose="020B0503020204020204" pitchFamily="34" charset="-122"/>
                <a:ea typeface="微软雅黑" panose="020B0503020204020204" pitchFamily="34" charset="-122"/>
              </a:rPr>
              <a:t>成绩一</a:t>
            </a:r>
            <a:r>
              <a:rPr lang="zh-CN" altLang="en-US" dirty="0">
                <a:solidFill>
                  <a:schemeClr val="accent1"/>
                </a:solidFill>
                <a:latin typeface="微软雅黑" panose="020B0503020204020204" pitchFamily="34" charset="-122"/>
                <a:ea typeface="微软雅黑" panose="020B0503020204020204" pitchFamily="34" charset="-122"/>
              </a:rPr>
              <a:t>：该系统能够满足</a:t>
            </a:r>
            <a:r>
              <a:rPr lang="zh-CN" altLang="en-US" dirty="0" smtClean="0">
                <a:solidFill>
                  <a:schemeClr val="accent1"/>
                </a:solidFill>
                <a:latin typeface="微软雅黑" panose="020B0503020204020204" pitchFamily="34" charset="-122"/>
                <a:ea typeface="微软雅黑" panose="020B0503020204020204" pitchFamily="34" charset="-122"/>
              </a:rPr>
              <a:t>用户</a:t>
            </a:r>
            <a:r>
              <a:rPr lang="zh-CN" altLang="en-US" dirty="0">
                <a:solidFill>
                  <a:schemeClr val="accent1"/>
                </a:solidFill>
                <a:latin typeface="微软雅黑" panose="020B0503020204020204" pitchFamily="34" charset="-122"/>
                <a:ea typeface="微软雅黑" panose="020B0503020204020204" pitchFamily="34" charset="-122"/>
              </a:rPr>
              <a:t>可视化</a:t>
            </a:r>
            <a:r>
              <a:rPr lang="zh-CN" altLang="en-US" dirty="0" smtClean="0">
                <a:solidFill>
                  <a:schemeClr val="accent1"/>
                </a:solidFill>
                <a:latin typeface="微软雅黑" panose="020B0503020204020204" pitchFamily="34" charset="-122"/>
                <a:ea typeface="微软雅黑" panose="020B0503020204020204" pitchFamily="34" charset="-122"/>
              </a:rPr>
              <a:t>分析</a:t>
            </a:r>
            <a:r>
              <a:rPr lang="zh-CN" altLang="en-US" dirty="0">
                <a:solidFill>
                  <a:schemeClr val="accent1"/>
                </a:solidFill>
                <a:latin typeface="微软雅黑" panose="020B0503020204020204" pitchFamily="34" charset="-122"/>
                <a:ea typeface="微软雅黑" panose="020B0503020204020204" pitchFamily="34" charset="-122"/>
              </a:rPr>
              <a:t>的</a:t>
            </a:r>
            <a:r>
              <a:rPr lang="zh-CN" altLang="en-US" dirty="0" smtClean="0">
                <a:solidFill>
                  <a:schemeClr val="accent1"/>
                </a:solidFill>
                <a:latin typeface="微软雅黑" panose="020B0503020204020204" pitchFamily="34" charset="-122"/>
                <a:ea typeface="微软雅黑" panose="020B0503020204020204" pitchFamily="34" charset="-122"/>
              </a:rPr>
              <a:t>需求</a:t>
            </a:r>
            <a:endParaRPr lang="en-US" altLang="zh-CN" dirty="0">
              <a:solidFill>
                <a:schemeClr val="accent1"/>
              </a:solidFill>
              <a:latin typeface="微软雅黑" panose="020B0503020204020204" pitchFamily="34" charset="-122"/>
              <a:ea typeface="微软雅黑" panose="020B0503020204020204" pitchFamily="34" charset="-122"/>
            </a:endParaRPr>
          </a:p>
          <a:p>
            <a:pPr algn="just" eaLnBrk="1" hangingPunct="1"/>
            <a:endParaRPr lang="zh-CN" altLang="en-US" dirty="0">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dirty="0">
                <a:solidFill>
                  <a:schemeClr val="accent1"/>
                </a:solidFill>
                <a:latin typeface="微软雅黑" panose="020B0503020204020204" pitchFamily="34" charset="-122"/>
                <a:ea typeface="微软雅黑" panose="020B0503020204020204" pitchFamily="34" charset="-122"/>
              </a:rPr>
              <a:t>成绩二</a:t>
            </a:r>
            <a:r>
              <a:rPr lang="zh-CN" altLang="en-US" dirty="0">
                <a:solidFill>
                  <a:schemeClr val="accent1"/>
                </a:solidFill>
                <a:latin typeface="微软雅黑" panose="020B0503020204020204" pitchFamily="34" charset="-122"/>
                <a:ea typeface="微软雅黑" panose="020B0503020204020204" pitchFamily="34" charset="-122"/>
              </a:rPr>
              <a:t>：优化了</a:t>
            </a:r>
            <a:r>
              <a:rPr lang="en-US" altLang="zh-CN" dirty="0" err="1">
                <a:solidFill>
                  <a:schemeClr val="accent1"/>
                </a:solidFill>
                <a:latin typeface="微软雅黑" panose="020B0503020204020204" pitchFamily="34" charset="-122"/>
                <a:ea typeface="微软雅黑" panose="020B0503020204020204" pitchFamily="34" charset="-122"/>
              </a:rPr>
              <a:t>Zenvisage</a:t>
            </a:r>
            <a:r>
              <a:rPr lang="zh-CN" altLang="en-US" dirty="0">
                <a:solidFill>
                  <a:schemeClr val="accent1"/>
                </a:solidFill>
                <a:latin typeface="微软雅黑" panose="020B0503020204020204" pitchFamily="34" charset="-122"/>
                <a:ea typeface="微软雅黑" panose="020B0503020204020204" pitchFamily="34" charset="-122"/>
              </a:rPr>
              <a:t>平台在时序大数据场景下的存储和查询</a:t>
            </a:r>
            <a:r>
              <a:rPr lang="zh-CN" altLang="en-US" dirty="0" smtClean="0">
                <a:solidFill>
                  <a:schemeClr val="accent1"/>
                </a:solidFill>
                <a:latin typeface="微软雅黑" panose="020B0503020204020204" pitchFamily="34" charset="-122"/>
                <a:ea typeface="微软雅黑" panose="020B0503020204020204" pitchFamily="34" charset="-122"/>
              </a:rPr>
              <a:t>性能</a:t>
            </a:r>
            <a:endParaRPr lang="en-US" altLang="zh-CN" dirty="0">
              <a:solidFill>
                <a:schemeClr val="accent1"/>
              </a:solidFill>
              <a:latin typeface="微软雅黑" panose="020B0503020204020204" pitchFamily="34" charset="-122"/>
              <a:ea typeface="微软雅黑" panose="020B0503020204020204" pitchFamily="34" charset="-122"/>
            </a:endParaRPr>
          </a:p>
          <a:p>
            <a:pPr algn="just" eaLnBrk="1" hangingPunct="1"/>
            <a:endParaRPr lang="en-US" altLang="zh-CN" dirty="0">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dirty="0">
                <a:solidFill>
                  <a:schemeClr val="accent1"/>
                </a:solidFill>
                <a:latin typeface="微软雅黑" panose="020B0503020204020204" pitchFamily="34" charset="-122"/>
                <a:ea typeface="微软雅黑" panose="020B0503020204020204" pitchFamily="34" charset="-122"/>
              </a:rPr>
              <a:t>成绩三</a:t>
            </a:r>
            <a:r>
              <a:rPr lang="zh-CN" altLang="en-US" dirty="0">
                <a:solidFill>
                  <a:schemeClr val="accent1"/>
                </a:solidFill>
                <a:latin typeface="微软雅黑" panose="020B0503020204020204" pitchFamily="34" charset="-122"/>
                <a:ea typeface="微软雅黑" panose="020B0503020204020204" pitchFamily="34" charset="-122"/>
              </a:rPr>
              <a:t>：运行稳定、功能完整、可扩展性强</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67" name="Freeform 10"/>
          <p:cNvSpPr>
            <a:spLocks/>
          </p:cNvSpPr>
          <p:nvPr/>
        </p:nvSpPr>
        <p:spPr bwMode="auto">
          <a:xfrm>
            <a:off x="6045200" y="1060450"/>
            <a:ext cx="4154488" cy="5043488"/>
          </a:xfrm>
          <a:custGeom>
            <a:avLst/>
            <a:gdLst>
              <a:gd name="T0" fmla="*/ 147012 w 5228"/>
              <a:gd name="T1" fmla="*/ 0 h 6450"/>
              <a:gd name="T2" fmla="*/ 4008270 w 5228"/>
              <a:gd name="T3" fmla="*/ 0 h 6450"/>
              <a:gd name="T4" fmla="*/ 4154488 w 5228"/>
              <a:gd name="T5" fmla="*/ 143876 h 6450"/>
              <a:gd name="T6" fmla="*/ 4154488 w 5228"/>
              <a:gd name="T7" fmla="*/ 4899612 h 6450"/>
              <a:gd name="T8" fmla="*/ 4008270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headEnd/>
            <a:tailEnd/>
          </a:ln>
        </p:spPr>
        <p:txBody>
          <a:bodyPr/>
          <a:lstStyle/>
          <a:p>
            <a:endParaRPr lang="zh-CN" altLang="en-US"/>
          </a:p>
        </p:txBody>
      </p:sp>
      <p:sp>
        <p:nvSpPr>
          <p:cNvPr id="68" name="Freeform 11"/>
          <p:cNvSpPr>
            <a:spLocks/>
          </p:cNvSpPr>
          <p:nvPr/>
        </p:nvSpPr>
        <p:spPr bwMode="auto">
          <a:xfrm>
            <a:off x="5930900"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Freeform 12"/>
          <p:cNvSpPr>
            <a:spLocks/>
          </p:cNvSpPr>
          <p:nvPr/>
        </p:nvSpPr>
        <p:spPr bwMode="auto">
          <a:xfrm>
            <a:off x="5930900"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TextBox 11"/>
          <p:cNvSpPr txBox="1">
            <a:spLocks noChangeArrowheads="1"/>
          </p:cNvSpPr>
          <p:nvPr/>
        </p:nvSpPr>
        <p:spPr bwMode="auto">
          <a:xfrm>
            <a:off x="6184900" y="1309688"/>
            <a:ext cx="22209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dirty="0" smtClean="0">
                <a:solidFill>
                  <a:schemeClr val="accent2"/>
                </a:solidFill>
                <a:latin typeface="微软雅黑" panose="020B0503020204020204" pitchFamily="34" charset="-122"/>
                <a:ea typeface="微软雅黑" panose="020B0503020204020204" pitchFamily="34" charset="-122"/>
              </a:rPr>
              <a:t>展望</a:t>
            </a:r>
            <a:endParaRPr lang="zh-CN" altLang="en-US" sz="2600" dirty="0">
              <a:solidFill>
                <a:schemeClr val="accent2"/>
              </a:solidFill>
              <a:latin typeface="微软雅黑" panose="020B0503020204020204" pitchFamily="34" charset="-122"/>
              <a:ea typeface="微软雅黑" panose="020B0503020204020204" pitchFamily="34" charset="-122"/>
            </a:endParaRPr>
          </a:p>
        </p:txBody>
      </p:sp>
      <p:sp>
        <p:nvSpPr>
          <p:cNvPr id="71" name="TextBox 13"/>
          <p:cNvSpPr txBox="1">
            <a:spLocks noChangeArrowheads="1"/>
          </p:cNvSpPr>
          <p:nvPr/>
        </p:nvSpPr>
        <p:spPr bwMode="auto">
          <a:xfrm>
            <a:off x="6196013" y="1997075"/>
            <a:ext cx="343217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dirty="0">
                <a:solidFill>
                  <a:schemeClr val="accent1"/>
                </a:solidFill>
                <a:latin typeface="微软雅黑" panose="020B0503020204020204" pitchFamily="34" charset="-122"/>
                <a:ea typeface="微软雅黑" panose="020B0503020204020204" pitchFamily="34" charset="-122"/>
              </a:rPr>
              <a:t>改进</a:t>
            </a:r>
            <a:r>
              <a:rPr lang="zh-CN" altLang="en-US" b="1" dirty="0" smtClean="0">
                <a:solidFill>
                  <a:schemeClr val="accent1"/>
                </a:solidFill>
                <a:latin typeface="微软雅黑" panose="020B0503020204020204" pitchFamily="34" charset="-122"/>
                <a:ea typeface="微软雅黑" panose="020B0503020204020204" pitchFamily="34" charset="-122"/>
              </a:rPr>
              <a:t>一</a:t>
            </a:r>
            <a:r>
              <a:rPr lang="zh-CN" altLang="en-US" dirty="0" smtClean="0">
                <a:solidFill>
                  <a:schemeClr val="accent1"/>
                </a:solidFill>
                <a:latin typeface="微软雅黑" panose="020B0503020204020204" pitchFamily="34" charset="-122"/>
                <a:ea typeface="微软雅黑" panose="020B0503020204020204" pitchFamily="34" charset="-122"/>
              </a:rPr>
              <a:t>：同关系型数据库进行比较，还缺少数据集</a:t>
            </a:r>
            <a:r>
              <a:rPr lang="zh-CN" altLang="en-US" dirty="0">
                <a:solidFill>
                  <a:schemeClr val="accent1"/>
                </a:solidFill>
                <a:latin typeface="微软雅黑" panose="020B0503020204020204" pitchFamily="34" charset="-122"/>
                <a:ea typeface="微软雅黑" panose="020B0503020204020204" pitchFamily="34" charset="-122"/>
              </a:rPr>
              <a:t>之间的</a:t>
            </a:r>
            <a:r>
              <a:rPr lang="zh-CN" altLang="en-US" dirty="0" smtClean="0">
                <a:solidFill>
                  <a:schemeClr val="accent1"/>
                </a:solidFill>
                <a:latin typeface="微软雅黑" panose="020B0503020204020204" pitchFamily="34" charset="-122"/>
                <a:ea typeface="微软雅黑" panose="020B0503020204020204" pitchFamily="34" charset="-122"/>
              </a:rPr>
              <a:t>“连接”</a:t>
            </a:r>
            <a:r>
              <a:rPr lang="zh-CN" altLang="en-US" dirty="0">
                <a:solidFill>
                  <a:schemeClr val="accent1"/>
                </a:solidFill>
                <a:latin typeface="微软雅黑" panose="020B0503020204020204" pitchFamily="34" charset="-122"/>
                <a:ea typeface="微软雅黑" panose="020B0503020204020204" pitchFamily="34" charset="-122"/>
              </a:rPr>
              <a:t>等</a:t>
            </a:r>
            <a:r>
              <a:rPr lang="zh-CN" altLang="en-US" dirty="0" smtClean="0">
                <a:solidFill>
                  <a:schemeClr val="accent1"/>
                </a:solidFill>
                <a:latin typeface="微软雅黑" panose="020B0503020204020204" pitchFamily="34" charset="-122"/>
                <a:ea typeface="微软雅黑" panose="020B0503020204020204" pitchFamily="34" charset="-122"/>
              </a:rPr>
              <a:t>操作</a:t>
            </a:r>
            <a:endParaRPr lang="en-US" altLang="zh-CN" dirty="0">
              <a:solidFill>
                <a:schemeClr val="accent1"/>
              </a:solidFill>
              <a:latin typeface="微软雅黑" panose="020B0503020204020204" pitchFamily="34" charset="-122"/>
              <a:ea typeface="微软雅黑" panose="020B0503020204020204" pitchFamily="34" charset="-122"/>
            </a:endParaRPr>
          </a:p>
          <a:p>
            <a:pPr algn="just" eaLnBrk="1" hangingPunct="1"/>
            <a:endParaRPr lang="zh-CN" altLang="en-US" dirty="0">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dirty="0">
                <a:solidFill>
                  <a:schemeClr val="accent1"/>
                </a:solidFill>
                <a:latin typeface="微软雅黑" panose="020B0503020204020204" pitchFamily="34" charset="-122"/>
                <a:ea typeface="微软雅黑" panose="020B0503020204020204" pitchFamily="34" charset="-122"/>
              </a:rPr>
              <a:t>改进二</a:t>
            </a:r>
            <a:r>
              <a:rPr lang="zh-CN" altLang="en-US" dirty="0">
                <a:solidFill>
                  <a:schemeClr val="accent1"/>
                </a:solidFill>
                <a:latin typeface="微软雅黑" panose="020B0503020204020204" pitchFamily="34" charset="-122"/>
                <a:ea typeface="微软雅黑" panose="020B0503020204020204" pitchFamily="34" charset="-122"/>
              </a:rPr>
              <a:t>：通过相似性度量作为视图</a:t>
            </a:r>
            <a:r>
              <a:rPr lang="zh-CN" altLang="en-US" dirty="0" smtClean="0">
                <a:solidFill>
                  <a:schemeClr val="accent1"/>
                </a:solidFill>
                <a:latin typeface="微软雅黑" panose="020B0503020204020204" pitchFamily="34" charset="-122"/>
                <a:ea typeface="微软雅黑" panose="020B0503020204020204" pitchFamily="34" charset="-122"/>
              </a:rPr>
              <a:t>展示，其他相似性算法也需要研究</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algn="just" eaLnBrk="1" hangingPunct="1"/>
            <a:endParaRPr lang="en-US" altLang="zh-CN" dirty="0">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dirty="0">
                <a:solidFill>
                  <a:schemeClr val="accent1"/>
                </a:solidFill>
                <a:latin typeface="微软雅黑" panose="020B0503020204020204" pitchFamily="34" charset="-122"/>
                <a:ea typeface="微软雅黑" panose="020B0503020204020204" pitchFamily="34" charset="-122"/>
              </a:rPr>
              <a:t>改进三</a:t>
            </a:r>
            <a:r>
              <a:rPr lang="zh-CN" altLang="en-US" dirty="0">
                <a:solidFill>
                  <a:schemeClr val="accent1"/>
                </a:solidFill>
                <a:latin typeface="微软雅黑" panose="020B0503020204020204" pitchFamily="34" charset="-122"/>
                <a:ea typeface="微软雅黑" panose="020B0503020204020204" pitchFamily="34" charset="-122"/>
              </a:rPr>
              <a:t>：对于可视化分析上还有更多视图特征需要提取</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500"/>
                                        <p:tgtEl>
                                          <p:spTgt spid="6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ipe(up)">
                                      <p:cBhvr>
                                        <p:cTn id="1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utoUpdateAnimBg="0"/>
      <p:bldP spid="7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4"/>
          <p:cNvSpPr txBox="1">
            <a:spLocks noChangeArrowheads="1"/>
          </p:cNvSpPr>
          <p:nvPr/>
        </p:nvSpPr>
        <p:spPr bwMode="auto">
          <a:xfrm>
            <a:off x="5108575" y="1557338"/>
            <a:ext cx="17811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a:latin typeface="微软雅黑" panose="020B0503020204020204" pitchFamily="34" charset="-122"/>
                <a:ea typeface="微软雅黑" panose="020B0503020204020204" pitchFamily="34" charset="-122"/>
              </a:rPr>
              <a:t>致  谢</a:t>
            </a:r>
          </a:p>
        </p:txBody>
      </p:sp>
      <p:sp>
        <p:nvSpPr>
          <p:cNvPr id="36867" name="TextBox 5"/>
          <p:cNvSpPr txBox="1">
            <a:spLocks noChangeArrowheads="1"/>
          </p:cNvSpPr>
          <p:nvPr/>
        </p:nvSpPr>
        <p:spPr bwMode="auto">
          <a:xfrm>
            <a:off x="985813" y="2636838"/>
            <a:ext cx="1022513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感谢母校提供的学习与实践的机会；</a:t>
            </a:r>
            <a:endParaRPr lang="en-US" altLang="zh-CN" sz="2800" dirty="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感谢导师团队，特别</a:t>
            </a:r>
            <a:r>
              <a:rPr lang="zh-CN" altLang="en-US" sz="2800" dirty="0" smtClean="0">
                <a:solidFill>
                  <a:schemeClr val="accent1"/>
                </a:solidFill>
                <a:latin typeface="微软雅黑" panose="020B0503020204020204" pitchFamily="34" charset="-122"/>
                <a:ea typeface="微软雅黑" panose="020B0503020204020204" pitchFamily="34" charset="-122"/>
              </a:rPr>
              <a:t>感谢牟艳</a:t>
            </a:r>
            <a:r>
              <a:rPr lang="zh-CN" altLang="en-US" sz="2800" dirty="0">
                <a:solidFill>
                  <a:schemeClr val="accent1"/>
                </a:solidFill>
                <a:latin typeface="微软雅黑" panose="020B0503020204020204" pitchFamily="34" charset="-122"/>
                <a:ea typeface="微软雅黑" panose="020B0503020204020204" pitchFamily="34" charset="-122"/>
              </a:rPr>
              <a:t>、</a:t>
            </a:r>
            <a:r>
              <a:rPr lang="zh-CN" altLang="en-US" sz="2800" dirty="0" smtClean="0">
                <a:solidFill>
                  <a:schemeClr val="accent1"/>
                </a:solidFill>
                <a:latin typeface="微软雅黑" panose="020B0503020204020204" pitchFamily="34" charset="-122"/>
                <a:ea typeface="微软雅黑" panose="020B0503020204020204" pitchFamily="34" charset="-122"/>
              </a:rPr>
              <a:t>陈跃国两位老师给予</a:t>
            </a:r>
            <a:r>
              <a:rPr lang="zh-CN" altLang="en-US" sz="2800" dirty="0">
                <a:solidFill>
                  <a:schemeClr val="accent1"/>
                </a:solidFill>
                <a:latin typeface="微软雅黑" panose="020B0503020204020204" pitchFamily="34" charset="-122"/>
                <a:ea typeface="微软雅黑" panose="020B0503020204020204" pitchFamily="34" charset="-122"/>
              </a:rPr>
              <a:t>的耐心指导；</a:t>
            </a:r>
            <a:endParaRPr lang="en-US" altLang="zh-CN" sz="2800" dirty="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感谢同学</a:t>
            </a:r>
            <a:r>
              <a:rPr lang="zh-CN" altLang="en-US" sz="2800" dirty="0" smtClean="0">
                <a:solidFill>
                  <a:schemeClr val="accent1"/>
                </a:solidFill>
                <a:latin typeface="微软雅黑" panose="020B0503020204020204" pitchFamily="34" charset="-122"/>
                <a:ea typeface="微软雅黑" panose="020B0503020204020204" pitchFamily="34" charset="-122"/>
              </a:rPr>
              <a:t>及师兄的</a:t>
            </a:r>
            <a:r>
              <a:rPr lang="zh-CN" altLang="en-US" sz="2800" dirty="0">
                <a:solidFill>
                  <a:schemeClr val="accent1"/>
                </a:solidFill>
                <a:latin typeface="微软雅黑" panose="020B0503020204020204" pitchFamily="34" charset="-122"/>
                <a:ea typeface="微软雅黑" panose="020B0503020204020204" pitchFamily="34" charset="-122"/>
              </a:rPr>
              <a:t>帮助；</a:t>
            </a:r>
            <a:endParaRPr lang="en-US" altLang="zh-CN" sz="2800" dirty="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smtClean="0">
                <a:solidFill>
                  <a:schemeClr val="accent1"/>
                </a:solidFill>
                <a:latin typeface="微软雅黑" panose="020B0503020204020204" pitchFamily="34" charset="-122"/>
                <a:ea typeface="微软雅黑" panose="020B0503020204020204" pitchFamily="34" charset="-122"/>
              </a:rPr>
              <a:t>感谢检查评审</a:t>
            </a:r>
            <a:r>
              <a:rPr lang="zh-CN" altLang="en-US" sz="2800" dirty="0">
                <a:solidFill>
                  <a:schemeClr val="accent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219992463"/>
      </p:ext>
    </p:extLst>
  </p:cSld>
  <p:clrMapOvr>
    <a:masterClrMapping/>
  </p:clrMapOvr>
  <p:transition spd="slow" advTm="3804">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7901"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7902" name="Freeform 7"/>
          <p:cNvSpPr>
            <a:spLocks noEditPoints="1"/>
          </p:cNvSpPr>
          <p:nvPr/>
        </p:nvSpPr>
        <p:spPr bwMode="auto">
          <a:xfrm>
            <a:off x="5972175" y="5926138"/>
            <a:ext cx="261938" cy="441325"/>
          </a:xfrm>
          <a:custGeom>
            <a:avLst/>
            <a:gdLst>
              <a:gd name="T0" fmla="*/ 261938 w 346"/>
              <a:gd name="T1" fmla="*/ 225831 h 555"/>
              <a:gd name="T2" fmla="*/ 261938 w 346"/>
              <a:gd name="T3" fmla="*/ 145518 h 555"/>
              <a:gd name="T4" fmla="*/ 227114 w 346"/>
              <a:gd name="T5" fmla="*/ 145518 h 555"/>
              <a:gd name="T6" fmla="*/ 227114 w 346"/>
              <a:gd name="T7" fmla="*/ 225831 h 555"/>
              <a:gd name="T8" fmla="*/ 133240 w 346"/>
              <a:gd name="T9" fmla="*/ 324434 h 555"/>
              <a:gd name="T10" fmla="*/ 130969 w 346"/>
              <a:gd name="T11" fmla="*/ 324434 h 555"/>
              <a:gd name="T12" fmla="*/ 130969 w 346"/>
              <a:gd name="T13" fmla="*/ 324434 h 555"/>
              <a:gd name="T14" fmla="*/ 130212 w 346"/>
              <a:gd name="T15" fmla="*/ 324434 h 555"/>
              <a:gd name="T16" fmla="*/ 128698 w 346"/>
              <a:gd name="T17" fmla="*/ 324434 h 555"/>
              <a:gd name="T18" fmla="*/ 34824 w 346"/>
              <a:gd name="T19" fmla="*/ 225831 h 555"/>
              <a:gd name="T20" fmla="*/ 34824 w 346"/>
              <a:gd name="T21" fmla="*/ 145518 h 555"/>
              <a:gd name="T22" fmla="*/ 0 w 346"/>
              <a:gd name="T23" fmla="*/ 145518 h 555"/>
              <a:gd name="T24" fmla="*/ 0 w 346"/>
              <a:gd name="T25" fmla="*/ 225831 h 555"/>
              <a:gd name="T26" fmla="*/ 110529 w 346"/>
              <a:gd name="T27" fmla="*/ 359421 h 555"/>
              <a:gd name="T28" fmla="*/ 110529 w 346"/>
              <a:gd name="T29" fmla="*/ 418265 h 555"/>
              <a:gd name="T30" fmla="*/ 31796 w 346"/>
              <a:gd name="T31" fmla="*/ 441325 h 555"/>
              <a:gd name="T32" fmla="*/ 230142 w 346"/>
              <a:gd name="T33" fmla="*/ 441325 h 555"/>
              <a:gd name="T34" fmla="*/ 151409 w 346"/>
              <a:gd name="T35" fmla="*/ 417470 h 555"/>
              <a:gd name="T36" fmla="*/ 151409 w 346"/>
              <a:gd name="T37" fmla="*/ 360217 h 555"/>
              <a:gd name="T38" fmla="*/ 261938 w 346"/>
              <a:gd name="T39" fmla="*/ 225831 h 555"/>
              <a:gd name="T40" fmla="*/ 129455 w 346"/>
              <a:gd name="T41" fmla="*/ 290241 h 555"/>
              <a:gd name="T42" fmla="*/ 130969 w 346"/>
              <a:gd name="T43" fmla="*/ 290241 h 555"/>
              <a:gd name="T44" fmla="*/ 131726 w 346"/>
              <a:gd name="T45" fmla="*/ 290241 h 555"/>
              <a:gd name="T46" fmla="*/ 194561 w 346"/>
              <a:gd name="T47" fmla="*/ 224241 h 555"/>
              <a:gd name="T48" fmla="*/ 194561 w 346"/>
              <a:gd name="T49" fmla="*/ 66000 h 555"/>
              <a:gd name="T50" fmla="*/ 131726 w 346"/>
              <a:gd name="T51" fmla="*/ 0 h 555"/>
              <a:gd name="T52" fmla="*/ 130969 w 346"/>
              <a:gd name="T53" fmla="*/ 0 h 555"/>
              <a:gd name="T54" fmla="*/ 129455 w 346"/>
              <a:gd name="T55" fmla="*/ 0 h 555"/>
              <a:gd name="T56" fmla="*/ 67377 w 346"/>
              <a:gd name="T57" fmla="*/ 66000 h 555"/>
              <a:gd name="T58" fmla="*/ 67377 w 346"/>
              <a:gd name="T59" fmla="*/ 224241 h 555"/>
              <a:gd name="T60" fmla="*/ 129455 w 346"/>
              <a:gd name="T61" fmla="*/ 290241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Rectangle 3"/>
          <p:cNvSpPr txBox="1">
            <a:spLocks noChangeArrowheads="1"/>
          </p:cNvSpPr>
          <p:nvPr/>
        </p:nvSpPr>
        <p:spPr bwMode="auto">
          <a:xfrm>
            <a:off x="-94307" y="2323405"/>
            <a:ext cx="12363076"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dirty="0" smtClean="0">
                <a:solidFill>
                  <a:schemeClr val="accent2"/>
                </a:solidFill>
                <a:effectLst>
                  <a:outerShdw blurRad="38100" dist="38100" dir="2700000" algn="tl">
                    <a:srgbClr val="000000">
                      <a:alpha val="43137"/>
                    </a:srgbClr>
                  </a:outerShdw>
                </a:effectLst>
                <a:latin typeface="造字工房力黑（非商用）常规体" pitchFamily="50" charset="-122"/>
                <a:ea typeface="造字工房力黑（非商用）常规体" pitchFamily="50" charset="-122"/>
              </a:rPr>
              <a:t>感谢您的批评指正</a:t>
            </a:r>
            <a:endParaRPr lang="zh-CN" altLang="en-US" sz="6000" dirty="0">
              <a:solidFill>
                <a:schemeClr val="accent2"/>
              </a:solidFill>
              <a:effectLst>
                <a:outerShdw blurRad="38100" dist="38100" dir="2700000" algn="tl">
                  <a:srgbClr val="000000">
                    <a:alpha val="43137"/>
                  </a:srgbClr>
                </a:outerShdw>
              </a:effectLst>
              <a:latin typeface="造字工房力黑（非商用）常规体" pitchFamily="50" charset="-122"/>
              <a:ea typeface="造字工房力黑（非商用）常规体" pitchFamily="50" charset="-122"/>
            </a:endParaRPr>
          </a:p>
        </p:txBody>
      </p:sp>
      <p:sp>
        <p:nvSpPr>
          <p:cNvPr id="12"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Freeform 7"/>
          <p:cNvSpPr>
            <a:spLocks noEditPoints="1"/>
          </p:cNvSpPr>
          <p:nvPr/>
        </p:nvSpPr>
        <p:spPr bwMode="auto">
          <a:xfrm>
            <a:off x="5972175" y="5926138"/>
            <a:ext cx="261938" cy="441325"/>
          </a:xfrm>
          <a:custGeom>
            <a:avLst/>
            <a:gdLst>
              <a:gd name="T0" fmla="*/ 261938 w 346"/>
              <a:gd name="T1" fmla="*/ 225831 h 555"/>
              <a:gd name="T2" fmla="*/ 261938 w 346"/>
              <a:gd name="T3" fmla="*/ 145518 h 555"/>
              <a:gd name="T4" fmla="*/ 227114 w 346"/>
              <a:gd name="T5" fmla="*/ 145518 h 555"/>
              <a:gd name="T6" fmla="*/ 227114 w 346"/>
              <a:gd name="T7" fmla="*/ 225831 h 555"/>
              <a:gd name="T8" fmla="*/ 133240 w 346"/>
              <a:gd name="T9" fmla="*/ 324434 h 555"/>
              <a:gd name="T10" fmla="*/ 130969 w 346"/>
              <a:gd name="T11" fmla="*/ 324434 h 555"/>
              <a:gd name="T12" fmla="*/ 130969 w 346"/>
              <a:gd name="T13" fmla="*/ 324434 h 555"/>
              <a:gd name="T14" fmla="*/ 130212 w 346"/>
              <a:gd name="T15" fmla="*/ 324434 h 555"/>
              <a:gd name="T16" fmla="*/ 128698 w 346"/>
              <a:gd name="T17" fmla="*/ 324434 h 555"/>
              <a:gd name="T18" fmla="*/ 34824 w 346"/>
              <a:gd name="T19" fmla="*/ 225831 h 555"/>
              <a:gd name="T20" fmla="*/ 34824 w 346"/>
              <a:gd name="T21" fmla="*/ 145518 h 555"/>
              <a:gd name="T22" fmla="*/ 0 w 346"/>
              <a:gd name="T23" fmla="*/ 145518 h 555"/>
              <a:gd name="T24" fmla="*/ 0 w 346"/>
              <a:gd name="T25" fmla="*/ 225831 h 555"/>
              <a:gd name="T26" fmla="*/ 110529 w 346"/>
              <a:gd name="T27" fmla="*/ 359421 h 555"/>
              <a:gd name="T28" fmla="*/ 110529 w 346"/>
              <a:gd name="T29" fmla="*/ 418265 h 555"/>
              <a:gd name="T30" fmla="*/ 31796 w 346"/>
              <a:gd name="T31" fmla="*/ 441325 h 555"/>
              <a:gd name="T32" fmla="*/ 230142 w 346"/>
              <a:gd name="T33" fmla="*/ 441325 h 555"/>
              <a:gd name="T34" fmla="*/ 151409 w 346"/>
              <a:gd name="T35" fmla="*/ 417470 h 555"/>
              <a:gd name="T36" fmla="*/ 151409 w 346"/>
              <a:gd name="T37" fmla="*/ 360217 h 555"/>
              <a:gd name="T38" fmla="*/ 261938 w 346"/>
              <a:gd name="T39" fmla="*/ 225831 h 555"/>
              <a:gd name="T40" fmla="*/ 129455 w 346"/>
              <a:gd name="T41" fmla="*/ 290241 h 555"/>
              <a:gd name="T42" fmla="*/ 130969 w 346"/>
              <a:gd name="T43" fmla="*/ 290241 h 555"/>
              <a:gd name="T44" fmla="*/ 131726 w 346"/>
              <a:gd name="T45" fmla="*/ 290241 h 555"/>
              <a:gd name="T46" fmla="*/ 194561 w 346"/>
              <a:gd name="T47" fmla="*/ 224241 h 555"/>
              <a:gd name="T48" fmla="*/ 194561 w 346"/>
              <a:gd name="T49" fmla="*/ 66000 h 555"/>
              <a:gd name="T50" fmla="*/ 131726 w 346"/>
              <a:gd name="T51" fmla="*/ 0 h 555"/>
              <a:gd name="T52" fmla="*/ 130969 w 346"/>
              <a:gd name="T53" fmla="*/ 0 h 555"/>
              <a:gd name="T54" fmla="*/ 129455 w 346"/>
              <a:gd name="T55" fmla="*/ 0 h 555"/>
              <a:gd name="T56" fmla="*/ 67377 w 346"/>
              <a:gd name="T57" fmla="*/ 66000 h 555"/>
              <a:gd name="T58" fmla="*/ 67377 w 346"/>
              <a:gd name="T59" fmla="*/ 224241 h 555"/>
              <a:gd name="T60" fmla="*/ 129455 w 346"/>
              <a:gd name="T61" fmla="*/ 290241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TextBox 34"/>
          <p:cNvSpPr txBox="1">
            <a:spLocks noChangeArrowheads="1"/>
          </p:cNvSpPr>
          <p:nvPr/>
        </p:nvSpPr>
        <p:spPr bwMode="auto">
          <a:xfrm>
            <a:off x="1705893" y="3789040"/>
            <a:ext cx="87849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400" dirty="0" smtClean="0">
                <a:solidFill>
                  <a:schemeClr val="accent2"/>
                </a:solidFill>
                <a:latin typeface="微软雅黑" panose="020B0503020204020204" pitchFamily="34" charset="-122"/>
                <a:ea typeface="微软雅黑" panose="020B0503020204020204" pitchFamily="34" charset="-122"/>
              </a:rPr>
              <a:t>物联网工程学院                   </a:t>
            </a:r>
            <a:r>
              <a:rPr lang="en-US" altLang="zh-CN" sz="2400" dirty="0" smtClean="0">
                <a:solidFill>
                  <a:schemeClr val="accent2"/>
                </a:solidFill>
                <a:latin typeface="微软雅黑" panose="020B0503020204020204" pitchFamily="34" charset="-122"/>
                <a:ea typeface="微软雅黑" panose="020B0503020204020204" pitchFamily="34" charset="-122"/>
              </a:rPr>
              <a:t>13</a:t>
            </a:r>
            <a:r>
              <a:rPr lang="zh-CN" altLang="en-US" sz="2400" dirty="0" smtClean="0">
                <a:solidFill>
                  <a:schemeClr val="accent2"/>
                </a:solidFill>
                <a:latin typeface="微软雅黑" panose="020B0503020204020204" pitchFamily="34" charset="-122"/>
                <a:ea typeface="微软雅黑" panose="020B0503020204020204" pitchFamily="34" charset="-122"/>
              </a:rPr>
              <a:t>级计算机科学与技术</a:t>
            </a:r>
            <a:r>
              <a:rPr lang="en-US" altLang="zh-CN" sz="2400" dirty="0" smtClean="0">
                <a:solidFill>
                  <a:schemeClr val="accent2"/>
                </a:solidFill>
                <a:latin typeface="微软雅黑" panose="020B0503020204020204" pitchFamily="34" charset="-122"/>
                <a:ea typeface="微软雅黑" panose="020B0503020204020204" pitchFamily="34" charset="-122"/>
              </a:rPr>
              <a:t>2</a:t>
            </a:r>
            <a:r>
              <a:rPr lang="zh-CN" altLang="en-US" sz="2400" dirty="0" smtClean="0">
                <a:solidFill>
                  <a:schemeClr val="accent2"/>
                </a:solidFill>
                <a:latin typeface="微软雅黑" panose="020B0503020204020204" pitchFamily="34" charset="-122"/>
                <a:ea typeface="微软雅黑" panose="020B0503020204020204" pitchFamily="34" charset="-122"/>
              </a:rPr>
              <a:t>班</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pic>
        <p:nvPicPr>
          <p:cNvPr id="16" name="Picture 9"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136525"/>
            <a:ext cx="2718168" cy="916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圆角矩形 42"/>
          <p:cNvSpPr>
            <a:spLocks noChangeArrowheads="1"/>
          </p:cNvSpPr>
          <p:nvPr/>
        </p:nvSpPr>
        <p:spPr bwMode="auto">
          <a:xfrm>
            <a:off x="6224588" y="4929188"/>
            <a:ext cx="1617662"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2"/>
              </a:solidFill>
            </a:endParaRPr>
          </a:p>
        </p:txBody>
      </p:sp>
      <p:sp>
        <p:nvSpPr>
          <p:cNvPr id="20" name="TextBox 43"/>
          <p:cNvSpPr txBox="1">
            <a:spLocks noChangeArrowheads="1"/>
          </p:cNvSpPr>
          <p:nvPr/>
        </p:nvSpPr>
        <p:spPr bwMode="auto">
          <a:xfrm>
            <a:off x="4611688" y="4824413"/>
            <a:ext cx="1158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smtClean="0">
                <a:solidFill>
                  <a:schemeClr val="accent2"/>
                </a:solidFill>
                <a:latin typeface="微软雅黑" panose="020B0503020204020204" pitchFamily="34" charset="-122"/>
                <a:ea typeface="微软雅黑" panose="020B0503020204020204" pitchFamily="34" charset="-122"/>
              </a:rPr>
              <a:t>陶友贤</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21" name="TextBox 44"/>
          <p:cNvSpPr txBox="1">
            <a:spLocks noChangeArrowheads="1"/>
          </p:cNvSpPr>
          <p:nvPr/>
        </p:nvSpPr>
        <p:spPr bwMode="auto">
          <a:xfrm>
            <a:off x="8007350" y="4824413"/>
            <a:ext cx="13414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smtClean="0">
                <a:solidFill>
                  <a:schemeClr val="accent2"/>
                </a:solidFill>
                <a:latin typeface="微软雅黑" panose="020B0503020204020204" pitchFamily="34" charset="-122"/>
                <a:ea typeface="微软雅黑" panose="020B0503020204020204" pitchFamily="34" charset="-122"/>
              </a:rPr>
              <a:t>牟艳</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22" name="TextBox 45"/>
          <p:cNvSpPr txBox="1">
            <a:spLocks noChangeArrowheads="1"/>
          </p:cNvSpPr>
          <p:nvPr/>
        </p:nvSpPr>
        <p:spPr bwMode="auto">
          <a:xfrm>
            <a:off x="6272213" y="4791075"/>
            <a:ext cx="150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chemeClr val="accent2"/>
                </a:solidFill>
                <a:latin typeface="微软雅黑" panose="020B0503020204020204" pitchFamily="34" charset="-122"/>
                <a:ea typeface="微软雅黑" panose="020B0503020204020204" pitchFamily="34" charset="-122"/>
              </a:rPr>
              <a:t>指导老师</a:t>
            </a:r>
            <a:endParaRPr lang="en-US" altLang="zh-CN" sz="2400" b="1">
              <a:solidFill>
                <a:schemeClr val="accent2"/>
              </a:solidFill>
              <a:latin typeface="微软雅黑" panose="020B0503020204020204" pitchFamily="34" charset="-122"/>
              <a:ea typeface="微软雅黑" panose="020B0503020204020204" pitchFamily="34" charset="-122"/>
            </a:endParaRPr>
          </a:p>
        </p:txBody>
      </p:sp>
      <p:sp>
        <p:nvSpPr>
          <p:cNvPr id="23" name="圆角矩形 46"/>
          <p:cNvSpPr>
            <a:spLocks noChangeArrowheads="1"/>
          </p:cNvSpPr>
          <p:nvPr/>
        </p:nvSpPr>
        <p:spPr bwMode="auto">
          <a:xfrm>
            <a:off x="3181350" y="4929188"/>
            <a:ext cx="1354138"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2"/>
              </a:solidFill>
            </a:endParaRPr>
          </a:p>
        </p:txBody>
      </p:sp>
      <p:sp>
        <p:nvSpPr>
          <p:cNvPr id="24" name="TextBox 47"/>
          <p:cNvSpPr txBox="1">
            <a:spLocks noChangeArrowheads="1"/>
          </p:cNvSpPr>
          <p:nvPr/>
        </p:nvSpPr>
        <p:spPr bwMode="auto">
          <a:xfrm>
            <a:off x="3228975" y="4791075"/>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答辩人</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by="(-#ppt_w*2)" calcmode="lin" valueType="num">
                                      <p:cBhvr rctx="PPT">
                                        <p:cTn id="7" dur="250" autoRev="1" fill="hold">
                                          <p:stCondLst>
                                            <p:cond delay="0"/>
                                          </p:stCondLst>
                                        </p:cTn>
                                        <p:tgtEl>
                                          <p:spTgt spid="11"/>
                                        </p:tgtEl>
                                        <p:attrNameLst>
                                          <p:attrName>ppt_w</p:attrName>
                                        </p:attrNameLst>
                                      </p:cBhvr>
                                    </p:anim>
                                    <p:anim by="(#ppt_w*0.50)" calcmode="lin" valueType="num">
                                      <p:cBhvr>
                                        <p:cTn id="8" dur="250" decel="50000" autoRev="1" fill="hold">
                                          <p:stCondLst>
                                            <p:cond delay="0"/>
                                          </p:stCondLst>
                                        </p:cTn>
                                        <p:tgtEl>
                                          <p:spTgt spid="11"/>
                                        </p:tgtEl>
                                        <p:attrNameLst>
                                          <p:attrName>ppt_x</p:attrName>
                                        </p:attrNameLst>
                                      </p:cBhvr>
                                    </p:anim>
                                    <p:anim from="(-#ppt_h/2)" to="(#ppt_y)" calcmode="lin" valueType="num">
                                      <p:cBhvr>
                                        <p:cTn id="9" dur="500" fill="hold">
                                          <p:stCondLst>
                                            <p:cond delay="0"/>
                                          </p:stCondLst>
                                        </p:cTn>
                                        <p:tgtEl>
                                          <p:spTgt spid="11"/>
                                        </p:tgtEl>
                                        <p:attrNameLst>
                                          <p:attrName>ppt_y</p:attrName>
                                        </p:attrNameLst>
                                      </p:cBhvr>
                                    </p:anim>
                                    <p:animRot by="21600000">
                                      <p:cBhvr>
                                        <p:cTn id="10" dur="500" fill="hold">
                                          <p:stCondLst>
                                            <p:cond delay="0"/>
                                          </p:stCondLst>
                                        </p:cTn>
                                        <p:tgtEl>
                                          <p:spTgt spid="11"/>
                                        </p:tgtEl>
                                        <p:attrNameLst>
                                          <p:attrName>r</p:attrName>
                                        </p:attrNameLst>
                                      </p:cBhvr>
                                    </p:animRot>
                                  </p:childTnLst>
                                </p:cTn>
                              </p:par>
                            </p:childTnLst>
                          </p:cTn>
                        </p:par>
                        <p:par>
                          <p:cTn id="11" fill="hold">
                            <p:stCondLst>
                              <p:cond delay="850"/>
                            </p:stCondLst>
                            <p:childTnLst>
                              <p:par>
                                <p:cTn id="12" presetID="31"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 calcmode="lin" valueType="num">
                                      <p:cBhvr>
                                        <p:cTn id="16" dur="500" fill="hold"/>
                                        <p:tgtEl>
                                          <p:spTgt spid="15"/>
                                        </p:tgtEl>
                                        <p:attrNameLst>
                                          <p:attrName>style.rotation</p:attrName>
                                        </p:attrNameLst>
                                      </p:cBhvr>
                                      <p:tavLst>
                                        <p:tav tm="0">
                                          <p:val>
                                            <p:fltVal val="90"/>
                                          </p:val>
                                        </p:tav>
                                        <p:tav tm="100000">
                                          <p:val>
                                            <p:fltVal val="0"/>
                                          </p:val>
                                        </p:tav>
                                      </p:tavLst>
                                    </p:anim>
                                    <p:animEffect transition="in" filter="fade">
                                      <p:cBhvr>
                                        <p:cTn id="17" dur="500"/>
                                        <p:tgtEl>
                                          <p:spTgt spid="15"/>
                                        </p:tgtEl>
                                      </p:cBhvr>
                                    </p:animEffect>
                                  </p:childTnLst>
                                </p:cTn>
                              </p:par>
                            </p:childTnLst>
                          </p:cTn>
                        </p:par>
                        <p:par>
                          <p:cTn id="18" fill="hold">
                            <p:stCondLst>
                              <p:cond delay="1350"/>
                            </p:stCondLst>
                            <p:childTnLst>
                              <p:par>
                                <p:cTn id="19" presetID="31" presetClass="entr" presetSubtype="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90"/>
                                          </p:val>
                                        </p:tav>
                                        <p:tav tm="100000">
                                          <p:val>
                                            <p:fltVal val="0"/>
                                          </p:val>
                                        </p:tav>
                                      </p:tavLst>
                                    </p:anim>
                                    <p:animEffect transition="in" filter="fade">
                                      <p:cBhvr>
                                        <p:cTn id="24" dur="500"/>
                                        <p:tgtEl>
                                          <p:spTgt spid="23"/>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 calcmode="lin" valueType="num">
                                      <p:cBhvr>
                                        <p:cTn id="29" dur="500" fill="hold"/>
                                        <p:tgtEl>
                                          <p:spTgt spid="24"/>
                                        </p:tgtEl>
                                        <p:attrNameLst>
                                          <p:attrName>style.rotation</p:attrName>
                                        </p:attrNameLst>
                                      </p:cBhvr>
                                      <p:tavLst>
                                        <p:tav tm="0">
                                          <p:val>
                                            <p:fltVal val="90"/>
                                          </p:val>
                                        </p:tav>
                                        <p:tav tm="100000">
                                          <p:val>
                                            <p:fltVal val="0"/>
                                          </p:val>
                                        </p:tav>
                                      </p:tavLst>
                                    </p:anim>
                                    <p:animEffect transition="in" filter="fade">
                                      <p:cBhvr>
                                        <p:cTn id="30" dur="500"/>
                                        <p:tgtEl>
                                          <p:spTgt spid="24"/>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 calcmode="lin" valueType="num">
                                      <p:cBhvr>
                                        <p:cTn id="35" dur="500" fill="hold"/>
                                        <p:tgtEl>
                                          <p:spTgt spid="17"/>
                                        </p:tgtEl>
                                        <p:attrNameLst>
                                          <p:attrName>style.rotation</p:attrName>
                                        </p:attrNameLst>
                                      </p:cBhvr>
                                      <p:tavLst>
                                        <p:tav tm="0">
                                          <p:val>
                                            <p:fltVal val="90"/>
                                          </p:val>
                                        </p:tav>
                                        <p:tav tm="100000">
                                          <p:val>
                                            <p:fltVal val="0"/>
                                          </p:val>
                                        </p:tav>
                                      </p:tavLst>
                                    </p:anim>
                                    <p:animEffect transition="in" filter="fade">
                                      <p:cBhvr>
                                        <p:cTn id="36" dur="500"/>
                                        <p:tgtEl>
                                          <p:spTgt spid="17"/>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fltVal val="0"/>
                                          </p:val>
                                        </p:tav>
                                        <p:tav tm="100000">
                                          <p:val>
                                            <p:strVal val="#ppt_h"/>
                                          </p:val>
                                        </p:tav>
                                      </p:tavLst>
                                    </p:anim>
                                    <p:anim calcmode="lin" valueType="num">
                                      <p:cBhvr>
                                        <p:cTn id="41" dur="500" fill="hold"/>
                                        <p:tgtEl>
                                          <p:spTgt spid="22"/>
                                        </p:tgtEl>
                                        <p:attrNameLst>
                                          <p:attrName>style.rotation</p:attrName>
                                        </p:attrNameLst>
                                      </p:cBhvr>
                                      <p:tavLst>
                                        <p:tav tm="0">
                                          <p:val>
                                            <p:fltVal val="90"/>
                                          </p:val>
                                        </p:tav>
                                        <p:tav tm="100000">
                                          <p:val>
                                            <p:fltVal val="0"/>
                                          </p:val>
                                        </p:tav>
                                      </p:tavLst>
                                    </p:anim>
                                    <p:animEffect transition="in" filter="fade">
                                      <p:cBhvr>
                                        <p:cTn id="42" dur="500"/>
                                        <p:tgtEl>
                                          <p:spTgt spid="22"/>
                                        </p:tgtEl>
                                      </p:cBhvr>
                                    </p:animEffect>
                                  </p:childTnLst>
                                </p:cTn>
                              </p:par>
                            </p:childTnLst>
                          </p:cTn>
                        </p:par>
                        <p:par>
                          <p:cTn id="43" fill="hold">
                            <p:stCondLst>
                              <p:cond delay="1850"/>
                            </p:stCondLst>
                            <p:childTnLst>
                              <p:par>
                                <p:cTn id="44" presetID="22" presetClass="entr" presetSubtype="8"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5" grpId="0" autoUpdateAnimBg="0"/>
      <p:bldP spid="17" grpId="0" animBg="1" autoUpdateAnimBg="0"/>
      <p:bldP spid="20" grpId="0" autoUpdateAnimBg="0"/>
      <p:bldP spid="21" grpId="0" autoUpdateAnimBg="0"/>
      <p:bldP spid="22" grpId="0" autoUpdateAnimBg="0"/>
      <p:bldP spid="23" grpId="0" animBg="1" autoUpdateAnimBg="0"/>
      <p:bldP spid="2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7901"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7902" name="Freeform 7"/>
          <p:cNvSpPr>
            <a:spLocks noEditPoints="1"/>
          </p:cNvSpPr>
          <p:nvPr/>
        </p:nvSpPr>
        <p:spPr bwMode="auto">
          <a:xfrm>
            <a:off x="5972175" y="5926138"/>
            <a:ext cx="261938" cy="441325"/>
          </a:xfrm>
          <a:custGeom>
            <a:avLst/>
            <a:gdLst>
              <a:gd name="T0" fmla="*/ 261938 w 346"/>
              <a:gd name="T1" fmla="*/ 225831 h 555"/>
              <a:gd name="T2" fmla="*/ 261938 w 346"/>
              <a:gd name="T3" fmla="*/ 145518 h 555"/>
              <a:gd name="T4" fmla="*/ 227114 w 346"/>
              <a:gd name="T5" fmla="*/ 145518 h 555"/>
              <a:gd name="T6" fmla="*/ 227114 w 346"/>
              <a:gd name="T7" fmla="*/ 225831 h 555"/>
              <a:gd name="T8" fmla="*/ 133240 w 346"/>
              <a:gd name="T9" fmla="*/ 324434 h 555"/>
              <a:gd name="T10" fmla="*/ 130969 w 346"/>
              <a:gd name="T11" fmla="*/ 324434 h 555"/>
              <a:gd name="T12" fmla="*/ 130969 w 346"/>
              <a:gd name="T13" fmla="*/ 324434 h 555"/>
              <a:gd name="T14" fmla="*/ 130212 w 346"/>
              <a:gd name="T15" fmla="*/ 324434 h 555"/>
              <a:gd name="T16" fmla="*/ 128698 w 346"/>
              <a:gd name="T17" fmla="*/ 324434 h 555"/>
              <a:gd name="T18" fmla="*/ 34824 w 346"/>
              <a:gd name="T19" fmla="*/ 225831 h 555"/>
              <a:gd name="T20" fmla="*/ 34824 w 346"/>
              <a:gd name="T21" fmla="*/ 145518 h 555"/>
              <a:gd name="T22" fmla="*/ 0 w 346"/>
              <a:gd name="T23" fmla="*/ 145518 h 555"/>
              <a:gd name="T24" fmla="*/ 0 w 346"/>
              <a:gd name="T25" fmla="*/ 225831 h 555"/>
              <a:gd name="T26" fmla="*/ 110529 w 346"/>
              <a:gd name="T27" fmla="*/ 359421 h 555"/>
              <a:gd name="T28" fmla="*/ 110529 w 346"/>
              <a:gd name="T29" fmla="*/ 418265 h 555"/>
              <a:gd name="T30" fmla="*/ 31796 w 346"/>
              <a:gd name="T31" fmla="*/ 441325 h 555"/>
              <a:gd name="T32" fmla="*/ 230142 w 346"/>
              <a:gd name="T33" fmla="*/ 441325 h 555"/>
              <a:gd name="T34" fmla="*/ 151409 w 346"/>
              <a:gd name="T35" fmla="*/ 417470 h 555"/>
              <a:gd name="T36" fmla="*/ 151409 w 346"/>
              <a:gd name="T37" fmla="*/ 360217 h 555"/>
              <a:gd name="T38" fmla="*/ 261938 w 346"/>
              <a:gd name="T39" fmla="*/ 225831 h 555"/>
              <a:gd name="T40" fmla="*/ 129455 w 346"/>
              <a:gd name="T41" fmla="*/ 290241 h 555"/>
              <a:gd name="T42" fmla="*/ 130969 w 346"/>
              <a:gd name="T43" fmla="*/ 290241 h 555"/>
              <a:gd name="T44" fmla="*/ 131726 w 346"/>
              <a:gd name="T45" fmla="*/ 290241 h 555"/>
              <a:gd name="T46" fmla="*/ 194561 w 346"/>
              <a:gd name="T47" fmla="*/ 224241 h 555"/>
              <a:gd name="T48" fmla="*/ 194561 w 346"/>
              <a:gd name="T49" fmla="*/ 66000 h 555"/>
              <a:gd name="T50" fmla="*/ 131726 w 346"/>
              <a:gd name="T51" fmla="*/ 0 h 555"/>
              <a:gd name="T52" fmla="*/ 130969 w 346"/>
              <a:gd name="T53" fmla="*/ 0 h 555"/>
              <a:gd name="T54" fmla="*/ 129455 w 346"/>
              <a:gd name="T55" fmla="*/ 0 h 555"/>
              <a:gd name="T56" fmla="*/ 67377 w 346"/>
              <a:gd name="T57" fmla="*/ 66000 h 555"/>
              <a:gd name="T58" fmla="*/ 67377 w 346"/>
              <a:gd name="T59" fmla="*/ 224241 h 555"/>
              <a:gd name="T60" fmla="*/ 129455 w 346"/>
              <a:gd name="T61" fmla="*/ 290241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Rectangle 3"/>
          <p:cNvSpPr txBox="1">
            <a:spLocks noChangeArrowheads="1"/>
          </p:cNvSpPr>
          <p:nvPr/>
        </p:nvSpPr>
        <p:spPr bwMode="auto">
          <a:xfrm>
            <a:off x="-94307" y="2323405"/>
            <a:ext cx="12363076"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dirty="0" smtClean="0">
                <a:solidFill>
                  <a:schemeClr val="accent2"/>
                </a:solidFill>
                <a:effectLst>
                  <a:outerShdw blurRad="38100" dist="38100" dir="2700000" algn="tl">
                    <a:srgbClr val="000000">
                      <a:alpha val="43137"/>
                    </a:srgbClr>
                  </a:outerShdw>
                </a:effectLst>
                <a:latin typeface="造字工房力黑（非商用）常规体" pitchFamily="50" charset="-122"/>
                <a:ea typeface="造字工房力黑（非商用）常规体" pitchFamily="50" charset="-122"/>
              </a:rPr>
              <a:t>附件信息</a:t>
            </a:r>
            <a:endParaRPr lang="zh-CN" altLang="en-US" sz="6000" dirty="0">
              <a:solidFill>
                <a:schemeClr val="accent2"/>
              </a:solidFill>
              <a:effectLst>
                <a:outerShdw blurRad="38100" dist="38100" dir="2700000" algn="tl">
                  <a:srgbClr val="000000">
                    <a:alpha val="43137"/>
                  </a:srgbClr>
                </a:outerShdw>
              </a:effectLst>
              <a:latin typeface="造字工房力黑（非商用）常规体" pitchFamily="50" charset="-122"/>
              <a:ea typeface="造字工房力黑（非商用）常规体" pitchFamily="50" charset="-122"/>
            </a:endParaRPr>
          </a:p>
        </p:txBody>
      </p:sp>
      <p:sp>
        <p:nvSpPr>
          <p:cNvPr id="12"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Freeform 7"/>
          <p:cNvSpPr>
            <a:spLocks noEditPoints="1"/>
          </p:cNvSpPr>
          <p:nvPr/>
        </p:nvSpPr>
        <p:spPr bwMode="auto">
          <a:xfrm>
            <a:off x="5972175" y="5926138"/>
            <a:ext cx="261938" cy="441325"/>
          </a:xfrm>
          <a:custGeom>
            <a:avLst/>
            <a:gdLst>
              <a:gd name="T0" fmla="*/ 261938 w 346"/>
              <a:gd name="T1" fmla="*/ 225831 h 555"/>
              <a:gd name="T2" fmla="*/ 261938 w 346"/>
              <a:gd name="T3" fmla="*/ 145518 h 555"/>
              <a:gd name="T4" fmla="*/ 227114 w 346"/>
              <a:gd name="T5" fmla="*/ 145518 h 555"/>
              <a:gd name="T6" fmla="*/ 227114 w 346"/>
              <a:gd name="T7" fmla="*/ 225831 h 555"/>
              <a:gd name="T8" fmla="*/ 133240 w 346"/>
              <a:gd name="T9" fmla="*/ 324434 h 555"/>
              <a:gd name="T10" fmla="*/ 130969 w 346"/>
              <a:gd name="T11" fmla="*/ 324434 h 555"/>
              <a:gd name="T12" fmla="*/ 130969 w 346"/>
              <a:gd name="T13" fmla="*/ 324434 h 555"/>
              <a:gd name="T14" fmla="*/ 130212 w 346"/>
              <a:gd name="T15" fmla="*/ 324434 h 555"/>
              <a:gd name="T16" fmla="*/ 128698 w 346"/>
              <a:gd name="T17" fmla="*/ 324434 h 555"/>
              <a:gd name="T18" fmla="*/ 34824 w 346"/>
              <a:gd name="T19" fmla="*/ 225831 h 555"/>
              <a:gd name="T20" fmla="*/ 34824 w 346"/>
              <a:gd name="T21" fmla="*/ 145518 h 555"/>
              <a:gd name="T22" fmla="*/ 0 w 346"/>
              <a:gd name="T23" fmla="*/ 145518 h 555"/>
              <a:gd name="T24" fmla="*/ 0 w 346"/>
              <a:gd name="T25" fmla="*/ 225831 h 555"/>
              <a:gd name="T26" fmla="*/ 110529 w 346"/>
              <a:gd name="T27" fmla="*/ 359421 h 555"/>
              <a:gd name="T28" fmla="*/ 110529 w 346"/>
              <a:gd name="T29" fmla="*/ 418265 h 555"/>
              <a:gd name="T30" fmla="*/ 31796 w 346"/>
              <a:gd name="T31" fmla="*/ 441325 h 555"/>
              <a:gd name="T32" fmla="*/ 230142 w 346"/>
              <a:gd name="T33" fmla="*/ 441325 h 555"/>
              <a:gd name="T34" fmla="*/ 151409 w 346"/>
              <a:gd name="T35" fmla="*/ 417470 h 555"/>
              <a:gd name="T36" fmla="*/ 151409 w 346"/>
              <a:gd name="T37" fmla="*/ 360217 h 555"/>
              <a:gd name="T38" fmla="*/ 261938 w 346"/>
              <a:gd name="T39" fmla="*/ 225831 h 555"/>
              <a:gd name="T40" fmla="*/ 129455 w 346"/>
              <a:gd name="T41" fmla="*/ 290241 h 555"/>
              <a:gd name="T42" fmla="*/ 130969 w 346"/>
              <a:gd name="T43" fmla="*/ 290241 h 555"/>
              <a:gd name="T44" fmla="*/ 131726 w 346"/>
              <a:gd name="T45" fmla="*/ 290241 h 555"/>
              <a:gd name="T46" fmla="*/ 194561 w 346"/>
              <a:gd name="T47" fmla="*/ 224241 h 555"/>
              <a:gd name="T48" fmla="*/ 194561 w 346"/>
              <a:gd name="T49" fmla="*/ 66000 h 555"/>
              <a:gd name="T50" fmla="*/ 131726 w 346"/>
              <a:gd name="T51" fmla="*/ 0 h 555"/>
              <a:gd name="T52" fmla="*/ 130969 w 346"/>
              <a:gd name="T53" fmla="*/ 0 h 555"/>
              <a:gd name="T54" fmla="*/ 129455 w 346"/>
              <a:gd name="T55" fmla="*/ 0 h 555"/>
              <a:gd name="T56" fmla="*/ 67377 w 346"/>
              <a:gd name="T57" fmla="*/ 66000 h 555"/>
              <a:gd name="T58" fmla="*/ 67377 w 346"/>
              <a:gd name="T59" fmla="*/ 224241 h 555"/>
              <a:gd name="T60" fmla="*/ 129455 w 346"/>
              <a:gd name="T61" fmla="*/ 290241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6" name="Picture 9"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136525"/>
            <a:ext cx="2718168" cy="916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620314"/>
      </p:ext>
    </p:extLst>
  </p:cSld>
  <p:clrMapOvr>
    <a:masterClrMapping/>
  </p:clrMapOvr>
  <p:transition spd="slow" advTm="7871">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242"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3" name="Freeform 11"/>
          <p:cNvSpPr>
            <a:spLocks noEditPoints="1"/>
          </p:cNvSpPr>
          <p:nvPr/>
        </p:nvSpPr>
        <p:spPr bwMode="auto">
          <a:xfrm>
            <a:off x="5595938" y="936625"/>
            <a:ext cx="1152525" cy="1217613"/>
          </a:xfrm>
          <a:custGeom>
            <a:avLst/>
            <a:gdLst>
              <a:gd name="T0" fmla="*/ 719918 w 1404"/>
              <a:gd name="T1" fmla="*/ 0 h 1483"/>
              <a:gd name="T2" fmla="*/ 879991 w 1404"/>
              <a:gd name="T3" fmla="*/ 374398 h 1483"/>
              <a:gd name="T4" fmla="*/ 758499 w 1404"/>
              <a:gd name="T5" fmla="*/ 160104 h 1483"/>
              <a:gd name="T6" fmla="*/ 349698 w 1404"/>
              <a:gd name="T7" fmla="*/ 120694 h 1483"/>
              <a:gd name="T8" fmla="*/ 319325 w 1404"/>
              <a:gd name="T9" fmla="*/ 321029 h 1483"/>
              <a:gd name="T10" fmla="*/ 121491 w 1404"/>
              <a:gd name="T11" fmla="*/ 912183 h 1483"/>
              <a:gd name="T12" fmla="*/ 531114 w 1404"/>
              <a:gd name="T13" fmla="*/ 951594 h 1483"/>
              <a:gd name="T14" fmla="*/ 160894 w 1404"/>
              <a:gd name="T15" fmla="*/ 1073109 h 1483"/>
              <a:gd name="T16" fmla="*/ 0 w 1404"/>
              <a:gd name="T17" fmla="*/ 252883 h 1483"/>
              <a:gd name="T18" fmla="*/ 1022825 w 1404"/>
              <a:gd name="T19" fmla="*/ 392461 h 1483"/>
              <a:gd name="T20" fmla="*/ 1137749 w 1404"/>
              <a:gd name="T21" fmla="*/ 508228 h 1483"/>
              <a:gd name="T22" fmla="*/ 1003124 w 1404"/>
              <a:gd name="T23" fmla="*/ 834184 h 1483"/>
              <a:gd name="T24" fmla="*/ 1081108 w 1404"/>
              <a:gd name="T25" fmla="*/ 585407 h 1483"/>
              <a:gd name="T26" fmla="*/ 1051556 w 1404"/>
              <a:gd name="T27" fmla="*/ 515618 h 1483"/>
              <a:gd name="T28" fmla="*/ 902155 w 1404"/>
              <a:gd name="T29" fmla="*/ 429408 h 1483"/>
              <a:gd name="T30" fmla="*/ 1040884 w 1404"/>
              <a:gd name="T31" fmla="*/ 560775 h 1483"/>
              <a:gd name="T32" fmla="*/ 823349 w 1404"/>
              <a:gd name="T33" fmla="*/ 967194 h 1483"/>
              <a:gd name="T34" fmla="*/ 627157 w 1404"/>
              <a:gd name="T35" fmla="*/ 853068 h 1483"/>
              <a:gd name="T36" fmla="*/ 868498 w 1404"/>
              <a:gd name="T37" fmla="*/ 461429 h 1483"/>
              <a:gd name="T38" fmla="*/ 1040884 w 1404"/>
              <a:gd name="T39" fmla="*/ 560775 h 1483"/>
              <a:gd name="T40" fmla="*/ 556561 w 1404"/>
              <a:gd name="T41" fmla="*/ 1203655 h 1483"/>
              <a:gd name="T42" fmla="*/ 701037 w 1404"/>
              <a:gd name="T43" fmla="*/ 954057 h 1483"/>
              <a:gd name="T44" fmla="*/ 417010 w 1404"/>
              <a:gd name="T45" fmla="*/ 211830 h 1483"/>
              <a:gd name="T46" fmla="*/ 683799 w 1404"/>
              <a:gd name="T47" fmla="*/ 273409 h 1483"/>
              <a:gd name="T48" fmla="*/ 417010 w 1404"/>
              <a:gd name="T49" fmla="*/ 211830 h 1483"/>
              <a:gd name="T50" fmla="*/ 366115 w 1404"/>
              <a:gd name="T51" fmla="*/ 620712 h 1483"/>
              <a:gd name="T52" fmla="*/ 210147 w 1404"/>
              <a:gd name="T53" fmla="*/ 682290 h 1483"/>
              <a:gd name="T54" fmla="*/ 210147 w 1404"/>
              <a:gd name="T55" fmla="*/ 478671 h 1483"/>
              <a:gd name="T56" fmla="*/ 683799 w 1404"/>
              <a:gd name="T57" fmla="*/ 540249 h 1483"/>
              <a:gd name="T58" fmla="*/ 210147 w 1404"/>
              <a:gd name="T59" fmla="*/ 478671 h 1483"/>
              <a:gd name="T60" fmla="*/ 683799 w 1404"/>
              <a:gd name="T61" fmla="*/ 347303 h 1483"/>
              <a:gd name="T62" fmla="*/ 210147 w 1404"/>
              <a:gd name="T63" fmla="*/ 408882 h 1483"/>
              <a:gd name="T64" fmla="*/ 157610 w 1404"/>
              <a:gd name="T65" fmla="*/ 265198 h 1483"/>
              <a:gd name="T66" fmla="*/ 294698 w 1404"/>
              <a:gd name="T67" fmla="*/ 245493 h 1483"/>
              <a:gd name="T68" fmla="*/ 157610 w 1404"/>
              <a:gd name="T69" fmla="*/ 265198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44"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 name="TextBox 77"/>
          <p:cNvSpPr txBox="1">
            <a:spLocks noChangeArrowheads="1"/>
          </p:cNvSpPr>
          <p:nvPr/>
        </p:nvSpPr>
        <p:spPr bwMode="auto">
          <a:xfrm>
            <a:off x="4602163" y="3068638"/>
            <a:ext cx="31686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200" b="1" dirty="0" smtClean="0">
                <a:latin typeface="微软雅黑" panose="020B0503020204020204" pitchFamily="34" charset="-122"/>
                <a:ea typeface="微软雅黑" panose="020B0503020204020204" pitchFamily="34" charset="-122"/>
              </a:rPr>
              <a:t>项目简介</a:t>
            </a:r>
            <a:endParaRPr lang="zh-CN" altLang="en-US" sz="4200" b="1" dirty="0">
              <a:latin typeface="微软雅黑" panose="020B0503020204020204" pitchFamily="34" charset="-122"/>
              <a:ea typeface="微软雅黑" panose="020B0503020204020204" pitchFamily="34" charset="-122"/>
            </a:endParaRPr>
          </a:p>
        </p:txBody>
      </p:sp>
      <p:sp>
        <p:nvSpPr>
          <p:cNvPr id="10246"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latin typeface="微软雅黑" panose="020B0503020204020204" pitchFamily="34" charset="-122"/>
                <a:ea typeface="微软雅黑" panose="020B0503020204020204" pitchFamily="34" charset="-122"/>
              </a:rPr>
              <a:t>Part 1</a:t>
            </a:r>
          </a:p>
        </p:txBody>
      </p:sp>
      <p:sp>
        <p:nvSpPr>
          <p:cNvPr id="10247" name="Oval 39"/>
          <p:cNvSpPr>
            <a:spLocks noChangeAspect="1" noChangeArrowheads="1"/>
          </p:cNvSpPr>
          <p:nvPr/>
        </p:nvSpPr>
        <p:spPr bwMode="auto">
          <a:xfrm>
            <a:off x="3252788" y="539273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0" name="Oval 42"/>
          <p:cNvSpPr>
            <a:spLocks noChangeAspect="1" noChangeArrowheads="1"/>
          </p:cNvSpPr>
          <p:nvPr/>
        </p:nvSpPr>
        <p:spPr bwMode="auto">
          <a:xfrm>
            <a:off x="7029450" y="539273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1" name="TextBox 83"/>
          <p:cNvSpPr txBox="1">
            <a:spLocks noChangeArrowheads="1"/>
          </p:cNvSpPr>
          <p:nvPr/>
        </p:nvSpPr>
        <p:spPr bwMode="auto">
          <a:xfrm>
            <a:off x="3402013" y="524033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accent2"/>
                </a:solidFill>
                <a:latin typeface="微软雅黑" panose="020B0503020204020204" pitchFamily="34" charset="-122"/>
                <a:ea typeface="微软雅黑" panose="020B0503020204020204" pitchFamily="34" charset="-122"/>
              </a:rPr>
              <a:t>背景</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10256" name="TextBox 88"/>
          <p:cNvSpPr txBox="1">
            <a:spLocks noChangeArrowheads="1"/>
          </p:cNvSpPr>
          <p:nvPr/>
        </p:nvSpPr>
        <p:spPr bwMode="auto">
          <a:xfrm>
            <a:off x="7178675" y="5240338"/>
            <a:ext cx="2665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accent2"/>
                </a:solidFill>
                <a:latin typeface="微软雅黑" panose="020B0503020204020204" pitchFamily="34" charset="-122"/>
                <a:ea typeface="微软雅黑" panose="020B0503020204020204" pitchFamily="34" charset="-122"/>
              </a:rPr>
              <a:t>可视化分析</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11" name="Oval 39"/>
          <p:cNvSpPr>
            <a:spLocks noChangeAspect="1" noChangeArrowheads="1"/>
          </p:cNvSpPr>
          <p:nvPr/>
        </p:nvSpPr>
        <p:spPr bwMode="auto">
          <a:xfrm>
            <a:off x="3252788" y="5885656"/>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3" name="TextBox 83"/>
          <p:cNvSpPr txBox="1">
            <a:spLocks noChangeArrowheads="1"/>
          </p:cNvSpPr>
          <p:nvPr/>
        </p:nvSpPr>
        <p:spPr bwMode="auto">
          <a:xfrm>
            <a:off x="3402013" y="5733256"/>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accent2"/>
                </a:solidFill>
                <a:latin typeface="微软雅黑" panose="020B0503020204020204" pitchFamily="34" charset="-122"/>
                <a:ea typeface="微软雅黑" panose="020B0503020204020204" pitchFamily="34" charset="-122"/>
              </a:rPr>
              <a:t>相关工作不足</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17" name="Oval 42"/>
          <p:cNvSpPr>
            <a:spLocks noChangeAspect="1" noChangeArrowheads="1"/>
          </p:cNvSpPr>
          <p:nvPr/>
        </p:nvSpPr>
        <p:spPr bwMode="auto">
          <a:xfrm>
            <a:off x="7025977" y="5878501"/>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8" name="TextBox 88"/>
          <p:cNvSpPr txBox="1">
            <a:spLocks noChangeArrowheads="1"/>
          </p:cNvSpPr>
          <p:nvPr/>
        </p:nvSpPr>
        <p:spPr bwMode="auto">
          <a:xfrm>
            <a:off x="7175202" y="5726101"/>
            <a:ext cx="2665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accent2"/>
                </a:solidFill>
                <a:latin typeface="微软雅黑" panose="020B0503020204020204" pitchFamily="34" charset="-122"/>
                <a:ea typeface="微软雅黑" panose="020B0503020204020204" pitchFamily="34" charset="-122"/>
              </a:rPr>
              <a:t>解决方案</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0118209"/>
      </p:ext>
    </p:extLst>
  </p:cSld>
  <p:clrMapOvr>
    <a:masterClrMapping/>
  </p:clrMapOvr>
  <p:transition advTm="8561"/>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27"/>
          <p:cNvSpPr txBox="1">
            <a:spLocks noChangeArrowheads="1"/>
          </p:cNvSpPr>
          <p:nvPr/>
        </p:nvSpPr>
        <p:spPr bwMode="auto">
          <a:xfrm>
            <a:off x="1012825" y="176213"/>
            <a:ext cx="165301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1.1 </a:t>
            </a:r>
            <a:r>
              <a:rPr lang="zh-CN" altLang="en-US" sz="3000" b="1" dirty="0" smtClean="0">
                <a:solidFill>
                  <a:schemeClr val="accent1"/>
                </a:solidFill>
                <a:latin typeface="微软雅黑" panose="020B0503020204020204" pitchFamily="34" charset="-122"/>
                <a:ea typeface="微软雅黑" panose="020B0503020204020204" pitchFamily="34" charset="-122"/>
              </a:rPr>
              <a:t>背景</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3481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Oval 7"/>
          <p:cNvSpPr>
            <a:spLocks noChangeArrowheads="1"/>
          </p:cNvSpPr>
          <p:nvPr/>
        </p:nvSpPr>
        <p:spPr bwMode="auto">
          <a:xfrm>
            <a:off x="5193555" y="1355725"/>
            <a:ext cx="509587" cy="51117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1</a:t>
            </a:r>
            <a:endParaRPr lang="zh-CN" altLang="en-US" sz="2200" b="1">
              <a:solidFill>
                <a:schemeClr val="accent2"/>
              </a:solidFill>
            </a:endParaRPr>
          </a:p>
        </p:txBody>
      </p:sp>
      <p:sp>
        <p:nvSpPr>
          <p:cNvPr id="22" name="Oval 12"/>
          <p:cNvSpPr>
            <a:spLocks noChangeArrowheads="1"/>
          </p:cNvSpPr>
          <p:nvPr/>
        </p:nvSpPr>
        <p:spPr bwMode="auto">
          <a:xfrm>
            <a:off x="5193555" y="2936503"/>
            <a:ext cx="509587" cy="5111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2</a:t>
            </a:r>
            <a:endParaRPr lang="zh-CN" altLang="en-US" sz="2200" b="1">
              <a:solidFill>
                <a:schemeClr val="accent2"/>
              </a:solidFill>
            </a:endParaRPr>
          </a:p>
        </p:txBody>
      </p:sp>
      <p:sp>
        <p:nvSpPr>
          <p:cNvPr id="23" name="Oval 13"/>
          <p:cNvSpPr>
            <a:spLocks noChangeArrowheads="1"/>
          </p:cNvSpPr>
          <p:nvPr/>
        </p:nvSpPr>
        <p:spPr bwMode="auto">
          <a:xfrm>
            <a:off x="5193555" y="5065713"/>
            <a:ext cx="509587" cy="50958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3</a:t>
            </a:r>
            <a:endParaRPr lang="zh-CN" altLang="en-US" sz="2200" b="1">
              <a:solidFill>
                <a:schemeClr val="accent2"/>
              </a:solidFill>
            </a:endParaRPr>
          </a:p>
        </p:txBody>
      </p:sp>
      <p:sp>
        <p:nvSpPr>
          <p:cNvPr id="24" name="TextBox 19"/>
          <p:cNvSpPr txBox="1">
            <a:spLocks noChangeArrowheads="1"/>
          </p:cNvSpPr>
          <p:nvPr/>
        </p:nvSpPr>
        <p:spPr bwMode="auto">
          <a:xfrm>
            <a:off x="5795217" y="1158875"/>
            <a:ext cx="379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solidFill>
                  <a:schemeClr val="accent1"/>
                </a:solidFill>
                <a:latin typeface="微软雅黑" panose="020B0503020204020204" pitchFamily="34" charset="-122"/>
                <a:ea typeface="微软雅黑" panose="020B0503020204020204" pitchFamily="34" charset="-122"/>
              </a:rPr>
              <a:t>关于时序数据</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
        <p:nvSpPr>
          <p:cNvPr id="25" name="TextBox 20"/>
          <p:cNvSpPr txBox="1">
            <a:spLocks noChangeArrowheads="1"/>
          </p:cNvSpPr>
          <p:nvPr/>
        </p:nvSpPr>
        <p:spPr bwMode="auto">
          <a:xfrm>
            <a:off x="5787280" y="1481138"/>
            <a:ext cx="5927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smtClean="0">
                <a:solidFill>
                  <a:schemeClr val="accent1"/>
                </a:solidFill>
                <a:latin typeface="微软雅黑" panose="020B0503020204020204" pitchFamily="34" charset="-122"/>
                <a:ea typeface="微软雅黑" panose="020B0503020204020204" pitchFamily="34" charset="-122"/>
              </a:rPr>
              <a:t>定义：随着时间序列变化的数据。</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26" name="TextBox 21"/>
          <p:cNvSpPr txBox="1">
            <a:spLocks noChangeArrowheads="1"/>
          </p:cNvSpPr>
          <p:nvPr/>
        </p:nvSpPr>
        <p:spPr bwMode="auto">
          <a:xfrm>
            <a:off x="5795217" y="2780928"/>
            <a:ext cx="379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solidFill>
                  <a:schemeClr val="accent1"/>
                </a:solidFill>
                <a:latin typeface="微软雅黑" panose="020B0503020204020204" pitchFamily="34" charset="-122"/>
                <a:ea typeface="微软雅黑" panose="020B0503020204020204" pitchFamily="34" charset="-122"/>
              </a:rPr>
              <a:t>关于可视化分析</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
        <p:nvSpPr>
          <p:cNvPr id="27" name="TextBox 22"/>
          <p:cNvSpPr txBox="1">
            <a:spLocks noChangeArrowheads="1"/>
          </p:cNvSpPr>
          <p:nvPr/>
        </p:nvSpPr>
        <p:spPr bwMode="auto">
          <a:xfrm>
            <a:off x="5787280" y="3103190"/>
            <a:ext cx="5927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smtClean="0">
                <a:solidFill>
                  <a:schemeClr val="accent1"/>
                </a:solidFill>
                <a:latin typeface="微软雅黑" panose="020B0503020204020204" pitchFamily="34" charset="-122"/>
                <a:ea typeface="微软雅黑" panose="020B0503020204020204" pitchFamily="34" charset="-122"/>
              </a:rPr>
              <a:t>随着</a:t>
            </a:r>
            <a:r>
              <a:rPr lang="zh-CN" altLang="en-US" sz="2000" dirty="0">
                <a:solidFill>
                  <a:schemeClr val="accent1"/>
                </a:solidFill>
                <a:latin typeface="微软雅黑" panose="020B0503020204020204" pitchFamily="34" charset="-122"/>
                <a:ea typeface="微软雅黑" panose="020B0503020204020204" pitchFamily="34" charset="-122"/>
              </a:rPr>
              <a:t>数据量的不断增大，借助已有开源领域先进的可视化分析技术通常是从数据集中探索和提取洞察最常用的</a:t>
            </a:r>
            <a:r>
              <a:rPr lang="zh-CN" altLang="en-US" sz="2000" dirty="0" smtClean="0">
                <a:solidFill>
                  <a:schemeClr val="accent1"/>
                </a:solidFill>
                <a:latin typeface="微软雅黑" panose="020B0503020204020204" pitchFamily="34" charset="-122"/>
                <a:ea typeface="微软雅黑" panose="020B0503020204020204" pitchFamily="34" charset="-122"/>
              </a:rPr>
              <a:t>机制。</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28" name="TextBox 23"/>
          <p:cNvSpPr txBox="1">
            <a:spLocks noChangeArrowheads="1"/>
          </p:cNvSpPr>
          <p:nvPr/>
        </p:nvSpPr>
        <p:spPr bwMode="auto">
          <a:xfrm>
            <a:off x="5795217" y="4714875"/>
            <a:ext cx="379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solidFill>
                  <a:schemeClr val="accent1"/>
                </a:solidFill>
                <a:latin typeface="微软雅黑" panose="020B0503020204020204" pitchFamily="34" charset="-122"/>
                <a:ea typeface="微软雅黑" panose="020B0503020204020204" pitchFamily="34" charset="-122"/>
              </a:rPr>
              <a:t>关于可视化需求</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
        <p:nvSpPr>
          <p:cNvPr id="29" name="TextBox 25"/>
          <p:cNvSpPr txBox="1">
            <a:spLocks noChangeArrowheads="1"/>
          </p:cNvSpPr>
          <p:nvPr/>
        </p:nvSpPr>
        <p:spPr bwMode="auto">
          <a:xfrm>
            <a:off x="5787280" y="5037138"/>
            <a:ext cx="59277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buFont typeface="Arial" panose="020B0604020202020204" pitchFamily="34" charset="0"/>
              <a:buChar char="•"/>
            </a:pPr>
            <a:r>
              <a:rPr lang="zh-CN" altLang="en-US" sz="2000" dirty="0">
                <a:solidFill>
                  <a:schemeClr val="accent1"/>
                </a:solidFill>
                <a:latin typeface="微软雅黑" panose="020B0503020204020204" pitchFamily="34" charset="-122"/>
                <a:ea typeface="微软雅黑" panose="020B0503020204020204" pitchFamily="34" charset="-122"/>
              </a:rPr>
              <a:t>支持用户管理大规模的数据分析</a:t>
            </a:r>
            <a:r>
              <a:rPr lang="zh-CN" altLang="en-US" sz="2000" dirty="0" smtClean="0">
                <a:solidFill>
                  <a:schemeClr val="accent1"/>
                </a:solidFill>
                <a:latin typeface="微软雅黑" panose="020B0503020204020204" pitchFamily="34" charset="-122"/>
                <a:ea typeface="微软雅黑" panose="020B0503020204020204" pitchFamily="34" charset="-122"/>
              </a:rPr>
              <a:t>视图，进行交互式分析</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marL="342900" indent="-342900" algn="just" eaLnBrk="1" hangingPunct="1">
              <a:buFont typeface="Arial" panose="020B0604020202020204" pitchFamily="34" charset="0"/>
              <a:buChar char="•"/>
            </a:pPr>
            <a:r>
              <a:rPr lang="zh-CN" altLang="en-US" sz="2000" dirty="0" smtClean="0">
                <a:solidFill>
                  <a:schemeClr val="accent1"/>
                </a:solidFill>
                <a:latin typeface="微软雅黑" panose="020B0503020204020204" pitchFamily="34" charset="-122"/>
                <a:ea typeface="微软雅黑" panose="020B0503020204020204" pitchFamily="34" charset="-122"/>
              </a:rPr>
              <a:t>从</a:t>
            </a:r>
            <a:r>
              <a:rPr lang="zh-CN" altLang="en-US" sz="2000" dirty="0">
                <a:solidFill>
                  <a:schemeClr val="accent1"/>
                </a:solidFill>
                <a:latin typeface="微软雅黑" panose="020B0503020204020204" pitchFamily="34" charset="-122"/>
                <a:ea typeface="微软雅黑" panose="020B0503020204020204" pitchFamily="34" charset="-122"/>
              </a:rPr>
              <a:t>可视化中快速指定所需</a:t>
            </a:r>
            <a:r>
              <a:rPr lang="zh-CN" altLang="en-US" sz="2000" dirty="0" smtClean="0">
                <a:solidFill>
                  <a:schemeClr val="accent1"/>
                </a:solidFill>
                <a:latin typeface="微软雅黑" panose="020B0503020204020204" pitchFamily="34" charset="-122"/>
                <a:ea typeface="微软雅黑" panose="020B0503020204020204" pitchFamily="34" charset="-122"/>
              </a:rPr>
              <a:t>的期望或洞察，减少手工操作</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47" y="1558925"/>
            <a:ext cx="4878558" cy="3316015"/>
          </a:xfrm>
          <a:prstGeom prst="rect">
            <a:avLst/>
          </a:prstGeom>
        </p:spPr>
      </p:pic>
    </p:spTree>
    <p:extLst>
      <p:ext uri="{BB962C8B-B14F-4D97-AF65-F5344CB8AC3E}">
        <p14:creationId xmlns:p14="http://schemas.microsoft.com/office/powerpoint/2010/main" val="935030286"/>
      </p:ext>
    </p:extLst>
  </p:cSld>
  <p:clrMapOvr>
    <a:masterClrMapping/>
  </p:clrMapOvr>
  <p:transition spd="slow" advTm="3804">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27"/>
          <p:cNvSpPr txBox="1">
            <a:spLocks noChangeArrowheads="1"/>
          </p:cNvSpPr>
          <p:nvPr/>
        </p:nvSpPr>
        <p:spPr bwMode="auto">
          <a:xfrm>
            <a:off x="1012825" y="176213"/>
            <a:ext cx="280717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1.2 </a:t>
            </a:r>
            <a:r>
              <a:rPr lang="zh-CN" altLang="en-US" sz="3000" b="1" dirty="0" smtClean="0">
                <a:solidFill>
                  <a:schemeClr val="accent1"/>
                </a:solidFill>
                <a:latin typeface="微软雅黑" panose="020B0503020204020204" pitchFamily="34" charset="-122"/>
                <a:ea typeface="微软雅黑" panose="020B0503020204020204" pitchFamily="34" charset="-122"/>
              </a:rPr>
              <a:t>可视化分析</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3481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1" name="矩形 16"/>
          <p:cNvSpPr>
            <a:spLocks noChangeArrowheads="1"/>
          </p:cNvSpPr>
          <p:nvPr/>
        </p:nvSpPr>
        <p:spPr bwMode="auto">
          <a:xfrm>
            <a:off x="1260475" y="4557713"/>
            <a:ext cx="9518650" cy="1755775"/>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2" name="TextBox 17"/>
          <p:cNvSpPr txBox="1">
            <a:spLocks noChangeArrowheads="1"/>
          </p:cNvSpPr>
          <p:nvPr/>
        </p:nvSpPr>
        <p:spPr bwMode="auto">
          <a:xfrm>
            <a:off x="2865438" y="4676775"/>
            <a:ext cx="74818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i="1" dirty="0" smtClean="0">
                <a:solidFill>
                  <a:srgbClr val="FF0000"/>
                </a:solidFill>
                <a:latin typeface="+mn-ea"/>
                <a:ea typeface="+mn-ea"/>
              </a:rPr>
              <a:t>如果数据集过大，或数据集中可选择的属性过多，</a:t>
            </a:r>
            <a:r>
              <a:rPr lang="en-US" altLang="zh-CN" sz="2400" i="1" dirty="0" smtClean="0">
                <a:solidFill>
                  <a:srgbClr val="FF0000"/>
                </a:solidFill>
                <a:latin typeface="+mn-ea"/>
                <a:ea typeface="+mn-ea"/>
              </a:rPr>
              <a:t> </a:t>
            </a:r>
            <a:r>
              <a:rPr lang="zh-CN" altLang="en-US" sz="2400" i="1" dirty="0" smtClean="0">
                <a:solidFill>
                  <a:srgbClr val="FF0000"/>
                </a:solidFill>
                <a:latin typeface="+mn-ea"/>
                <a:ea typeface="+mn-ea"/>
              </a:rPr>
              <a:t>这种解决方案会是一个冗长、耗时的工程，只是为了找到单个或少许满足期望的可视化视图。</a:t>
            </a:r>
            <a:endParaRPr lang="zh-CN" altLang="en-US" sz="2400" i="1" dirty="0">
              <a:solidFill>
                <a:srgbClr val="FF0000"/>
              </a:solidFill>
              <a:latin typeface="+mn-ea"/>
              <a:ea typeface="+mn-ea"/>
            </a:endParaRPr>
          </a:p>
        </p:txBody>
      </p:sp>
      <p:sp>
        <p:nvSpPr>
          <p:cNvPr id="34833" name="Freeform 12"/>
          <p:cNvSpPr>
            <a:spLocks/>
          </p:cNvSpPr>
          <p:nvPr/>
        </p:nvSpPr>
        <p:spPr bwMode="auto">
          <a:xfrm>
            <a:off x="1123950" y="4411663"/>
            <a:ext cx="528638" cy="530225"/>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4" name="Freeform 12"/>
          <p:cNvSpPr>
            <a:spLocks/>
          </p:cNvSpPr>
          <p:nvPr/>
        </p:nvSpPr>
        <p:spPr bwMode="auto">
          <a:xfrm flipH="1" flipV="1">
            <a:off x="10347325" y="5854700"/>
            <a:ext cx="528638" cy="530225"/>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5" name="Freeform 7"/>
          <p:cNvSpPr>
            <a:spLocks noEditPoints="1"/>
          </p:cNvSpPr>
          <p:nvPr/>
        </p:nvSpPr>
        <p:spPr bwMode="auto">
          <a:xfrm>
            <a:off x="1527175" y="4716463"/>
            <a:ext cx="985838" cy="1438275"/>
          </a:xfrm>
          <a:custGeom>
            <a:avLst/>
            <a:gdLst>
              <a:gd name="T0" fmla="*/ 468468 w 1391"/>
              <a:gd name="T1" fmla="*/ 924858 h 2031"/>
              <a:gd name="T2" fmla="*/ 630057 w 1391"/>
              <a:gd name="T3" fmla="*/ 833506 h 2031"/>
              <a:gd name="T4" fmla="*/ 731405 w 1391"/>
              <a:gd name="T5" fmla="*/ 861832 h 2031"/>
              <a:gd name="T6" fmla="*/ 826375 w 1391"/>
              <a:gd name="T7" fmla="*/ 676294 h 2031"/>
              <a:gd name="T8" fmla="*/ 896539 w 1391"/>
              <a:gd name="T9" fmla="*/ 623890 h 2031"/>
              <a:gd name="T10" fmla="*/ 899373 w 1391"/>
              <a:gd name="T11" fmla="*/ 400111 h 2031"/>
              <a:gd name="T12" fmla="*/ 830627 w 1391"/>
              <a:gd name="T13" fmla="*/ 345583 h 2031"/>
              <a:gd name="T14" fmla="*/ 753376 w 1391"/>
              <a:gd name="T15" fmla="*/ 162169 h 2031"/>
              <a:gd name="T16" fmla="*/ 671872 w 1391"/>
              <a:gd name="T17" fmla="*/ 177748 h 2031"/>
              <a:gd name="T18" fmla="*/ 517370 w 1391"/>
              <a:gd name="T19" fmla="*/ 87104 h 2031"/>
              <a:gd name="T20" fmla="*/ 480516 w 1391"/>
              <a:gd name="T21" fmla="*/ 87104 h 2031"/>
              <a:gd name="T22" fmla="*/ 365703 w 1391"/>
              <a:gd name="T23" fmla="*/ 177040 h 2031"/>
              <a:gd name="T24" fmla="*/ 328849 w 1391"/>
              <a:gd name="T25" fmla="*/ 166418 h 2031"/>
              <a:gd name="T26" fmla="*/ 236006 w 1391"/>
              <a:gd name="T27" fmla="*/ 174208 h 2031"/>
              <a:gd name="T28" fmla="*/ 102057 w 1391"/>
              <a:gd name="T29" fmla="*/ 353372 h 2031"/>
              <a:gd name="T30" fmla="*/ 125445 w 1391"/>
              <a:gd name="T31" fmla="*/ 437644 h 2031"/>
              <a:gd name="T32" fmla="*/ 80795 w 1391"/>
              <a:gd name="T33" fmla="*/ 633096 h 2031"/>
              <a:gd name="T34" fmla="*/ 228210 w 1391"/>
              <a:gd name="T35" fmla="*/ 769771 h 2031"/>
              <a:gd name="T36" fmla="*/ 245928 w 1391"/>
              <a:gd name="T37" fmla="*/ 854750 h 2031"/>
              <a:gd name="T38" fmla="*/ 343732 w 1391"/>
              <a:gd name="T39" fmla="*/ 829257 h 2031"/>
              <a:gd name="T40" fmla="*/ 372790 w 1391"/>
              <a:gd name="T41" fmla="*/ 917069 h 2031"/>
              <a:gd name="T42" fmla="*/ 279238 w 1391"/>
              <a:gd name="T43" fmla="*/ 924150 h 2031"/>
              <a:gd name="T44" fmla="*/ 153794 w 1391"/>
              <a:gd name="T45" fmla="*/ 767647 h 2031"/>
              <a:gd name="T46" fmla="*/ 9213 w 1391"/>
              <a:gd name="T47" fmla="*/ 655757 h 2031"/>
              <a:gd name="T48" fmla="*/ 65203 w 1391"/>
              <a:gd name="T49" fmla="*/ 481549 h 2031"/>
              <a:gd name="T50" fmla="*/ 80795 w 1391"/>
              <a:gd name="T51" fmla="*/ 281848 h 2031"/>
              <a:gd name="T52" fmla="*/ 161590 w 1391"/>
              <a:gd name="T53" fmla="*/ 174208 h 2031"/>
              <a:gd name="T54" fmla="*/ 349402 w 1391"/>
              <a:gd name="T55" fmla="*/ 94894 h 2031"/>
              <a:gd name="T56" fmla="*/ 377042 w 1391"/>
              <a:gd name="T57" fmla="*/ 101975 h 2031"/>
              <a:gd name="T58" fmla="*/ 498943 w 1391"/>
              <a:gd name="T59" fmla="*/ 0 h 2031"/>
              <a:gd name="T60" fmla="*/ 642106 w 1391"/>
              <a:gd name="T61" fmla="*/ 107640 h 2031"/>
              <a:gd name="T62" fmla="*/ 807239 w 1391"/>
              <a:gd name="T63" fmla="*/ 110473 h 2031"/>
              <a:gd name="T64" fmla="*/ 854015 w 1391"/>
              <a:gd name="T65" fmla="*/ 274766 h 2031"/>
              <a:gd name="T66" fmla="*/ 958906 w 1391"/>
              <a:gd name="T67" fmla="*/ 445433 h 2031"/>
              <a:gd name="T68" fmla="*/ 956780 w 1391"/>
              <a:gd name="T69" fmla="*/ 579984 h 2031"/>
              <a:gd name="T70" fmla="*/ 846928 w 1391"/>
              <a:gd name="T71" fmla="*/ 747818 h 2031"/>
              <a:gd name="T72" fmla="*/ 731405 w 1391"/>
              <a:gd name="T73" fmla="*/ 936189 h 2031"/>
              <a:gd name="T74" fmla="*/ 630057 w 1391"/>
              <a:gd name="T75" fmla="*/ 907862 h 2031"/>
              <a:gd name="T76" fmla="*/ 486895 w 1391"/>
              <a:gd name="T77" fmla="*/ 1011962 h 2031"/>
              <a:gd name="T78" fmla="*/ 491147 w 1391"/>
              <a:gd name="T79" fmla="*/ 776853 h 2031"/>
              <a:gd name="T80" fmla="*/ 491147 w 1391"/>
              <a:gd name="T81" fmla="*/ 821467 h 2031"/>
              <a:gd name="T82" fmla="*/ 791647 w 1391"/>
              <a:gd name="T83" fmla="*/ 521206 h 2031"/>
              <a:gd name="T84" fmla="*/ 491147 w 1391"/>
              <a:gd name="T85" fmla="*/ 736487 h 2031"/>
              <a:gd name="T86" fmla="*/ 706600 w 1391"/>
              <a:gd name="T87" fmla="*/ 521206 h 2031"/>
              <a:gd name="T88" fmla="*/ 673999 w 1391"/>
              <a:gd name="T89" fmla="*/ 985760 h 2031"/>
              <a:gd name="T90" fmla="*/ 547137 w 1391"/>
              <a:gd name="T91" fmla="*/ 1058701 h 2031"/>
              <a:gd name="T92" fmla="*/ 650611 w 1391"/>
              <a:gd name="T93" fmla="*/ 1266900 h 2031"/>
              <a:gd name="T94" fmla="*/ 846928 w 1391"/>
              <a:gd name="T95" fmla="*/ 1378081 h 2031"/>
              <a:gd name="T96" fmla="*/ 357198 w 1391"/>
              <a:gd name="T97" fmla="*/ 1000631 h 2031"/>
              <a:gd name="T98" fmla="*/ 246637 w 1391"/>
              <a:gd name="T99" fmla="*/ 988593 h 2031"/>
              <a:gd name="T100" fmla="*/ 172220 w 1391"/>
              <a:gd name="T101" fmla="*/ 1412073 h 2031"/>
              <a:gd name="T102" fmla="*/ 456420 w 1391"/>
              <a:gd name="T103" fmla="*/ 1393661 h 2031"/>
              <a:gd name="T104" fmla="*/ 486895 w 1391"/>
              <a:gd name="T105" fmla="*/ 1071448 h 20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8" name="图片 7"/>
          <p:cNvPicPr>
            <a:picLocks noChangeAspect="1"/>
          </p:cNvPicPr>
          <p:nvPr/>
        </p:nvPicPr>
        <p:blipFill>
          <a:blip r:embed="rId2"/>
          <a:stretch>
            <a:fillRect/>
          </a:stretch>
        </p:blipFill>
        <p:spPr>
          <a:xfrm>
            <a:off x="1129829" y="1184936"/>
            <a:ext cx="8558804" cy="2927484"/>
          </a:xfrm>
          <a:prstGeom prst="rect">
            <a:avLst/>
          </a:prstGeom>
        </p:spPr>
      </p:pic>
      <p:pic>
        <p:nvPicPr>
          <p:cNvPr id="9" name="图片 8"/>
          <p:cNvPicPr>
            <a:picLocks noChangeAspect="1"/>
          </p:cNvPicPr>
          <p:nvPr/>
        </p:nvPicPr>
        <p:blipFill>
          <a:blip r:embed="rId3"/>
          <a:stretch>
            <a:fillRect/>
          </a:stretch>
        </p:blipFill>
        <p:spPr>
          <a:xfrm>
            <a:off x="2228545" y="2204864"/>
            <a:ext cx="4877948" cy="1038000"/>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310" y="1204751"/>
            <a:ext cx="2122044" cy="441400"/>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09744" y="1063899"/>
            <a:ext cx="780925" cy="780925"/>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87644" y="1168611"/>
            <a:ext cx="1524000" cy="571500"/>
          </a:xfrm>
          <a:prstGeom prst="rect">
            <a:avLst/>
          </a:prstGeom>
        </p:spPr>
      </p:pic>
    </p:spTree>
    <p:extLst>
      <p:ext uri="{BB962C8B-B14F-4D97-AF65-F5344CB8AC3E}">
        <p14:creationId xmlns:p14="http://schemas.microsoft.com/office/powerpoint/2010/main" val="427220347"/>
      </p:ext>
    </p:extLst>
  </p:cSld>
  <p:clrMapOvr>
    <a:masterClrMapping/>
  </p:clrMapOvr>
  <p:transition spd="slow" advTm="3804">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27"/>
          <p:cNvSpPr txBox="1">
            <a:spLocks noChangeArrowheads="1"/>
          </p:cNvSpPr>
          <p:nvPr/>
        </p:nvSpPr>
        <p:spPr bwMode="auto">
          <a:xfrm>
            <a:off x="1012825" y="176213"/>
            <a:ext cx="319189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1.3 </a:t>
            </a:r>
            <a:r>
              <a:rPr lang="zh-CN" altLang="en-US" sz="3000" b="1" dirty="0" smtClean="0">
                <a:solidFill>
                  <a:schemeClr val="accent1"/>
                </a:solidFill>
                <a:latin typeface="微软雅黑" panose="020B0503020204020204" pitchFamily="34" charset="-122"/>
                <a:ea typeface="微软雅黑" panose="020B0503020204020204" pitchFamily="34" charset="-122"/>
              </a:rPr>
              <a:t>相关工作不足</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3481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0" name="Freeform 7"/>
          <p:cNvSpPr>
            <a:spLocks/>
          </p:cNvSpPr>
          <p:nvPr/>
        </p:nvSpPr>
        <p:spPr bwMode="auto">
          <a:xfrm>
            <a:off x="2137172" y="1384300"/>
            <a:ext cx="588963" cy="1612652"/>
          </a:xfrm>
          <a:custGeom>
            <a:avLst/>
            <a:gdLst>
              <a:gd name="T0" fmla="*/ 331724 w 767"/>
              <a:gd name="T1" fmla="*/ 2045885 h 3150"/>
              <a:gd name="T2" fmla="*/ 390850 w 767"/>
              <a:gd name="T3" fmla="*/ 2264922 h 3150"/>
              <a:gd name="T4" fmla="*/ 588963 w 767"/>
              <a:gd name="T5" fmla="*/ 2345620 h 3150"/>
              <a:gd name="T6" fmla="*/ 588963 w 767"/>
              <a:gd name="T7" fmla="*/ 2420938 h 3150"/>
              <a:gd name="T8" fmla="*/ 321741 w 767"/>
              <a:gd name="T9" fmla="*/ 2329480 h 3150"/>
              <a:gd name="T10" fmla="*/ 235739 w 767"/>
              <a:gd name="T11" fmla="*/ 2002846 h 3150"/>
              <a:gd name="T12" fmla="*/ 235739 w 767"/>
              <a:gd name="T13" fmla="*/ 1542483 h 3150"/>
              <a:gd name="T14" fmla="*/ 192738 w 767"/>
              <a:gd name="T15" fmla="*/ 1333437 h 3150"/>
              <a:gd name="T16" fmla="*/ 0 w 767"/>
              <a:gd name="T17" fmla="*/ 1242748 h 3150"/>
              <a:gd name="T18" fmla="*/ 0 w 767"/>
              <a:gd name="T19" fmla="*/ 1178190 h 3150"/>
              <a:gd name="T20" fmla="*/ 187362 w 767"/>
              <a:gd name="T21" fmla="*/ 1092881 h 3150"/>
              <a:gd name="T22" fmla="*/ 235739 w 767"/>
              <a:gd name="T23" fmla="*/ 878455 h 3150"/>
              <a:gd name="T24" fmla="*/ 235739 w 767"/>
              <a:gd name="T25" fmla="*/ 418092 h 3150"/>
              <a:gd name="T26" fmla="*/ 321741 w 767"/>
              <a:gd name="T27" fmla="*/ 90689 h 3150"/>
              <a:gd name="T28" fmla="*/ 588963 w 767"/>
              <a:gd name="T29" fmla="*/ 0 h 3150"/>
              <a:gd name="T30" fmla="*/ 588963 w 767"/>
              <a:gd name="T31" fmla="*/ 75318 h 3150"/>
              <a:gd name="T32" fmla="*/ 390850 w 767"/>
              <a:gd name="T33" fmla="*/ 149868 h 3150"/>
              <a:gd name="T34" fmla="*/ 331724 w 767"/>
              <a:gd name="T35" fmla="*/ 375053 h 3150"/>
              <a:gd name="T36" fmla="*/ 331724 w 767"/>
              <a:gd name="T37" fmla="*/ 899974 h 3150"/>
              <a:gd name="T38" fmla="*/ 257239 w 767"/>
              <a:gd name="T39" fmla="*/ 1135151 h 3150"/>
              <a:gd name="T40" fmla="*/ 95985 w 767"/>
              <a:gd name="T41" fmla="*/ 1199709 h 3150"/>
              <a:gd name="T42" fmla="*/ 95985 w 767"/>
              <a:gd name="T43" fmla="*/ 1221229 h 3150"/>
              <a:gd name="T44" fmla="*/ 262615 w 767"/>
              <a:gd name="T45" fmla="*/ 1295778 h 3150"/>
              <a:gd name="T46" fmla="*/ 331724 w 767"/>
              <a:gd name="T47" fmla="*/ 1520964 h 3150"/>
              <a:gd name="T48" fmla="*/ 331724 w 767"/>
              <a:gd name="T49" fmla="*/ 2045885 h 3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7" h="3150">
                <a:moveTo>
                  <a:pt x="432" y="2662"/>
                </a:moveTo>
                <a:cubicBezTo>
                  <a:pt x="432" y="2783"/>
                  <a:pt x="458" y="2878"/>
                  <a:pt x="509" y="2947"/>
                </a:cubicBezTo>
                <a:cubicBezTo>
                  <a:pt x="560" y="3017"/>
                  <a:pt x="646" y="3052"/>
                  <a:pt x="767" y="3052"/>
                </a:cubicBezTo>
                <a:lnTo>
                  <a:pt x="767" y="3150"/>
                </a:lnTo>
                <a:cubicBezTo>
                  <a:pt x="609" y="3150"/>
                  <a:pt x="493" y="3110"/>
                  <a:pt x="419" y="3031"/>
                </a:cubicBezTo>
                <a:cubicBezTo>
                  <a:pt x="344" y="2952"/>
                  <a:pt x="307" y="2811"/>
                  <a:pt x="307" y="2606"/>
                </a:cubicBezTo>
                <a:lnTo>
                  <a:pt x="307" y="2007"/>
                </a:lnTo>
                <a:cubicBezTo>
                  <a:pt x="307" y="1896"/>
                  <a:pt x="288" y="1805"/>
                  <a:pt x="251" y="1735"/>
                </a:cubicBezTo>
                <a:cubicBezTo>
                  <a:pt x="214" y="1665"/>
                  <a:pt x="130" y="1626"/>
                  <a:pt x="0" y="1617"/>
                </a:cubicBezTo>
                <a:lnTo>
                  <a:pt x="0" y="1533"/>
                </a:lnTo>
                <a:cubicBezTo>
                  <a:pt x="121" y="1514"/>
                  <a:pt x="202" y="1477"/>
                  <a:pt x="244" y="1422"/>
                </a:cubicBezTo>
                <a:cubicBezTo>
                  <a:pt x="286" y="1366"/>
                  <a:pt x="307" y="1273"/>
                  <a:pt x="307" y="1143"/>
                </a:cubicBezTo>
                <a:lnTo>
                  <a:pt x="307" y="544"/>
                </a:lnTo>
                <a:cubicBezTo>
                  <a:pt x="307" y="339"/>
                  <a:pt x="344" y="198"/>
                  <a:pt x="419" y="118"/>
                </a:cubicBezTo>
                <a:cubicBezTo>
                  <a:pt x="493" y="39"/>
                  <a:pt x="609" y="0"/>
                  <a:pt x="767" y="0"/>
                </a:cubicBezTo>
                <a:lnTo>
                  <a:pt x="767" y="98"/>
                </a:lnTo>
                <a:cubicBezTo>
                  <a:pt x="646" y="98"/>
                  <a:pt x="560" y="130"/>
                  <a:pt x="509" y="195"/>
                </a:cubicBezTo>
                <a:cubicBezTo>
                  <a:pt x="458" y="260"/>
                  <a:pt x="432" y="358"/>
                  <a:pt x="432" y="488"/>
                </a:cubicBezTo>
                <a:lnTo>
                  <a:pt x="432" y="1171"/>
                </a:lnTo>
                <a:cubicBezTo>
                  <a:pt x="432" y="1319"/>
                  <a:pt x="400" y="1422"/>
                  <a:pt x="335" y="1477"/>
                </a:cubicBezTo>
                <a:cubicBezTo>
                  <a:pt x="270" y="1533"/>
                  <a:pt x="200" y="1561"/>
                  <a:pt x="125" y="1561"/>
                </a:cubicBezTo>
                <a:lnTo>
                  <a:pt x="125" y="1589"/>
                </a:lnTo>
                <a:cubicBezTo>
                  <a:pt x="209" y="1589"/>
                  <a:pt x="281" y="1621"/>
                  <a:pt x="342" y="1686"/>
                </a:cubicBezTo>
                <a:cubicBezTo>
                  <a:pt x="402" y="1751"/>
                  <a:pt x="432" y="1849"/>
                  <a:pt x="432" y="1979"/>
                </a:cubicBezTo>
                <a:lnTo>
                  <a:pt x="432" y="266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1" name="椭圆 5"/>
          <p:cNvSpPr>
            <a:spLocks noChangeArrowheads="1"/>
          </p:cNvSpPr>
          <p:nvPr/>
        </p:nvSpPr>
        <p:spPr bwMode="auto">
          <a:xfrm>
            <a:off x="553765" y="1556792"/>
            <a:ext cx="1540544" cy="12461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1600" b="1" dirty="0" smtClean="0">
              <a:latin typeface="+mn-ea"/>
              <a:ea typeface="+mn-ea"/>
            </a:endParaRPr>
          </a:p>
          <a:p>
            <a:pPr eaLnBrk="1" hangingPunct="1"/>
            <a:r>
              <a:rPr lang="zh-CN" altLang="en-US" sz="1600" b="1" dirty="0" smtClean="0">
                <a:latin typeface="+mn-ea"/>
                <a:ea typeface="+mn-ea"/>
              </a:rPr>
              <a:t>不足之处</a:t>
            </a:r>
            <a:endParaRPr lang="zh-CN" altLang="en-US" sz="1600" b="1" dirty="0">
              <a:latin typeface="+mn-ea"/>
              <a:ea typeface="+mn-ea"/>
            </a:endParaRPr>
          </a:p>
        </p:txBody>
      </p:sp>
      <p:sp>
        <p:nvSpPr>
          <p:cNvPr id="34823" name="Freeform 8"/>
          <p:cNvSpPr>
            <a:spLocks/>
          </p:cNvSpPr>
          <p:nvPr/>
        </p:nvSpPr>
        <p:spPr bwMode="auto">
          <a:xfrm>
            <a:off x="2768997" y="1247775"/>
            <a:ext cx="7865888" cy="427038"/>
          </a:xfrm>
          <a:custGeom>
            <a:avLst/>
            <a:gdLst>
              <a:gd name="T0" fmla="*/ 213397 w 7060"/>
              <a:gd name="T1" fmla="*/ 0 h 587"/>
              <a:gd name="T2" fmla="*/ 4928516 w 7060"/>
              <a:gd name="T3" fmla="*/ 0 h 587"/>
              <a:gd name="T4" fmla="*/ 5141913 w 7060"/>
              <a:gd name="T5" fmla="*/ 213155 h 587"/>
              <a:gd name="T6" fmla="*/ 5141913 w 7060"/>
              <a:gd name="T7" fmla="*/ 213155 h 587"/>
              <a:gd name="T8" fmla="*/ 4928516 w 7060"/>
              <a:gd name="T9" fmla="*/ 427038 h 587"/>
              <a:gd name="T10" fmla="*/ 213397 w 7060"/>
              <a:gd name="T11" fmla="*/ 427038 h 587"/>
              <a:gd name="T12" fmla="*/ 0 w 7060"/>
              <a:gd name="T13" fmla="*/ 213155 h 587"/>
              <a:gd name="T14" fmla="*/ 0 w 7060"/>
              <a:gd name="T15" fmla="*/ 213155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4" name="矩形 8"/>
          <p:cNvSpPr>
            <a:spLocks noChangeArrowheads="1"/>
          </p:cNvSpPr>
          <p:nvPr/>
        </p:nvSpPr>
        <p:spPr bwMode="auto">
          <a:xfrm>
            <a:off x="2930921" y="1254125"/>
            <a:ext cx="77039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solidFill>
                  <a:srgbClr val="F8F8F8"/>
                </a:solidFill>
                <a:latin typeface="微软雅黑" panose="020B0503020204020204" pitchFamily="34" charset="-122"/>
                <a:ea typeface="微软雅黑" panose="020B0503020204020204" pitchFamily="34" charset="-122"/>
              </a:rPr>
              <a:t>1. </a:t>
            </a:r>
            <a:r>
              <a:rPr lang="zh-CN" altLang="en-US" dirty="0" smtClean="0">
                <a:solidFill>
                  <a:srgbClr val="F8F8F8"/>
                </a:solidFill>
                <a:latin typeface="微软雅黑" panose="020B0503020204020204" pitchFamily="34" charset="-122"/>
                <a:ea typeface="微软雅黑" panose="020B0503020204020204" pitchFamily="34" charset="-122"/>
              </a:rPr>
              <a:t>交互式分析工具的用户体验：手动密集型操作</a:t>
            </a:r>
            <a:endParaRPr lang="zh-CN" altLang="en-US" dirty="0">
              <a:solidFill>
                <a:srgbClr val="F8F8F8"/>
              </a:solidFill>
              <a:latin typeface="微软雅黑" panose="020B0503020204020204" pitchFamily="34" charset="-122"/>
              <a:ea typeface="微软雅黑" panose="020B0503020204020204" pitchFamily="34" charset="-122"/>
            </a:endParaRPr>
          </a:p>
        </p:txBody>
      </p:sp>
      <p:sp>
        <p:nvSpPr>
          <p:cNvPr id="34825" name="Freeform 8"/>
          <p:cNvSpPr>
            <a:spLocks/>
          </p:cNvSpPr>
          <p:nvPr/>
        </p:nvSpPr>
        <p:spPr bwMode="auto">
          <a:xfrm>
            <a:off x="2735205" y="2033588"/>
            <a:ext cx="7899680" cy="425450"/>
          </a:xfrm>
          <a:custGeom>
            <a:avLst/>
            <a:gdLst>
              <a:gd name="T0" fmla="*/ 213397 w 7060"/>
              <a:gd name="T1" fmla="*/ 0 h 587"/>
              <a:gd name="T2" fmla="*/ 4928516 w 7060"/>
              <a:gd name="T3" fmla="*/ 0 h 587"/>
              <a:gd name="T4" fmla="*/ 5141913 w 7060"/>
              <a:gd name="T5" fmla="*/ 212363 h 587"/>
              <a:gd name="T6" fmla="*/ 5141913 w 7060"/>
              <a:gd name="T7" fmla="*/ 212363 h 587"/>
              <a:gd name="T8" fmla="*/ 4928516 w 7060"/>
              <a:gd name="T9" fmla="*/ 425450 h 587"/>
              <a:gd name="T10" fmla="*/ 213397 w 7060"/>
              <a:gd name="T11" fmla="*/ 425450 h 587"/>
              <a:gd name="T12" fmla="*/ 0 w 7060"/>
              <a:gd name="T13" fmla="*/ 212363 h 587"/>
              <a:gd name="T14" fmla="*/ 0 w 7060"/>
              <a:gd name="T15" fmla="*/ 212363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6" name="矩形 10"/>
          <p:cNvSpPr>
            <a:spLocks noChangeArrowheads="1"/>
          </p:cNvSpPr>
          <p:nvPr/>
        </p:nvSpPr>
        <p:spPr bwMode="auto">
          <a:xfrm>
            <a:off x="2930921" y="2039938"/>
            <a:ext cx="77039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solidFill>
                  <a:srgbClr val="F8F8F8"/>
                </a:solidFill>
                <a:latin typeface="微软雅黑" panose="020B0503020204020204" pitchFamily="34" charset="-122"/>
                <a:ea typeface="微软雅黑" panose="020B0503020204020204" pitchFamily="34" charset="-122"/>
              </a:rPr>
              <a:t>2</a:t>
            </a:r>
            <a:r>
              <a:rPr lang="en-US" altLang="zh-CN" dirty="0">
                <a:solidFill>
                  <a:srgbClr val="F8F8F8"/>
                </a:solidFill>
                <a:latin typeface="微软雅黑" panose="020B0503020204020204" pitchFamily="34" charset="-122"/>
                <a:ea typeface="微软雅黑" panose="020B0503020204020204" pitchFamily="34" charset="-122"/>
              </a:rPr>
              <a:t>. </a:t>
            </a:r>
            <a:r>
              <a:rPr lang="zh-CN" altLang="en-US" dirty="0" smtClean="0">
                <a:solidFill>
                  <a:srgbClr val="F8F8F8"/>
                </a:solidFill>
                <a:latin typeface="微软雅黑" panose="020B0503020204020204" pitchFamily="34" charset="-122"/>
                <a:ea typeface="微软雅黑" panose="020B0503020204020204" pitchFamily="34" charset="-122"/>
              </a:rPr>
              <a:t>生成可视化视图：单个检查，没有相关性</a:t>
            </a:r>
            <a:endParaRPr lang="zh-CN" altLang="en-US" dirty="0">
              <a:solidFill>
                <a:srgbClr val="F8F8F8"/>
              </a:solidFill>
              <a:latin typeface="微软雅黑" panose="020B0503020204020204" pitchFamily="34" charset="-122"/>
              <a:ea typeface="微软雅黑" panose="020B0503020204020204" pitchFamily="34" charset="-122"/>
            </a:endParaRPr>
          </a:p>
        </p:txBody>
      </p:sp>
      <p:sp>
        <p:nvSpPr>
          <p:cNvPr id="34827" name="Freeform 8"/>
          <p:cNvSpPr>
            <a:spLocks/>
          </p:cNvSpPr>
          <p:nvPr/>
        </p:nvSpPr>
        <p:spPr bwMode="auto">
          <a:xfrm>
            <a:off x="2768997" y="2771775"/>
            <a:ext cx="7865888" cy="427038"/>
          </a:xfrm>
          <a:custGeom>
            <a:avLst/>
            <a:gdLst>
              <a:gd name="T0" fmla="*/ 213397 w 7060"/>
              <a:gd name="T1" fmla="*/ 0 h 587"/>
              <a:gd name="T2" fmla="*/ 4928516 w 7060"/>
              <a:gd name="T3" fmla="*/ 0 h 587"/>
              <a:gd name="T4" fmla="*/ 5141913 w 7060"/>
              <a:gd name="T5" fmla="*/ 213155 h 587"/>
              <a:gd name="T6" fmla="*/ 5141913 w 7060"/>
              <a:gd name="T7" fmla="*/ 213155 h 587"/>
              <a:gd name="T8" fmla="*/ 4928516 w 7060"/>
              <a:gd name="T9" fmla="*/ 427038 h 587"/>
              <a:gd name="T10" fmla="*/ 213397 w 7060"/>
              <a:gd name="T11" fmla="*/ 427038 h 587"/>
              <a:gd name="T12" fmla="*/ 0 w 7060"/>
              <a:gd name="T13" fmla="*/ 213155 h 587"/>
              <a:gd name="T14" fmla="*/ 0 w 7060"/>
              <a:gd name="T15" fmla="*/ 213155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8" name="矩形 13"/>
          <p:cNvSpPr>
            <a:spLocks noChangeArrowheads="1"/>
          </p:cNvSpPr>
          <p:nvPr/>
        </p:nvSpPr>
        <p:spPr bwMode="auto">
          <a:xfrm>
            <a:off x="2930922" y="2779713"/>
            <a:ext cx="77039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rgbClr val="F8F8F8"/>
                </a:solidFill>
                <a:latin typeface="微软雅黑" panose="020B0503020204020204" pitchFamily="34" charset="-122"/>
                <a:ea typeface="微软雅黑" panose="020B0503020204020204" pitchFamily="34" charset="-122"/>
              </a:rPr>
              <a:t>3. </a:t>
            </a:r>
            <a:r>
              <a:rPr lang="zh-CN" altLang="en-US" dirty="0" smtClean="0">
                <a:solidFill>
                  <a:srgbClr val="F8F8F8"/>
                </a:solidFill>
                <a:latin typeface="微软雅黑" panose="020B0503020204020204" pitchFamily="34" charset="-122"/>
                <a:ea typeface="微软雅黑" panose="020B0503020204020204" pitchFamily="34" charset="-122"/>
              </a:rPr>
              <a:t>复杂的需求（如相似性属性）：在数据层面操作时，</a:t>
            </a:r>
            <a:r>
              <a:rPr lang="en-US" altLang="zh-CN" dirty="0" smtClean="0">
                <a:solidFill>
                  <a:srgbClr val="F8F8F8"/>
                </a:solidFill>
                <a:latin typeface="微软雅黑" panose="020B0503020204020204" pitchFamily="34" charset="-122"/>
                <a:ea typeface="微软雅黑" panose="020B0503020204020204" pitchFamily="34" charset="-122"/>
              </a:rPr>
              <a:t>SQL</a:t>
            </a:r>
            <a:r>
              <a:rPr lang="zh-CN" altLang="en-US" dirty="0" smtClean="0">
                <a:solidFill>
                  <a:srgbClr val="F8F8F8"/>
                </a:solidFill>
                <a:latin typeface="微软雅黑" panose="020B0503020204020204" pitchFamily="34" charset="-122"/>
                <a:ea typeface="微软雅黑" panose="020B0503020204020204" pitchFamily="34" charset="-122"/>
              </a:rPr>
              <a:t>编写复杂</a:t>
            </a:r>
            <a:endParaRPr lang="zh-CN" altLang="en-US" dirty="0">
              <a:solidFill>
                <a:srgbClr val="F8F8F8"/>
              </a:solidFill>
              <a:latin typeface="微软雅黑" panose="020B0503020204020204" pitchFamily="34" charset="-122"/>
              <a:ea typeface="微软雅黑" panose="020B0503020204020204" pitchFamily="34" charset="-122"/>
            </a:endParaRPr>
          </a:p>
        </p:txBody>
      </p:sp>
      <p:sp>
        <p:nvSpPr>
          <p:cNvPr id="22" name="Line 9"/>
          <p:cNvSpPr>
            <a:spLocks noChangeShapeType="1"/>
          </p:cNvSpPr>
          <p:nvPr/>
        </p:nvSpPr>
        <p:spPr bwMode="auto">
          <a:xfrm>
            <a:off x="2038698" y="5183932"/>
            <a:ext cx="8459787"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TextBox 9"/>
          <p:cNvSpPr txBox="1">
            <a:spLocks noChangeArrowheads="1"/>
          </p:cNvSpPr>
          <p:nvPr/>
        </p:nvSpPr>
        <p:spPr bwMode="auto">
          <a:xfrm>
            <a:off x="2073623" y="4725144"/>
            <a:ext cx="76374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err="1" smtClean="0">
                <a:solidFill>
                  <a:schemeClr val="accent1"/>
                </a:solidFill>
              </a:rPr>
              <a:t>Zenvisage</a:t>
            </a:r>
            <a:r>
              <a:rPr lang="zh-CN" altLang="en-US" sz="2400" dirty="0" smtClean="0">
                <a:solidFill>
                  <a:schemeClr val="accent1"/>
                </a:solidFill>
              </a:rPr>
              <a:t>是开源可视化分析平台</a:t>
            </a:r>
            <a:endParaRPr lang="en-US" altLang="zh-CN" sz="2200" b="1" dirty="0">
              <a:solidFill>
                <a:schemeClr val="accent1"/>
              </a:solidFill>
              <a:latin typeface="微软雅黑" panose="020B0503020204020204" pitchFamily="34" charset="-122"/>
              <a:ea typeface="微软雅黑" panose="020B0503020204020204" pitchFamily="34" charset="-122"/>
            </a:endParaRPr>
          </a:p>
        </p:txBody>
      </p:sp>
      <p:sp>
        <p:nvSpPr>
          <p:cNvPr id="24" name="TextBox 10"/>
          <p:cNvSpPr txBox="1">
            <a:spLocks noChangeArrowheads="1"/>
          </p:cNvSpPr>
          <p:nvPr/>
        </p:nvSpPr>
        <p:spPr bwMode="auto">
          <a:xfrm>
            <a:off x="2065685" y="5236319"/>
            <a:ext cx="8432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smtClean="0">
                <a:solidFill>
                  <a:schemeClr val="accent1"/>
                </a:solidFill>
                <a:latin typeface="微软雅黑" panose="020B0503020204020204" pitchFamily="34" charset="-122"/>
                <a:ea typeface="微软雅黑" panose="020B0503020204020204" pitchFamily="34" charset="-122"/>
              </a:rPr>
              <a:t>分析</a:t>
            </a:r>
            <a:r>
              <a:rPr lang="zh-CN" altLang="en-US" dirty="0">
                <a:solidFill>
                  <a:schemeClr val="accent1"/>
                </a:solidFill>
                <a:latin typeface="微软雅黑" panose="020B0503020204020204" pitchFamily="34" charset="-122"/>
                <a:ea typeface="微软雅黑" panose="020B0503020204020204" pitchFamily="34" charset="-122"/>
              </a:rPr>
              <a:t>其</a:t>
            </a:r>
            <a:r>
              <a:rPr lang="zh-CN" altLang="en-US" dirty="0" smtClean="0">
                <a:solidFill>
                  <a:schemeClr val="accent1"/>
                </a:solidFill>
                <a:latin typeface="微软雅黑" panose="020B0503020204020204" pitchFamily="34" charset="-122"/>
                <a:ea typeface="微软雅黑" panose="020B0503020204020204" pitchFamily="34" charset="-122"/>
              </a:rPr>
              <a:t>在时序大数据</a:t>
            </a:r>
            <a:r>
              <a:rPr lang="zh-CN" altLang="en-US" dirty="0">
                <a:solidFill>
                  <a:schemeClr val="accent1"/>
                </a:solidFill>
                <a:latin typeface="微软雅黑" panose="020B0503020204020204" pitchFamily="34" charset="-122"/>
                <a:ea typeface="微软雅黑" panose="020B0503020204020204" pitchFamily="34" charset="-122"/>
              </a:rPr>
              <a:t>的应用场景下存储和查询性能下降的问题，找到传统关系型数据库在时序大数据分析中的瓶颈</a:t>
            </a:r>
            <a:endParaRPr lang="en-US" altLang="zh-CN" b="1" dirty="0">
              <a:solidFill>
                <a:schemeClr val="accent1"/>
              </a:solidFill>
              <a:latin typeface="+mn-ea"/>
              <a:ea typeface="+mn-ea"/>
            </a:endParaRPr>
          </a:p>
        </p:txBody>
      </p:sp>
      <p:sp>
        <p:nvSpPr>
          <p:cNvPr id="25" name="Freeform 8"/>
          <p:cNvSpPr>
            <a:spLocks/>
          </p:cNvSpPr>
          <p:nvPr/>
        </p:nvSpPr>
        <p:spPr bwMode="auto">
          <a:xfrm>
            <a:off x="1606898" y="5028357"/>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943" y="3710566"/>
            <a:ext cx="1744814" cy="802999"/>
          </a:xfrm>
          <a:prstGeom prst="rect">
            <a:avLst/>
          </a:prstGeom>
        </p:spPr>
      </p:pic>
    </p:spTree>
    <p:extLst>
      <p:ext uri="{BB962C8B-B14F-4D97-AF65-F5344CB8AC3E}">
        <p14:creationId xmlns:p14="http://schemas.microsoft.com/office/powerpoint/2010/main" val="999364632"/>
      </p:ext>
    </p:extLst>
  </p:cSld>
  <p:clrMapOvr>
    <a:masterClrMapping/>
  </p:clrMapOvr>
  <p:transition spd="slow" advTm="3804">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27"/>
          <p:cNvSpPr txBox="1">
            <a:spLocks noChangeArrowheads="1"/>
          </p:cNvSpPr>
          <p:nvPr/>
        </p:nvSpPr>
        <p:spPr bwMode="auto">
          <a:xfrm>
            <a:off x="1012825" y="176213"/>
            <a:ext cx="24224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1.4 </a:t>
            </a:r>
            <a:r>
              <a:rPr lang="zh-CN" altLang="en-US" sz="3000" b="1" dirty="0" smtClean="0">
                <a:solidFill>
                  <a:schemeClr val="accent1"/>
                </a:solidFill>
                <a:latin typeface="微软雅黑" panose="020B0503020204020204" pitchFamily="34" charset="-122"/>
                <a:ea typeface="微软雅黑" panose="020B0503020204020204" pitchFamily="34" charset="-122"/>
              </a:rPr>
              <a:t>解决方案</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3481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Text Box 12"/>
          <p:cNvSpPr txBox="1">
            <a:spLocks noChangeArrowheads="1"/>
          </p:cNvSpPr>
          <p:nvPr/>
        </p:nvSpPr>
        <p:spPr bwMode="auto">
          <a:xfrm>
            <a:off x="257186" y="4509120"/>
            <a:ext cx="1145781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0" lang="zh-CN" altLang="en-US" sz="2800" dirty="0">
                <a:solidFill>
                  <a:srgbClr val="000000"/>
                </a:solidFill>
                <a:latin typeface="楷体" panose="02010609060101010101" pitchFamily="49" charset="-122"/>
                <a:ea typeface="楷体" panose="02010609060101010101" pitchFamily="49" charset="-122"/>
              </a:rPr>
              <a:t>课题</a:t>
            </a:r>
            <a:r>
              <a:rPr kumimoji="0" lang="zh-CN" altLang="en-US" sz="2800" dirty="0" smtClean="0">
                <a:solidFill>
                  <a:srgbClr val="000000"/>
                </a:solidFill>
                <a:latin typeface="楷体" panose="02010609060101010101" pitchFamily="49" charset="-122"/>
                <a:ea typeface="楷体" panose="02010609060101010101" pitchFamily="49" charset="-122"/>
              </a:rPr>
              <a:t>来源</a:t>
            </a:r>
            <a:endParaRPr kumimoji="0" lang="en-US" altLang="zh-CN" sz="2800" dirty="0">
              <a:solidFill>
                <a:srgbClr val="000000"/>
              </a:solidFill>
              <a:latin typeface="楷体" panose="02010609060101010101" pitchFamily="49" charset="-122"/>
              <a:ea typeface="楷体" panose="02010609060101010101" pitchFamily="49" charset="-122"/>
            </a:endParaRPr>
          </a:p>
          <a:p>
            <a:pPr algn="ctr" eaLnBrk="1" hangingPunct="1">
              <a:spcBef>
                <a:spcPct val="0"/>
              </a:spcBef>
              <a:buFontTx/>
              <a:buNone/>
            </a:pPr>
            <a:r>
              <a:rPr kumimoji="0" lang="en-US" altLang="zh-CN" sz="2800" dirty="0">
                <a:solidFill>
                  <a:srgbClr val="000000"/>
                </a:solidFill>
                <a:latin typeface="楷体" panose="02010609060101010101" pitchFamily="49" charset="-122"/>
                <a:ea typeface="楷体" panose="02010609060101010101" pitchFamily="49" charset="-122"/>
              </a:rPr>
              <a:t> </a:t>
            </a:r>
          </a:p>
          <a:p>
            <a:pPr algn="ctr" eaLnBrk="1" hangingPunct="1">
              <a:spcBef>
                <a:spcPct val="0"/>
              </a:spcBef>
              <a:buFontTx/>
              <a:buNone/>
            </a:pPr>
            <a:r>
              <a:rPr kumimoji="0" lang="zh-CN" altLang="en-US" sz="2800" dirty="0" smtClean="0">
                <a:solidFill>
                  <a:srgbClr val="000000"/>
                </a:solidFill>
                <a:latin typeface="楷体" panose="02010609060101010101" pitchFamily="49" charset="-122"/>
                <a:ea typeface="楷体" panose="02010609060101010101" pitchFamily="49" charset="-122"/>
              </a:rPr>
              <a:t>广东省</a:t>
            </a:r>
            <a:r>
              <a:rPr kumimoji="0" lang="zh-CN" altLang="en-US" sz="2800" dirty="0">
                <a:solidFill>
                  <a:srgbClr val="000000"/>
                </a:solidFill>
                <a:latin typeface="楷体" panose="02010609060101010101" pitchFamily="49" charset="-122"/>
                <a:ea typeface="楷体" panose="02010609060101010101" pitchFamily="49" charset="-122"/>
              </a:rPr>
              <a:t>重大科技计划项目“高通量大数据实时商业智能系统产业化实现</a:t>
            </a:r>
            <a:r>
              <a:rPr kumimoji="0" lang="zh-CN" altLang="en-US" sz="2800" dirty="0" smtClean="0">
                <a:solidFill>
                  <a:srgbClr val="000000"/>
                </a:solidFill>
                <a:latin typeface="楷体" panose="02010609060101010101" pitchFamily="49" charset="-122"/>
                <a:ea typeface="楷体" panose="02010609060101010101" pitchFamily="49" charset="-122"/>
              </a:rPr>
              <a:t>”</a:t>
            </a:r>
            <a:endParaRPr kumimoji="0" lang="en-US" altLang="zh-CN" sz="2800" dirty="0">
              <a:solidFill>
                <a:srgbClr val="000000"/>
              </a:solidFill>
              <a:latin typeface="楷体" panose="02010609060101010101" pitchFamily="49" charset="-122"/>
              <a:ea typeface="楷体" panose="02010609060101010101" pitchFamily="49" charset="-122"/>
            </a:endParaRPr>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038" y="1984783"/>
            <a:ext cx="1744814" cy="802999"/>
          </a:xfrm>
          <a:prstGeom prst="rect">
            <a:avLst/>
          </a:prstGeom>
        </p:spPr>
      </p:pic>
      <p:sp>
        <p:nvSpPr>
          <p:cNvPr id="40" name="Oval 6"/>
          <p:cNvSpPr>
            <a:spLocks noChangeArrowheads="1"/>
          </p:cNvSpPr>
          <p:nvPr/>
        </p:nvSpPr>
        <p:spPr bwMode="auto">
          <a:xfrm flipH="1">
            <a:off x="3095438" y="1492920"/>
            <a:ext cx="1625600" cy="162401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Freeform 7"/>
          <p:cNvSpPr>
            <a:spLocks/>
          </p:cNvSpPr>
          <p:nvPr/>
        </p:nvSpPr>
        <p:spPr bwMode="auto">
          <a:xfrm flipH="1">
            <a:off x="6007780" y="1420912"/>
            <a:ext cx="1157288" cy="1986091"/>
          </a:xfrm>
          <a:custGeom>
            <a:avLst/>
            <a:gdLst>
              <a:gd name="T0" fmla="*/ 1157288 w 1750"/>
              <a:gd name="T1" fmla="*/ 179689 h 5527"/>
              <a:gd name="T2" fmla="*/ 207651 w 1750"/>
              <a:gd name="T3" fmla="*/ 1835204 h 5527"/>
              <a:gd name="T4" fmla="*/ 1123561 w 1750"/>
              <a:gd name="T5" fmla="*/ 3470901 h 5527"/>
              <a:gd name="T6" fmla="*/ 1019736 w 1750"/>
              <a:gd name="T7" fmla="*/ 3651250 h 5527"/>
              <a:gd name="T8" fmla="*/ 0 w 1750"/>
              <a:gd name="T9" fmla="*/ 1835204 h 5527"/>
              <a:gd name="T10" fmla="*/ 1053463 w 1750"/>
              <a:gd name="T11" fmla="*/ 0 h 5527"/>
              <a:gd name="T12" fmla="*/ 1157288 w 1750"/>
              <a:gd name="T13" fmla="*/ 179689 h 55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Oval 9"/>
          <p:cNvSpPr>
            <a:spLocks noChangeArrowheads="1"/>
          </p:cNvSpPr>
          <p:nvPr/>
        </p:nvSpPr>
        <p:spPr bwMode="auto">
          <a:xfrm flipH="1">
            <a:off x="5707743" y="1142135"/>
            <a:ext cx="1063625"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 name="Oval 10"/>
          <p:cNvSpPr>
            <a:spLocks noChangeArrowheads="1"/>
          </p:cNvSpPr>
          <p:nvPr/>
        </p:nvSpPr>
        <p:spPr bwMode="auto">
          <a:xfrm flipH="1">
            <a:off x="5668055" y="2654995"/>
            <a:ext cx="1063625"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Line 12"/>
          <p:cNvSpPr>
            <a:spLocks noChangeShapeType="1"/>
          </p:cNvSpPr>
          <p:nvPr/>
        </p:nvSpPr>
        <p:spPr bwMode="auto">
          <a:xfrm flipH="1" flipV="1">
            <a:off x="4788804" y="2727002"/>
            <a:ext cx="671810" cy="108031"/>
          </a:xfrm>
          <a:prstGeom prst="line">
            <a:avLst/>
          </a:prstGeom>
          <a:noFill/>
          <a:ln w="1270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13"/>
          <p:cNvSpPr>
            <a:spLocks noChangeShapeType="1"/>
          </p:cNvSpPr>
          <p:nvPr/>
        </p:nvSpPr>
        <p:spPr bwMode="auto">
          <a:xfrm flipH="1">
            <a:off x="4800413" y="1858850"/>
            <a:ext cx="721593" cy="188377"/>
          </a:xfrm>
          <a:prstGeom prst="line">
            <a:avLst/>
          </a:prstGeom>
          <a:noFill/>
          <a:ln w="1270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8" name="Oval 14"/>
          <p:cNvSpPr>
            <a:spLocks noChangeArrowheads="1"/>
          </p:cNvSpPr>
          <p:nvPr/>
        </p:nvSpPr>
        <p:spPr bwMode="auto">
          <a:xfrm flipH="1">
            <a:off x="3244663" y="1640558"/>
            <a:ext cx="1328738" cy="132873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 name="TextBox 13"/>
          <p:cNvSpPr txBox="1">
            <a:spLocks noChangeArrowheads="1"/>
          </p:cNvSpPr>
          <p:nvPr/>
        </p:nvSpPr>
        <p:spPr bwMode="auto">
          <a:xfrm flipH="1">
            <a:off x="7149480" y="456803"/>
            <a:ext cx="920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accent2"/>
                </a:solidFill>
                <a:latin typeface="微软雅黑" panose="020B0503020204020204" pitchFamily="34" charset="-122"/>
                <a:ea typeface="微软雅黑" panose="020B0503020204020204" pitchFamily="34" charset="-122"/>
              </a:rPr>
              <a:t>目标分支一</a:t>
            </a:r>
            <a:endParaRPr lang="en-US" altLang="zh-CN" dirty="0">
              <a:solidFill>
                <a:schemeClr val="accent2"/>
              </a:solidFill>
              <a:latin typeface="微软雅黑" panose="020B0503020204020204" pitchFamily="34" charset="-122"/>
              <a:ea typeface="微软雅黑" panose="020B0503020204020204" pitchFamily="34" charset="-122"/>
            </a:endParaRPr>
          </a:p>
        </p:txBody>
      </p:sp>
      <p:sp>
        <p:nvSpPr>
          <p:cNvPr id="50" name="TextBox 14"/>
          <p:cNvSpPr txBox="1">
            <a:spLocks noChangeArrowheads="1"/>
          </p:cNvSpPr>
          <p:nvPr/>
        </p:nvSpPr>
        <p:spPr bwMode="auto">
          <a:xfrm flipH="1">
            <a:off x="5780768" y="1400897"/>
            <a:ext cx="8937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smtClean="0">
                <a:solidFill>
                  <a:schemeClr val="accent2"/>
                </a:solidFill>
                <a:latin typeface="微软雅黑" panose="020B0503020204020204" pitchFamily="34" charset="-122"/>
                <a:ea typeface="微软雅黑" panose="020B0503020204020204" pitchFamily="34" charset="-122"/>
              </a:rPr>
              <a:t>系统实现</a:t>
            </a:r>
            <a:endParaRPr lang="en-US" altLang="zh-CN" dirty="0">
              <a:solidFill>
                <a:schemeClr val="accent2"/>
              </a:solidFill>
              <a:latin typeface="微软雅黑" panose="020B0503020204020204" pitchFamily="34" charset="-122"/>
              <a:ea typeface="微软雅黑" panose="020B0503020204020204" pitchFamily="34" charset="-122"/>
            </a:endParaRPr>
          </a:p>
        </p:txBody>
      </p:sp>
      <p:sp>
        <p:nvSpPr>
          <p:cNvPr id="51" name="TextBox 15"/>
          <p:cNvSpPr txBox="1">
            <a:spLocks noChangeArrowheads="1"/>
          </p:cNvSpPr>
          <p:nvPr/>
        </p:nvSpPr>
        <p:spPr bwMode="auto">
          <a:xfrm flipH="1">
            <a:off x="5707743" y="2878832"/>
            <a:ext cx="8937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smtClean="0">
                <a:solidFill>
                  <a:schemeClr val="accent2"/>
                </a:solidFill>
                <a:latin typeface="微软雅黑" panose="020B0503020204020204" pitchFamily="34" charset="-122"/>
                <a:ea typeface="微软雅黑" panose="020B0503020204020204" pitchFamily="34" charset="-122"/>
              </a:rPr>
              <a:t>实验结果分析</a:t>
            </a:r>
            <a:endParaRPr lang="en-US" altLang="zh-CN" dirty="0">
              <a:solidFill>
                <a:schemeClr val="accent2"/>
              </a:solidFill>
              <a:latin typeface="微软雅黑" panose="020B0503020204020204" pitchFamily="34" charset="-122"/>
              <a:ea typeface="微软雅黑" panose="020B0503020204020204" pitchFamily="34" charset="-122"/>
            </a:endParaRPr>
          </a:p>
        </p:txBody>
      </p:sp>
      <p:sp>
        <p:nvSpPr>
          <p:cNvPr id="52" name="TextBox 16"/>
          <p:cNvSpPr txBox="1">
            <a:spLocks noChangeArrowheads="1"/>
          </p:cNvSpPr>
          <p:nvPr/>
        </p:nvSpPr>
        <p:spPr bwMode="auto">
          <a:xfrm flipH="1">
            <a:off x="3247838" y="2005683"/>
            <a:ext cx="12874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chemeClr val="accent2"/>
                </a:solidFill>
                <a:latin typeface="微软雅黑" panose="020B0503020204020204" pitchFamily="34" charset="-122"/>
                <a:ea typeface="微软雅黑" panose="020B0503020204020204" pitchFamily="34" charset="-122"/>
              </a:rPr>
              <a:t>本文研究方案</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 name="加号 1"/>
          <p:cNvSpPr/>
          <p:nvPr/>
        </p:nvSpPr>
        <p:spPr bwMode="auto">
          <a:xfrm>
            <a:off x="2376800" y="2094242"/>
            <a:ext cx="417174" cy="389532"/>
          </a:xfrm>
          <a:prstGeom prst="mathPlu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57" name="Oval 6"/>
          <p:cNvSpPr>
            <a:spLocks noChangeArrowheads="1"/>
          </p:cNvSpPr>
          <p:nvPr/>
        </p:nvSpPr>
        <p:spPr bwMode="auto">
          <a:xfrm flipH="1">
            <a:off x="8079889" y="1655503"/>
            <a:ext cx="1300163" cy="129857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 name="Oval 14"/>
          <p:cNvSpPr>
            <a:spLocks noChangeArrowheads="1"/>
          </p:cNvSpPr>
          <p:nvPr/>
        </p:nvSpPr>
        <p:spPr bwMode="auto">
          <a:xfrm flipH="1">
            <a:off x="8198952" y="1772978"/>
            <a:ext cx="1062037"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 name="TextBox 22"/>
          <p:cNvSpPr txBox="1">
            <a:spLocks noChangeArrowheads="1"/>
          </p:cNvSpPr>
          <p:nvPr/>
        </p:nvSpPr>
        <p:spPr bwMode="auto">
          <a:xfrm flipH="1">
            <a:off x="8370402" y="1955540"/>
            <a:ext cx="719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chemeClr val="accent2"/>
                </a:solidFill>
                <a:latin typeface="微软雅黑" panose="020B0503020204020204" pitchFamily="34" charset="-122"/>
                <a:ea typeface="微软雅黑" panose="020B0503020204020204" pitchFamily="34" charset="-122"/>
              </a:rPr>
              <a:t>解决问题</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60" name="右箭头 23"/>
          <p:cNvSpPr>
            <a:spLocks noChangeArrowheads="1"/>
          </p:cNvSpPr>
          <p:nvPr/>
        </p:nvSpPr>
        <p:spPr bwMode="auto">
          <a:xfrm>
            <a:off x="7466533" y="2104765"/>
            <a:ext cx="371475" cy="309563"/>
          </a:xfrm>
          <a:prstGeom prst="rightArrow">
            <a:avLst>
              <a:gd name="adj1" fmla="val 50000"/>
              <a:gd name="adj2" fmla="val 502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458007973"/>
      </p:ext>
    </p:extLst>
  </p:cSld>
  <p:clrMapOvr>
    <a:masterClrMapping/>
  </p:clrMapOvr>
  <p:transition spd="slow" advTm="3804">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6626"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26627"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8" name="TextBox 77"/>
          <p:cNvSpPr txBox="1">
            <a:spLocks noChangeArrowheads="1"/>
          </p:cNvSpPr>
          <p:nvPr/>
        </p:nvSpPr>
        <p:spPr bwMode="auto">
          <a:xfrm>
            <a:off x="4602163" y="2852738"/>
            <a:ext cx="31686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200" b="1" dirty="0" smtClean="0">
                <a:solidFill>
                  <a:srgbClr val="004C54"/>
                </a:solidFill>
                <a:latin typeface="微软雅黑" panose="020B0503020204020204" pitchFamily="34" charset="-122"/>
                <a:ea typeface="微软雅黑" panose="020B0503020204020204" pitchFamily="34" charset="-122"/>
              </a:rPr>
              <a:t>系统实现</a:t>
            </a:r>
            <a:endParaRPr lang="zh-CN" altLang="en-US" sz="4200" b="1" dirty="0">
              <a:solidFill>
                <a:srgbClr val="004C54"/>
              </a:solidFill>
              <a:latin typeface="微软雅黑" panose="020B0503020204020204" pitchFamily="34" charset="-122"/>
              <a:ea typeface="微软雅黑" panose="020B0503020204020204" pitchFamily="34" charset="-122"/>
            </a:endParaRPr>
          </a:p>
        </p:txBody>
      </p:sp>
      <p:sp>
        <p:nvSpPr>
          <p:cNvPr id="26629" name="Rectangle 14"/>
          <p:cNvSpPr>
            <a:spLocks noChangeArrowheads="1"/>
          </p:cNvSpPr>
          <p:nvPr/>
        </p:nvSpPr>
        <p:spPr bwMode="auto">
          <a:xfrm>
            <a:off x="5634038" y="2255838"/>
            <a:ext cx="9318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dirty="0">
                <a:solidFill>
                  <a:srgbClr val="004C54"/>
                </a:solidFill>
                <a:latin typeface="微软雅黑" panose="020B0503020204020204" pitchFamily="34" charset="-122"/>
                <a:ea typeface="微软雅黑" panose="020B0503020204020204" pitchFamily="34" charset="-122"/>
              </a:rPr>
              <a:t>Part </a:t>
            </a:r>
            <a:r>
              <a:rPr lang="en-US" altLang="zh-CN" sz="2600" dirty="0" smtClean="0">
                <a:solidFill>
                  <a:srgbClr val="004C54"/>
                </a:solidFill>
                <a:latin typeface="微软雅黑" panose="020B0503020204020204" pitchFamily="34" charset="-122"/>
                <a:ea typeface="微软雅黑" panose="020B0503020204020204" pitchFamily="34" charset="-122"/>
              </a:rPr>
              <a:t>3</a:t>
            </a:r>
            <a:endParaRPr lang="zh-CN" altLang="en-US" sz="2600" dirty="0">
              <a:solidFill>
                <a:srgbClr val="004C54"/>
              </a:solidFill>
              <a:latin typeface="微软雅黑" panose="020B0503020204020204" pitchFamily="34" charset="-122"/>
              <a:ea typeface="微软雅黑" panose="020B0503020204020204" pitchFamily="34" charset="-122"/>
            </a:endParaRPr>
          </a:p>
        </p:txBody>
      </p:sp>
      <p:sp>
        <p:nvSpPr>
          <p:cNvPr id="26630" name="Freeform 11"/>
          <p:cNvSpPr>
            <a:spLocks noEditPoints="1"/>
          </p:cNvSpPr>
          <p:nvPr/>
        </p:nvSpPr>
        <p:spPr bwMode="auto">
          <a:xfrm>
            <a:off x="5354638" y="850900"/>
            <a:ext cx="1489075" cy="1287463"/>
          </a:xfrm>
          <a:custGeom>
            <a:avLst/>
            <a:gdLst>
              <a:gd name="T0" fmla="*/ 925174 w 948"/>
              <a:gd name="T1" fmla="*/ 271798 h 810"/>
              <a:gd name="T2" fmla="*/ 890618 w 948"/>
              <a:gd name="T3" fmla="*/ 352860 h 810"/>
              <a:gd name="T4" fmla="*/ 843495 w 948"/>
              <a:gd name="T5" fmla="*/ 391007 h 810"/>
              <a:gd name="T6" fmla="*/ 808938 w 948"/>
              <a:gd name="T7" fmla="*/ 402134 h 810"/>
              <a:gd name="T8" fmla="*/ 766528 w 948"/>
              <a:gd name="T9" fmla="*/ 405312 h 810"/>
              <a:gd name="T10" fmla="*/ 702127 w 948"/>
              <a:gd name="T11" fmla="*/ 384649 h 810"/>
              <a:gd name="T12" fmla="*/ 661288 w 948"/>
              <a:gd name="T13" fmla="*/ 346502 h 810"/>
              <a:gd name="T14" fmla="*/ 634585 w 948"/>
              <a:gd name="T15" fmla="*/ 287692 h 810"/>
              <a:gd name="T16" fmla="*/ 631443 w 948"/>
              <a:gd name="T17" fmla="*/ 246366 h 810"/>
              <a:gd name="T18" fmla="*/ 650292 w 948"/>
              <a:gd name="T19" fmla="*/ 184377 h 810"/>
              <a:gd name="T20" fmla="*/ 684849 w 948"/>
              <a:gd name="T21" fmla="*/ 141462 h 810"/>
              <a:gd name="T22" fmla="*/ 739825 w 948"/>
              <a:gd name="T23" fmla="*/ 112852 h 810"/>
              <a:gd name="T24" fmla="*/ 782236 w 948"/>
              <a:gd name="T25" fmla="*/ 108083 h 810"/>
              <a:gd name="T26" fmla="*/ 835641 w 948"/>
              <a:gd name="T27" fmla="*/ 120799 h 810"/>
              <a:gd name="T28" fmla="*/ 887476 w 948"/>
              <a:gd name="T29" fmla="*/ 158946 h 810"/>
              <a:gd name="T30" fmla="*/ 917320 w 948"/>
              <a:gd name="T31" fmla="*/ 209809 h 810"/>
              <a:gd name="T32" fmla="*/ 967585 w 948"/>
              <a:gd name="T33" fmla="*/ 181198 h 810"/>
              <a:gd name="T34" fmla="*/ 600028 w 948"/>
              <a:gd name="T35" fmla="*/ 74705 h 810"/>
              <a:gd name="T36" fmla="*/ 697415 w 948"/>
              <a:gd name="T37" fmla="*/ 448228 h 810"/>
              <a:gd name="T38" fmla="*/ 1031986 w 948"/>
              <a:gd name="T39" fmla="*/ 259082 h 810"/>
              <a:gd name="T40" fmla="*/ 698986 w 948"/>
              <a:gd name="T41" fmla="*/ 920298 h 810"/>
              <a:gd name="T42" fmla="*/ 606311 w 948"/>
              <a:gd name="T43" fmla="*/ 1044276 h 810"/>
              <a:gd name="T44" fmla="*/ 507354 w 948"/>
              <a:gd name="T45" fmla="*/ 1088780 h 810"/>
              <a:gd name="T46" fmla="*/ 441382 w 948"/>
              <a:gd name="T47" fmla="*/ 1095138 h 810"/>
              <a:gd name="T48" fmla="*/ 365986 w 948"/>
              <a:gd name="T49" fmla="*/ 1080833 h 810"/>
              <a:gd name="T50" fmla="*/ 263887 w 948"/>
              <a:gd name="T51" fmla="*/ 1015665 h 810"/>
              <a:gd name="T52" fmla="*/ 208910 w 948"/>
              <a:gd name="T53" fmla="*/ 933013 h 810"/>
              <a:gd name="T54" fmla="*/ 188491 w 948"/>
              <a:gd name="T55" fmla="*/ 818572 h 810"/>
              <a:gd name="T56" fmla="*/ 202627 w 948"/>
              <a:gd name="T57" fmla="*/ 743868 h 810"/>
              <a:gd name="T58" fmla="*/ 260745 w 948"/>
              <a:gd name="T59" fmla="*/ 646910 h 810"/>
              <a:gd name="T60" fmla="*/ 340854 w 948"/>
              <a:gd name="T61" fmla="*/ 589690 h 810"/>
              <a:gd name="T62" fmla="*/ 449236 w 948"/>
              <a:gd name="T63" fmla="*/ 564258 h 810"/>
              <a:gd name="T64" fmla="*/ 524632 w 948"/>
              <a:gd name="T65" fmla="*/ 575385 h 810"/>
              <a:gd name="T66" fmla="*/ 609453 w 948"/>
              <a:gd name="T67" fmla="*/ 618300 h 810"/>
              <a:gd name="T68" fmla="*/ 684849 w 948"/>
              <a:gd name="T69" fmla="*/ 708899 h 810"/>
              <a:gd name="T70" fmla="*/ 713122 w 948"/>
              <a:gd name="T71" fmla="*/ 810625 h 810"/>
              <a:gd name="T72" fmla="*/ 813651 w 948"/>
              <a:gd name="T73" fmla="*/ 782015 h 810"/>
              <a:gd name="T74" fmla="*/ 223047 w 948"/>
              <a:gd name="T75" fmla="*/ 433923 h 810"/>
              <a:gd name="T76" fmla="*/ 227759 w 948"/>
              <a:gd name="T77" fmla="*/ 1122159 h 810"/>
              <a:gd name="T78" fmla="*/ 889047 w 948"/>
              <a:gd name="T79" fmla="*/ 947318 h 810"/>
              <a:gd name="T80" fmla="*/ 1346136 w 948"/>
              <a:gd name="T81" fmla="*/ 772478 h 810"/>
              <a:gd name="T82" fmla="*/ 1280165 w 948"/>
              <a:gd name="T83" fmla="*/ 859898 h 810"/>
              <a:gd name="T84" fmla="*/ 1211052 w 948"/>
              <a:gd name="T85" fmla="*/ 891687 h 810"/>
              <a:gd name="T86" fmla="*/ 1165500 w 948"/>
              <a:gd name="T87" fmla="*/ 894866 h 810"/>
              <a:gd name="T88" fmla="*/ 1112094 w 948"/>
              <a:gd name="T89" fmla="*/ 885329 h 810"/>
              <a:gd name="T90" fmla="*/ 1041410 w 948"/>
              <a:gd name="T91" fmla="*/ 839235 h 810"/>
              <a:gd name="T92" fmla="*/ 1002141 w 948"/>
              <a:gd name="T93" fmla="*/ 782015 h 810"/>
              <a:gd name="T94" fmla="*/ 988004 w 948"/>
              <a:gd name="T95" fmla="*/ 700952 h 810"/>
              <a:gd name="T96" fmla="*/ 997429 w 948"/>
              <a:gd name="T97" fmla="*/ 648500 h 810"/>
              <a:gd name="T98" fmla="*/ 1038269 w 948"/>
              <a:gd name="T99" fmla="*/ 580153 h 810"/>
              <a:gd name="T100" fmla="*/ 1094816 w 948"/>
              <a:gd name="T101" fmla="*/ 540417 h 810"/>
              <a:gd name="T102" fmla="*/ 1170212 w 948"/>
              <a:gd name="T103" fmla="*/ 522933 h 810"/>
              <a:gd name="T104" fmla="*/ 1223618 w 948"/>
              <a:gd name="T105" fmla="*/ 529290 h 810"/>
              <a:gd name="T106" fmla="*/ 1283306 w 948"/>
              <a:gd name="T107" fmla="*/ 561080 h 810"/>
              <a:gd name="T108" fmla="*/ 1336712 w 948"/>
              <a:gd name="T109" fmla="*/ 624658 h 810"/>
              <a:gd name="T110" fmla="*/ 1355561 w 948"/>
              <a:gd name="T111" fmla="*/ 696184 h 810"/>
              <a:gd name="T112" fmla="*/ 1426245 w 948"/>
              <a:gd name="T113" fmla="*/ 675521 h 810"/>
              <a:gd name="T114" fmla="*/ 1011566 w 948"/>
              <a:gd name="T115" fmla="*/ 430744 h 810"/>
              <a:gd name="T116" fmla="*/ 1016278 w 948"/>
              <a:gd name="T117" fmla="*/ 913940 h 810"/>
              <a:gd name="T118" fmla="*/ 1479650 w 948"/>
              <a:gd name="T119" fmla="*/ 791551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1" name="Oval 39"/>
          <p:cNvSpPr>
            <a:spLocks noChangeAspect="1" noChangeArrowheads="1"/>
          </p:cNvSpPr>
          <p:nvPr/>
        </p:nvSpPr>
        <p:spPr bwMode="auto">
          <a:xfrm>
            <a:off x="3252788" y="5235996"/>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26633" name="Oval 42"/>
          <p:cNvSpPr>
            <a:spLocks noChangeAspect="1" noChangeArrowheads="1"/>
          </p:cNvSpPr>
          <p:nvPr/>
        </p:nvSpPr>
        <p:spPr bwMode="auto">
          <a:xfrm>
            <a:off x="7029450" y="5235996"/>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26634" name="TextBox 43"/>
          <p:cNvSpPr txBox="1">
            <a:spLocks noChangeArrowheads="1"/>
          </p:cNvSpPr>
          <p:nvPr/>
        </p:nvSpPr>
        <p:spPr bwMode="auto">
          <a:xfrm>
            <a:off x="3402013" y="5085184"/>
            <a:ext cx="28590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FFFFFF"/>
                </a:solidFill>
                <a:latin typeface="微软雅黑" panose="020B0503020204020204" pitchFamily="34" charset="-122"/>
                <a:ea typeface="微软雅黑" panose="020B0503020204020204" pitchFamily="34" charset="-122"/>
              </a:rPr>
              <a:t>系统总体结构设计</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6636" name="TextBox 45"/>
          <p:cNvSpPr txBox="1">
            <a:spLocks noChangeArrowheads="1"/>
          </p:cNvSpPr>
          <p:nvPr/>
        </p:nvSpPr>
        <p:spPr bwMode="auto">
          <a:xfrm>
            <a:off x="7178675" y="5085184"/>
            <a:ext cx="2880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FFFFFF"/>
                </a:solidFill>
                <a:latin typeface="微软雅黑" panose="020B0503020204020204" pitchFamily="34" charset="-122"/>
                <a:ea typeface="微软雅黑" panose="020B0503020204020204" pitchFamily="34" charset="-122"/>
              </a:rPr>
              <a:t>系统架构设计</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1" name="Oval 39"/>
          <p:cNvSpPr>
            <a:spLocks noChangeAspect="1" noChangeArrowheads="1"/>
          </p:cNvSpPr>
          <p:nvPr/>
        </p:nvSpPr>
        <p:spPr bwMode="auto">
          <a:xfrm>
            <a:off x="3243089" y="5812357"/>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3" name="TextBox 43"/>
          <p:cNvSpPr txBox="1">
            <a:spLocks noChangeArrowheads="1"/>
          </p:cNvSpPr>
          <p:nvPr/>
        </p:nvSpPr>
        <p:spPr bwMode="auto">
          <a:xfrm>
            <a:off x="3392314" y="5661545"/>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FFFFFF"/>
                </a:solidFill>
                <a:latin typeface="微软雅黑" panose="020B0503020204020204" pitchFamily="34" charset="-122"/>
                <a:ea typeface="微软雅黑" panose="020B0503020204020204" pitchFamily="34" charset="-122"/>
              </a:rPr>
              <a:t>系统组成</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 name="Oval 42"/>
          <p:cNvSpPr>
            <a:spLocks noChangeAspect="1" noChangeArrowheads="1"/>
          </p:cNvSpPr>
          <p:nvPr/>
        </p:nvSpPr>
        <p:spPr bwMode="auto">
          <a:xfrm>
            <a:off x="7029450" y="5812060"/>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5" name="TextBox 45"/>
          <p:cNvSpPr txBox="1">
            <a:spLocks noChangeArrowheads="1"/>
          </p:cNvSpPr>
          <p:nvPr/>
        </p:nvSpPr>
        <p:spPr bwMode="auto">
          <a:xfrm>
            <a:off x="7178675" y="5661248"/>
            <a:ext cx="2880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FFFFFF"/>
                </a:solidFill>
                <a:latin typeface="微软雅黑" panose="020B0503020204020204" pitchFamily="34" charset="-122"/>
                <a:ea typeface="微软雅黑" panose="020B0503020204020204" pitchFamily="34" charset="-122"/>
              </a:rPr>
              <a:t>系统</a:t>
            </a:r>
            <a:r>
              <a:rPr lang="zh-CN" altLang="en-US" sz="2400" dirty="0" smtClean="0">
                <a:solidFill>
                  <a:srgbClr val="FFFFFF"/>
                </a:solidFill>
                <a:latin typeface="微软雅黑" panose="020B0503020204020204" pitchFamily="34" charset="-122"/>
                <a:ea typeface="微软雅黑" panose="020B0503020204020204" pitchFamily="34" charset="-122"/>
              </a:rPr>
              <a:t>运行</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7" name="Oval 39"/>
          <p:cNvSpPr>
            <a:spLocks noChangeAspect="1" noChangeArrowheads="1"/>
          </p:cNvSpPr>
          <p:nvPr/>
        </p:nvSpPr>
        <p:spPr bwMode="auto">
          <a:xfrm>
            <a:off x="3252788" y="6388124"/>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8" name="TextBox 43"/>
          <p:cNvSpPr txBox="1">
            <a:spLocks noChangeArrowheads="1"/>
          </p:cNvSpPr>
          <p:nvPr/>
        </p:nvSpPr>
        <p:spPr bwMode="auto">
          <a:xfrm>
            <a:off x="3402013" y="6237312"/>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FFFFFF"/>
                </a:solidFill>
                <a:latin typeface="微软雅黑" panose="020B0503020204020204" pitchFamily="34" charset="-122"/>
                <a:ea typeface="微软雅黑" panose="020B0503020204020204" pitchFamily="34" charset="-122"/>
              </a:rPr>
              <a:t>系统特点</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8027405"/>
      </p:ext>
    </p:extLst>
  </p:cSld>
  <p:clrMapOvr>
    <a:masterClrMapping/>
  </p:clrMapOvr>
  <p:transition advTm="8561"/>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27"/>
          <p:cNvSpPr txBox="1">
            <a:spLocks noChangeArrowheads="1"/>
          </p:cNvSpPr>
          <p:nvPr/>
        </p:nvSpPr>
        <p:spPr bwMode="auto">
          <a:xfrm>
            <a:off x="1012825" y="176213"/>
            <a:ext cx="165301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1.1 </a:t>
            </a:r>
            <a:r>
              <a:rPr lang="zh-CN" altLang="en-US" sz="3000" b="1" dirty="0" smtClean="0">
                <a:solidFill>
                  <a:schemeClr val="accent1"/>
                </a:solidFill>
                <a:latin typeface="微软雅黑" panose="020B0503020204020204" pitchFamily="34" charset="-122"/>
                <a:ea typeface="微软雅黑" panose="020B0503020204020204" pitchFamily="34" charset="-122"/>
              </a:rPr>
              <a:t>背景</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3481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Oval 7"/>
          <p:cNvSpPr>
            <a:spLocks noChangeArrowheads="1"/>
          </p:cNvSpPr>
          <p:nvPr/>
        </p:nvSpPr>
        <p:spPr bwMode="auto">
          <a:xfrm>
            <a:off x="5193555" y="1355725"/>
            <a:ext cx="509587" cy="51117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1</a:t>
            </a:r>
            <a:endParaRPr lang="zh-CN" altLang="en-US" sz="2200" b="1">
              <a:solidFill>
                <a:schemeClr val="accent2"/>
              </a:solidFill>
            </a:endParaRPr>
          </a:p>
        </p:txBody>
      </p:sp>
      <p:sp>
        <p:nvSpPr>
          <p:cNvPr id="22" name="Oval 12"/>
          <p:cNvSpPr>
            <a:spLocks noChangeArrowheads="1"/>
          </p:cNvSpPr>
          <p:nvPr/>
        </p:nvSpPr>
        <p:spPr bwMode="auto">
          <a:xfrm>
            <a:off x="5193555" y="2936503"/>
            <a:ext cx="509587" cy="5111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2</a:t>
            </a:r>
            <a:endParaRPr lang="zh-CN" altLang="en-US" sz="2200" b="1">
              <a:solidFill>
                <a:schemeClr val="accent2"/>
              </a:solidFill>
            </a:endParaRPr>
          </a:p>
        </p:txBody>
      </p:sp>
      <p:sp>
        <p:nvSpPr>
          <p:cNvPr id="23" name="Oval 13"/>
          <p:cNvSpPr>
            <a:spLocks noChangeArrowheads="1"/>
          </p:cNvSpPr>
          <p:nvPr/>
        </p:nvSpPr>
        <p:spPr bwMode="auto">
          <a:xfrm>
            <a:off x="5193555" y="5065713"/>
            <a:ext cx="509587" cy="50958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3</a:t>
            </a:r>
            <a:endParaRPr lang="zh-CN" altLang="en-US" sz="2200" b="1">
              <a:solidFill>
                <a:schemeClr val="accent2"/>
              </a:solidFill>
            </a:endParaRPr>
          </a:p>
        </p:txBody>
      </p:sp>
      <p:sp>
        <p:nvSpPr>
          <p:cNvPr id="24" name="TextBox 19"/>
          <p:cNvSpPr txBox="1">
            <a:spLocks noChangeArrowheads="1"/>
          </p:cNvSpPr>
          <p:nvPr/>
        </p:nvSpPr>
        <p:spPr bwMode="auto">
          <a:xfrm>
            <a:off x="5795217" y="1158875"/>
            <a:ext cx="379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solidFill>
                  <a:schemeClr val="accent1"/>
                </a:solidFill>
                <a:latin typeface="微软雅黑" panose="020B0503020204020204" pitchFamily="34" charset="-122"/>
                <a:ea typeface="微软雅黑" panose="020B0503020204020204" pitchFamily="34" charset="-122"/>
              </a:rPr>
              <a:t>关于时序数据</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
        <p:nvSpPr>
          <p:cNvPr id="25" name="TextBox 20"/>
          <p:cNvSpPr txBox="1">
            <a:spLocks noChangeArrowheads="1"/>
          </p:cNvSpPr>
          <p:nvPr/>
        </p:nvSpPr>
        <p:spPr bwMode="auto">
          <a:xfrm>
            <a:off x="5787280" y="1481138"/>
            <a:ext cx="5927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smtClean="0">
                <a:solidFill>
                  <a:schemeClr val="accent1"/>
                </a:solidFill>
                <a:latin typeface="微软雅黑" panose="020B0503020204020204" pitchFamily="34" charset="-122"/>
                <a:ea typeface="微软雅黑" panose="020B0503020204020204" pitchFamily="34" charset="-122"/>
              </a:rPr>
              <a:t>定义：随着时间序列变化的数据。</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26" name="TextBox 21"/>
          <p:cNvSpPr txBox="1">
            <a:spLocks noChangeArrowheads="1"/>
          </p:cNvSpPr>
          <p:nvPr/>
        </p:nvSpPr>
        <p:spPr bwMode="auto">
          <a:xfrm>
            <a:off x="5795217" y="2780928"/>
            <a:ext cx="379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solidFill>
                  <a:schemeClr val="accent1"/>
                </a:solidFill>
                <a:latin typeface="微软雅黑" panose="020B0503020204020204" pitchFamily="34" charset="-122"/>
                <a:ea typeface="微软雅黑" panose="020B0503020204020204" pitchFamily="34" charset="-122"/>
              </a:rPr>
              <a:t>关于可视化分析</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
        <p:nvSpPr>
          <p:cNvPr id="27" name="TextBox 22"/>
          <p:cNvSpPr txBox="1">
            <a:spLocks noChangeArrowheads="1"/>
          </p:cNvSpPr>
          <p:nvPr/>
        </p:nvSpPr>
        <p:spPr bwMode="auto">
          <a:xfrm>
            <a:off x="5787280" y="3103190"/>
            <a:ext cx="5927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smtClean="0">
                <a:solidFill>
                  <a:schemeClr val="accent1"/>
                </a:solidFill>
                <a:latin typeface="微软雅黑" panose="020B0503020204020204" pitchFamily="34" charset="-122"/>
                <a:ea typeface="微软雅黑" panose="020B0503020204020204" pitchFamily="34" charset="-122"/>
              </a:rPr>
              <a:t>随着</a:t>
            </a:r>
            <a:r>
              <a:rPr lang="zh-CN" altLang="en-US" sz="2000" dirty="0">
                <a:solidFill>
                  <a:schemeClr val="accent1"/>
                </a:solidFill>
                <a:latin typeface="微软雅黑" panose="020B0503020204020204" pitchFamily="34" charset="-122"/>
                <a:ea typeface="微软雅黑" panose="020B0503020204020204" pitchFamily="34" charset="-122"/>
              </a:rPr>
              <a:t>数据量的不断增大，借助已有开源领域先进的可视化分析技术通常是从数据集中探索和提取洞察最常用的</a:t>
            </a:r>
            <a:r>
              <a:rPr lang="zh-CN" altLang="en-US" sz="2000" dirty="0" smtClean="0">
                <a:solidFill>
                  <a:schemeClr val="accent1"/>
                </a:solidFill>
                <a:latin typeface="微软雅黑" panose="020B0503020204020204" pitchFamily="34" charset="-122"/>
                <a:ea typeface="微软雅黑" panose="020B0503020204020204" pitchFamily="34" charset="-122"/>
              </a:rPr>
              <a:t>机制。</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28" name="TextBox 23"/>
          <p:cNvSpPr txBox="1">
            <a:spLocks noChangeArrowheads="1"/>
          </p:cNvSpPr>
          <p:nvPr/>
        </p:nvSpPr>
        <p:spPr bwMode="auto">
          <a:xfrm>
            <a:off x="5795217" y="4714875"/>
            <a:ext cx="379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solidFill>
                  <a:schemeClr val="accent1"/>
                </a:solidFill>
                <a:latin typeface="微软雅黑" panose="020B0503020204020204" pitchFamily="34" charset="-122"/>
                <a:ea typeface="微软雅黑" panose="020B0503020204020204" pitchFamily="34" charset="-122"/>
              </a:rPr>
              <a:t>关于可视化需求</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
        <p:nvSpPr>
          <p:cNvPr id="29" name="TextBox 25"/>
          <p:cNvSpPr txBox="1">
            <a:spLocks noChangeArrowheads="1"/>
          </p:cNvSpPr>
          <p:nvPr/>
        </p:nvSpPr>
        <p:spPr bwMode="auto">
          <a:xfrm>
            <a:off x="5787280" y="5037138"/>
            <a:ext cx="59277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buFont typeface="Arial" panose="020B0604020202020204" pitchFamily="34" charset="0"/>
              <a:buChar char="•"/>
            </a:pPr>
            <a:r>
              <a:rPr lang="zh-CN" altLang="en-US" sz="2000" dirty="0">
                <a:solidFill>
                  <a:schemeClr val="accent1"/>
                </a:solidFill>
                <a:latin typeface="微软雅黑" panose="020B0503020204020204" pitchFamily="34" charset="-122"/>
                <a:ea typeface="微软雅黑" panose="020B0503020204020204" pitchFamily="34" charset="-122"/>
              </a:rPr>
              <a:t>支持用户管理大规模的数据分析</a:t>
            </a:r>
            <a:r>
              <a:rPr lang="zh-CN" altLang="en-US" sz="2000" dirty="0" smtClean="0">
                <a:solidFill>
                  <a:schemeClr val="accent1"/>
                </a:solidFill>
                <a:latin typeface="微软雅黑" panose="020B0503020204020204" pitchFamily="34" charset="-122"/>
                <a:ea typeface="微软雅黑" panose="020B0503020204020204" pitchFamily="34" charset="-122"/>
              </a:rPr>
              <a:t>视图，进行交互式分析</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marL="342900" indent="-342900" algn="just" eaLnBrk="1" hangingPunct="1">
              <a:buFont typeface="Arial" panose="020B0604020202020204" pitchFamily="34" charset="0"/>
              <a:buChar char="•"/>
            </a:pPr>
            <a:r>
              <a:rPr lang="zh-CN" altLang="en-US" sz="2000" dirty="0" smtClean="0">
                <a:solidFill>
                  <a:schemeClr val="accent1"/>
                </a:solidFill>
                <a:latin typeface="微软雅黑" panose="020B0503020204020204" pitchFamily="34" charset="-122"/>
                <a:ea typeface="微软雅黑" panose="020B0503020204020204" pitchFamily="34" charset="-122"/>
              </a:rPr>
              <a:t>从</a:t>
            </a:r>
            <a:r>
              <a:rPr lang="zh-CN" altLang="en-US" sz="2000" dirty="0">
                <a:solidFill>
                  <a:schemeClr val="accent1"/>
                </a:solidFill>
                <a:latin typeface="微软雅黑" panose="020B0503020204020204" pitchFamily="34" charset="-122"/>
                <a:ea typeface="微软雅黑" panose="020B0503020204020204" pitchFamily="34" charset="-122"/>
              </a:rPr>
              <a:t>可视化中快速指定所需</a:t>
            </a:r>
            <a:r>
              <a:rPr lang="zh-CN" altLang="en-US" sz="2000" dirty="0" smtClean="0">
                <a:solidFill>
                  <a:schemeClr val="accent1"/>
                </a:solidFill>
                <a:latin typeface="微软雅黑" panose="020B0503020204020204" pitchFamily="34" charset="-122"/>
                <a:ea typeface="微软雅黑" panose="020B0503020204020204" pitchFamily="34" charset="-122"/>
              </a:rPr>
              <a:t>的期望或洞察，减少手工操作</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47" y="1558925"/>
            <a:ext cx="4878558" cy="3316015"/>
          </a:xfrm>
          <a:prstGeom prst="rect">
            <a:avLst/>
          </a:prstGeom>
        </p:spPr>
      </p:pic>
    </p:spTree>
    <p:extLst>
      <p:ext uri="{BB962C8B-B14F-4D97-AF65-F5344CB8AC3E}">
        <p14:creationId xmlns:p14="http://schemas.microsoft.com/office/powerpoint/2010/main" val="2927540811"/>
      </p:ext>
    </p:extLst>
  </p:cSld>
  <p:clrMapOvr>
    <a:masterClrMapping/>
  </p:clrMapOvr>
  <p:transition spd="slow" advTm="3804">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27"/>
          <p:cNvSpPr txBox="1">
            <a:spLocks noChangeArrowheads="1"/>
          </p:cNvSpPr>
          <p:nvPr/>
        </p:nvSpPr>
        <p:spPr bwMode="auto">
          <a:xfrm>
            <a:off x="1012825" y="176213"/>
            <a:ext cx="24224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3.5 </a:t>
            </a:r>
            <a:r>
              <a:rPr lang="zh-CN" altLang="en-US" sz="3000" b="1" dirty="0" smtClean="0">
                <a:solidFill>
                  <a:schemeClr val="accent1"/>
                </a:solidFill>
                <a:latin typeface="微软雅黑" panose="020B0503020204020204" pitchFamily="34" charset="-122"/>
                <a:ea typeface="微软雅黑" panose="020B0503020204020204" pitchFamily="34" charset="-122"/>
              </a:rPr>
              <a:t>系统组成</a:t>
            </a:r>
            <a:endParaRPr lang="en-US" altLang="zh-CN" sz="3000" b="1" dirty="0">
              <a:solidFill>
                <a:schemeClr val="accent1"/>
              </a:solidFill>
              <a:latin typeface="微软雅黑" panose="020B0503020204020204" pitchFamily="34" charset="-122"/>
              <a:ea typeface="微软雅黑" panose="020B0503020204020204" pitchFamily="34" charset="-122"/>
            </a:endParaRPr>
          </a:p>
        </p:txBody>
      </p:sp>
      <p:sp>
        <p:nvSpPr>
          <p:cNvPr id="14"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Line 9"/>
          <p:cNvSpPr>
            <a:spLocks noChangeShapeType="1"/>
          </p:cNvSpPr>
          <p:nvPr/>
        </p:nvSpPr>
        <p:spPr bwMode="auto">
          <a:xfrm>
            <a:off x="2836863" y="1662906"/>
            <a:ext cx="8459787"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TextBox 5"/>
          <p:cNvSpPr txBox="1">
            <a:spLocks noChangeArrowheads="1"/>
          </p:cNvSpPr>
          <p:nvPr/>
        </p:nvSpPr>
        <p:spPr bwMode="auto">
          <a:xfrm>
            <a:off x="2871788" y="1202531"/>
            <a:ext cx="3794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dirty="0" smtClean="0">
                <a:solidFill>
                  <a:schemeClr val="accent1"/>
                </a:solidFill>
                <a:latin typeface="微软雅黑" panose="020B0503020204020204" pitchFamily="34" charset="-122"/>
                <a:ea typeface="微软雅黑" panose="020B0503020204020204" pitchFamily="34" charset="-122"/>
              </a:rPr>
              <a:t>系统架构</a:t>
            </a:r>
            <a:endParaRPr lang="en-US" altLang="zh-CN" sz="2200" b="1" dirty="0">
              <a:solidFill>
                <a:schemeClr val="accent1"/>
              </a:solidFill>
              <a:latin typeface="微软雅黑" panose="020B0503020204020204" pitchFamily="34" charset="-122"/>
              <a:ea typeface="微软雅黑" panose="020B0503020204020204" pitchFamily="34" charset="-122"/>
            </a:endParaRPr>
          </a:p>
        </p:txBody>
      </p:sp>
      <p:sp>
        <p:nvSpPr>
          <p:cNvPr id="10" name="TextBox 6"/>
          <p:cNvSpPr txBox="1">
            <a:spLocks noChangeArrowheads="1"/>
          </p:cNvSpPr>
          <p:nvPr/>
        </p:nvSpPr>
        <p:spPr bwMode="auto">
          <a:xfrm>
            <a:off x="2863850" y="1713706"/>
            <a:ext cx="843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solidFill>
                  <a:schemeClr val="accent1"/>
                </a:solidFill>
                <a:latin typeface="微软雅黑" panose="020B0503020204020204" pitchFamily="34" charset="-122"/>
                <a:ea typeface="微软雅黑" panose="020B0503020204020204" pitchFamily="34" charset="-122"/>
              </a:rPr>
              <a:t>B/S</a:t>
            </a:r>
            <a:r>
              <a:rPr lang="zh-CN" altLang="en-US" dirty="0" smtClean="0">
                <a:solidFill>
                  <a:schemeClr val="accent1"/>
                </a:solidFill>
                <a:latin typeface="微软雅黑" panose="020B0503020204020204" pitchFamily="34" charset="-122"/>
                <a:ea typeface="微软雅黑" panose="020B0503020204020204" pitchFamily="34" charset="-122"/>
              </a:rPr>
              <a:t>结构，采用成熟的</a:t>
            </a:r>
            <a:r>
              <a:rPr lang="en-US" altLang="zh-CN" dirty="0" err="1" smtClean="0">
                <a:solidFill>
                  <a:schemeClr val="accent1"/>
                </a:solidFill>
                <a:latin typeface="微软雅黑" panose="020B0503020204020204" pitchFamily="34" charset="-122"/>
                <a:ea typeface="微软雅黑" panose="020B0503020204020204" pitchFamily="34" charset="-122"/>
              </a:rPr>
              <a:t>SpringMVC</a:t>
            </a:r>
            <a:r>
              <a:rPr lang="zh-CN" altLang="en-US" dirty="0" smtClean="0">
                <a:solidFill>
                  <a:schemeClr val="accent1"/>
                </a:solidFill>
                <a:latin typeface="微软雅黑" panose="020B0503020204020204" pitchFamily="34" charset="-122"/>
                <a:ea typeface="微软雅黑" panose="020B0503020204020204" pitchFamily="34" charset="-122"/>
              </a:rPr>
              <a:t>框架，前端是</a:t>
            </a:r>
            <a:r>
              <a:rPr lang="en-US" altLang="zh-CN" dirty="0" smtClean="0">
                <a:solidFill>
                  <a:schemeClr val="accent1"/>
                </a:solidFill>
                <a:latin typeface="微软雅黑" panose="020B0503020204020204" pitchFamily="34" charset="-122"/>
                <a:ea typeface="微软雅黑" panose="020B0503020204020204" pitchFamily="34" charset="-122"/>
              </a:rPr>
              <a:t>AngularJS</a:t>
            </a:r>
            <a:r>
              <a:rPr lang="zh-CN" altLang="en-US" dirty="0" smtClean="0">
                <a:solidFill>
                  <a:schemeClr val="accent1"/>
                </a:solidFill>
                <a:latin typeface="微软雅黑" panose="020B0503020204020204" pitchFamily="34" charset="-122"/>
                <a:ea typeface="微软雅黑" panose="020B0503020204020204" pitchFamily="34" charset="-122"/>
              </a:rPr>
              <a:t>框架</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11" name="Freeform 8"/>
          <p:cNvSpPr>
            <a:spLocks/>
          </p:cNvSpPr>
          <p:nvPr/>
        </p:nvSpPr>
        <p:spPr bwMode="auto">
          <a:xfrm>
            <a:off x="2405063" y="1505744"/>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Line 9"/>
          <p:cNvSpPr>
            <a:spLocks noChangeShapeType="1"/>
          </p:cNvSpPr>
          <p:nvPr/>
        </p:nvSpPr>
        <p:spPr bwMode="auto">
          <a:xfrm>
            <a:off x="2836863" y="4923621"/>
            <a:ext cx="8459787"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TextBox 9"/>
          <p:cNvSpPr txBox="1">
            <a:spLocks noChangeArrowheads="1"/>
          </p:cNvSpPr>
          <p:nvPr/>
        </p:nvSpPr>
        <p:spPr bwMode="auto">
          <a:xfrm>
            <a:off x="2871788" y="4464833"/>
            <a:ext cx="35639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dirty="0" smtClean="0">
                <a:solidFill>
                  <a:schemeClr val="accent1"/>
                </a:solidFill>
                <a:latin typeface="微软雅黑" panose="020B0503020204020204" pitchFamily="34" charset="-122"/>
                <a:ea typeface="微软雅黑" panose="020B0503020204020204" pitchFamily="34" charset="-122"/>
              </a:rPr>
              <a:t>开发环境配置</a:t>
            </a:r>
            <a:endParaRPr lang="en-US" altLang="zh-CN" sz="2200" b="1" dirty="0">
              <a:solidFill>
                <a:schemeClr val="accent1"/>
              </a:solidFill>
              <a:latin typeface="微软雅黑" panose="020B0503020204020204" pitchFamily="34" charset="-122"/>
              <a:ea typeface="微软雅黑" panose="020B0503020204020204" pitchFamily="34" charset="-122"/>
            </a:endParaRPr>
          </a:p>
        </p:txBody>
      </p:sp>
      <p:sp>
        <p:nvSpPr>
          <p:cNvPr id="20" name="TextBox 10"/>
          <p:cNvSpPr txBox="1">
            <a:spLocks noChangeArrowheads="1"/>
          </p:cNvSpPr>
          <p:nvPr/>
        </p:nvSpPr>
        <p:spPr bwMode="auto">
          <a:xfrm>
            <a:off x="2863850" y="4976008"/>
            <a:ext cx="8432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buFont typeface="Arial" panose="020B0604020202020204" pitchFamily="34" charset="0"/>
              <a:buChar char="•"/>
            </a:pPr>
            <a:r>
              <a:rPr lang="en-US" altLang="zh-CN" dirty="0" smtClean="0">
                <a:solidFill>
                  <a:schemeClr val="accent1"/>
                </a:solidFill>
                <a:latin typeface="微软雅黑" panose="020B0503020204020204" pitchFamily="34" charset="-122"/>
                <a:ea typeface="微软雅黑" panose="020B0503020204020204" pitchFamily="34" charset="-122"/>
              </a:rPr>
              <a:t>Web</a:t>
            </a:r>
            <a:r>
              <a:rPr lang="zh-CN" altLang="en-US" dirty="0" smtClean="0">
                <a:solidFill>
                  <a:schemeClr val="accent1"/>
                </a:solidFill>
                <a:latin typeface="微软雅黑" panose="020B0503020204020204" pitchFamily="34" charset="-122"/>
                <a:ea typeface="微软雅黑" panose="020B0503020204020204" pitchFamily="34" charset="-122"/>
              </a:rPr>
              <a:t>服务器：</a:t>
            </a:r>
            <a:r>
              <a:rPr lang="en-US" altLang="zh-CN" dirty="0" smtClean="0">
                <a:solidFill>
                  <a:schemeClr val="accent1"/>
                </a:solidFill>
                <a:latin typeface="微软雅黑" panose="020B0503020204020204" pitchFamily="34" charset="-122"/>
                <a:ea typeface="微软雅黑" panose="020B0503020204020204" pitchFamily="34" charset="-122"/>
              </a:rPr>
              <a:t>Apache Tomcat 1.8</a:t>
            </a:r>
          </a:p>
          <a:p>
            <a:pPr marL="285750" indent="-285750" eaLnBrk="1" hangingPunct="1">
              <a:buFont typeface="Arial" panose="020B0604020202020204" pitchFamily="34" charset="0"/>
              <a:buChar char="•"/>
            </a:pPr>
            <a:r>
              <a:rPr lang="zh-CN" altLang="en-US" dirty="0" smtClean="0">
                <a:solidFill>
                  <a:schemeClr val="accent1"/>
                </a:solidFill>
                <a:latin typeface="微软雅黑" panose="020B0503020204020204" pitchFamily="34" charset="-122"/>
                <a:ea typeface="微软雅黑" panose="020B0503020204020204" pitchFamily="34" charset="-122"/>
              </a:rPr>
              <a:t>开发</a:t>
            </a:r>
            <a:r>
              <a:rPr lang="en-US" altLang="zh-CN" dirty="0" smtClean="0">
                <a:solidFill>
                  <a:schemeClr val="accent1"/>
                </a:solidFill>
                <a:latin typeface="微软雅黑" panose="020B0503020204020204" pitchFamily="34" charset="-122"/>
                <a:ea typeface="微软雅黑" panose="020B0503020204020204" pitchFamily="34" charset="-122"/>
              </a:rPr>
              <a:t>IDE</a:t>
            </a:r>
            <a:r>
              <a:rPr lang="zh-CN" altLang="en-US" dirty="0" smtClean="0">
                <a:solidFill>
                  <a:schemeClr val="accent1"/>
                </a:solidFill>
                <a:latin typeface="微软雅黑" panose="020B0503020204020204" pitchFamily="34" charset="-122"/>
                <a:ea typeface="微软雅黑" panose="020B0503020204020204" pitchFamily="34" charset="-122"/>
              </a:rPr>
              <a:t>：</a:t>
            </a:r>
            <a:r>
              <a:rPr lang="en-US" altLang="zh-CN" dirty="0">
                <a:solidFill>
                  <a:schemeClr val="accent1"/>
                </a:solidFill>
                <a:latin typeface="微软雅黑" panose="020B0503020204020204" pitchFamily="34" charset="-122"/>
                <a:ea typeface="微软雅黑" panose="020B0503020204020204" pitchFamily="34" charset="-122"/>
              </a:rPr>
              <a:t>IntelliJ IDEA2017. </a:t>
            </a:r>
            <a:r>
              <a:rPr lang="en-US" altLang="zh-CN" dirty="0" smtClean="0">
                <a:solidFill>
                  <a:schemeClr val="accent1"/>
                </a:solidFill>
                <a:latin typeface="微软雅黑" panose="020B0503020204020204" pitchFamily="34" charset="-122"/>
                <a:ea typeface="微软雅黑" panose="020B0503020204020204" pitchFamily="34" charset="-122"/>
              </a:rPr>
              <a:t>Ultimate</a:t>
            </a:r>
          </a:p>
          <a:p>
            <a:pPr marL="285750" indent="-285750" eaLnBrk="1" hangingPunct="1">
              <a:buFont typeface="Arial" panose="020B0604020202020204" pitchFamily="34" charset="0"/>
              <a:buChar char="•"/>
            </a:pPr>
            <a:r>
              <a:rPr lang="zh-CN" altLang="en-US" dirty="0" smtClean="0">
                <a:solidFill>
                  <a:schemeClr val="accent1"/>
                </a:solidFill>
                <a:latin typeface="微软雅黑" panose="020B0503020204020204" pitchFamily="34" charset="-122"/>
                <a:ea typeface="微软雅黑" panose="020B0503020204020204" pitchFamily="34" charset="-122"/>
              </a:rPr>
              <a:t>分布式系统：</a:t>
            </a:r>
            <a:r>
              <a:rPr lang="en-US" altLang="zh-CN" dirty="0" smtClean="0">
                <a:solidFill>
                  <a:schemeClr val="accent1"/>
                </a:solidFill>
                <a:latin typeface="微软雅黑" panose="020B0503020204020204" pitchFamily="34" charset="-122"/>
                <a:ea typeface="微软雅黑" panose="020B0503020204020204" pitchFamily="34" charset="-122"/>
              </a:rPr>
              <a:t> </a:t>
            </a:r>
            <a:r>
              <a:rPr lang="en-US" altLang="zh-CN" dirty="0" err="1" smtClean="0">
                <a:solidFill>
                  <a:schemeClr val="accent1"/>
                </a:solidFill>
                <a:latin typeface="微软雅黑" panose="020B0503020204020204" pitchFamily="34" charset="-122"/>
                <a:ea typeface="微软雅黑" panose="020B0503020204020204" pitchFamily="34" charset="-122"/>
              </a:rPr>
              <a:t>Hadoop+Spark</a:t>
            </a:r>
            <a:r>
              <a:rPr lang="zh-CN" altLang="en-US" dirty="0" smtClean="0">
                <a:solidFill>
                  <a:schemeClr val="accent1"/>
                </a:solidFill>
                <a:latin typeface="微软雅黑" panose="020B0503020204020204" pitchFamily="34" charset="-122"/>
                <a:ea typeface="微软雅黑" panose="020B0503020204020204" pitchFamily="34" charset="-122"/>
              </a:rPr>
              <a:t>集群</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marL="285750" indent="-285750" eaLnBrk="1" hangingPunct="1">
              <a:buFont typeface="Arial" panose="020B0604020202020204" pitchFamily="34" charset="0"/>
              <a:buChar char="•"/>
            </a:pPr>
            <a:r>
              <a:rPr lang="zh-CN" altLang="en-US" dirty="0" smtClean="0">
                <a:solidFill>
                  <a:schemeClr val="accent1"/>
                </a:solidFill>
                <a:latin typeface="微软雅黑" panose="020B0503020204020204" pitchFamily="34" charset="-122"/>
                <a:ea typeface="微软雅黑" panose="020B0503020204020204" pitchFamily="34" charset="-122"/>
              </a:rPr>
              <a:t>项目管理工具：</a:t>
            </a:r>
            <a:r>
              <a:rPr lang="en-US" altLang="zh-CN" dirty="0" smtClean="0">
                <a:solidFill>
                  <a:schemeClr val="accent1"/>
                </a:solidFill>
                <a:latin typeface="微软雅黑" panose="020B0503020204020204" pitchFamily="34" charset="-122"/>
                <a:ea typeface="微软雅黑" panose="020B0503020204020204" pitchFamily="34" charset="-122"/>
              </a:rPr>
              <a:t>Apache Maven 3.3.3</a:t>
            </a:r>
          </a:p>
          <a:p>
            <a:pPr marL="285750" indent="-285750" eaLnBrk="1" hangingPunct="1">
              <a:buFont typeface="Arial" panose="020B0604020202020204" pitchFamily="34" charset="0"/>
              <a:buChar char="•"/>
            </a:pPr>
            <a:r>
              <a:rPr lang="zh-CN" altLang="en-US" dirty="0" smtClean="0">
                <a:solidFill>
                  <a:schemeClr val="accent1"/>
                </a:solidFill>
                <a:latin typeface="微软雅黑" panose="020B0503020204020204" pitchFamily="34" charset="-122"/>
                <a:ea typeface="微软雅黑" panose="020B0503020204020204" pitchFamily="34" charset="-122"/>
              </a:rPr>
              <a:t>电脑系统：</a:t>
            </a:r>
            <a:r>
              <a:rPr lang="en-US" altLang="zh-CN" dirty="0" smtClean="0">
                <a:solidFill>
                  <a:schemeClr val="accent1"/>
                </a:solidFill>
                <a:latin typeface="微软雅黑" panose="020B0503020204020204" pitchFamily="34" charset="-122"/>
                <a:ea typeface="微软雅黑" panose="020B0503020204020204" pitchFamily="34" charset="-122"/>
              </a:rPr>
              <a:t>Windows8.1</a:t>
            </a:r>
            <a:r>
              <a:rPr lang="zh-CN" altLang="en-US" dirty="0">
                <a:solidFill>
                  <a:schemeClr val="accent1"/>
                </a:solidFill>
                <a:latin typeface="微软雅黑" panose="020B0503020204020204" pitchFamily="34" charset="-122"/>
                <a:ea typeface="微软雅黑" panose="020B0503020204020204" pitchFamily="34" charset="-122"/>
              </a:rPr>
              <a:t>，</a:t>
            </a:r>
            <a:r>
              <a:rPr lang="zh-CN" altLang="en-US" dirty="0" smtClean="0">
                <a:solidFill>
                  <a:schemeClr val="accent1"/>
                </a:solidFill>
                <a:latin typeface="微软雅黑" panose="020B0503020204020204" pitchFamily="34" charset="-122"/>
                <a:ea typeface="微软雅黑" panose="020B0503020204020204" pitchFamily="34" charset="-122"/>
              </a:rPr>
              <a:t>内存</a:t>
            </a:r>
            <a:r>
              <a:rPr lang="en-US" altLang="zh-CN" dirty="0" smtClean="0">
                <a:solidFill>
                  <a:schemeClr val="accent1"/>
                </a:solidFill>
                <a:latin typeface="微软雅黑" panose="020B0503020204020204" pitchFamily="34" charset="-122"/>
                <a:ea typeface="微软雅黑" panose="020B0503020204020204" pitchFamily="34" charset="-122"/>
              </a:rPr>
              <a:t>8.0G, </a:t>
            </a:r>
            <a:r>
              <a:rPr lang="zh-CN" altLang="en-US" dirty="0">
                <a:solidFill>
                  <a:schemeClr val="accent1"/>
                </a:solidFill>
                <a:latin typeface="微软雅黑" panose="020B0503020204020204" pitchFamily="34" charset="-122"/>
                <a:ea typeface="微软雅黑" panose="020B0503020204020204" pitchFamily="34" charset="-122"/>
              </a:rPr>
              <a:t>硬盘</a:t>
            </a:r>
            <a:r>
              <a:rPr lang="zh-CN" altLang="en-US" dirty="0" smtClean="0">
                <a:solidFill>
                  <a:schemeClr val="accent1"/>
                </a:solidFill>
                <a:latin typeface="微软雅黑" panose="020B0503020204020204" pitchFamily="34" charset="-122"/>
                <a:ea typeface="微软雅黑" panose="020B0503020204020204" pitchFamily="34" charset="-122"/>
              </a:rPr>
              <a:t>空间</a:t>
            </a:r>
            <a:r>
              <a:rPr lang="en-US" altLang="zh-CN" dirty="0" smtClean="0">
                <a:solidFill>
                  <a:schemeClr val="accent1"/>
                </a:solidFill>
                <a:latin typeface="微软雅黑" panose="020B0503020204020204" pitchFamily="34" charset="-122"/>
                <a:ea typeface="微软雅黑" panose="020B0503020204020204" pitchFamily="34" charset="-122"/>
              </a:rPr>
              <a:t>525G</a:t>
            </a:r>
            <a:r>
              <a:rPr lang="zh-CN" altLang="en-US" dirty="0" smtClean="0">
                <a:solidFill>
                  <a:schemeClr val="accent1"/>
                </a:solidFill>
                <a:latin typeface="微软雅黑" panose="020B0503020204020204" pitchFamily="34" charset="-122"/>
                <a:ea typeface="微软雅黑" panose="020B0503020204020204" pitchFamily="34" charset="-122"/>
              </a:rPr>
              <a:t>，</a:t>
            </a:r>
            <a:r>
              <a:rPr lang="en-US" altLang="zh-CN" dirty="0" smtClean="0">
                <a:solidFill>
                  <a:schemeClr val="accent1"/>
                </a:solidFill>
                <a:latin typeface="微软雅黑" panose="020B0503020204020204" pitchFamily="34" charset="-122"/>
                <a:ea typeface="微软雅黑" panose="020B0503020204020204" pitchFamily="34" charset="-122"/>
              </a:rPr>
              <a:t>SSD125G</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21" name="Freeform 8"/>
          <p:cNvSpPr>
            <a:spLocks/>
          </p:cNvSpPr>
          <p:nvPr/>
        </p:nvSpPr>
        <p:spPr bwMode="auto">
          <a:xfrm>
            <a:off x="2405063" y="4768046"/>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Line 9"/>
          <p:cNvSpPr>
            <a:spLocks noChangeShapeType="1"/>
          </p:cNvSpPr>
          <p:nvPr/>
        </p:nvSpPr>
        <p:spPr bwMode="auto">
          <a:xfrm>
            <a:off x="4097338" y="2908984"/>
            <a:ext cx="7199312"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TextBox 14"/>
          <p:cNvSpPr txBox="1">
            <a:spLocks noChangeArrowheads="1"/>
          </p:cNvSpPr>
          <p:nvPr/>
        </p:nvSpPr>
        <p:spPr bwMode="auto">
          <a:xfrm>
            <a:off x="4081463" y="2450196"/>
            <a:ext cx="36814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dirty="0" smtClean="0">
                <a:solidFill>
                  <a:schemeClr val="accent1"/>
                </a:solidFill>
                <a:latin typeface="微软雅黑" panose="020B0503020204020204" pitchFamily="34" charset="-122"/>
                <a:ea typeface="微软雅黑" panose="020B0503020204020204" pitchFamily="34" charset="-122"/>
              </a:rPr>
              <a:t>系统运行配置</a:t>
            </a:r>
            <a:endParaRPr lang="en-US" altLang="zh-CN" sz="2200" b="1" dirty="0">
              <a:solidFill>
                <a:schemeClr val="accent1"/>
              </a:solidFill>
              <a:latin typeface="微软雅黑" panose="020B0503020204020204" pitchFamily="34" charset="-122"/>
              <a:ea typeface="微软雅黑" panose="020B0503020204020204" pitchFamily="34" charset="-122"/>
            </a:endParaRPr>
          </a:p>
        </p:txBody>
      </p:sp>
      <p:sp>
        <p:nvSpPr>
          <p:cNvPr id="24" name="TextBox 15"/>
          <p:cNvSpPr txBox="1">
            <a:spLocks noChangeArrowheads="1"/>
          </p:cNvSpPr>
          <p:nvPr/>
        </p:nvSpPr>
        <p:spPr bwMode="auto">
          <a:xfrm>
            <a:off x="4073525" y="2959784"/>
            <a:ext cx="72231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buFont typeface="Arial" panose="020B0604020202020204" pitchFamily="34" charset="0"/>
              <a:buChar char="•"/>
            </a:pPr>
            <a:r>
              <a:rPr lang="zh-CN" altLang="en-US" dirty="0" smtClean="0">
                <a:solidFill>
                  <a:schemeClr val="accent1"/>
                </a:solidFill>
                <a:latin typeface="微软雅黑" panose="020B0503020204020204" pitchFamily="34" charset="-122"/>
                <a:ea typeface="微软雅黑" panose="020B0503020204020204" pitchFamily="34" charset="-122"/>
              </a:rPr>
              <a:t>操作系统</a:t>
            </a:r>
            <a:r>
              <a:rPr lang="en-US" altLang="zh-CN" dirty="0" smtClean="0">
                <a:solidFill>
                  <a:schemeClr val="accent1"/>
                </a:solidFill>
                <a:latin typeface="微软雅黑" panose="020B0503020204020204" pitchFamily="34" charset="-122"/>
                <a:ea typeface="微软雅黑" panose="020B0503020204020204" pitchFamily="34" charset="-122"/>
              </a:rPr>
              <a:t>Linux</a:t>
            </a:r>
            <a:r>
              <a:rPr lang="zh-CN" altLang="en-US" dirty="0">
                <a:solidFill>
                  <a:schemeClr val="accent1"/>
                </a:solidFill>
                <a:latin typeface="微软雅黑" panose="020B0503020204020204" pitchFamily="34" charset="-122"/>
                <a:ea typeface="微软雅黑" panose="020B0503020204020204" pitchFamily="34" charset="-122"/>
              </a:rPr>
              <a:t>、</a:t>
            </a:r>
            <a:r>
              <a:rPr lang="en-US" altLang="zh-CN" dirty="0" smtClean="0">
                <a:solidFill>
                  <a:schemeClr val="accent1"/>
                </a:solidFill>
                <a:latin typeface="微软雅黑" panose="020B0503020204020204" pitchFamily="34" charset="-122"/>
                <a:ea typeface="微软雅黑" panose="020B0503020204020204" pitchFamily="34" charset="-122"/>
              </a:rPr>
              <a:t>Windows7/8(x86.x64)</a:t>
            </a:r>
            <a:r>
              <a:rPr lang="zh-CN" altLang="en-US" dirty="0">
                <a:solidFill>
                  <a:schemeClr val="accent1"/>
                </a:solidFill>
                <a:latin typeface="微软雅黑" panose="020B0503020204020204" pitchFamily="34" charset="-122"/>
                <a:ea typeface="微软雅黑" panose="020B0503020204020204" pitchFamily="34" charset="-122"/>
              </a:rPr>
              <a:t>，内存</a:t>
            </a:r>
            <a:r>
              <a:rPr lang="en-US" altLang="zh-CN" dirty="0">
                <a:solidFill>
                  <a:schemeClr val="accent1"/>
                </a:solidFill>
                <a:latin typeface="微软雅黑" panose="020B0503020204020204" pitchFamily="34" charset="-122"/>
                <a:ea typeface="微软雅黑" panose="020B0503020204020204" pitchFamily="34" charset="-122"/>
              </a:rPr>
              <a:t>4.0G</a:t>
            </a:r>
            <a:r>
              <a:rPr lang="zh-CN" altLang="en-US" dirty="0">
                <a:solidFill>
                  <a:schemeClr val="accent1"/>
                </a:solidFill>
                <a:latin typeface="微软雅黑" panose="020B0503020204020204" pitchFamily="34" charset="-122"/>
                <a:ea typeface="微软雅黑" panose="020B0503020204020204" pitchFamily="34" charset="-122"/>
              </a:rPr>
              <a:t>以上</a:t>
            </a:r>
            <a:r>
              <a:rPr lang="en-US" altLang="zh-CN" dirty="0">
                <a:solidFill>
                  <a:schemeClr val="accent1"/>
                </a:solidFill>
                <a:latin typeface="微软雅黑" panose="020B0503020204020204" pitchFamily="34" charset="-122"/>
                <a:ea typeface="微软雅黑" panose="020B0503020204020204" pitchFamily="34" charset="-122"/>
              </a:rPr>
              <a:t>, </a:t>
            </a:r>
            <a:r>
              <a:rPr lang="zh-CN" altLang="en-US" dirty="0">
                <a:solidFill>
                  <a:schemeClr val="accent1"/>
                </a:solidFill>
                <a:latin typeface="微软雅黑" panose="020B0503020204020204" pitchFamily="34" charset="-122"/>
                <a:ea typeface="微软雅黑" panose="020B0503020204020204" pitchFamily="34" charset="-122"/>
              </a:rPr>
              <a:t>硬盘</a:t>
            </a:r>
            <a:r>
              <a:rPr lang="zh-CN" altLang="en-US" dirty="0" smtClean="0">
                <a:solidFill>
                  <a:schemeClr val="accent1"/>
                </a:solidFill>
                <a:latin typeface="微软雅黑" panose="020B0503020204020204" pitchFamily="34" charset="-122"/>
                <a:ea typeface="微软雅黑" panose="020B0503020204020204" pitchFamily="34" charset="-122"/>
              </a:rPr>
              <a:t>空间</a:t>
            </a:r>
            <a:r>
              <a:rPr lang="en-US" altLang="zh-CN" dirty="0" smtClean="0">
                <a:solidFill>
                  <a:schemeClr val="accent1"/>
                </a:solidFill>
                <a:latin typeface="微软雅黑" panose="020B0503020204020204" pitchFamily="34" charset="-122"/>
                <a:ea typeface="微软雅黑" panose="020B0503020204020204" pitchFamily="34" charset="-122"/>
              </a:rPr>
              <a:t>10G</a:t>
            </a:r>
            <a:r>
              <a:rPr lang="zh-CN" altLang="en-US" dirty="0" smtClean="0">
                <a:solidFill>
                  <a:schemeClr val="accent1"/>
                </a:solidFill>
                <a:latin typeface="微软雅黑" panose="020B0503020204020204" pitchFamily="34" charset="-122"/>
                <a:ea typeface="微软雅黑" panose="020B0503020204020204" pitchFamily="34" charset="-122"/>
              </a:rPr>
              <a:t>以上</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marL="285750" indent="-285750" eaLnBrk="1" hangingPunct="1">
              <a:buFont typeface="Arial" panose="020B0604020202020204" pitchFamily="34" charset="0"/>
              <a:buChar char="•"/>
            </a:pPr>
            <a:r>
              <a:rPr lang="zh-CN" altLang="en-US" dirty="0" smtClean="0">
                <a:solidFill>
                  <a:schemeClr val="accent1"/>
                </a:solidFill>
                <a:latin typeface="微软雅黑" panose="020B0503020204020204" pitchFamily="34" charset="-122"/>
                <a:ea typeface="微软雅黑" panose="020B0503020204020204" pitchFamily="34" charset="-122"/>
              </a:rPr>
              <a:t>环境：</a:t>
            </a:r>
            <a:r>
              <a:rPr lang="en-US" altLang="zh-CN" dirty="0" err="1" smtClean="0">
                <a:solidFill>
                  <a:schemeClr val="accent1"/>
                </a:solidFill>
                <a:latin typeface="微软雅黑" panose="020B0503020204020204" pitchFamily="34" charset="-122"/>
                <a:ea typeface="微软雅黑" panose="020B0503020204020204" pitchFamily="34" charset="-122"/>
              </a:rPr>
              <a:t>Hadoop+Spark</a:t>
            </a:r>
            <a:r>
              <a:rPr lang="zh-CN" altLang="en-US" dirty="0" smtClean="0">
                <a:solidFill>
                  <a:schemeClr val="accent1"/>
                </a:solidFill>
                <a:latin typeface="微软雅黑" panose="020B0503020204020204" pitchFamily="34" charset="-122"/>
                <a:ea typeface="微软雅黑" panose="020B0503020204020204" pitchFamily="34" charset="-122"/>
              </a:rPr>
              <a:t>集群</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marL="285750" indent="-285750" eaLnBrk="1" hangingPunct="1">
              <a:buFont typeface="Arial" panose="020B0604020202020204" pitchFamily="34" charset="0"/>
              <a:buChar char="•"/>
            </a:pPr>
            <a:r>
              <a:rPr lang="en-US" altLang="zh-CN" dirty="0" smtClean="0">
                <a:solidFill>
                  <a:schemeClr val="accent1"/>
                </a:solidFill>
                <a:latin typeface="微软雅黑" panose="020B0503020204020204" pitchFamily="34" charset="-122"/>
                <a:ea typeface="微软雅黑" panose="020B0503020204020204" pitchFamily="34" charset="-122"/>
              </a:rPr>
              <a:t>Java Platform(JDK)&gt;=1.8</a:t>
            </a:r>
          </a:p>
          <a:p>
            <a:pPr marL="285750" indent="-285750" eaLnBrk="1" hangingPunct="1">
              <a:buFont typeface="Arial" panose="020B0604020202020204" pitchFamily="34" charset="0"/>
              <a:buChar char="•"/>
            </a:pPr>
            <a:r>
              <a:rPr lang="en-US" altLang="zh-CN" dirty="0" smtClean="0">
                <a:solidFill>
                  <a:schemeClr val="accent1"/>
                </a:solidFill>
                <a:latin typeface="微软雅黑" panose="020B0503020204020204" pitchFamily="34" charset="-122"/>
                <a:ea typeface="微软雅黑" panose="020B0503020204020204" pitchFamily="34" charset="-122"/>
              </a:rPr>
              <a:t>Apache Maven&gt;3.0.5</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25" name="Freeform 8"/>
          <p:cNvSpPr>
            <a:spLocks/>
          </p:cNvSpPr>
          <p:nvPr/>
        </p:nvSpPr>
        <p:spPr bwMode="auto">
          <a:xfrm>
            <a:off x="3608388" y="2751821"/>
            <a:ext cx="271462" cy="312738"/>
          </a:xfrm>
          <a:custGeom>
            <a:avLst/>
            <a:gdLst>
              <a:gd name="T0" fmla="*/ 271462 w 274"/>
              <a:gd name="T1" fmla="*/ 155876 h 317"/>
              <a:gd name="T2" fmla="*/ 135731 w 274"/>
              <a:gd name="T3" fmla="*/ 234800 h 317"/>
              <a:gd name="T4" fmla="*/ 0 w 274"/>
              <a:gd name="T5" fmla="*/ 312738 h 317"/>
              <a:gd name="T6" fmla="*/ 0 w 274"/>
              <a:gd name="T7" fmla="*/ 155876 h 317"/>
              <a:gd name="T8" fmla="*/ 0 w 274"/>
              <a:gd name="T9" fmla="*/ 0 h 317"/>
              <a:gd name="T10" fmla="*/ 135731 w 274"/>
              <a:gd name="T11" fmla="*/ 77938 h 317"/>
              <a:gd name="T12" fmla="*/ 271462 w 274"/>
              <a:gd name="T13" fmla="*/ 155876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Oval 6"/>
          <p:cNvSpPr>
            <a:spLocks noChangeArrowheads="1"/>
          </p:cNvSpPr>
          <p:nvPr/>
        </p:nvSpPr>
        <p:spPr bwMode="auto">
          <a:xfrm>
            <a:off x="1181100" y="1124744"/>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Oval 7"/>
          <p:cNvSpPr>
            <a:spLocks noChangeArrowheads="1"/>
          </p:cNvSpPr>
          <p:nvPr/>
        </p:nvSpPr>
        <p:spPr bwMode="auto">
          <a:xfrm>
            <a:off x="1271588" y="1215231"/>
            <a:ext cx="896937"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TextBox 19"/>
          <p:cNvSpPr txBox="1">
            <a:spLocks noChangeArrowheads="1"/>
          </p:cNvSpPr>
          <p:nvPr/>
        </p:nvSpPr>
        <p:spPr bwMode="auto">
          <a:xfrm>
            <a:off x="1271588" y="1339056"/>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01</a:t>
            </a:r>
          </a:p>
        </p:txBody>
      </p:sp>
      <p:sp>
        <p:nvSpPr>
          <p:cNvPr id="29" name="Oval 6"/>
          <p:cNvSpPr>
            <a:spLocks noChangeArrowheads="1"/>
          </p:cNvSpPr>
          <p:nvPr/>
        </p:nvSpPr>
        <p:spPr bwMode="auto">
          <a:xfrm>
            <a:off x="1181100" y="4385458"/>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Oval 7"/>
          <p:cNvSpPr>
            <a:spLocks noChangeArrowheads="1"/>
          </p:cNvSpPr>
          <p:nvPr/>
        </p:nvSpPr>
        <p:spPr bwMode="auto">
          <a:xfrm>
            <a:off x="1271588" y="4475946"/>
            <a:ext cx="896937"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Oval 6"/>
          <p:cNvSpPr>
            <a:spLocks noChangeArrowheads="1"/>
          </p:cNvSpPr>
          <p:nvPr/>
        </p:nvSpPr>
        <p:spPr bwMode="auto">
          <a:xfrm>
            <a:off x="2420938" y="2370821"/>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Oval 7"/>
          <p:cNvSpPr>
            <a:spLocks noChangeArrowheads="1"/>
          </p:cNvSpPr>
          <p:nvPr/>
        </p:nvSpPr>
        <p:spPr bwMode="auto">
          <a:xfrm>
            <a:off x="2511425" y="2461309"/>
            <a:ext cx="895350"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 name="TextBox 24"/>
          <p:cNvSpPr txBox="1">
            <a:spLocks noChangeArrowheads="1"/>
          </p:cNvSpPr>
          <p:nvPr/>
        </p:nvSpPr>
        <p:spPr bwMode="auto">
          <a:xfrm>
            <a:off x="2503488" y="2618471"/>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02</a:t>
            </a:r>
          </a:p>
        </p:txBody>
      </p:sp>
      <p:sp>
        <p:nvSpPr>
          <p:cNvPr id="34" name="TextBox 25"/>
          <p:cNvSpPr txBox="1">
            <a:spLocks noChangeArrowheads="1"/>
          </p:cNvSpPr>
          <p:nvPr/>
        </p:nvSpPr>
        <p:spPr bwMode="auto">
          <a:xfrm>
            <a:off x="1258888" y="4607708"/>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03</a:t>
            </a:r>
          </a:p>
        </p:txBody>
      </p:sp>
    </p:spTree>
    <p:extLst>
      <p:ext uri="{BB962C8B-B14F-4D97-AF65-F5344CB8AC3E}">
        <p14:creationId xmlns:p14="http://schemas.microsoft.com/office/powerpoint/2010/main" val="4054792520"/>
      </p:ext>
    </p:extLst>
  </p:cSld>
  <p:clrMapOvr>
    <a:masterClrMapping/>
  </p:clrMapOvr>
  <p:transition spd="slow" advTm="3804">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530"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22531"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2" name="TextBox 77"/>
          <p:cNvSpPr txBox="1">
            <a:spLocks noChangeArrowheads="1"/>
          </p:cNvSpPr>
          <p:nvPr/>
        </p:nvSpPr>
        <p:spPr bwMode="auto">
          <a:xfrm>
            <a:off x="4602163" y="2852738"/>
            <a:ext cx="31686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200" b="1" dirty="0" smtClean="0">
                <a:solidFill>
                  <a:srgbClr val="004C54"/>
                </a:solidFill>
                <a:latin typeface="微软雅黑" panose="020B0503020204020204" pitchFamily="34" charset="-122"/>
                <a:ea typeface="微软雅黑" panose="020B0503020204020204" pitchFamily="34" charset="-122"/>
              </a:rPr>
              <a:t>实验分析</a:t>
            </a:r>
            <a:endParaRPr lang="zh-CN" altLang="en-US" sz="4200" b="1" dirty="0">
              <a:solidFill>
                <a:srgbClr val="004C54"/>
              </a:solidFill>
              <a:latin typeface="微软雅黑" panose="020B0503020204020204" pitchFamily="34" charset="-122"/>
              <a:ea typeface="微软雅黑" panose="020B0503020204020204" pitchFamily="34" charset="-122"/>
            </a:endParaRPr>
          </a:p>
        </p:txBody>
      </p:sp>
      <p:sp>
        <p:nvSpPr>
          <p:cNvPr id="22533" name="Rectangle 14"/>
          <p:cNvSpPr>
            <a:spLocks noChangeArrowheads="1"/>
          </p:cNvSpPr>
          <p:nvPr/>
        </p:nvSpPr>
        <p:spPr bwMode="auto">
          <a:xfrm>
            <a:off x="5634038" y="2255838"/>
            <a:ext cx="9318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dirty="0">
                <a:solidFill>
                  <a:srgbClr val="004C54"/>
                </a:solidFill>
                <a:latin typeface="微软雅黑" panose="020B0503020204020204" pitchFamily="34" charset="-122"/>
                <a:ea typeface="微软雅黑" panose="020B0503020204020204" pitchFamily="34" charset="-122"/>
              </a:rPr>
              <a:t>Part </a:t>
            </a:r>
            <a:r>
              <a:rPr lang="en-US" altLang="zh-CN" sz="2600" dirty="0" smtClean="0">
                <a:solidFill>
                  <a:srgbClr val="004C54"/>
                </a:solidFill>
                <a:latin typeface="微软雅黑" panose="020B0503020204020204" pitchFamily="34" charset="-122"/>
                <a:ea typeface="微软雅黑" panose="020B0503020204020204" pitchFamily="34" charset="-122"/>
              </a:rPr>
              <a:t>4</a:t>
            </a:r>
            <a:endParaRPr lang="zh-CN" altLang="en-US" sz="2600" dirty="0">
              <a:solidFill>
                <a:srgbClr val="004C54"/>
              </a:solidFill>
              <a:latin typeface="微软雅黑" panose="020B0503020204020204" pitchFamily="34" charset="-122"/>
              <a:ea typeface="微软雅黑" panose="020B0503020204020204" pitchFamily="34" charset="-122"/>
            </a:endParaRPr>
          </a:p>
        </p:txBody>
      </p:sp>
      <p:sp>
        <p:nvSpPr>
          <p:cNvPr id="22534" name="Freeform 12"/>
          <p:cNvSpPr>
            <a:spLocks noEditPoints="1"/>
          </p:cNvSpPr>
          <p:nvPr/>
        </p:nvSpPr>
        <p:spPr bwMode="auto">
          <a:xfrm>
            <a:off x="5340350" y="798513"/>
            <a:ext cx="1517650" cy="1463675"/>
          </a:xfrm>
          <a:custGeom>
            <a:avLst/>
            <a:gdLst>
              <a:gd name="T0" fmla="*/ 632602 w 1022"/>
              <a:gd name="T1" fmla="*/ 1326785 h 973"/>
              <a:gd name="T2" fmla="*/ 632602 w 1022"/>
              <a:gd name="T3" fmla="*/ 1392973 h 973"/>
              <a:gd name="T4" fmla="*/ 919203 w 1022"/>
              <a:gd name="T5" fmla="*/ 1359879 h 973"/>
              <a:gd name="T6" fmla="*/ 885048 w 1022"/>
              <a:gd name="T7" fmla="*/ 1222988 h 973"/>
              <a:gd name="T8" fmla="*/ 632602 w 1022"/>
              <a:gd name="T9" fmla="*/ 1222988 h 973"/>
              <a:gd name="T10" fmla="*/ 632602 w 1022"/>
              <a:gd name="T11" fmla="*/ 1290682 h 973"/>
              <a:gd name="T12" fmla="*/ 919203 w 1022"/>
              <a:gd name="T13" fmla="*/ 1256083 h 973"/>
              <a:gd name="T14" fmla="*/ 758825 w 1022"/>
              <a:gd name="T15" fmla="*/ 1463675 h 973"/>
              <a:gd name="T16" fmla="*/ 868714 w 1022"/>
              <a:gd name="T17" fmla="*/ 1423059 h 973"/>
              <a:gd name="T18" fmla="*/ 758825 w 1022"/>
              <a:gd name="T19" fmla="*/ 1463675 h 973"/>
              <a:gd name="T20" fmla="*/ 763280 w 1022"/>
              <a:gd name="T21" fmla="*/ 392620 h 973"/>
              <a:gd name="T22" fmla="*/ 403915 w 1022"/>
              <a:gd name="T23" fmla="*/ 731085 h 973"/>
              <a:gd name="T24" fmla="*/ 617752 w 1022"/>
              <a:gd name="T25" fmla="*/ 1183877 h 973"/>
              <a:gd name="T26" fmla="*/ 763280 w 1022"/>
              <a:gd name="T27" fmla="*/ 1194407 h 973"/>
              <a:gd name="T28" fmla="*/ 941478 w 1022"/>
              <a:gd name="T29" fmla="*/ 1084594 h 973"/>
              <a:gd name="T30" fmla="*/ 763280 w 1022"/>
              <a:gd name="T31" fmla="*/ 392620 h 973"/>
              <a:gd name="T32" fmla="*/ 298481 w 1022"/>
              <a:gd name="T33" fmla="*/ 792761 h 973"/>
              <a:gd name="T34" fmla="*/ 57914 w 1022"/>
              <a:gd name="T35" fmla="*/ 744624 h 973"/>
              <a:gd name="T36" fmla="*/ 57914 w 1022"/>
              <a:gd name="T37" fmla="*/ 839394 h 973"/>
              <a:gd name="T38" fmla="*/ 298481 w 1022"/>
              <a:gd name="T39" fmla="*/ 792761 h 973"/>
              <a:gd name="T40" fmla="*/ 1459736 w 1022"/>
              <a:gd name="T41" fmla="*/ 744624 h 973"/>
              <a:gd name="T42" fmla="*/ 1220654 w 1022"/>
              <a:gd name="T43" fmla="*/ 792761 h 973"/>
              <a:gd name="T44" fmla="*/ 1459736 w 1022"/>
              <a:gd name="T45" fmla="*/ 839394 h 973"/>
              <a:gd name="T46" fmla="*/ 1459736 w 1022"/>
              <a:gd name="T47" fmla="*/ 744624 h 973"/>
              <a:gd name="T48" fmla="*/ 1161255 w 1022"/>
              <a:gd name="T49" fmla="*/ 445270 h 973"/>
              <a:gd name="T50" fmla="*/ 1297873 w 1022"/>
              <a:gd name="T51" fmla="*/ 239182 h 973"/>
              <a:gd name="T52" fmla="*/ 1094431 w 1022"/>
              <a:gd name="T53" fmla="*/ 377577 h 973"/>
              <a:gd name="T54" fmla="*/ 1161255 w 1022"/>
              <a:gd name="T55" fmla="*/ 445270 h 973"/>
              <a:gd name="T56" fmla="*/ 754370 w 1022"/>
              <a:gd name="T57" fmla="*/ 302362 h 973"/>
              <a:gd name="T58" fmla="*/ 801889 w 1022"/>
              <a:gd name="T59" fmla="*/ 58667 h 973"/>
              <a:gd name="T60" fmla="*/ 706851 w 1022"/>
              <a:gd name="T61" fmla="*/ 58667 h 973"/>
              <a:gd name="T62" fmla="*/ 754370 w 1022"/>
              <a:gd name="T63" fmla="*/ 302362 h 973"/>
              <a:gd name="T64" fmla="*/ 340061 w 1022"/>
              <a:gd name="T65" fmla="*/ 425714 h 973"/>
              <a:gd name="T66" fmla="*/ 406885 w 1022"/>
              <a:gd name="T67" fmla="*/ 358021 h 973"/>
              <a:gd name="T68" fmla="*/ 203442 w 1022"/>
              <a:gd name="T69" fmla="*/ 219626 h 973"/>
              <a:gd name="T70" fmla="*/ 340061 w 1022"/>
              <a:gd name="T71" fmla="*/ 425714 h 973"/>
              <a:gd name="T72" fmla="*/ 356395 w 1022"/>
              <a:gd name="T73" fmla="*/ 1137244 h 973"/>
              <a:gd name="T74" fmla="*/ 219777 w 1022"/>
              <a:gd name="T75" fmla="*/ 1344836 h 973"/>
              <a:gd name="T76" fmla="*/ 423219 w 1022"/>
              <a:gd name="T77" fmla="*/ 1206441 h 973"/>
              <a:gd name="T78" fmla="*/ 356395 w 1022"/>
              <a:gd name="T79" fmla="*/ 1137244 h 973"/>
              <a:gd name="T80" fmla="*/ 1177589 w 1022"/>
              <a:gd name="T81" fmla="*/ 1156800 h 973"/>
              <a:gd name="T82" fmla="*/ 1110765 w 1022"/>
              <a:gd name="T83" fmla="*/ 1224493 h 973"/>
              <a:gd name="T84" fmla="*/ 1314208 w 1022"/>
              <a:gd name="T85" fmla="*/ 1362888 h 973"/>
              <a:gd name="T86" fmla="*/ 1177589 w 1022"/>
              <a:gd name="T87" fmla="*/ 1156800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35" name="Oval 39"/>
          <p:cNvSpPr>
            <a:spLocks noChangeAspect="1" noChangeArrowheads="1"/>
          </p:cNvSpPr>
          <p:nvPr/>
        </p:nvSpPr>
        <p:spPr bwMode="auto">
          <a:xfrm>
            <a:off x="3252788" y="5392738"/>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37" name="Oval 42"/>
          <p:cNvSpPr>
            <a:spLocks noChangeAspect="1" noChangeArrowheads="1"/>
          </p:cNvSpPr>
          <p:nvPr/>
        </p:nvSpPr>
        <p:spPr bwMode="auto">
          <a:xfrm>
            <a:off x="7029450" y="5392738"/>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38" name="TextBox 28"/>
          <p:cNvSpPr txBox="1">
            <a:spLocks noChangeArrowheads="1"/>
          </p:cNvSpPr>
          <p:nvPr/>
        </p:nvSpPr>
        <p:spPr bwMode="auto">
          <a:xfrm>
            <a:off x="3402013" y="524033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accent2"/>
                </a:solidFill>
                <a:latin typeface="微软雅黑" panose="020B0503020204020204" pitchFamily="34" charset="-122"/>
                <a:ea typeface="微软雅黑" panose="020B0503020204020204" pitchFamily="34" charset="-122"/>
              </a:rPr>
              <a:t>实验设计</a:t>
            </a:r>
          </a:p>
        </p:txBody>
      </p:sp>
      <p:sp>
        <p:nvSpPr>
          <p:cNvPr id="22541" name="TextBox 32"/>
          <p:cNvSpPr txBox="1">
            <a:spLocks noChangeArrowheads="1"/>
          </p:cNvSpPr>
          <p:nvPr/>
        </p:nvSpPr>
        <p:spPr bwMode="auto">
          <a:xfrm>
            <a:off x="7178675" y="524033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FFFFFF"/>
                </a:solidFill>
                <a:latin typeface="微软雅黑" panose="020B0503020204020204" pitchFamily="34" charset="-122"/>
                <a:ea typeface="微软雅黑" panose="020B0503020204020204" pitchFamily="34" charset="-122"/>
              </a:rPr>
              <a:t>结果与分析</a:t>
            </a:r>
          </a:p>
        </p:txBody>
      </p:sp>
    </p:spTree>
    <p:extLst>
      <p:ext uri="{BB962C8B-B14F-4D97-AF65-F5344CB8AC3E}">
        <p14:creationId xmlns:p14="http://schemas.microsoft.com/office/powerpoint/2010/main" val="3932104388"/>
      </p:ext>
    </p:extLst>
  </p:cSld>
  <p:clrMapOvr>
    <a:masterClrMapping/>
  </p:clrMapOvr>
  <p:transition advTm="8561"/>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7"/>
          <p:cNvSpPr txBox="1">
            <a:spLocks noChangeArrowheads="1"/>
          </p:cNvSpPr>
          <p:nvPr/>
        </p:nvSpPr>
        <p:spPr bwMode="auto">
          <a:xfrm>
            <a:off x="1012825" y="176213"/>
            <a:ext cx="315503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4.1.1</a:t>
            </a:r>
            <a:r>
              <a:rPr lang="zh-CN" altLang="en-US" sz="3000" b="1" dirty="0">
                <a:solidFill>
                  <a:schemeClr val="accent1"/>
                </a:solidFill>
                <a:latin typeface="微软雅黑" panose="020B0503020204020204" pitchFamily="34" charset="-122"/>
                <a:ea typeface="微软雅黑" panose="020B0503020204020204" pitchFamily="34" charset="-122"/>
              </a:rPr>
              <a:t> </a:t>
            </a:r>
            <a:r>
              <a:rPr lang="zh-CN" altLang="en-US" sz="3000" b="1" dirty="0" smtClean="0">
                <a:solidFill>
                  <a:schemeClr val="accent1"/>
                </a:solidFill>
                <a:latin typeface="微软雅黑" panose="020B0503020204020204" pitchFamily="34" charset="-122"/>
                <a:ea typeface="微软雅黑" panose="020B0503020204020204" pitchFamily="34" charset="-122"/>
              </a:rPr>
              <a:t>软硬件资源</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6" name="直接连接符 4"/>
          <p:cNvCxnSpPr>
            <a:cxnSpLocks noChangeShapeType="1"/>
          </p:cNvCxnSpPr>
          <p:nvPr/>
        </p:nvCxnSpPr>
        <p:spPr bwMode="auto">
          <a:xfrm>
            <a:off x="5810250" y="1419225"/>
            <a:ext cx="0" cy="194468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5"/>
          <p:cNvCxnSpPr>
            <a:cxnSpLocks noChangeShapeType="1"/>
          </p:cNvCxnSpPr>
          <p:nvPr/>
        </p:nvCxnSpPr>
        <p:spPr bwMode="auto">
          <a:xfrm>
            <a:off x="5810250" y="4225925"/>
            <a:ext cx="0" cy="194468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椭圆 6"/>
          <p:cNvSpPr>
            <a:spLocks noChangeArrowheads="1"/>
          </p:cNvSpPr>
          <p:nvPr/>
        </p:nvSpPr>
        <p:spPr bwMode="auto">
          <a:xfrm>
            <a:off x="5314950" y="3235325"/>
            <a:ext cx="990600" cy="990600"/>
          </a:xfrm>
          <a:prstGeom prst="ellipse">
            <a:avLst/>
          </a:prstGeom>
          <a:solidFill>
            <a:schemeClr val="bg1"/>
          </a:solidFill>
          <a:ln w="9525">
            <a:solidFill>
              <a:srgbClr val="F8F8F8"/>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1"/>
              </a:solidFill>
            </a:endParaRPr>
          </a:p>
        </p:txBody>
      </p:sp>
      <p:sp>
        <p:nvSpPr>
          <p:cNvPr id="9" name="TextBox 7"/>
          <p:cNvSpPr txBox="1">
            <a:spLocks noChangeArrowheads="1"/>
          </p:cNvSpPr>
          <p:nvPr/>
        </p:nvSpPr>
        <p:spPr bwMode="auto">
          <a:xfrm>
            <a:off x="2956940" y="1924050"/>
            <a:ext cx="19960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2000" b="1" dirty="0" err="1" smtClean="0">
                <a:solidFill>
                  <a:schemeClr val="accent1"/>
                </a:solidFill>
                <a:latin typeface="微软雅黑" panose="020B0503020204020204" pitchFamily="34" charset="-122"/>
                <a:ea typeface="微软雅黑" panose="020B0503020204020204" pitchFamily="34" charset="-122"/>
              </a:rPr>
              <a:t>Zenvisage</a:t>
            </a:r>
            <a:r>
              <a:rPr lang="zh-CN" altLang="en-US" sz="2000" b="1" dirty="0" smtClean="0">
                <a:solidFill>
                  <a:schemeClr val="accent1"/>
                </a:solidFill>
                <a:latin typeface="微软雅黑" panose="020B0503020204020204" pitchFamily="34" charset="-122"/>
                <a:ea typeface="微软雅黑" panose="020B0503020204020204" pitchFamily="34" charset="-122"/>
              </a:rPr>
              <a:t>平台</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10" name="TextBox 8"/>
          <p:cNvSpPr txBox="1">
            <a:spLocks noChangeArrowheads="1"/>
          </p:cNvSpPr>
          <p:nvPr/>
        </p:nvSpPr>
        <p:spPr bwMode="auto">
          <a:xfrm>
            <a:off x="6678613" y="1924050"/>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solidFill>
                  <a:schemeClr val="accent1"/>
                </a:solidFill>
                <a:latin typeface="微软雅黑" panose="020B0503020204020204" pitchFamily="34" charset="-122"/>
                <a:ea typeface="微软雅黑" panose="020B0503020204020204" pitchFamily="34" charset="-122"/>
              </a:rPr>
              <a:t>本文研究方案</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11" name="TextBox 9"/>
          <p:cNvSpPr txBox="1">
            <a:spLocks noChangeArrowheads="1"/>
          </p:cNvSpPr>
          <p:nvPr/>
        </p:nvSpPr>
        <p:spPr bwMode="auto">
          <a:xfrm>
            <a:off x="121718" y="2390775"/>
            <a:ext cx="489319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Arial" panose="020B0604020202020204" pitchFamily="34" charset="0"/>
              <a:buChar char="•"/>
            </a:pPr>
            <a:r>
              <a:rPr lang="zh-CN" altLang="en-US" dirty="0" smtClean="0">
                <a:solidFill>
                  <a:schemeClr val="accent1"/>
                </a:solidFill>
                <a:latin typeface="微软雅黑" panose="020B0503020204020204" pitchFamily="34" charset="-122"/>
                <a:ea typeface="微软雅黑" panose="020B0503020204020204" pitchFamily="34" charset="-122"/>
              </a:rPr>
              <a:t>操作系统</a:t>
            </a:r>
            <a:r>
              <a:rPr lang="zh-CN" altLang="en-US" dirty="0">
                <a:solidFill>
                  <a:schemeClr val="accent1"/>
                </a:solidFill>
                <a:latin typeface="微软雅黑" panose="020B0503020204020204" pitchFamily="34" charset="-122"/>
                <a:ea typeface="微软雅黑" panose="020B0503020204020204" pitchFamily="34" charset="-122"/>
              </a:rPr>
              <a:t>：</a:t>
            </a:r>
            <a:r>
              <a:rPr lang="en-US" altLang="zh-CN" dirty="0" smtClean="0">
                <a:solidFill>
                  <a:schemeClr val="accent1"/>
                </a:solidFill>
                <a:latin typeface="微软雅黑" panose="020B0503020204020204" pitchFamily="34" charset="-122"/>
                <a:ea typeface="微软雅黑" panose="020B0503020204020204" pitchFamily="34" charset="-122"/>
              </a:rPr>
              <a:t>CentOs7</a:t>
            </a:r>
            <a:endParaRPr lang="zh-CN" altLang="en-US" dirty="0">
              <a:solidFill>
                <a:schemeClr val="accent1"/>
              </a:solidFill>
              <a:latin typeface="微软雅黑" panose="020B0503020204020204" pitchFamily="34" charset="-122"/>
              <a:ea typeface="微软雅黑" panose="020B0503020204020204" pitchFamily="34" charset="-122"/>
            </a:endParaRPr>
          </a:p>
          <a:p>
            <a:pPr marL="342900" indent="-342900" eaLnBrk="1" hangingPunct="1">
              <a:buFont typeface="Arial" panose="020B0604020202020204" pitchFamily="34" charset="0"/>
              <a:buChar char="•"/>
            </a:pPr>
            <a:r>
              <a:rPr lang="zh-CN" altLang="en-US" dirty="0" smtClean="0">
                <a:solidFill>
                  <a:schemeClr val="accent1"/>
                </a:solidFill>
                <a:latin typeface="微软雅黑" panose="020B0503020204020204" pitchFamily="34" charset="-122"/>
                <a:ea typeface="微软雅黑" panose="020B0503020204020204" pitchFamily="34" charset="-122"/>
              </a:rPr>
              <a:t>配置：</a:t>
            </a:r>
            <a:r>
              <a:rPr lang="en-US" altLang="zh-CN" dirty="0" smtClean="0">
                <a:solidFill>
                  <a:schemeClr val="accent1"/>
                </a:solidFill>
                <a:latin typeface="微软雅黑" panose="020B0503020204020204" pitchFamily="34" charset="-122"/>
                <a:ea typeface="微软雅黑" panose="020B0503020204020204" pitchFamily="34" charset="-122"/>
              </a:rPr>
              <a:t>CPU</a:t>
            </a:r>
            <a:r>
              <a:rPr lang="zh-CN" altLang="en-US" dirty="0">
                <a:solidFill>
                  <a:schemeClr val="accent1"/>
                </a:solidFill>
                <a:latin typeface="微软雅黑" panose="020B0503020204020204" pitchFamily="34" charset="-122"/>
                <a:ea typeface="微软雅黑" panose="020B0503020204020204" pitchFamily="34" charset="-122"/>
              </a:rPr>
              <a:t>核数为</a:t>
            </a:r>
            <a:r>
              <a:rPr lang="en-US" altLang="zh-CN" dirty="0">
                <a:solidFill>
                  <a:schemeClr val="accent1"/>
                </a:solidFill>
                <a:latin typeface="微软雅黑" panose="020B0503020204020204" pitchFamily="34" charset="-122"/>
                <a:ea typeface="微软雅黑" panose="020B0503020204020204" pitchFamily="34" charset="-122"/>
              </a:rPr>
              <a:t>2</a:t>
            </a:r>
            <a:r>
              <a:rPr lang="zh-CN" altLang="en-US" dirty="0">
                <a:solidFill>
                  <a:schemeClr val="accent1"/>
                </a:solidFill>
                <a:latin typeface="微软雅黑" panose="020B0503020204020204" pitchFamily="34" charset="-122"/>
                <a:ea typeface="微软雅黑" panose="020B0503020204020204" pitchFamily="34" charset="-122"/>
              </a:rPr>
              <a:t>个</a:t>
            </a:r>
            <a:r>
              <a:rPr lang="zh-CN" altLang="en-US" dirty="0" smtClean="0">
                <a:solidFill>
                  <a:schemeClr val="accent1"/>
                </a:solidFill>
                <a:latin typeface="微软雅黑" panose="020B0503020204020204" pitchFamily="34" charset="-122"/>
                <a:ea typeface="微软雅黑" panose="020B0503020204020204" pitchFamily="34" charset="-122"/>
              </a:rPr>
              <a:t>，</a:t>
            </a:r>
            <a:r>
              <a:rPr lang="en-US" altLang="zh-CN" dirty="0">
                <a:solidFill>
                  <a:schemeClr val="accent1"/>
                </a:solidFill>
                <a:latin typeface="微软雅黑" panose="020B0503020204020204" pitchFamily="34" charset="-122"/>
                <a:ea typeface="微软雅黑" panose="020B0503020204020204" pitchFamily="34" charset="-122"/>
              </a:rPr>
              <a:t> 2G</a:t>
            </a:r>
            <a:r>
              <a:rPr lang="zh-CN" altLang="en-US" dirty="0" smtClean="0">
                <a:solidFill>
                  <a:schemeClr val="accent1"/>
                </a:solidFill>
                <a:latin typeface="微软雅黑" panose="020B0503020204020204" pitchFamily="34" charset="-122"/>
                <a:ea typeface="微软雅黑" panose="020B0503020204020204" pitchFamily="34" charset="-122"/>
              </a:rPr>
              <a:t>内存，</a:t>
            </a:r>
            <a:r>
              <a:rPr lang="en-US" altLang="zh-CN" dirty="0" smtClean="0">
                <a:solidFill>
                  <a:schemeClr val="accent1"/>
                </a:solidFill>
                <a:latin typeface="微软雅黑" panose="020B0503020204020204" pitchFamily="34" charset="-122"/>
                <a:ea typeface="微软雅黑" panose="020B0503020204020204" pitchFamily="34" charset="-122"/>
              </a:rPr>
              <a:t>20G</a:t>
            </a:r>
            <a:r>
              <a:rPr lang="zh-CN" altLang="en-US" dirty="0" smtClean="0">
                <a:solidFill>
                  <a:schemeClr val="accent1"/>
                </a:solidFill>
                <a:latin typeface="微软雅黑" panose="020B0503020204020204" pitchFamily="34" charset="-122"/>
                <a:ea typeface="微软雅黑" panose="020B0503020204020204" pitchFamily="34" charset="-122"/>
              </a:rPr>
              <a:t>磁盘空间</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marL="342900" indent="-342900" eaLnBrk="1" hangingPunct="1">
              <a:buFont typeface="Arial" panose="020B0604020202020204" pitchFamily="34" charset="0"/>
              <a:buChar char="•"/>
            </a:pPr>
            <a:r>
              <a:rPr lang="zh-CN" altLang="en-US" dirty="0" smtClean="0">
                <a:solidFill>
                  <a:schemeClr val="accent1"/>
                </a:solidFill>
                <a:latin typeface="微软雅黑" panose="020B0503020204020204" pitchFamily="34" charset="-122"/>
                <a:ea typeface="微软雅黑" panose="020B0503020204020204" pitchFamily="34" charset="-122"/>
              </a:rPr>
              <a:t>数据存储：</a:t>
            </a:r>
            <a:r>
              <a:rPr lang="en-US" altLang="zh-CN" dirty="0" err="1">
                <a:solidFill>
                  <a:schemeClr val="accent1"/>
                </a:solidFill>
                <a:latin typeface="微软雅黑" panose="020B0503020204020204" pitchFamily="34" charset="-122"/>
                <a:ea typeface="微软雅黑" panose="020B0503020204020204" pitchFamily="34" charset="-122"/>
              </a:rPr>
              <a:t>Postgresql</a:t>
            </a:r>
            <a:r>
              <a:rPr lang="zh-CN" altLang="en-US" dirty="0">
                <a:solidFill>
                  <a:schemeClr val="accent1"/>
                </a:solidFill>
                <a:latin typeface="微软雅黑" panose="020B0503020204020204" pitchFamily="34" charset="-122"/>
                <a:ea typeface="微软雅黑" panose="020B0503020204020204" pitchFamily="34" charset="-122"/>
              </a:rPr>
              <a:t>版本为</a:t>
            </a:r>
            <a:r>
              <a:rPr lang="en-US" altLang="zh-CN" dirty="0" smtClean="0">
                <a:solidFill>
                  <a:schemeClr val="accent1"/>
                </a:solidFill>
                <a:latin typeface="微软雅黑" panose="020B0503020204020204" pitchFamily="34" charset="-122"/>
                <a:ea typeface="微软雅黑" panose="020B0503020204020204" pitchFamily="34" charset="-122"/>
              </a:rPr>
              <a:t>9.5</a:t>
            </a:r>
            <a:endParaRPr lang="zh-CN" altLang="en-US" dirty="0">
              <a:solidFill>
                <a:schemeClr val="accent1"/>
              </a:solidFill>
              <a:latin typeface="微软雅黑" panose="020B0503020204020204" pitchFamily="34" charset="-122"/>
              <a:ea typeface="微软雅黑" panose="020B0503020204020204" pitchFamily="34" charset="-122"/>
            </a:endParaRPr>
          </a:p>
          <a:p>
            <a:pPr marL="342900" indent="-342900" eaLnBrk="1" hangingPunct="1">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rPr>
              <a:t>Java</a:t>
            </a:r>
            <a:r>
              <a:rPr lang="zh-CN" altLang="en-US" dirty="0">
                <a:solidFill>
                  <a:schemeClr val="accent1"/>
                </a:solidFill>
                <a:latin typeface="微软雅黑" panose="020B0503020204020204" pitchFamily="34" charset="-122"/>
                <a:ea typeface="微软雅黑" panose="020B0503020204020204" pitchFamily="34" charset="-122"/>
              </a:rPr>
              <a:t>版本为</a:t>
            </a:r>
            <a:r>
              <a:rPr lang="en-US" altLang="zh-CN" dirty="0">
                <a:solidFill>
                  <a:schemeClr val="accent1"/>
                </a:solidFill>
                <a:latin typeface="微软雅黑" panose="020B0503020204020204" pitchFamily="34" charset="-122"/>
                <a:ea typeface="微软雅黑" panose="020B0503020204020204" pitchFamily="34" charset="-122"/>
              </a:rPr>
              <a:t>1.8</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12" name="TextBox 10"/>
          <p:cNvSpPr txBox="1">
            <a:spLocks noChangeArrowheads="1"/>
          </p:cNvSpPr>
          <p:nvPr/>
        </p:nvSpPr>
        <p:spPr bwMode="auto">
          <a:xfrm>
            <a:off x="6678613" y="2390775"/>
            <a:ext cx="5108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buFont typeface="Arial" panose="020B0604020202020204" pitchFamily="34" charset="0"/>
              <a:buChar char="•"/>
            </a:pPr>
            <a:r>
              <a:rPr lang="zh-CN" altLang="en-US" dirty="0">
                <a:solidFill>
                  <a:schemeClr val="accent1"/>
                </a:solidFill>
                <a:latin typeface="微软雅黑" panose="020B0503020204020204" pitchFamily="34" charset="-122"/>
                <a:ea typeface="微软雅黑" panose="020B0503020204020204" pitchFamily="34" charset="-122"/>
              </a:rPr>
              <a:t>操作系统：</a:t>
            </a:r>
            <a:r>
              <a:rPr lang="en-US" altLang="zh-CN" dirty="0" smtClean="0">
                <a:solidFill>
                  <a:schemeClr val="accent1"/>
                </a:solidFill>
                <a:latin typeface="微软雅黑" panose="020B0503020204020204" pitchFamily="34" charset="-122"/>
                <a:ea typeface="微软雅黑" panose="020B0503020204020204" pitchFamily="34" charset="-122"/>
              </a:rPr>
              <a:t>CentOs7</a:t>
            </a:r>
            <a:endParaRPr lang="en-US" altLang="zh-CN" dirty="0">
              <a:solidFill>
                <a:schemeClr val="accent1"/>
              </a:solidFill>
              <a:latin typeface="微软雅黑" panose="020B0503020204020204" pitchFamily="34" charset="-122"/>
              <a:ea typeface="微软雅黑" panose="020B0503020204020204" pitchFamily="34" charset="-122"/>
            </a:endParaRPr>
          </a:p>
          <a:p>
            <a:pPr marL="285750" indent="-285750" eaLnBrk="1" hangingPunct="1">
              <a:buFont typeface="Arial" panose="020B0604020202020204" pitchFamily="34" charset="0"/>
              <a:buChar char="•"/>
            </a:pPr>
            <a:r>
              <a:rPr lang="zh-CN" altLang="en-US" dirty="0" smtClean="0">
                <a:solidFill>
                  <a:schemeClr val="accent1"/>
                </a:solidFill>
                <a:latin typeface="微软雅黑" panose="020B0503020204020204" pitchFamily="34" charset="-122"/>
                <a:ea typeface="微软雅黑" panose="020B0503020204020204" pitchFamily="34" charset="-122"/>
              </a:rPr>
              <a:t>配置</a:t>
            </a:r>
            <a:r>
              <a:rPr lang="zh-CN" altLang="en-US" dirty="0">
                <a:solidFill>
                  <a:schemeClr val="accent1"/>
                </a:solidFill>
                <a:latin typeface="微软雅黑" panose="020B0503020204020204" pitchFamily="34" charset="-122"/>
                <a:ea typeface="微软雅黑" panose="020B0503020204020204" pitchFamily="34" charset="-122"/>
              </a:rPr>
              <a:t>：</a:t>
            </a:r>
            <a:r>
              <a:rPr lang="en-US" altLang="zh-CN" dirty="0">
                <a:solidFill>
                  <a:schemeClr val="accent1"/>
                </a:solidFill>
                <a:latin typeface="微软雅黑" panose="020B0503020204020204" pitchFamily="34" charset="-122"/>
                <a:ea typeface="微软雅黑" panose="020B0503020204020204" pitchFamily="34" charset="-122"/>
              </a:rPr>
              <a:t>CPU</a:t>
            </a:r>
            <a:r>
              <a:rPr lang="zh-CN" altLang="en-US" dirty="0">
                <a:solidFill>
                  <a:schemeClr val="accent1"/>
                </a:solidFill>
                <a:latin typeface="微软雅黑" panose="020B0503020204020204" pitchFamily="34" charset="-122"/>
                <a:ea typeface="微软雅黑" panose="020B0503020204020204" pitchFamily="34" charset="-122"/>
              </a:rPr>
              <a:t>核数为</a:t>
            </a:r>
            <a:r>
              <a:rPr lang="en-US" altLang="zh-CN" dirty="0">
                <a:solidFill>
                  <a:schemeClr val="accent1"/>
                </a:solidFill>
                <a:latin typeface="微软雅黑" panose="020B0503020204020204" pitchFamily="34" charset="-122"/>
                <a:ea typeface="微软雅黑" panose="020B0503020204020204" pitchFamily="34" charset="-122"/>
              </a:rPr>
              <a:t>2</a:t>
            </a:r>
            <a:r>
              <a:rPr lang="zh-CN" altLang="en-US" dirty="0">
                <a:solidFill>
                  <a:schemeClr val="accent1"/>
                </a:solidFill>
                <a:latin typeface="微软雅黑" panose="020B0503020204020204" pitchFamily="34" charset="-122"/>
                <a:ea typeface="微软雅黑" panose="020B0503020204020204" pitchFamily="34" charset="-122"/>
              </a:rPr>
              <a:t>个，</a:t>
            </a:r>
            <a:r>
              <a:rPr lang="en-US" altLang="zh-CN" dirty="0">
                <a:solidFill>
                  <a:schemeClr val="accent1"/>
                </a:solidFill>
                <a:latin typeface="微软雅黑" panose="020B0503020204020204" pitchFamily="34" charset="-122"/>
                <a:ea typeface="微软雅黑" panose="020B0503020204020204" pitchFamily="34" charset="-122"/>
              </a:rPr>
              <a:t> 2G</a:t>
            </a:r>
            <a:r>
              <a:rPr lang="zh-CN" altLang="en-US" dirty="0">
                <a:solidFill>
                  <a:schemeClr val="accent1"/>
                </a:solidFill>
                <a:latin typeface="微软雅黑" panose="020B0503020204020204" pitchFamily="34" charset="-122"/>
                <a:ea typeface="微软雅黑" panose="020B0503020204020204" pitchFamily="34" charset="-122"/>
              </a:rPr>
              <a:t>内存，</a:t>
            </a:r>
            <a:r>
              <a:rPr lang="en-US" altLang="zh-CN" dirty="0">
                <a:solidFill>
                  <a:schemeClr val="accent1"/>
                </a:solidFill>
                <a:latin typeface="微软雅黑" panose="020B0503020204020204" pitchFamily="34" charset="-122"/>
                <a:ea typeface="微软雅黑" panose="020B0503020204020204" pitchFamily="34" charset="-122"/>
              </a:rPr>
              <a:t>20G</a:t>
            </a:r>
            <a:r>
              <a:rPr lang="zh-CN" altLang="en-US" dirty="0">
                <a:solidFill>
                  <a:schemeClr val="accent1"/>
                </a:solidFill>
                <a:latin typeface="微软雅黑" panose="020B0503020204020204" pitchFamily="34" charset="-122"/>
                <a:ea typeface="微软雅黑" panose="020B0503020204020204" pitchFamily="34" charset="-122"/>
              </a:rPr>
              <a:t>磁盘</a:t>
            </a:r>
            <a:r>
              <a:rPr lang="zh-CN" altLang="en-US" dirty="0" smtClean="0">
                <a:solidFill>
                  <a:schemeClr val="accent1"/>
                </a:solidFill>
                <a:latin typeface="微软雅黑" panose="020B0503020204020204" pitchFamily="34" charset="-122"/>
                <a:ea typeface="微软雅黑" panose="020B0503020204020204" pitchFamily="34" charset="-122"/>
              </a:rPr>
              <a:t>空间，</a:t>
            </a:r>
            <a:r>
              <a:rPr lang="en-US" altLang="zh-CN" dirty="0">
                <a:solidFill>
                  <a:schemeClr val="accent1"/>
                </a:solidFill>
                <a:latin typeface="微软雅黑" panose="020B0503020204020204" pitchFamily="34" charset="-122"/>
                <a:ea typeface="微软雅黑" panose="020B0503020204020204" pitchFamily="34" charset="-122"/>
              </a:rPr>
              <a:t>Java</a:t>
            </a:r>
            <a:r>
              <a:rPr lang="zh-CN" altLang="en-US" dirty="0">
                <a:solidFill>
                  <a:schemeClr val="accent1"/>
                </a:solidFill>
                <a:latin typeface="微软雅黑" panose="020B0503020204020204" pitchFamily="34" charset="-122"/>
                <a:ea typeface="微软雅黑" panose="020B0503020204020204" pitchFamily="34" charset="-122"/>
              </a:rPr>
              <a:t>版本为</a:t>
            </a:r>
            <a:r>
              <a:rPr lang="en-US" altLang="zh-CN" dirty="0">
                <a:solidFill>
                  <a:schemeClr val="accent1"/>
                </a:solidFill>
                <a:latin typeface="微软雅黑" panose="020B0503020204020204" pitchFamily="34" charset="-122"/>
                <a:ea typeface="微软雅黑" panose="020B0503020204020204" pitchFamily="34" charset="-122"/>
              </a:rPr>
              <a:t>1.8</a:t>
            </a:r>
          </a:p>
          <a:p>
            <a:pPr marL="285750" indent="-285750" eaLnBrk="1" hangingPunct="1">
              <a:buFont typeface="Arial" panose="020B0604020202020204" pitchFamily="34" charset="0"/>
              <a:buChar char="•"/>
            </a:pPr>
            <a:r>
              <a:rPr lang="zh-CN" altLang="en-US" dirty="0">
                <a:solidFill>
                  <a:schemeClr val="accent1"/>
                </a:solidFill>
                <a:latin typeface="微软雅黑" panose="020B0503020204020204" pitchFamily="34" charset="-122"/>
                <a:ea typeface="微软雅黑" panose="020B0503020204020204" pitchFamily="34" charset="-122"/>
              </a:rPr>
              <a:t>数据</a:t>
            </a:r>
            <a:r>
              <a:rPr lang="zh-CN" altLang="en-US" dirty="0" smtClean="0">
                <a:solidFill>
                  <a:schemeClr val="accent1"/>
                </a:solidFill>
                <a:latin typeface="微软雅黑" panose="020B0503020204020204" pitchFamily="34" charset="-122"/>
                <a:ea typeface="微软雅黑" panose="020B0503020204020204" pitchFamily="34" charset="-122"/>
              </a:rPr>
              <a:t>存储：</a:t>
            </a:r>
            <a:r>
              <a:rPr lang="en-US" altLang="zh-CN" dirty="0">
                <a:solidFill>
                  <a:schemeClr val="accent1"/>
                </a:solidFill>
                <a:latin typeface="微软雅黑" panose="020B0503020204020204" pitchFamily="34" charset="-122"/>
                <a:ea typeface="微软雅黑" panose="020B0503020204020204" pitchFamily="34" charset="-122"/>
              </a:rPr>
              <a:t>Hadoop</a:t>
            </a:r>
            <a:r>
              <a:rPr lang="zh-CN" altLang="en-US" dirty="0">
                <a:solidFill>
                  <a:schemeClr val="accent1"/>
                </a:solidFill>
                <a:latin typeface="微软雅黑" panose="020B0503020204020204" pitchFamily="34" charset="-122"/>
                <a:ea typeface="微软雅黑" panose="020B0503020204020204" pitchFamily="34" charset="-122"/>
              </a:rPr>
              <a:t>版本为</a:t>
            </a:r>
            <a:r>
              <a:rPr lang="en-US" altLang="zh-CN" dirty="0" smtClean="0">
                <a:solidFill>
                  <a:schemeClr val="accent1"/>
                </a:solidFill>
                <a:latin typeface="微软雅黑" panose="020B0503020204020204" pitchFamily="34" charset="-122"/>
                <a:ea typeface="微软雅黑" panose="020B0503020204020204" pitchFamily="34" charset="-122"/>
              </a:rPr>
              <a:t>2.7.3</a:t>
            </a:r>
            <a:endParaRPr lang="zh-CN" altLang="en-US" dirty="0">
              <a:solidFill>
                <a:schemeClr val="accent1"/>
              </a:solidFill>
              <a:latin typeface="微软雅黑" panose="020B0503020204020204" pitchFamily="34" charset="-122"/>
              <a:ea typeface="微软雅黑" panose="020B0503020204020204" pitchFamily="34" charset="-122"/>
            </a:endParaRPr>
          </a:p>
          <a:p>
            <a:pPr marL="285750" indent="-285750" eaLnBrk="1" hangingPunct="1">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rPr>
              <a:t>Java</a:t>
            </a:r>
            <a:r>
              <a:rPr lang="zh-CN" altLang="en-US" dirty="0">
                <a:solidFill>
                  <a:schemeClr val="accent1"/>
                </a:solidFill>
                <a:latin typeface="微软雅黑" panose="020B0503020204020204" pitchFamily="34" charset="-122"/>
                <a:ea typeface="微软雅黑" panose="020B0503020204020204" pitchFamily="34" charset="-122"/>
              </a:rPr>
              <a:t>版本为</a:t>
            </a:r>
            <a:r>
              <a:rPr lang="en-US" altLang="zh-CN" dirty="0">
                <a:solidFill>
                  <a:schemeClr val="accent1"/>
                </a:solidFill>
                <a:latin typeface="微软雅黑" panose="020B0503020204020204" pitchFamily="34" charset="-122"/>
                <a:ea typeface="微软雅黑" panose="020B0503020204020204" pitchFamily="34" charset="-122"/>
              </a:rPr>
              <a:t>1.8</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13" name="TextBox 20"/>
          <p:cNvSpPr txBox="1">
            <a:spLocks noChangeArrowheads="1"/>
          </p:cNvSpPr>
          <p:nvPr/>
        </p:nvSpPr>
        <p:spPr bwMode="auto">
          <a:xfrm>
            <a:off x="5400675" y="3384550"/>
            <a:ext cx="866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smtClean="0">
                <a:solidFill>
                  <a:schemeClr val="accent2"/>
                </a:solidFill>
              </a:rPr>
              <a:t>VS</a:t>
            </a:r>
            <a:endParaRPr lang="zh-CN" altLang="en-US" sz="4000" dirty="0">
              <a:solidFill>
                <a:schemeClr val="accent2"/>
              </a:solidFill>
            </a:endParaRPr>
          </a:p>
        </p:txBody>
      </p:sp>
    </p:spTree>
    <p:extLst>
      <p:ext uri="{BB962C8B-B14F-4D97-AF65-F5344CB8AC3E}">
        <p14:creationId xmlns:p14="http://schemas.microsoft.com/office/powerpoint/2010/main" val="4723605"/>
      </p:ext>
    </p:extLst>
  </p:cSld>
  <p:clrMapOvr>
    <a:masterClrMapping/>
  </p:clrMapOvr>
  <p:transition spd="slow" advTm="3804">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7"/>
          <p:cNvSpPr txBox="1">
            <a:spLocks noChangeArrowheads="1"/>
          </p:cNvSpPr>
          <p:nvPr/>
        </p:nvSpPr>
        <p:spPr bwMode="auto">
          <a:xfrm>
            <a:off x="1012825" y="176213"/>
            <a:ext cx="42947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4.1.2</a:t>
            </a:r>
            <a:r>
              <a:rPr lang="zh-CN" altLang="en-US" sz="3000" b="1" dirty="0" smtClean="0">
                <a:solidFill>
                  <a:schemeClr val="accent1"/>
                </a:solidFill>
                <a:latin typeface="微软雅黑" panose="020B0503020204020204" pitchFamily="34" charset="-122"/>
                <a:ea typeface="微软雅黑" panose="020B0503020204020204" pitchFamily="34" charset="-122"/>
              </a:rPr>
              <a:t> </a:t>
            </a:r>
            <a:r>
              <a:rPr lang="en-US" altLang="zh-CN" sz="3000" b="1" dirty="0" smtClean="0">
                <a:solidFill>
                  <a:schemeClr val="accent1"/>
                </a:solidFill>
                <a:latin typeface="微软雅黑" panose="020B0503020204020204" pitchFamily="34" charset="-122"/>
                <a:ea typeface="微软雅黑" panose="020B0503020204020204" pitchFamily="34" charset="-122"/>
              </a:rPr>
              <a:t>SQL</a:t>
            </a:r>
            <a:r>
              <a:rPr lang="zh-CN" altLang="en-US" sz="3000" b="1" dirty="0" smtClean="0">
                <a:solidFill>
                  <a:schemeClr val="accent1"/>
                </a:solidFill>
                <a:latin typeface="微软雅黑" panose="020B0503020204020204" pitchFamily="34" charset="-122"/>
                <a:ea typeface="微软雅黑" panose="020B0503020204020204" pitchFamily="34" charset="-122"/>
              </a:rPr>
              <a:t>查询负载设计</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 name="图片 1"/>
          <p:cNvPicPr>
            <a:picLocks noChangeAspect="1"/>
          </p:cNvPicPr>
          <p:nvPr/>
        </p:nvPicPr>
        <p:blipFill>
          <a:blip r:embed="rId2"/>
          <a:stretch>
            <a:fillRect/>
          </a:stretch>
        </p:blipFill>
        <p:spPr>
          <a:xfrm>
            <a:off x="2512" y="1628800"/>
            <a:ext cx="6870312" cy="3720986"/>
          </a:xfrm>
          <a:prstGeom prst="rect">
            <a:avLst/>
          </a:prstGeom>
        </p:spPr>
      </p:pic>
      <p:sp>
        <p:nvSpPr>
          <p:cNvPr id="6" name="Freeform 10"/>
          <p:cNvSpPr>
            <a:spLocks/>
          </p:cNvSpPr>
          <p:nvPr/>
        </p:nvSpPr>
        <p:spPr bwMode="auto">
          <a:xfrm>
            <a:off x="7272486" y="1060450"/>
            <a:ext cx="4154487" cy="5043488"/>
          </a:xfrm>
          <a:custGeom>
            <a:avLst/>
            <a:gdLst>
              <a:gd name="T0" fmla="*/ 147012 w 5228"/>
              <a:gd name="T1" fmla="*/ 0 h 6450"/>
              <a:gd name="T2" fmla="*/ 4008269 w 5228"/>
              <a:gd name="T3" fmla="*/ 0 h 6450"/>
              <a:gd name="T4" fmla="*/ 4154487 w 5228"/>
              <a:gd name="T5" fmla="*/ 143876 h 6450"/>
              <a:gd name="T6" fmla="*/ 4154487 w 5228"/>
              <a:gd name="T7" fmla="*/ 4899612 h 6450"/>
              <a:gd name="T8" fmla="*/ 4008269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headEnd/>
            <a:tailEnd/>
          </a:ln>
        </p:spPr>
        <p:txBody>
          <a:bodyPr/>
          <a:lstStyle/>
          <a:p>
            <a:endParaRPr lang="zh-CN" altLang="en-US"/>
          </a:p>
        </p:txBody>
      </p:sp>
      <p:sp>
        <p:nvSpPr>
          <p:cNvPr id="7" name="Freeform 11"/>
          <p:cNvSpPr>
            <a:spLocks/>
          </p:cNvSpPr>
          <p:nvPr/>
        </p:nvSpPr>
        <p:spPr bwMode="auto">
          <a:xfrm>
            <a:off x="7158186"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2"/>
          <p:cNvSpPr>
            <a:spLocks/>
          </p:cNvSpPr>
          <p:nvPr/>
        </p:nvSpPr>
        <p:spPr bwMode="auto">
          <a:xfrm>
            <a:off x="7158186"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TextBox 6"/>
          <p:cNvSpPr txBox="1">
            <a:spLocks noChangeArrowheads="1"/>
          </p:cNvSpPr>
          <p:nvPr/>
        </p:nvSpPr>
        <p:spPr bwMode="auto">
          <a:xfrm>
            <a:off x="7412186" y="1309688"/>
            <a:ext cx="22209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dirty="0" smtClean="0">
                <a:solidFill>
                  <a:schemeClr val="accent2"/>
                </a:solidFill>
                <a:latin typeface="微软雅黑" panose="020B0503020204020204" pitchFamily="34" charset="-122"/>
                <a:ea typeface="微软雅黑" panose="020B0503020204020204" pitchFamily="34" charset="-122"/>
              </a:rPr>
              <a:t>查询负载设计</a:t>
            </a:r>
            <a:endParaRPr lang="zh-CN" altLang="en-US" sz="2600" dirty="0">
              <a:solidFill>
                <a:schemeClr val="accent2"/>
              </a:solidFill>
              <a:latin typeface="微软雅黑" panose="020B0503020204020204" pitchFamily="34" charset="-122"/>
              <a:ea typeface="微软雅黑" panose="020B0503020204020204" pitchFamily="34" charset="-122"/>
            </a:endParaRPr>
          </a:p>
        </p:txBody>
      </p:sp>
      <p:sp>
        <p:nvSpPr>
          <p:cNvPr id="10" name="TextBox 7"/>
          <p:cNvSpPr txBox="1">
            <a:spLocks noChangeArrowheads="1"/>
          </p:cNvSpPr>
          <p:nvPr/>
        </p:nvSpPr>
        <p:spPr bwMode="auto">
          <a:xfrm>
            <a:off x="7458223" y="1997075"/>
            <a:ext cx="343376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dirty="0" smtClean="0">
                <a:solidFill>
                  <a:schemeClr val="accent1"/>
                </a:solidFill>
                <a:latin typeface="微软雅黑" panose="020B0503020204020204" pitchFamily="34" charset="-122"/>
                <a:ea typeface="微软雅黑" panose="020B0503020204020204" pitchFamily="34" charset="-122"/>
              </a:rPr>
              <a:t>1</a:t>
            </a:r>
            <a:r>
              <a:rPr lang="zh-CN" altLang="en-US" b="1" dirty="0" smtClean="0">
                <a:solidFill>
                  <a:schemeClr val="accent1"/>
                </a:solidFill>
                <a:latin typeface="微软雅黑" panose="020B0503020204020204" pitchFamily="34" charset="-122"/>
                <a:ea typeface="微软雅黑" panose="020B0503020204020204" pitchFamily="34" charset="-122"/>
              </a:rPr>
              <a:t>、</a:t>
            </a:r>
            <a:r>
              <a:rPr lang="zh-CN" altLang="en-US" dirty="0" smtClean="0">
                <a:solidFill>
                  <a:schemeClr val="accent1"/>
                </a:solidFill>
                <a:latin typeface="微软雅黑" panose="020B0503020204020204" pitchFamily="34" charset="-122"/>
                <a:ea typeface="微软雅黑" panose="020B0503020204020204" pitchFamily="34" charset="-122"/>
              </a:rPr>
              <a:t>主要</a:t>
            </a:r>
            <a:r>
              <a:rPr lang="zh-CN" altLang="en-US" dirty="0">
                <a:solidFill>
                  <a:schemeClr val="accent1"/>
                </a:solidFill>
                <a:latin typeface="微软雅黑" panose="020B0503020204020204" pitchFamily="34" charset="-122"/>
                <a:ea typeface="微软雅黑" panose="020B0503020204020204" pitchFamily="34" charset="-122"/>
              </a:rPr>
              <a:t>在于</a:t>
            </a:r>
            <a:r>
              <a:rPr lang="en-US" altLang="zh-CN" dirty="0">
                <a:solidFill>
                  <a:schemeClr val="accent1"/>
                </a:solidFill>
                <a:latin typeface="微软雅黑" panose="020B0503020204020204" pitchFamily="34" charset="-122"/>
                <a:ea typeface="微软雅黑" panose="020B0503020204020204" pitchFamily="34" charset="-122"/>
              </a:rPr>
              <a:t>Group By</a:t>
            </a:r>
            <a:r>
              <a:rPr lang="zh-CN" altLang="en-US" dirty="0">
                <a:solidFill>
                  <a:schemeClr val="accent1"/>
                </a:solidFill>
                <a:latin typeface="微软雅黑" panose="020B0503020204020204" pitchFamily="34" charset="-122"/>
                <a:ea typeface="微软雅黑" panose="020B0503020204020204" pitchFamily="34" charset="-122"/>
              </a:rPr>
              <a:t>分组、</a:t>
            </a:r>
            <a:r>
              <a:rPr lang="en-US" altLang="zh-CN" dirty="0">
                <a:solidFill>
                  <a:schemeClr val="accent1"/>
                </a:solidFill>
                <a:latin typeface="微软雅黑" panose="020B0503020204020204" pitchFamily="34" charset="-122"/>
                <a:ea typeface="微软雅黑" panose="020B0503020204020204" pitchFamily="34" charset="-122"/>
              </a:rPr>
              <a:t>where</a:t>
            </a:r>
            <a:r>
              <a:rPr lang="zh-CN" altLang="en-US" dirty="0">
                <a:solidFill>
                  <a:schemeClr val="accent1"/>
                </a:solidFill>
                <a:latin typeface="微软雅黑" panose="020B0503020204020204" pitchFamily="34" charset="-122"/>
                <a:ea typeface="微软雅黑" panose="020B0503020204020204" pitchFamily="34" charset="-122"/>
              </a:rPr>
              <a:t>条件等</a:t>
            </a:r>
            <a:r>
              <a:rPr lang="zh-CN" altLang="en-US" dirty="0" smtClean="0">
                <a:solidFill>
                  <a:schemeClr val="accent1"/>
                </a:solidFill>
                <a:latin typeface="微软雅黑" panose="020B0503020204020204" pitchFamily="34" charset="-122"/>
                <a:ea typeface="微软雅黑" panose="020B0503020204020204" pitchFamily="34" charset="-122"/>
              </a:rPr>
              <a:t>操作</a:t>
            </a:r>
            <a:endParaRPr lang="en-US" altLang="zh-CN" dirty="0">
              <a:solidFill>
                <a:schemeClr val="accent1"/>
              </a:solidFill>
              <a:latin typeface="微软雅黑" panose="020B0503020204020204" pitchFamily="34" charset="-122"/>
              <a:ea typeface="微软雅黑" panose="020B0503020204020204" pitchFamily="34" charset="-122"/>
            </a:endParaRPr>
          </a:p>
          <a:p>
            <a:pPr algn="just" eaLnBrk="1" hangingPunct="1"/>
            <a:endParaRPr lang="zh-CN" altLang="en-US" dirty="0">
              <a:solidFill>
                <a:schemeClr val="accent1"/>
              </a:solidFill>
              <a:latin typeface="微软雅黑" panose="020B0503020204020204" pitchFamily="34" charset="-122"/>
              <a:ea typeface="微软雅黑" panose="020B0503020204020204" pitchFamily="34" charset="-122"/>
            </a:endParaRPr>
          </a:p>
          <a:p>
            <a:pPr algn="just" eaLnBrk="1" hangingPunct="1"/>
            <a:r>
              <a:rPr lang="en-US" altLang="zh-CN" b="1" dirty="0" smtClean="0">
                <a:solidFill>
                  <a:schemeClr val="accent1"/>
                </a:solidFill>
                <a:latin typeface="微软雅黑" panose="020B0503020204020204" pitchFamily="34" charset="-122"/>
                <a:ea typeface="微软雅黑" panose="020B0503020204020204" pitchFamily="34" charset="-122"/>
              </a:rPr>
              <a:t>2</a:t>
            </a:r>
            <a:r>
              <a:rPr lang="zh-CN" altLang="en-US" b="1" dirty="0" smtClean="0">
                <a:solidFill>
                  <a:schemeClr val="accent1"/>
                </a:solidFill>
                <a:latin typeface="微软雅黑" panose="020B0503020204020204" pitchFamily="34" charset="-122"/>
                <a:ea typeface="微软雅黑" panose="020B0503020204020204" pitchFamily="34" charset="-122"/>
              </a:rPr>
              <a:t>、</a:t>
            </a:r>
            <a:r>
              <a:rPr lang="zh-CN" altLang="en-US" dirty="0" smtClean="0">
                <a:solidFill>
                  <a:schemeClr val="accent1"/>
                </a:solidFill>
                <a:latin typeface="微软雅黑" panose="020B0503020204020204" pitchFamily="34" charset="-122"/>
                <a:ea typeface="微软雅黑" panose="020B0503020204020204" pitchFamily="34" charset="-122"/>
              </a:rPr>
              <a:t>实验</a:t>
            </a:r>
            <a:r>
              <a:rPr lang="zh-CN" altLang="en-US" dirty="0">
                <a:solidFill>
                  <a:schemeClr val="accent1"/>
                </a:solidFill>
                <a:latin typeface="微软雅黑" panose="020B0503020204020204" pitchFamily="34" charset="-122"/>
                <a:ea typeface="微软雅黑" panose="020B0503020204020204" pitchFamily="34" charset="-122"/>
              </a:rPr>
              <a:t>查询从查询字段类型、数据规模和查询效率三个维度上对</a:t>
            </a:r>
            <a:r>
              <a:rPr lang="en-US" altLang="zh-CN" dirty="0">
                <a:solidFill>
                  <a:schemeClr val="accent1"/>
                </a:solidFill>
                <a:latin typeface="微软雅黑" panose="020B0503020204020204" pitchFamily="34" charset="-122"/>
                <a:ea typeface="微软雅黑" panose="020B0503020204020204" pitchFamily="34" charset="-122"/>
              </a:rPr>
              <a:t>weather</a:t>
            </a:r>
            <a:r>
              <a:rPr lang="zh-CN" altLang="en-US" dirty="0">
                <a:solidFill>
                  <a:schemeClr val="accent1"/>
                </a:solidFill>
                <a:latin typeface="微软雅黑" panose="020B0503020204020204" pitchFamily="34" charset="-122"/>
                <a:ea typeface="微软雅黑" panose="020B0503020204020204" pitchFamily="34" charset="-122"/>
              </a:rPr>
              <a:t>数据</a:t>
            </a:r>
            <a:r>
              <a:rPr lang="zh-CN" altLang="en-US" dirty="0" smtClean="0">
                <a:solidFill>
                  <a:schemeClr val="accent1"/>
                </a:solidFill>
                <a:latin typeface="微软雅黑" panose="020B0503020204020204" pitchFamily="34" charset="-122"/>
                <a:ea typeface="微软雅黑" panose="020B0503020204020204" pitchFamily="34" charset="-122"/>
              </a:rPr>
              <a:t>集</a:t>
            </a:r>
            <a:endParaRPr lang="en-US" altLang="zh-CN" dirty="0">
              <a:solidFill>
                <a:schemeClr val="accent1"/>
              </a:solidFill>
              <a:latin typeface="微软雅黑" panose="020B0503020204020204" pitchFamily="34" charset="-122"/>
              <a:ea typeface="微软雅黑" panose="020B0503020204020204" pitchFamily="34" charset="-122"/>
            </a:endParaRPr>
          </a:p>
          <a:p>
            <a:pPr algn="just" eaLnBrk="1" hangingPunct="1"/>
            <a:endParaRPr lang="en-US" altLang="zh-CN" dirty="0">
              <a:solidFill>
                <a:schemeClr val="accent1"/>
              </a:solidFill>
              <a:latin typeface="微软雅黑" panose="020B0503020204020204" pitchFamily="34" charset="-122"/>
              <a:ea typeface="微软雅黑" panose="020B0503020204020204" pitchFamily="34" charset="-122"/>
            </a:endParaRPr>
          </a:p>
          <a:p>
            <a:pPr algn="just" eaLnBrk="1" hangingPunct="1"/>
            <a:r>
              <a:rPr lang="en-US" altLang="zh-CN" b="1" dirty="0">
                <a:solidFill>
                  <a:schemeClr val="accent1"/>
                </a:solidFill>
                <a:latin typeface="微软雅黑" panose="020B0503020204020204" pitchFamily="34" charset="-122"/>
                <a:ea typeface="微软雅黑" panose="020B0503020204020204" pitchFamily="34" charset="-122"/>
              </a:rPr>
              <a:t>3</a:t>
            </a:r>
            <a:r>
              <a:rPr lang="zh-CN" altLang="en-US" b="1" dirty="0" smtClean="0">
                <a:solidFill>
                  <a:schemeClr val="accent1"/>
                </a:solidFill>
                <a:latin typeface="微软雅黑" panose="020B0503020204020204" pitchFamily="34" charset="-122"/>
                <a:ea typeface="微软雅黑" panose="020B0503020204020204" pitchFamily="34" charset="-122"/>
              </a:rPr>
              <a:t>、</a:t>
            </a:r>
            <a:r>
              <a:rPr lang="en-US" altLang="zh-CN" dirty="0" smtClean="0">
                <a:solidFill>
                  <a:schemeClr val="accent1"/>
                </a:solidFill>
                <a:latin typeface="微软雅黑" panose="020B0503020204020204" pitchFamily="34" charset="-122"/>
                <a:ea typeface="微软雅黑" panose="020B0503020204020204" pitchFamily="34" charset="-122"/>
              </a:rPr>
              <a:t>Q1</a:t>
            </a:r>
            <a:r>
              <a:rPr lang="zh-CN" altLang="en-US" dirty="0">
                <a:solidFill>
                  <a:schemeClr val="accent1"/>
                </a:solidFill>
                <a:latin typeface="微软雅黑" panose="020B0503020204020204" pitchFamily="34" charset="-122"/>
                <a:ea typeface="微软雅黑" panose="020B0503020204020204" pitchFamily="34" charset="-122"/>
              </a:rPr>
              <a:t>和</a:t>
            </a:r>
            <a:r>
              <a:rPr lang="en-US" altLang="zh-CN" dirty="0">
                <a:solidFill>
                  <a:schemeClr val="accent1"/>
                </a:solidFill>
                <a:latin typeface="微软雅黑" panose="020B0503020204020204" pitchFamily="34" charset="-122"/>
                <a:ea typeface="微软雅黑" panose="020B0503020204020204" pitchFamily="34" charset="-122"/>
              </a:rPr>
              <a:t>Q3</a:t>
            </a:r>
            <a:r>
              <a:rPr lang="zh-CN" altLang="en-US" dirty="0">
                <a:solidFill>
                  <a:schemeClr val="accent1"/>
                </a:solidFill>
                <a:latin typeface="微软雅黑" panose="020B0503020204020204" pitchFamily="34" charset="-122"/>
                <a:ea typeface="微软雅黑" panose="020B0503020204020204" pitchFamily="34" charset="-122"/>
              </a:rPr>
              <a:t>、</a:t>
            </a:r>
            <a:r>
              <a:rPr lang="en-US" altLang="zh-CN" dirty="0">
                <a:solidFill>
                  <a:schemeClr val="accent1"/>
                </a:solidFill>
                <a:latin typeface="微软雅黑" panose="020B0503020204020204" pitchFamily="34" charset="-122"/>
                <a:ea typeface="微软雅黑" panose="020B0503020204020204" pitchFamily="34" charset="-122"/>
              </a:rPr>
              <a:t>Q2</a:t>
            </a:r>
            <a:r>
              <a:rPr lang="zh-CN" altLang="en-US" dirty="0">
                <a:solidFill>
                  <a:schemeClr val="accent1"/>
                </a:solidFill>
                <a:latin typeface="微软雅黑" panose="020B0503020204020204" pitchFamily="34" charset="-122"/>
                <a:ea typeface="微软雅黑" panose="020B0503020204020204" pitchFamily="34" charset="-122"/>
              </a:rPr>
              <a:t>和</a:t>
            </a:r>
            <a:r>
              <a:rPr lang="en-US" altLang="zh-CN" dirty="0">
                <a:solidFill>
                  <a:schemeClr val="accent1"/>
                </a:solidFill>
                <a:latin typeface="微软雅黑" panose="020B0503020204020204" pitchFamily="34" charset="-122"/>
                <a:ea typeface="微软雅黑" panose="020B0503020204020204" pitchFamily="34" charset="-122"/>
              </a:rPr>
              <a:t>Q4</a:t>
            </a:r>
            <a:r>
              <a:rPr lang="zh-CN" altLang="en-US" dirty="0">
                <a:solidFill>
                  <a:schemeClr val="accent1"/>
                </a:solidFill>
                <a:latin typeface="微软雅黑" panose="020B0503020204020204" pitchFamily="34" charset="-122"/>
                <a:ea typeface="微软雅黑" panose="020B0503020204020204" pitchFamily="34" charset="-122"/>
              </a:rPr>
              <a:t>分别属于一类查询，前者包含</a:t>
            </a:r>
            <a:r>
              <a:rPr lang="en-US" altLang="zh-CN" dirty="0">
                <a:solidFill>
                  <a:schemeClr val="accent1"/>
                </a:solidFill>
                <a:latin typeface="微软雅黑" panose="020B0503020204020204" pitchFamily="34" charset="-122"/>
                <a:ea typeface="微软雅黑" panose="020B0503020204020204" pitchFamily="34" charset="-122"/>
              </a:rPr>
              <a:t>where</a:t>
            </a:r>
            <a:r>
              <a:rPr lang="zh-CN" altLang="en-US" dirty="0">
                <a:solidFill>
                  <a:schemeClr val="accent1"/>
                </a:solidFill>
                <a:latin typeface="微软雅黑" panose="020B0503020204020204" pitchFamily="34" charset="-122"/>
                <a:ea typeface="微软雅黑" panose="020B0503020204020204" pitchFamily="34" charset="-122"/>
              </a:rPr>
              <a:t>条件，属于对单个</a:t>
            </a:r>
            <a:r>
              <a:rPr lang="en-US" altLang="zh-CN" dirty="0">
                <a:solidFill>
                  <a:schemeClr val="accent1"/>
                </a:solidFill>
                <a:latin typeface="微软雅黑" panose="020B0503020204020204" pitchFamily="34" charset="-122"/>
                <a:ea typeface="微软雅黑" panose="020B0503020204020204" pitchFamily="34" charset="-122"/>
              </a:rPr>
              <a:t>location</a:t>
            </a:r>
            <a:r>
              <a:rPr lang="zh-CN" altLang="en-US" dirty="0">
                <a:solidFill>
                  <a:schemeClr val="accent1"/>
                </a:solidFill>
                <a:latin typeface="微软雅黑" panose="020B0503020204020204" pitchFamily="34" charset="-122"/>
                <a:ea typeface="微软雅黑" panose="020B0503020204020204" pitchFamily="34" charset="-122"/>
              </a:rPr>
              <a:t>的细粒度查询；后者对所有</a:t>
            </a:r>
            <a:r>
              <a:rPr lang="en-US" altLang="zh-CN" dirty="0">
                <a:solidFill>
                  <a:schemeClr val="accent1"/>
                </a:solidFill>
                <a:latin typeface="微软雅黑" panose="020B0503020204020204" pitchFamily="34" charset="-122"/>
                <a:ea typeface="微软雅黑" panose="020B0503020204020204" pitchFamily="34" charset="-122"/>
              </a:rPr>
              <a:t>location</a:t>
            </a:r>
            <a:r>
              <a:rPr lang="zh-CN" altLang="en-US" dirty="0">
                <a:solidFill>
                  <a:schemeClr val="accent1"/>
                </a:solidFill>
                <a:latin typeface="微软雅黑" panose="020B0503020204020204" pitchFamily="34" charset="-122"/>
                <a:ea typeface="微软雅黑" panose="020B0503020204020204" pitchFamily="34" charset="-122"/>
              </a:rPr>
              <a:t>的结果进行查询</a:t>
            </a:r>
          </a:p>
        </p:txBody>
      </p:sp>
    </p:spTree>
    <p:extLst>
      <p:ext uri="{BB962C8B-B14F-4D97-AF65-F5344CB8AC3E}">
        <p14:creationId xmlns:p14="http://schemas.microsoft.com/office/powerpoint/2010/main" val="2823710000"/>
      </p:ext>
    </p:extLst>
  </p:cSld>
  <p:clrMapOvr>
    <a:masterClrMapping/>
  </p:clrMapOvr>
  <p:transition spd="slow" advTm="3804">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7"/>
          <p:cNvSpPr txBox="1">
            <a:spLocks noChangeArrowheads="1"/>
          </p:cNvSpPr>
          <p:nvPr/>
        </p:nvSpPr>
        <p:spPr bwMode="auto">
          <a:xfrm>
            <a:off x="1012825" y="176213"/>
            <a:ext cx="353975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4.1.3</a:t>
            </a:r>
            <a:r>
              <a:rPr lang="zh-CN" altLang="en-US" sz="3000" b="1" dirty="0" smtClean="0">
                <a:solidFill>
                  <a:schemeClr val="accent1"/>
                </a:solidFill>
                <a:latin typeface="微软雅黑" panose="020B0503020204020204" pitchFamily="34" charset="-122"/>
                <a:ea typeface="微软雅黑" panose="020B0503020204020204" pitchFamily="34" charset="-122"/>
              </a:rPr>
              <a:t> 对比实验方案</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Freeform 10"/>
          <p:cNvSpPr>
            <a:spLocks/>
          </p:cNvSpPr>
          <p:nvPr/>
        </p:nvSpPr>
        <p:spPr bwMode="auto">
          <a:xfrm>
            <a:off x="1227138" y="1060450"/>
            <a:ext cx="4154487" cy="3376662"/>
          </a:xfrm>
          <a:custGeom>
            <a:avLst/>
            <a:gdLst>
              <a:gd name="T0" fmla="*/ 147012 w 5228"/>
              <a:gd name="T1" fmla="*/ 0 h 6450"/>
              <a:gd name="T2" fmla="*/ 4008269 w 5228"/>
              <a:gd name="T3" fmla="*/ 0 h 6450"/>
              <a:gd name="T4" fmla="*/ 4154487 w 5228"/>
              <a:gd name="T5" fmla="*/ 143876 h 6450"/>
              <a:gd name="T6" fmla="*/ 4154487 w 5228"/>
              <a:gd name="T7" fmla="*/ 4899612 h 6450"/>
              <a:gd name="T8" fmla="*/ 4008269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headEnd/>
            <a:tailEnd/>
          </a:ln>
        </p:spPr>
        <p:txBody>
          <a:bodyPr/>
          <a:lstStyle/>
          <a:p>
            <a:endParaRPr lang="zh-CN" altLang="en-US"/>
          </a:p>
        </p:txBody>
      </p:sp>
      <p:sp>
        <p:nvSpPr>
          <p:cNvPr id="7" name="Freeform 11"/>
          <p:cNvSpPr>
            <a:spLocks/>
          </p:cNvSpPr>
          <p:nvPr/>
        </p:nvSpPr>
        <p:spPr bwMode="auto">
          <a:xfrm>
            <a:off x="1112838"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2"/>
          <p:cNvSpPr>
            <a:spLocks/>
          </p:cNvSpPr>
          <p:nvPr/>
        </p:nvSpPr>
        <p:spPr bwMode="auto">
          <a:xfrm>
            <a:off x="1112838"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TextBox 6"/>
          <p:cNvSpPr txBox="1">
            <a:spLocks noChangeArrowheads="1"/>
          </p:cNvSpPr>
          <p:nvPr/>
        </p:nvSpPr>
        <p:spPr bwMode="auto">
          <a:xfrm>
            <a:off x="1366838" y="1309688"/>
            <a:ext cx="22209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dirty="0" smtClean="0">
                <a:solidFill>
                  <a:schemeClr val="accent2"/>
                </a:solidFill>
                <a:latin typeface="微软雅黑" panose="020B0503020204020204" pitchFamily="34" charset="-122"/>
                <a:ea typeface="微软雅黑" panose="020B0503020204020204" pitchFamily="34" charset="-122"/>
              </a:rPr>
              <a:t>存储方案</a:t>
            </a:r>
            <a:endParaRPr lang="zh-CN" altLang="en-US" sz="2600" dirty="0">
              <a:solidFill>
                <a:schemeClr val="accent2"/>
              </a:solidFill>
              <a:latin typeface="微软雅黑" panose="020B0503020204020204" pitchFamily="34" charset="-122"/>
              <a:ea typeface="微软雅黑" panose="020B0503020204020204" pitchFamily="34" charset="-122"/>
            </a:endParaRPr>
          </a:p>
        </p:txBody>
      </p:sp>
      <p:sp>
        <p:nvSpPr>
          <p:cNvPr id="10" name="TextBox 7"/>
          <p:cNvSpPr txBox="1">
            <a:spLocks noChangeArrowheads="1"/>
          </p:cNvSpPr>
          <p:nvPr/>
        </p:nvSpPr>
        <p:spPr bwMode="auto">
          <a:xfrm>
            <a:off x="1412875" y="1997075"/>
            <a:ext cx="34337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dirty="0" smtClean="0">
                <a:solidFill>
                  <a:schemeClr val="accent1"/>
                </a:solidFill>
                <a:latin typeface="微软雅黑" panose="020B0503020204020204" pitchFamily="34" charset="-122"/>
                <a:ea typeface="微软雅黑" panose="020B0503020204020204" pitchFamily="34" charset="-122"/>
              </a:rPr>
              <a:t>说明</a:t>
            </a:r>
            <a:r>
              <a:rPr lang="zh-CN" altLang="en-US" dirty="0" smtClean="0">
                <a:solidFill>
                  <a:schemeClr val="accent1"/>
                </a:solidFill>
                <a:latin typeface="微软雅黑" panose="020B0503020204020204" pitchFamily="34" charset="-122"/>
                <a:ea typeface="微软雅黑" panose="020B0503020204020204" pitchFamily="34" charset="-122"/>
              </a:rPr>
              <a:t>：相同</a:t>
            </a:r>
            <a:r>
              <a:rPr lang="zh-CN" altLang="en-US" dirty="0">
                <a:solidFill>
                  <a:schemeClr val="accent1"/>
                </a:solidFill>
                <a:latin typeface="微软雅黑" panose="020B0503020204020204" pitchFamily="34" charset="-122"/>
                <a:ea typeface="微软雅黑" panose="020B0503020204020204" pitchFamily="34" charset="-122"/>
              </a:rPr>
              <a:t>的数据集、相同的</a:t>
            </a:r>
            <a:r>
              <a:rPr lang="en-US" altLang="zh-CN" dirty="0">
                <a:solidFill>
                  <a:schemeClr val="accent1"/>
                </a:solidFill>
                <a:latin typeface="微软雅黑" panose="020B0503020204020204" pitchFamily="34" charset="-122"/>
                <a:ea typeface="微软雅黑" panose="020B0503020204020204" pitchFamily="34" charset="-122"/>
              </a:rPr>
              <a:t>SQL</a:t>
            </a:r>
            <a:r>
              <a:rPr lang="zh-CN" altLang="en-US" dirty="0">
                <a:solidFill>
                  <a:schemeClr val="accent1"/>
                </a:solidFill>
                <a:latin typeface="微软雅黑" panose="020B0503020204020204" pitchFamily="34" charset="-122"/>
                <a:ea typeface="微软雅黑" panose="020B0503020204020204" pitchFamily="34" charset="-122"/>
              </a:rPr>
              <a:t>查询负载，通过数据集存储大小进行存储方案的对比</a:t>
            </a:r>
          </a:p>
        </p:txBody>
      </p:sp>
      <p:sp>
        <p:nvSpPr>
          <p:cNvPr id="11" name="Freeform 10"/>
          <p:cNvSpPr>
            <a:spLocks/>
          </p:cNvSpPr>
          <p:nvPr/>
        </p:nvSpPr>
        <p:spPr bwMode="auto">
          <a:xfrm>
            <a:off x="6045200" y="1060450"/>
            <a:ext cx="4154488" cy="3376662"/>
          </a:xfrm>
          <a:custGeom>
            <a:avLst/>
            <a:gdLst>
              <a:gd name="T0" fmla="*/ 147012 w 5228"/>
              <a:gd name="T1" fmla="*/ 0 h 6450"/>
              <a:gd name="T2" fmla="*/ 4008270 w 5228"/>
              <a:gd name="T3" fmla="*/ 0 h 6450"/>
              <a:gd name="T4" fmla="*/ 4154488 w 5228"/>
              <a:gd name="T5" fmla="*/ 143876 h 6450"/>
              <a:gd name="T6" fmla="*/ 4154488 w 5228"/>
              <a:gd name="T7" fmla="*/ 4899612 h 6450"/>
              <a:gd name="T8" fmla="*/ 4008270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headEnd/>
            <a:tailEnd/>
          </a:ln>
        </p:spPr>
        <p:txBody>
          <a:bodyPr/>
          <a:lstStyle/>
          <a:p>
            <a:endParaRPr lang="zh-CN" altLang="en-US"/>
          </a:p>
        </p:txBody>
      </p:sp>
      <p:sp>
        <p:nvSpPr>
          <p:cNvPr id="12" name="Freeform 11"/>
          <p:cNvSpPr>
            <a:spLocks/>
          </p:cNvSpPr>
          <p:nvPr/>
        </p:nvSpPr>
        <p:spPr bwMode="auto">
          <a:xfrm>
            <a:off x="5930900"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12"/>
          <p:cNvSpPr>
            <a:spLocks/>
          </p:cNvSpPr>
          <p:nvPr/>
        </p:nvSpPr>
        <p:spPr bwMode="auto">
          <a:xfrm>
            <a:off x="5930900"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TextBox 11"/>
          <p:cNvSpPr txBox="1">
            <a:spLocks noChangeArrowheads="1"/>
          </p:cNvSpPr>
          <p:nvPr/>
        </p:nvSpPr>
        <p:spPr bwMode="auto">
          <a:xfrm>
            <a:off x="6184900" y="1309688"/>
            <a:ext cx="22209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dirty="0" smtClean="0">
                <a:solidFill>
                  <a:schemeClr val="accent2"/>
                </a:solidFill>
                <a:latin typeface="微软雅黑" panose="020B0503020204020204" pitchFamily="34" charset="-122"/>
                <a:ea typeface="微软雅黑" panose="020B0503020204020204" pitchFamily="34" charset="-122"/>
              </a:rPr>
              <a:t>查询方案</a:t>
            </a:r>
            <a:endParaRPr lang="zh-CN" altLang="en-US" sz="2600" dirty="0">
              <a:solidFill>
                <a:schemeClr val="accent2"/>
              </a:solidFill>
              <a:latin typeface="微软雅黑" panose="020B0503020204020204" pitchFamily="34" charset="-122"/>
              <a:ea typeface="微软雅黑" panose="020B0503020204020204" pitchFamily="34" charset="-122"/>
            </a:endParaRPr>
          </a:p>
        </p:txBody>
      </p:sp>
      <p:sp>
        <p:nvSpPr>
          <p:cNvPr id="15" name="TextBox 13"/>
          <p:cNvSpPr txBox="1">
            <a:spLocks noChangeArrowheads="1"/>
          </p:cNvSpPr>
          <p:nvPr/>
        </p:nvSpPr>
        <p:spPr bwMode="auto">
          <a:xfrm>
            <a:off x="6196013" y="1997075"/>
            <a:ext cx="34321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dirty="0">
                <a:solidFill>
                  <a:schemeClr val="accent1"/>
                </a:solidFill>
                <a:latin typeface="微软雅黑" panose="020B0503020204020204" pitchFamily="34" charset="-122"/>
                <a:ea typeface="微软雅黑" panose="020B0503020204020204" pitchFamily="34" charset="-122"/>
              </a:rPr>
              <a:t>说明</a:t>
            </a:r>
            <a:r>
              <a:rPr lang="zh-CN" altLang="en-US" b="1" dirty="0" smtClean="0">
                <a:solidFill>
                  <a:schemeClr val="accent1"/>
                </a:solidFill>
                <a:latin typeface="微软雅黑" panose="020B0503020204020204" pitchFamily="34" charset="-122"/>
                <a:ea typeface="微软雅黑" panose="020B0503020204020204" pitchFamily="34" charset="-122"/>
              </a:rPr>
              <a:t>一</a:t>
            </a:r>
            <a:r>
              <a:rPr lang="zh-CN" altLang="en-US" dirty="0" smtClean="0">
                <a:solidFill>
                  <a:schemeClr val="accent1"/>
                </a:solidFill>
                <a:latin typeface="微软雅黑" panose="020B0503020204020204" pitchFamily="34" charset="-122"/>
                <a:ea typeface="微软雅黑" panose="020B0503020204020204" pitchFamily="34" charset="-122"/>
              </a:rPr>
              <a:t>：</a:t>
            </a:r>
            <a:r>
              <a:rPr lang="en-US" altLang="zh-CN" dirty="0" err="1">
                <a:solidFill>
                  <a:schemeClr val="accent1"/>
                </a:solidFill>
                <a:latin typeface="微软雅黑" panose="020B0503020204020204" pitchFamily="34" charset="-122"/>
                <a:ea typeface="微软雅黑" panose="020B0503020204020204" pitchFamily="34" charset="-122"/>
              </a:rPr>
              <a:t>Zenvisage</a:t>
            </a:r>
            <a:r>
              <a:rPr lang="zh-CN" altLang="en-US" dirty="0">
                <a:solidFill>
                  <a:schemeClr val="accent1"/>
                </a:solidFill>
                <a:latin typeface="微软雅黑" panose="020B0503020204020204" pitchFamily="34" charset="-122"/>
                <a:ea typeface="微软雅黑" panose="020B0503020204020204" pitchFamily="34" charset="-122"/>
              </a:rPr>
              <a:t>中的</a:t>
            </a:r>
            <a:r>
              <a:rPr lang="en-US" altLang="zh-CN" dirty="0" err="1">
                <a:solidFill>
                  <a:schemeClr val="accent1"/>
                </a:solidFill>
                <a:latin typeface="微软雅黑" panose="020B0503020204020204" pitchFamily="34" charset="-122"/>
                <a:ea typeface="微软雅黑" panose="020B0503020204020204" pitchFamily="34" charset="-122"/>
              </a:rPr>
              <a:t>jdbc</a:t>
            </a:r>
            <a:r>
              <a:rPr lang="zh-CN" altLang="en-US" dirty="0">
                <a:solidFill>
                  <a:schemeClr val="accent1"/>
                </a:solidFill>
                <a:latin typeface="微软雅黑" panose="020B0503020204020204" pitchFamily="34" charset="-122"/>
                <a:ea typeface="微软雅黑" panose="020B0503020204020204" pitchFamily="34" charset="-122"/>
              </a:rPr>
              <a:t>方式查询、本文研究方案查询以及</a:t>
            </a:r>
            <a:r>
              <a:rPr lang="en-US" altLang="zh-CN" dirty="0" err="1">
                <a:solidFill>
                  <a:schemeClr val="accent1"/>
                </a:solidFill>
                <a:latin typeface="微软雅黑" panose="020B0503020204020204" pitchFamily="34" charset="-122"/>
                <a:ea typeface="微软雅黑" panose="020B0503020204020204" pitchFamily="34" charset="-122"/>
              </a:rPr>
              <a:t>Postgresql</a:t>
            </a:r>
            <a:r>
              <a:rPr lang="zh-CN" altLang="en-US" dirty="0">
                <a:solidFill>
                  <a:schemeClr val="accent1"/>
                </a:solidFill>
                <a:latin typeface="微软雅黑" panose="020B0503020204020204" pitchFamily="34" charset="-122"/>
                <a:ea typeface="微软雅黑" panose="020B0503020204020204" pitchFamily="34" charset="-122"/>
              </a:rPr>
              <a:t>管理器查询等三方面进行查询效率对比</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algn="just" eaLnBrk="1" hangingPunct="1"/>
            <a:endParaRPr lang="zh-CN" altLang="en-US" dirty="0" smtClean="0">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dirty="0" smtClean="0">
                <a:solidFill>
                  <a:schemeClr val="accent1"/>
                </a:solidFill>
                <a:latin typeface="微软雅黑" panose="020B0503020204020204" pitchFamily="34" charset="-122"/>
                <a:ea typeface="微软雅黑" panose="020B0503020204020204" pitchFamily="34" charset="-122"/>
              </a:rPr>
              <a:t>说明二</a:t>
            </a:r>
            <a:r>
              <a:rPr lang="zh-CN" altLang="en-US" dirty="0">
                <a:solidFill>
                  <a:schemeClr val="accent1"/>
                </a:solidFill>
                <a:latin typeface="微软雅黑" panose="020B0503020204020204" pitchFamily="34" charset="-122"/>
                <a:ea typeface="微软雅黑" panose="020B0503020204020204" pitchFamily="34" charset="-122"/>
              </a:rPr>
              <a:t>：针对现有的</a:t>
            </a:r>
            <a:r>
              <a:rPr lang="en-US" altLang="zh-CN" dirty="0">
                <a:solidFill>
                  <a:schemeClr val="accent1"/>
                </a:solidFill>
                <a:latin typeface="微软雅黑" panose="020B0503020204020204" pitchFamily="34" charset="-122"/>
                <a:ea typeface="微软雅黑" panose="020B0503020204020204" pitchFamily="34" charset="-122"/>
              </a:rPr>
              <a:t>Spark SQL</a:t>
            </a:r>
            <a:r>
              <a:rPr lang="zh-CN" altLang="en-US" dirty="0">
                <a:solidFill>
                  <a:schemeClr val="accent1"/>
                </a:solidFill>
                <a:latin typeface="微软雅黑" panose="020B0503020204020204" pitchFamily="34" charset="-122"/>
                <a:ea typeface="微软雅黑" panose="020B0503020204020204" pitchFamily="34" charset="-122"/>
              </a:rPr>
              <a:t>中不同查询方案下的时间性能对比</a:t>
            </a:r>
          </a:p>
        </p:txBody>
      </p:sp>
      <p:sp>
        <p:nvSpPr>
          <p:cNvPr id="18" name="TextBox 10"/>
          <p:cNvSpPr txBox="1">
            <a:spLocks noChangeArrowheads="1"/>
          </p:cNvSpPr>
          <p:nvPr/>
        </p:nvSpPr>
        <p:spPr bwMode="auto">
          <a:xfrm>
            <a:off x="2092672" y="5085184"/>
            <a:ext cx="8432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accent1"/>
                </a:solidFill>
                <a:latin typeface="微软雅黑" panose="020B0503020204020204" pitchFamily="34" charset="-122"/>
                <a:ea typeface="微软雅黑" panose="020B0503020204020204" pitchFamily="34" charset="-122"/>
              </a:rPr>
              <a:t>为了保证查询结果的准确性，每次查询执行都是在执行结果稳定时记录，且每个查询的查询执行时间都是执行三次后计算平均时间而</a:t>
            </a:r>
            <a:r>
              <a:rPr lang="zh-CN" altLang="en-US" dirty="0" smtClean="0">
                <a:solidFill>
                  <a:schemeClr val="accent1"/>
                </a:solidFill>
                <a:latin typeface="微软雅黑" panose="020B0503020204020204" pitchFamily="34" charset="-122"/>
                <a:ea typeface="微软雅黑" panose="020B0503020204020204" pitchFamily="34" charset="-122"/>
              </a:rPr>
              <a:t>得来</a:t>
            </a:r>
            <a:r>
              <a:rPr lang="zh-CN" altLang="en-US" dirty="0">
                <a:solidFill>
                  <a:schemeClr val="accent1"/>
                </a:solidFill>
                <a:latin typeface="微软雅黑" panose="020B0503020204020204" pitchFamily="34" charset="-122"/>
                <a:ea typeface="微软雅黑" panose="020B0503020204020204" pitchFamily="34" charset="-122"/>
              </a:rPr>
              <a:t>。</a:t>
            </a:r>
            <a:endParaRPr lang="en-US" altLang="zh-CN" b="1" dirty="0">
              <a:solidFill>
                <a:schemeClr val="accent1"/>
              </a:solidFill>
              <a:latin typeface="+mn-ea"/>
              <a:ea typeface="+mn-ea"/>
            </a:endParaRPr>
          </a:p>
        </p:txBody>
      </p:sp>
      <p:sp>
        <p:nvSpPr>
          <p:cNvPr id="19" name="Freeform 8"/>
          <p:cNvSpPr>
            <a:spLocks/>
          </p:cNvSpPr>
          <p:nvPr/>
        </p:nvSpPr>
        <p:spPr bwMode="auto">
          <a:xfrm>
            <a:off x="1633885" y="5172373"/>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3757436999"/>
      </p:ext>
    </p:extLst>
  </p:cSld>
  <p:clrMapOvr>
    <a:masterClrMapping/>
  </p:clrMapOvr>
  <p:transition spd="slow" advTm="3804">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5378301" y="1251503"/>
            <a:ext cx="6409524" cy="3857143"/>
          </a:xfrm>
          <a:prstGeom prst="rect">
            <a:avLst/>
          </a:prstGeom>
        </p:spPr>
      </p:pic>
      <p:sp>
        <p:nvSpPr>
          <p:cNvPr id="2" name="TextBox 27"/>
          <p:cNvSpPr txBox="1">
            <a:spLocks noChangeArrowheads="1"/>
          </p:cNvSpPr>
          <p:nvPr/>
        </p:nvSpPr>
        <p:spPr bwMode="auto">
          <a:xfrm>
            <a:off x="1012825" y="176213"/>
            <a:ext cx="488467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4.2 </a:t>
            </a:r>
            <a:r>
              <a:rPr lang="zh-CN" altLang="en-US" sz="3000" b="1" dirty="0" smtClean="0">
                <a:solidFill>
                  <a:schemeClr val="accent1"/>
                </a:solidFill>
                <a:latin typeface="微软雅黑" panose="020B0503020204020204" pitchFamily="34" charset="-122"/>
                <a:ea typeface="微软雅黑" panose="020B0503020204020204" pitchFamily="34" charset="-122"/>
              </a:rPr>
              <a:t>结果与分析</a:t>
            </a:r>
            <a:r>
              <a:rPr lang="zh-CN" altLang="en-US" sz="2400" dirty="0" smtClean="0">
                <a:solidFill>
                  <a:schemeClr val="accent1"/>
                </a:solidFill>
                <a:latin typeface="微软雅黑" panose="020B0503020204020204" pitchFamily="34" charset="-122"/>
                <a:ea typeface="微软雅黑" panose="020B0503020204020204" pitchFamily="34" charset="-122"/>
              </a:rPr>
              <a:t> </a:t>
            </a:r>
            <a:r>
              <a:rPr lang="en-US" altLang="zh-CN" sz="2400" dirty="0" smtClean="0">
                <a:solidFill>
                  <a:schemeClr val="accent1"/>
                </a:solidFill>
                <a:latin typeface="微软雅黑" panose="020B0503020204020204" pitchFamily="34" charset="-122"/>
                <a:ea typeface="微软雅黑" panose="020B0503020204020204" pitchFamily="34" charset="-122"/>
              </a:rPr>
              <a:t>—— </a:t>
            </a:r>
            <a:r>
              <a:rPr lang="zh-CN" altLang="en-US" sz="2400" dirty="0" smtClean="0">
                <a:solidFill>
                  <a:schemeClr val="accent1"/>
                </a:solidFill>
                <a:latin typeface="微软雅黑" panose="020B0503020204020204" pitchFamily="34" charset="-122"/>
                <a:ea typeface="微软雅黑" panose="020B0503020204020204" pitchFamily="34" charset="-122"/>
              </a:rPr>
              <a:t>查询方案</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8" name="图片 7"/>
          <p:cNvPicPr>
            <a:picLocks noChangeAspect="1"/>
          </p:cNvPicPr>
          <p:nvPr/>
        </p:nvPicPr>
        <p:blipFill>
          <a:blip r:embed="rId3"/>
          <a:stretch>
            <a:fillRect/>
          </a:stretch>
        </p:blipFill>
        <p:spPr>
          <a:xfrm>
            <a:off x="3722117" y="1230317"/>
            <a:ext cx="6409524" cy="3857143"/>
          </a:xfrm>
          <a:prstGeom prst="rect">
            <a:avLst/>
          </a:prstGeom>
        </p:spPr>
      </p:pic>
      <p:pic>
        <p:nvPicPr>
          <p:cNvPr id="7" name="图片 6"/>
          <p:cNvPicPr>
            <a:picLocks noChangeAspect="1"/>
          </p:cNvPicPr>
          <p:nvPr/>
        </p:nvPicPr>
        <p:blipFill>
          <a:blip r:embed="rId4"/>
          <a:stretch>
            <a:fillRect/>
          </a:stretch>
        </p:blipFill>
        <p:spPr>
          <a:xfrm>
            <a:off x="2065933" y="1209131"/>
            <a:ext cx="6409524" cy="3857143"/>
          </a:xfrm>
          <a:prstGeom prst="rect">
            <a:avLst/>
          </a:prstGeom>
        </p:spPr>
      </p:pic>
      <p:pic>
        <p:nvPicPr>
          <p:cNvPr id="6" name="图片 5"/>
          <p:cNvPicPr>
            <a:picLocks noChangeAspect="1"/>
          </p:cNvPicPr>
          <p:nvPr/>
        </p:nvPicPr>
        <p:blipFill>
          <a:blip r:embed="rId5"/>
          <a:stretch>
            <a:fillRect/>
          </a:stretch>
        </p:blipFill>
        <p:spPr>
          <a:xfrm>
            <a:off x="427038" y="1196752"/>
            <a:ext cx="6409524" cy="3857143"/>
          </a:xfrm>
          <a:prstGeom prst="rect">
            <a:avLst/>
          </a:prstGeom>
        </p:spPr>
      </p:pic>
      <p:sp>
        <p:nvSpPr>
          <p:cNvPr id="10" name="TextBox 10"/>
          <p:cNvSpPr txBox="1">
            <a:spLocks noChangeArrowheads="1"/>
          </p:cNvSpPr>
          <p:nvPr/>
        </p:nvSpPr>
        <p:spPr bwMode="auto">
          <a:xfrm>
            <a:off x="1501813" y="5445224"/>
            <a:ext cx="8432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buFont typeface="Arial" panose="020B0604020202020204" pitchFamily="34" charset="0"/>
              <a:buChar char="•"/>
            </a:pPr>
            <a:r>
              <a:rPr lang="zh-CN" altLang="en-US" dirty="0">
                <a:solidFill>
                  <a:schemeClr val="accent1"/>
                </a:solidFill>
                <a:latin typeface="微软雅黑" panose="020B0503020204020204" pitchFamily="34" charset="-122"/>
                <a:ea typeface="微软雅黑" panose="020B0503020204020204" pitchFamily="34" charset="-122"/>
              </a:rPr>
              <a:t>在查询时间上，随着数据集的增加，各方案中的查询时间基本呈上升</a:t>
            </a:r>
            <a:r>
              <a:rPr lang="zh-CN" altLang="en-US" dirty="0" smtClean="0">
                <a:solidFill>
                  <a:schemeClr val="accent1"/>
                </a:solidFill>
                <a:latin typeface="微软雅黑" panose="020B0503020204020204" pitchFamily="34" charset="-122"/>
                <a:ea typeface="微软雅黑" panose="020B0503020204020204" pitchFamily="34" charset="-122"/>
              </a:rPr>
              <a:t>趋势</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marL="285750" indent="-285750" eaLnBrk="1" hangingPunct="1">
              <a:buFont typeface="Arial" panose="020B0604020202020204" pitchFamily="34" charset="0"/>
              <a:buChar char="•"/>
            </a:pPr>
            <a:r>
              <a:rPr lang="zh-CN" altLang="en-US" dirty="0" smtClean="0">
                <a:solidFill>
                  <a:schemeClr val="accent1"/>
                </a:solidFill>
                <a:latin typeface="微软雅黑" panose="020B0503020204020204" pitchFamily="34" charset="-122"/>
                <a:ea typeface="微软雅黑" panose="020B0503020204020204" pitchFamily="34" charset="-122"/>
              </a:rPr>
              <a:t>在</a:t>
            </a:r>
            <a:r>
              <a:rPr lang="en-US" altLang="zh-CN" dirty="0">
                <a:solidFill>
                  <a:schemeClr val="accent1"/>
                </a:solidFill>
                <a:latin typeface="微软雅黑" panose="020B0503020204020204" pitchFamily="34" charset="-122"/>
                <a:ea typeface="微软雅黑" panose="020B0503020204020204" pitchFamily="34" charset="-122"/>
              </a:rPr>
              <a:t>24.5MB~8.02GB</a:t>
            </a:r>
            <a:r>
              <a:rPr lang="zh-CN" altLang="en-US" dirty="0">
                <a:solidFill>
                  <a:schemeClr val="accent1"/>
                </a:solidFill>
                <a:latin typeface="微软雅黑" panose="020B0503020204020204" pitchFamily="34" charset="-122"/>
                <a:ea typeface="微软雅黑" panose="020B0503020204020204" pitchFamily="34" charset="-122"/>
              </a:rPr>
              <a:t>的数据集上，</a:t>
            </a:r>
            <a:r>
              <a:rPr lang="en-US" altLang="zh-CN" dirty="0">
                <a:solidFill>
                  <a:schemeClr val="accent1"/>
                </a:solidFill>
                <a:latin typeface="微软雅黑" panose="020B0503020204020204" pitchFamily="34" charset="-122"/>
                <a:ea typeface="微软雅黑" panose="020B0503020204020204" pitchFamily="34" charset="-122"/>
              </a:rPr>
              <a:t>Spark SQL</a:t>
            </a:r>
            <a:r>
              <a:rPr lang="zh-CN" altLang="en-US" dirty="0">
                <a:solidFill>
                  <a:schemeClr val="accent1"/>
                </a:solidFill>
                <a:latin typeface="微软雅黑" panose="020B0503020204020204" pitchFamily="34" charset="-122"/>
                <a:ea typeface="微软雅黑" panose="020B0503020204020204" pitchFamily="34" charset="-122"/>
              </a:rPr>
              <a:t>的数据查询方案在数据集更大的情况下明显</a:t>
            </a:r>
            <a:r>
              <a:rPr lang="zh-CN" altLang="en-US" dirty="0" smtClean="0">
                <a:solidFill>
                  <a:schemeClr val="accent1"/>
                </a:solidFill>
                <a:latin typeface="微软雅黑" panose="020B0503020204020204" pitchFamily="34" charset="-122"/>
                <a:ea typeface="微软雅黑" panose="020B0503020204020204" pitchFamily="34" charset="-122"/>
              </a:rPr>
              <a:t>优越</a:t>
            </a:r>
            <a:endParaRPr lang="en-US" altLang="zh-CN" b="1" dirty="0">
              <a:solidFill>
                <a:schemeClr val="accent1"/>
              </a:solidFill>
              <a:latin typeface="+mn-ea"/>
              <a:ea typeface="+mn-ea"/>
            </a:endParaRPr>
          </a:p>
        </p:txBody>
      </p:sp>
      <p:sp>
        <p:nvSpPr>
          <p:cNvPr id="11" name="Freeform 8"/>
          <p:cNvSpPr>
            <a:spLocks/>
          </p:cNvSpPr>
          <p:nvPr/>
        </p:nvSpPr>
        <p:spPr bwMode="auto">
          <a:xfrm>
            <a:off x="1043026" y="5532413"/>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3898003514"/>
      </p:ext>
    </p:extLst>
  </p:cSld>
  <p:clrMapOvr>
    <a:masterClrMapping/>
  </p:clrMapOvr>
  <p:transition spd="slow" advTm="3804">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5378301" y="1251503"/>
            <a:ext cx="6409524" cy="3857143"/>
          </a:xfrm>
          <a:prstGeom prst="rect">
            <a:avLst/>
          </a:prstGeom>
        </p:spPr>
      </p:pic>
      <p:sp>
        <p:nvSpPr>
          <p:cNvPr id="2" name="TextBox 27"/>
          <p:cNvSpPr txBox="1">
            <a:spLocks noChangeArrowheads="1"/>
          </p:cNvSpPr>
          <p:nvPr/>
        </p:nvSpPr>
        <p:spPr bwMode="auto">
          <a:xfrm>
            <a:off x="1012825" y="176213"/>
            <a:ext cx="488467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4.2 </a:t>
            </a:r>
            <a:r>
              <a:rPr lang="zh-CN" altLang="en-US" sz="3000" b="1" dirty="0" smtClean="0">
                <a:solidFill>
                  <a:schemeClr val="accent1"/>
                </a:solidFill>
                <a:latin typeface="微软雅黑" panose="020B0503020204020204" pitchFamily="34" charset="-122"/>
                <a:ea typeface="微软雅黑" panose="020B0503020204020204" pitchFamily="34" charset="-122"/>
              </a:rPr>
              <a:t>结果与分析</a:t>
            </a:r>
            <a:r>
              <a:rPr lang="zh-CN" altLang="en-US" sz="2400" dirty="0" smtClean="0">
                <a:solidFill>
                  <a:schemeClr val="accent1"/>
                </a:solidFill>
                <a:latin typeface="微软雅黑" panose="020B0503020204020204" pitchFamily="34" charset="-122"/>
                <a:ea typeface="微软雅黑" panose="020B0503020204020204" pitchFamily="34" charset="-122"/>
              </a:rPr>
              <a:t> </a:t>
            </a:r>
            <a:r>
              <a:rPr lang="en-US" altLang="zh-CN" sz="2400" dirty="0" smtClean="0">
                <a:solidFill>
                  <a:schemeClr val="accent1"/>
                </a:solidFill>
                <a:latin typeface="微软雅黑" panose="020B0503020204020204" pitchFamily="34" charset="-122"/>
                <a:ea typeface="微软雅黑" panose="020B0503020204020204" pitchFamily="34" charset="-122"/>
              </a:rPr>
              <a:t>—— </a:t>
            </a:r>
            <a:r>
              <a:rPr lang="zh-CN" altLang="en-US" sz="2400" dirty="0" smtClean="0">
                <a:solidFill>
                  <a:schemeClr val="accent1"/>
                </a:solidFill>
                <a:latin typeface="微软雅黑" panose="020B0503020204020204" pitchFamily="34" charset="-122"/>
                <a:ea typeface="微软雅黑" panose="020B0503020204020204" pitchFamily="34" charset="-122"/>
              </a:rPr>
              <a:t>查询方案</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8" name="图片 7"/>
          <p:cNvPicPr>
            <a:picLocks noChangeAspect="1"/>
          </p:cNvPicPr>
          <p:nvPr/>
        </p:nvPicPr>
        <p:blipFill>
          <a:blip r:embed="rId3"/>
          <a:stretch>
            <a:fillRect/>
          </a:stretch>
        </p:blipFill>
        <p:spPr>
          <a:xfrm>
            <a:off x="3722117" y="1230317"/>
            <a:ext cx="6409524" cy="3857143"/>
          </a:xfrm>
          <a:prstGeom prst="rect">
            <a:avLst/>
          </a:prstGeom>
        </p:spPr>
      </p:pic>
      <p:pic>
        <p:nvPicPr>
          <p:cNvPr id="6" name="图片 5"/>
          <p:cNvPicPr>
            <a:picLocks noChangeAspect="1"/>
          </p:cNvPicPr>
          <p:nvPr/>
        </p:nvPicPr>
        <p:blipFill>
          <a:blip r:embed="rId4"/>
          <a:stretch>
            <a:fillRect/>
          </a:stretch>
        </p:blipFill>
        <p:spPr>
          <a:xfrm>
            <a:off x="427038" y="1196752"/>
            <a:ext cx="6409524" cy="3857143"/>
          </a:xfrm>
          <a:prstGeom prst="rect">
            <a:avLst/>
          </a:prstGeom>
        </p:spPr>
      </p:pic>
      <p:sp>
        <p:nvSpPr>
          <p:cNvPr id="10" name="TextBox 10"/>
          <p:cNvSpPr txBox="1">
            <a:spLocks noChangeArrowheads="1"/>
          </p:cNvSpPr>
          <p:nvPr/>
        </p:nvSpPr>
        <p:spPr bwMode="auto">
          <a:xfrm>
            <a:off x="1501813" y="5445224"/>
            <a:ext cx="8432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buFont typeface="Arial" panose="020B0604020202020204" pitchFamily="34" charset="0"/>
              <a:buChar char="•"/>
            </a:pPr>
            <a:r>
              <a:rPr lang="zh-CN" altLang="en-US" dirty="0">
                <a:solidFill>
                  <a:schemeClr val="accent1"/>
                </a:solidFill>
                <a:latin typeface="微软雅黑" panose="020B0503020204020204" pitchFamily="34" charset="-122"/>
                <a:ea typeface="微软雅黑" panose="020B0503020204020204" pitchFamily="34" charset="-122"/>
              </a:rPr>
              <a:t>在查询时间上，随着数据集的增加，各方案中的查询时间基本呈上升</a:t>
            </a:r>
            <a:r>
              <a:rPr lang="zh-CN" altLang="en-US" dirty="0" smtClean="0">
                <a:solidFill>
                  <a:schemeClr val="accent1"/>
                </a:solidFill>
                <a:latin typeface="微软雅黑" panose="020B0503020204020204" pitchFamily="34" charset="-122"/>
                <a:ea typeface="微软雅黑" panose="020B0503020204020204" pitchFamily="34" charset="-122"/>
              </a:rPr>
              <a:t>趋势</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marL="285750" indent="-285750" eaLnBrk="1" hangingPunct="1">
              <a:buFont typeface="Arial" panose="020B0604020202020204" pitchFamily="34" charset="0"/>
              <a:buChar char="•"/>
            </a:pPr>
            <a:r>
              <a:rPr lang="zh-CN" altLang="en-US" dirty="0" smtClean="0">
                <a:solidFill>
                  <a:schemeClr val="accent1"/>
                </a:solidFill>
                <a:latin typeface="微软雅黑" panose="020B0503020204020204" pitchFamily="34" charset="-122"/>
                <a:ea typeface="微软雅黑" panose="020B0503020204020204" pitchFamily="34" charset="-122"/>
              </a:rPr>
              <a:t>在</a:t>
            </a:r>
            <a:r>
              <a:rPr lang="en-US" altLang="zh-CN" dirty="0">
                <a:solidFill>
                  <a:schemeClr val="accent1"/>
                </a:solidFill>
                <a:latin typeface="微软雅黑" panose="020B0503020204020204" pitchFamily="34" charset="-122"/>
                <a:ea typeface="微软雅黑" panose="020B0503020204020204" pitchFamily="34" charset="-122"/>
              </a:rPr>
              <a:t>24.5MB~8.02GB</a:t>
            </a:r>
            <a:r>
              <a:rPr lang="zh-CN" altLang="en-US" dirty="0">
                <a:solidFill>
                  <a:schemeClr val="accent1"/>
                </a:solidFill>
                <a:latin typeface="微软雅黑" panose="020B0503020204020204" pitchFamily="34" charset="-122"/>
                <a:ea typeface="微软雅黑" panose="020B0503020204020204" pitchFamily="34" charset="-122"/>
              </a:rPr>
              <a:t>的数据集上，</a:t>
            </a:r>
            <a:r>
              <a:rPr lang="en-US" altLang="zh-CN" dirty="0">
                <a:solidFill>
                  <a:schemeClr val="accent1"/>
                </a:solidFill>
                <a:latin typeface="微软雅黑" panose="020B0503020204020204" pitchFamily="34" charset="-122"/>
                <a:ea typeface="微软雅黑" panose="020B0503020204020204" pitchFamily="34" charset="-122"/>
              </a:rPr>
              <a:t>Spark SQL</a:t>
            </a:r>
            <a:r>
              <a:rPr lang="zh-CN" altLang="en-US" dirty="0">
                <a:solidFill>
                  <a:schemeClr val="accent1"/>
                </a:solidFill>
                <a:latin typeface="微软雅黑" panose="020B0503020204020204" pitchFamily="34" charset="-122"/>
                <a:ea typeface="微软雅黑" panose="020B0503020204020204" pitchFamily="34" charset="-122"/>
              </a:rPr>
              <a:t>的数据查询方案在数据集更大的情况下明显</a:t>
            </a:r>
            <a:r>
              <a:rPr lang="zh-CN" altLang="en-US" dirty="0" smtClean="0">
                <a:solidFill>
                  <a:schemeClr val="accent1"/>
                </a:solidFill>
                <a:latin typeface="微软雅黑" panose="020B0503020204020204" pitchFamily="34" charset="-122"/>
                <a:ea typeface="微软雅黑" panose="020B0503020204020204" pitchFamily="34" charset="-122"/>
              </a:rPr>
              <a:t>优越</a:t>
            </a:r>
            <a:endParaRPr lang="en-US" altLang="zh-CN" b="1" dirty="0">
              <a:solidFill>
                <a:schemeClr val="accent1"/>
              </a:solidFill>
              <a:latin typeface="+mn-ea"/>
              <a:ea typeface="+mn-ea"/>
            </a:endParaRPr>
          </a:p>
        </p:txBody>
      </p:sp>
      <p:sp>
        <p:nvSpPr>
          <p:cNvPr id="11" name="Freeform 8"/>
          <p:cNvSpPr>
            <a:spLocks/>
          </p:cNvSpPr>
          <p:nvPr/>
        </p:nvSpPr>
        <p:spPr bwMode="auto">
          <a:xfrm>
            <a:off x="1043026" y="5532413"/>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7" name="图片 6"/>
          <p:cNvPicPr>
            <a:picLocks noChangeAspect="1"/>
          </p:cNvPicPr>
          <p:nvPr/>
        </p:nvPicPr>
        <p:blipFill>
          <a:blip r:embed="rId5"/>
          <a:stretch>
            <a:fillRect/>
          </a:stretch>
        </p:blipFill>
        <p:spPr>
          <a:xfrm>
            <a:off x="2065933" y="1209131"/>
            <a:ext cx="6409524" cy="3857143"/>
          </a:xfrm>
          <a:prstGeom prst="rect">
            <a:avLst/>
          </a:prstGeom>
        </p:spPr>
      </p:pic>
    </p:spTree>
    <p:extLst>
      <p:ext uri="{BB962C8B-B14F-4D97-AF65-F5344CB8AC3E}">
        <p14:creationId xmlns:p14="http://schemas.microsoft.com/office/powerpoint/2010/main" val="669947169"/>
      </p:ext>
    </p:extLst>
  </p:cSld>
  <p:clrMapOvr>
    <a:masterClrMapping/>
  </p:clrMapOvr>
  <p:transition spd="slow" advTm="3804">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5378301" y="1251503"/>
            <a:ext cx="6409524" cy="3857143"/>
          </a:xfrm>
          <a:prstGeom prst="rect">
            <a:avLst/>
          </a:prstGeom>
        </p:spPr>
      </p:pic>
      <p:sp>
        <p:nvSpPr>
          <p:cNvPr id="2" name="TextBox 27"/>
          <p:cNvSpPr txBox="1">
            <a:spLocks noChangeArrowheads="1"/>
          </p:cNvSpPr>
          <p:nvPr/>
        </p:nvSpPr>
        <p:spPr bwMode="auto">
          <a:xfrm>
            <a:off x="1012825" y="176213"/>
            <a:ext cx="488467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4.2 </a:t>
            </a:r>
            <a:r>
              <a:rPr lang="zh-CN" altLang="en-US" sz="3000" b="1" dirty="0" smtClean="0">
                <a:solidFill>
                  <a:schemeClr val="accent1"/>
                </a:solidFill>
                <a:latin typeface="微软雅黑" panose="020B0503020204020204" pitchFamily="34" charset="-122"/>
                <a:ea typeface="微软雅黑" panose="020B0503020204020204" pitchFamily="34" charset="-122"/>
              </a:rPr>
              <a:t>结果与分析</a:t>
            </a:r>
            <a:r>
              <a:rPr lang="zh-CN" altLang="en-US" sz="2400" dirty="0" smtClean="0">
                <a:solidFill>
                  <a:schemeClr val="accent1"/>
                </a:solidFill>
                <a:latin typeface="微软雅黑" panose="020B0503020204020204" pitchFamily="34" charset="-122"/>
                <a:ea typeface="微软雅黑" panose="020B0503020204020204" pitchFamily="34" charset="-122"/>
              </a:rPr>
              <a:t> </a:t>
            </a:r>
            <a:r>
              <a:rPr lang="en-US" altLang="zh-CN" sz="2400" dirty="0" smtClean="0">
                <a:solidFill>
                  <a:schemeClr val="accent1"/>
                </a:solidFill>
                <a:latin typeface="微软雅黑" panose="020B0503020204020204" pitchFamily="34" charset="-122"/>
                <a:ea typeface="微软雅黑" panose="020B0503020204020204" pitchFamily="34" charset="-122"/>
              </a:rPr>
              <a:t>—— </a:t>
            </a:r>
            <a:r>
              <a:rPr lang="zh-CN" altLang="en-US" sz="2400" dirty="0" smtClean="0">
                <a:solidFill>
                  <a:schemeClr val="accent1"/>
                </a:solidFill>
                <a:latin typeface="微软雅黑" panose="020B0503020204020204" pitchFamily="34" charset="-122"/>
                <a:ea typeface="微软雅黑" panose="020B0503020204020204" pitchFamily="34" charset="-122"/>
              </a:rPr>
              <a:t>查询方案</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7" name="图片 6"/>
          <p:cNvPicPr>
            <a:picLocks noChangeAspect="1"/>
          </p:cNvPicPr>
          <p:nvPr/>
        </p:nvPicPr>
        <p:blipFill>
          <a:blip r:embed="rId3"/>
          <a:stretch>
            <a:fillRect/>
          </a:stretch>
        </p:blipFill>
        <p:spPr>
          <a:xfrm>
            <a:off x="2065933" y="1209131"/>
            <a:ext cx="6409524" cy="3857143"/>
          </a:xfrm>
          <a:prstGeom prst="rect">
            <a:avLst/>
          </a:prstGeom>
        </p:spPr>
      </p:pic>
      <p:pic>
        <p:nvPicPr>
          <p:cNvPr id="6" name="图片 5"/>
          <p:cNvPicPr>
            <a:picLocks noChangeAspect="1"/>
          </p:cNvPicPr>
          <p:nvPr/>
        </p:nvPicPr>
        <p:blipFill>
          <a:blip r:embed="rId4"/>
          <a:stretch>
            <a:fillRect/>
          </a:stretch>
        </p:blipFill>
        <p:spPr>
          <a:xfrm>
            <a:off x="427038" y="1196752"/>
            <a:ext cx="6409524" cy="3857143"/>
          </a:xfrm>
          <a:prstGeom prst="rect">
            <a:avLst/>
          </a:prstGeom>
        </p:spPr>
      </p:pic>
      <p:sp>
        <p:nvSpPr>
          <p:cNvPr id="10" name="TextBox 10"/>
          <p:cNvSpPr txBox="1">
            <a:spLocks noChangeArrowheads="1"/>
          </p:cNvSpPr>
          <p:nvPr/>
        </p:nvSpPr>
        <p:spPr bwMode="auto">
          <a:xfrm>
            <a:off x="1501813" y="5445224"/>
            <a:ext cx="8432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buFont typeface="Arial" panose="020B0604020202020204" pitchFamily="34" charset="0"/>
              <a:buChar char="•"/>
            </a:pPr>
            <a:r>
              <a:rPr lang="zh-CN" altLang="en-US" dirty="0">
                <a:solidFill>
                  <a:schemeClr val="accent1"/>
                </a:solidFill>
                <a:latin typeface="微软雅黑" panose="020B0503020204020204" pitchFamily="34" charset="-122"/>
                <a:ea typeface="微软雅黑" panose="020B0503020204020204" pitchFamily="34" charset="-122"/>
              </a:rPr>
              <a:t>在查询时间上，随着数据集的增加，各方案中的查询时间基本呈上升</a:t>
            </a:r>
            <a:r>
              <a:rPr lang="zh-CN" altLang="en-US" dirty="0" smtClean="0">
                <a:solidFill>
                  <a:schemeClr val="accent1"/>
                </a:solidFill>
                <a:latin typeface="微软雅黑" panose="020B0503020204020204" pitchFamily="34" charset="-122"/>
                <a:ea typeface="微软雅黑" panose="020B0503020204020204" pitchFamily="34" charset="-122"/>
              </a:rPr>
              <a:t>趋势</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marL="285750" indent="-285750" eaLnBrk="1" hangingPunct="1">
              <a:buFont typeface="Arial" panose="020B0604020202020204" pitchFamily="34" charset="0"/>
              <a:buChar char="•"/>
            </a:pPr>
            <a:r>
              <a:rPr lang="zh-CN" altLang="en-US" dirty="0" smtClean="0">
                <a:solidFill>
                  <a:schemeClr val="accent1"/>
                </a:solidFill>
                <a:latin typeface="微软雅黑" panose="020B0503020204020204" pitchFamily="34" charset="-122"/>
                <a:ea typeface="微软雅黑" panose="020B0503020204020204" pitchFamily="34" charset="-122"/>
              </a:rPr>
              <a:t>在</a:t>
            </a:r>
            <a:r>
              <a:rPr lang="en-US" altLang="zh-CN" dirty="0">
                <a:solidFill>
                  <a:schemeClr val="accent1"/>
                </a:solidFill>
                <a:latin typeface="微软雅黑" panose="020B0503020204020204" pitchFamily="34" charset="-122"/>
                <a:ea typeface="微软雅黑" panose="020B0503020204020204" pitchFamily="34" charset="-122"/>
              </a:rPr>
              <a:t>24.5MB~8.02GB</a:t>
            </a:r>
            <a:r>
              <a:rPr lang="zh-CN" altLang="en-US" dirty="0">
                <a:solidFill>
                  <a:schemeClr val="accent1"/>
                </a:solidFill>
                <a:latin typeface="微软雅黑" panose="020B0503020204020204" pitchFamily="34" charset="-122"/>
                <a:ea typeface="微软雅黑" panose="020B0503020204020204" pitchFamily="34" charset="-122"/>
              </a:rPr>
              <a:t>的数据集上，</a:t>
            </a:r>
            <a:r>
              <a:rPr lang="en-US" altLang="zh-CN" dirty="0">
                <a:solidFill>
                  <a:schemeClr val="accent1"/>
                </a:solidFill>
                <a:latin typeface="微软雅黑" panose="020B0503020204020204" pitchFamily="34" charset="-122"/>
                <a:ea typeface="微软雅黑" panose="020B0503020204020204" pitchFamily="34" charset="-122"/>
              </a:rPr>
              <a:t>Spark SQL</a:t>
            </a:r>
            <a:r>
              <a:rPr lang="zh-CN" altLang="en-US" dirty="0">
                <a:solidFill>
                  <a:schemeClr val="accent1"/>
                </a:solidFill>
                <a:latin typeface="微软雅黑" panose="020B0503020204020204" pitchFamily="34" charset="-122"/>
                <a:ea typeface="微软雅黑" panose="020B0503020204020204" pitchFamily="34" charset="-122"/>
              </a:rPr>
              <a:t>的数据查询方案在数据集更大的情况下明显</a:t>
            </a:r>
            <a:r>
              <a:rPr lang="zh-CN" altLang="en-US" dirty="0" smtClean="0">
                <a:solidFill>
                  <a:schemeClr val="accent1"/>
                </a:solidFill>
                <a:latin typeface="微软雅黑" panose="020B0503020204020204" pitchFamily="34" charset="-122"/>
                <a:ea typeface="微软雅黑" panose="020B0503020204020204" pitchFamily="34" charset="-122"/>
              </a:rPr>
              <a:t>优越</a:t>
            </a:r>
            <a:endParaRPr lang="en-US" altLang="zh-CN" b="1" dirty="0">
              <a:solidFill>
                <a:schemeClr val="accent1"/>
              </a:solidFill>
              <a:latin typeface="+mn-ea"/>
              <a:ea typeface="+mn-ea"/>
            </a:endParaRPr>
          </a:p>
        </p:txBody>
      </p:sp>
      <p:sp>
        <p:nvSpPr>
          <p:cNvPr id="11" name="Freeform 8"/>
          <p:cNvSpPr>
            <a:spLocks/>
          </p:cNvSpPr>
          <p:nvPr/>
        </p:nvSpPr>
        <p:spPr bwMode="auto">
          <a:xfrm>
            <a:off x="1043026" y="5532413"/>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8" name="图片 7"/>
          <p:cNvPicPr>
            <a:picLocks noChangeAspect="1"/>
          </p:cNvPicPr>
          <p:nvPr/>
        </p:nvPicPr>
        <p:blipFill>
          <a:blip r:embed="rId5"/>
          <a:stretch>
            <a:fillRect/>
          </a:stretch>
        </p:blipFill>
        <p:spPr>
          <a:xfrm>
            <a:off x="3722117" y="1230317"/>
            <a:ext cx="6409524" cy="3857143"/>
          </a:xfrm>
          <a:prstGeom prst="rect">
            <a:avLst/>
          </a:prstGeom>
        </p:spPr>
      </p:pic>
    </p:spTree>
    <p:extLst>
      <p:ext uri="{BB962C8B-B14F-4D97-AF65-F5344CB8AC3E}">
        <p14:creationId xmlns:p14="http://schemas.microsoft.com/office/powerpoint/2010/main" val="3100097741"/>
      </p:ext>
    </p:extLst>
  </p:cSld>
  <p:clrMapOvr>
    <a:masterClrMapping/>
  </p:clrMapOvr>
  <p:transition spd="slow" advTm="3804">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7"/>
          <p:cNvSpPr txBox="1">
            <a:spLocks noChangeArrowheads="1"/>
          </p:cNvSpPr>
          <p:nvPr/>
        </p:nvSpPr>
        <p:spPr bwMode="auto">
          <a:xfrm>
            <a:off x="1012825" y="176213"/>
            <a:ext cx="488467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4.2 </a:t>
            </a:r>
            <a:r>
              <a:rPr lang="zh-CN" altLang="en-US" sz="3000" b="1" dirty="0" smtClean="0">
                <a:solidFill>
                  <a:schemeClr val="accent1"/>
                </a:solidFill>
                <a:latin typeface="微软雅黑" panose="020B0503020204020204" pitchFamily="34" charset="-122"/>
                <a:ea typeface="微软雅黑" panose="020B0503020204020204" pitchFamily="34" charset="-122"/>
              </a:rPr>
              <a:t>结果与分析</a:t>
            </a:r>
            <a:r>
              <a:rPr lang="zh-CN" altLang="en-US" sz="2400" dirty="0" smtClean="0">
                <a:solidFill>
                  <a:schemeClr val="accent1"/>
                </a:solidFill>
                <a:latin typeface="微软雅黑" panose="020B0503020204020204" pitchFamily="34" charset="-122"/>
                <a:ea typeface="微软雅黑" panose="020B0503020204020204" pitchFamily="34" charset="-122"/>
              </a:rPr>
              <a:t> </a:t>
            </a:r>
            <a:r>
              <a:rPr lang="en-US" altLang="zh-CN" sz="2400" dirty="0" smtClean="0">
                <a:solidFill>
                  <a:schemeClr val="accent1"/>
                </a:solidFill>
                <a:latin typeface="微软雅黑" panose="020B0503020204020204" pitchFamily="34" charset="-122"/>
                <a:ea typeface="微软雅黑" panose="020B0503020204020204" pitchFamily="34" charset="-122"/>
              </a:rPr>
              <a:t>—— </a:t>
            </a:r>
            <a:r>
              <a:rPr lang="zh-CN" altLang="en-US" sz="2400" dirty="0" smtClean="0">
                <a:solidFill>
                  <a:schemeClr val="accent1"/>
                </a:solidFill>
                <a:latin typeface="微软雅黑" panose="020B0503020204020204" pitchFamily="34" charset="-122"/>
                <a:ea typeface="微软雅黑" panose="020B0503020204020204" pitchFamily="34" charset="-122"/>
              </a:rPr>
              <a:t>查询方案</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3"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8" name="图片 7"/>
          <p:cNvPicPr>
            <a:picLocks noChangeAspect="1"/>
          </p:cNvPicPr>
          <p:nvPr/>
        </p:nvPicPr>
        <p:blipFill>
          <a:blip r:embed="rId2"/>
          <a:stretch>
            <a:fillRect/>
          </a:stretch>
        </p:blipFill>
        <p:spPr>
          <a:xfrm>
            <a:off x="3722117" y="1230317"/>
            <a:ext cx="6409524" cy="3857143"/>
          </a:xfrm>
          <a:prstGeom prst="rect">
            <a:avLst/>
          </a:prstGeom>
        </p:spPr>
      </p:pic>
      <p:pic>
        <p:nvPicPr>
          <p:cNvPr id="7" name="图片 6"/>
          <p:cNvPicPr>
            <a:picLocks noChangeAspect="1"/>
          </p:cNvPicPr>
          <p:nvPr/>
        </p:nvPicPr>
        <p:blipFill>
          <a:blip r:embed="rId3"/>
          <a:stretch>
            <a:fillRect/>
          </a:stretch>
        </p:blipFill>
        <p:spPr>
          <a:xfrm>
            <a:off x="2065933" y="1209131"/>
            <a:ext cx="6409524" cy="3857143"/>
          </a:xfrm>
          <a:prstGeom prst="rect">
            <a:avLst/>
          </a:prstGeom>
        </p:spPr>
      </p:pic>
      <p:pic>
        <p:nvPicPr>
          <p:cNvPr id="6" name="图片 5"/>
          <p:cNvPicPr>
            <a:picLocks noChangeAspect="1"/>
          </p:cNvPicPr>
          <p:nvPr/>
        </p:nvPicPr>
        <p:blipFill>
          <a:blip r:embed="rId4"/>
          <a:stretch>
            <a:fillRect/>
          </a:stretch>
        </p:blipFill>
        <p:spPr>
          <a:xfrm>
            <a:off x="427038" y="1196752"/>
            <a:ext cx="6409524" cy="3857143"/>
          </a:xfrm>
          <a:prstGeom prst="rect">
            <a:avLst/>
          </a:prstGeom>
        </p:spPr>
      </p:pic>
      <p:sp>
        <p:nvSpPr>
          <p:cNvPr id="10" name="TextBox 10"/>
          <p:cNvSpPr txBox="1">
            <a:spLocks noChangeArrowheads="1"/>
          </p:cNvSpPr>
          <p:nvPr/>
        </p:nvSpPr>
        <p:spPr bwMode="auto">
          <a:xfrm>
            <a:off x="1501813" y="5445224"/>
            <a:ext cx="8432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buFont typeface="Arial" panose="020B0604020202020204" pitchFamily="34" charset="0"/>
              <a:buChar char="•"/>
            </a:pPr>
            <a:r>
              <a:rPr lang="zh-CN" altLang="en-US" dirty="0">
                <a:solidFill>
                  <a:schemeClr val="accent1"/>
                </a:solidFill>
                <a:latin typeface="微软雅黑" panose="020B0503020204020204" pitchFamily="34" charset="-122"/>
                <a:ea typeface="微软雅黑" panose="020B0503020204020204" pitchFamily="34" charset="-122"/>
              </a:rPr>
              <a:t>在查询时间上，随着数据集的增加，各方案中的查询时间基本呈上升</a:t>
            </a:r>
            <a:r>
              <a:rPr lang="zh-CN" altLang="en-US" dirty="0" smtClean="0">
                <a:solidFill>
                  <a:schemeClr val="accent1"/>
                </a:solidFill>
                <a:latin typeface="微软雅黑" panose="020B0503020204020204" pitchFamily="34" charset="-122"/>
                <a:ea typeface="微软雅黑" panose="020B0503020204020204" pitchFamily="34" charset="-122"/>
              </a:rPr>
              <a:t>趋势</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marL="285750" indent="-285750" eaLnBrk="1" hangingPunct="1">
              <a:buFont typeface="Arial" panose="020B0604020202020204" pitchFamily="34" charset="0"/>
              <a:buChar char="•"/>
            </a:pPr>
            <a:r>
              <a:rPr lang="zh-CN" altLang="en-US" dirty="0" smtClean="0">
                <a:solidFill>
                  <a:schemeClr val="accent1"/>
                </a:solidFill>
                <a:latin typeface="微软雅黑" panose="020B0503020204020204" pitchFamily="34" charset="-122"/>
                <a:ea typeface="微软雅黑" panose="020B0503020204020204" pitchFamily="34" charset="-122"/>
              </a:rPr>
              <a:t>在</a:t>
            </a:r>
            <a:r>
              <a:rPr lang="en-US" altLang="zh-CN" dirty="0">
                <a:solidFill>
                  <a:schemeClr val="accent1"/>
                </a:solidFill>
                <a:latin typeface="微软雅黑" panose="020B0503020204020204" pitchFamily="34" charset="-122"/>
                <a:ea typeface="微软雅黑" panose="020B0503020204020204" pitchFamily="34" charset="-122"/>
              </a:rPr>
              <a:t>24.5MB~8.02GB</a:t>
            </a:r>
            <a:r>
              <a:rPr lang="zh-CN" altLang="en-US" dirty="0">
                <a:solidFill>
                  <a:schemeClr val="accent1"/>
                </a:solidFill>
                <a:latin typeface="微软雅黑" panose="020B0503020204020204" pitchFamily="34" charset="-122"/>
                <a:ea typeface="微软雅黑" panose="020B0503020204020204" pitchFamily="34" charset="-122"/>
              </a:rPr>
              <a:t>的数据集上，</a:t>
            </a:r>
            <a:r>
              <a:rPr lang="en-US" altLang="zh-CN" dirty="0">
                <a:solidFill>
                  <a:schemeClr val="accent1"/>
                </a:solidFill>
                <a:latin typeface="微软雅黑" panose="020B0503020204020204" pitchFamily="34" charset="-122"/>
                <a:ea typeface="微软雅黑" panose="020B0503020204020204" pitchFamily="34" charset="-122"/>
              </a:rPr>
              <a:t>Spark SQL</a:t>
            </a:r>
            <a:r>
              <a:rPr lang="zh-CN" altLang="en-US" dirty="0">
                <a:solidFill>
                  <a:schemeClr val="accent1"/>
                </a:solidFill>
                <a:latin typeface="微软雅黑" panose="020B0503020204020204" pitchFamily="34" charset="-122"/>
                <a:ea typeface="微软雅黑" panose="020B0503020204020204" pitchFamily="34" charset="-122"/>
              </a:rPr>
              <a:t>的数据查询方案在数据集更大的情况下明显</a:t>
            </a:r>
            <a:r>
              <a:rPr lang="zh-CN" altLang="en-US" dirty="0" smtClean="0">
                <a:solidFill>
                  <a:schemeClr val="accent1"/>
                </a:solidFill>
                <a:latin typeface="微软雅黑" panose="020B0503020204020204" pitchFamily="34" charset="-122"/>
                <a:ea typeface="微软雅黑" panose="020B0503020204020204" pitchFamily="34" charset="-122"/>
              </a:rPr>
              <a:t>优越</a:t>
            </a:r>
            <a:endParaRPr lang="en-US" altLang="zh-CN" b="1" dirty="0">
              <a:solidFill>
                <a:schemeClr val="accent1"/>
              </a:solidFill>
              <a:latin typeface="+mn-ea"/>
              <a:ea typeface="+mn-ea"/>
            </a:endParaRPr>
          </a:p>
        </p:txBody>
      </p:sp>
      <p:sp>
        <p:nvSpPr>
          <p:cNvPr id="11" name="Freeform 8"/>
          <p:cNvSpPr>
            <a:spLocks/>
          </p:cNvSpPr>
          <p:nvPr/>
        </p:nvSpPr>
        <p:spPr bwMode="auto">
          <a:xfrm>
            <a:off x="1043026" y="5532413"/>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9" name="图片 8"/>
          <p:cNvPicPr>
            <a:picLocks noChangeAspect="1"/>
          </p:cNvPicPr>
          <p:nvPr/>
        </p:nvPicPr>
        <p:blipFill>
          <a:blip r:embed="rId5"/>
          <a:stretch>
            <a:fillRect/>
          </a:stretch>
        </p:blipFill>
        <p:spPr>
          <a:xfrm>
            <a:off x="5378301" y="1251503"/>
            <a:ext cx="6409524" cy="3857143"/>
          </a:xfrm>
          <a:prstGeom prst="rect">
            <a:avLst/>
          </a:prstGeom>
        </p:spPr>
      </p:pic>
    </p:spTree>
    <p:extLst>
      <p:ext uri="{BB962C8B-B14F-4D97-AF65-F5344CB8AC3E}">
        <p14:creationId xmlns:p14="http://schemas.microsoft.com/office/powerpoint/2010/main" val="2873737601"/>
      </p:ext>
    </p:extLst>
  </p:cSld>
  <p:clrMapOvr>
    <a:masterClrMapping/>
  </p:clrMapOvr>
  <p:transition spd="slow" advTm="3804">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27"/>
          <p:cNvSpPr txBox="1">
            <a:spLocks noChangeArrowheads="1"/>
          </p:cNvSpPr>
          <p:nvPr/>
        </p:nvSpPr>
        <p:spPr bwMode="auto">
          <a:xfrm>
            <a:off x="1012825" y="176213"/>
            <a:ext cx="35766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1.2 </a:t>
            </a:r>
            <a:r>
              <a:rPr lang="zh-CN" altLang="en-US" sz="3000" b="1" dirty="0" smtClean="0">
                <a:solidFill>
                  <a:schemeClr val="accent1"/>
                </a:solidFill>
                <a:latin typeface="微软雅黑" panose="020B0503020204020204" pitchFamily="34" charset="-122"/>
                <a:ea typeface="微软雅黑" panose="020B0503020204020204" pitchFamily="34" charset="-122"/>
              </a:rPr>
              <a:t>可视化分析工具</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3481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1" name="矩形 16"/>
          <p:cNvSpPr>
            <a:spLocks noChangeArrowheads="1"/>
          </p:cNvSpPr>
          <p:nvPr/>
        </p:nvSpPr>
        <p:spPr bwMode="auto">
          <a:xfrm>
            <a:off x="1260475" y="4557713"/>
            <a:ext cx="9518650" cy="1755775"/>
          </a:xfrm>
          <a:prstGeom prst="rect">
            <a:avLst/>
          </a:prstGeom>
          <a:solidFill>
            <a:schemeClr val="tx2"/>
          </a:solidFill>
          <a:ln w="9525">
            <a:solidFill>
              <a:schemeClr val="bg2"/>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2" name="TextBox 17"/>
          <p:cNvSpPr txBox="1">
            <a:spLocks noChangeArrowheads="1"/>
          </p:cNvSpPr>
          <p:nvPr/>
        </p:nvSpPr>
        <p:spPr bwMode="auto">
          <a:xfrm>
            <a:off x="2865438" y="4676775"/>
            <a:ext cx="74818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i="1" dirty="0" smtClean="0">
                <a:solidFill>
                  <a:schemeClr val="accent1"/>
                </a:solidFill>
                <a:latin typeface="+mn-ea"/>
                <a:ea typeface="+mn-ea"/>
              </a:rPr>
              <a:t>如果数据集过大，或数据集中可选择的属性过多，</a:t>
            </a:r>
            <a:r>
              <a:rPr lang="en-US" altLang="zh-CN" sz="2400" i="1" dirty="0" smtClean="0">
                <a:solidFill>
                  <a:srgbClr val="FF0000"/>
                </a:solidFill>
                <a:latin typeface="+mn-ea"/>
                <a:ea typeface="+mn-ea"/>
              </a:rPr>
              <a:t> </a:t>
            </a:r>
            <a:r>
              <a:rPr lang="zh-CN" altLang="en-US" sz="2400" i="1" dirty="0" smtClean="0">
                <a:solidFill>
                  <a:srgbClr val="FF0000"/>
                </a:solidFill>
                <a:latin typeface="+mn-ea"/>
                <a:ea typeface="+mn-ea"/>
              </a:rPr>
              <a:t>这种</a:t>
            </a:r>
            <a:r>
              <a:rPr lang="zh-CN" altLang="en-US" sz="2400" i="1" dirty="0">
                <a:solidFill>
                  <a:srgbClr val="FF0000"/>
                </a:solidFill>
                <a:latin typeface="+mn-ea"/>
                <a:ea typeface="+mn-ea"/>
              </a:rPr>
              <a:t>分析步骤</a:t>
            </a:r>
            <a:r>
              <a:rPr lang="zh-CN" altLang="en-US" sz="2400" i="1" dirty="0" smtClean="0">
                <a:solidFill>
                  <a:srgbClr val="FF0000"/>
                </a:solidFill>
                <a:latin typeface="+mn-ea"/>
                <a:ea typeface="+mn-ea"/>
              </a:rPr>
              <a:t>会</a:t>
            </a:r>
            <a:r>
              <a:rPr lang="zh-CN" altLang="en-US" sz="2400" i="1" dirty="0" smtClean="0">
                <a:solidFill>
                  <a:srgbClr val="FF0000"/>
                </a:solidFill>
                <a:latin typeface="+mn-ea"/>
                <a:ea typeface="+mn-ea"/>
              </a:rPr>
              <a:t>是一个冗长、耗时的工程，</a:t>
            </a:r>
            <a:r>
              <a:rPr lang="zh-CN" altLang="en-US" sz="2400" i="1" dirty="0" smtClean="0">
                <a:solidFill>
                  <a:schemeClr val="accent1"/>
                </a:solidFill>
                <a:latin typeface="+mn-ea"/>
                <a:ea typeface="+mn-ea"/>
              </a:rPr>
              <a:t>只是为了找到单个或少许满足期望的可视化视图。</a:t>
            </a:r>
            <a:endParaRPr lang="zh-CN" altLang="en-US" sz="2400" i="1" dirty="0">
              <a:solidFill>
                <a:schemeClr val="accent1"/>
              </a:solidFill>
              <a:latin typeface="+mn-ea"/>
              <a:ea typeface="+mn-ea"/>
            </a:endParaRPr>
          </a:p>
        </p:txBody>
      </p:sp>
      <p:sp>
        <p:nvSpPr>
          <p:cNvPr id="34833" name="Freeform 12"/>
          <p:cNvSpPr>
            <a:spLocks/>
          </p:cNvSpPr>
          <p:nvPr/>
        </p:nvSpPr>
        <p:spPr bwMode="auto">
          <a:xfrm>
            <a:off x="1123950" y="4411663"/>
            <a:ext cx="528638" cy="530225"/>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4" name="Freeform 12"/>
          <p:cNvSpPr>
            <a:spLocks/>
          </p:cNvSpPr>
          <p:nvPr/>
        </p:nvSpPr>
        <p:spPr bwMode="auto">
          <a:xfrm flipH="1" flipV="1">
            <a:off x="10347325" y="5854700"/>
            <a:ext cx="528638" cy="530225"/>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5" name="Freeform 7"/>
          <p:cNvSpPr>
            <a:spLocks noEditPoints="1"/>
          </p:cNvSpPr>
          <p:nvPr/>
        </p:nvSpPr>
        <p:spPr bwMode="auto">
          <a:xfrm>
            <a:off x="1527175" y="4716463"/>
            <a:ext cx="985838" cy="1438275"/>
          </a:xfrm>
          <a:custGeom>
            <a:avLst/>
            <a:gdLst>
              <a:gd name="T0" fmla="*/ 468468 w 1391"/>
              <a:gd name="T1" fmla="*/ 924858 h 2031"/>
              <a:gd name="T2" fmla="*/ 630057 w 1391"/>
              <a:gd name="T3" fmla="*/ 833506 h 2031"/>
              <a:gd name="T4" fmla="*/ 731405 w 1391"/>
              <a:gd name="T5" fmla="*/ 861832 h 2031"/>
              <a:gd name="T6" fmla="*/ 826375 w 1391"/>
              <a:gd name="T7" fmla="*/ 676294 h 2031"/>
              <a:gd name="T8" fmla="*/ 896539 w 1391"/>
              <a:gd name="T9" fmla="*/ 623890 h 2031"/>
              <a:gd name="T10" fmla="*/ 899373 w 1391"/>
              <a:gd name="T11" fmla="*/ 400111 h 2031"/>
              <a:gd name="T12" fmla="*/ 830627 w 1391"/>
              <a:gd name="T13" fmla="*/ 345583 h 2031"/>
              <a:gd name="T14" fmla="*/ 753376 w 1391"/>
              <a:gd name="T15" fmla="*/ 162169 h 2031"/>
              <a:gd name="T16" fmla="*/ 671872 w 1391"/>
              <a:gd name="T17" fmla="*/ 177748 h 2031"/>
              <a:gd name="T18" fmla="*/ 517370 w 1391"/>
              <a:gd name="T19" fmla="*/ 87104 h 2031"/>
              <a:gd name="T20" fmla="*/ 480516 w 1391"/>
              <a:gd name="T21" fmla="*/ 87104 h 2031"/>
              <a:gd name="T22" fmla="*/ 365703 w 1391"/>
              <a:gd name="T23" fmla="*/ 177040 h 2031"/>
              <a:gd name="T24" fmla="*/ 328849 w 1391"/>
              <a:gd name="T25" fmla="*/ 166418 h 2031"/>
              <a:gd name="T26" fmla="*/ 236006 w 1391"/>
              <a:gd name="T27" fmla="*/ 174208 h 2031"/>
              <a:gd name="T28" fmla="*/ 102057 w 1391"/>
              <a:gd name="T29" fmla="*/ 353372 h 2031"/>
              <a:gd name="T30" fmla="*/ 125445 w 1391"/>
              <a:gd name="T31" fmla="*/ 437644 h 2031"/>
              <a:gd name="T32" fmla="*/ 80795 w 1391"/>
              <a:gd name="T33" fmla="*/ 633096 h 2031"/>
              <a:gd name="T34" fmla="*/ 228210 w 1391"/>
              <a:gd name="T35" fmla="*/ 769771 h 2031"/>
              <a:gd name="T36" fmla="*/ 245928 w 1391"/>
              <a:gd name="T37" fmla="*/ 854750 h 2031"/>
              <a:gd name="T38" fmla="*/ 343732 w 1391"/>
              <a:gd name="T39" fmla="*/ 829257 h 2031"/>
              <a:gd name="T40" fmla="*/ 372790 w 1391"/>
              <a:gd name="T41" fmla="*/ 917069 h 2031"/>
              <a:gd name="T42" fmla="*/ 279238 w 1391"/>
              <a:gd name="T43" fmla="*/ 924150 h 2031"/>
              <a:gd name="T44" fmla="*/ 153794 w 1391"/>
              <a:gd name="T45" fmla="*/ 767647 h 2031"/>
              <a:gd name="T46" fmla="*/ 9213 w 1391"/>
              <a:gd name="T47" fmla="*/ 655757 h 2031"/>
              <a:gd name="T48" fmla="*/ 65203 w 1391"/>
              <a:gd name="T49" fmla="*/ 481549 h 2031"/>
              <a:gd name="T50" fmla="*/ 80795 w 1391"/>
              <a:gd name="T51" fmla="*/ 281848 h 2031"/>
              <a:gd name="T52" fmla="*/ 161590 w 1391"/>
              <a:gd name="T53" fmla="*/ 174208 h 2031"/>
              <a:gd name="T54" fmla="*/ 349402 w 1391"/>
              <a:gd name="T55" fmla="*/ 94894 h 2031"/>
              <a:gd name="T56" fmla="*/ 377042 w 1391"/>
              <a:gd name="T57" fmla="*/ 101975 h 2031"/>
              <a:gd name="T58" fmla="*/ 498943 w 1391"/>
              <a:gd name="T59" fmla="*/ 0 h 2031"/>
              <a:gd name="T60" fmla="*/ 642106 w 1391"/>
              <a:gd name="T61" fmla="*/ 107640 h 2031"/>
              <a:gd name="T62" fmla="*/ 807239 w 1391"/>
              <a:gd name="T63" fmla="*/ 110473 h 2031"/>
              <a:gd name="T64" fmla="*/ 854015 w 1391"/>
              <a:gd name="T65" fmla="*/ 274766 h 2031"/>
              <a:gd name="T66" fmla="*/ 958906 w 1391"/>
              <a:gd name="T67" fmla="*/ 445433 h 2031"/>
              <a:gd name="T68" fmla="*/ 956780 w 1391"/>
              <a:gd name="T69" fmla="*/ 579984 h 2031"/>
              <a:gd name="T70" fmla="*/ 846928 w 1391"/>
              <a:gd name="T71" fmla="*/ 747818 h 2031"/>
              <a:gd name="T72" fmla="*/ 731405 w 1391"/>
              <a:gd name="T73" fmla="*/ 936189 h 2031"/>
              <a:gd name="T74" fmla="*/ 630057 w 1391"/>
              <a:gd name="T75" fmla="*/ 907862 h 2031"/>
              <a:gd name="T76" fmla="*/ 486895 w 1391"/>
              <a:gd name="T77" fmla="*/ 1011962 h 2031"/>
              <a:gd name="T78" fmla="*/ 491147 w 1391"/>
              <a:gd name="T79" fmla="*/ 776853 h 2031"/>
              <a:gd name="T80" fmla="*/ 491147 w 1391"/>
              <a:gd name="T81" fmla="*/ 821467 h 2031"/>
              <a:gd name="T82" fmla="*/ 791647 w 1391"/>
              <a:gd name="T83" fmla="*/ 521206 h 2031"/>
              <a:gd name="T84" fmla="*/ 491147 w 1391"/>
              <a:gd name="T85" fmla="*/ 736487 h 2031"/>
              <a:gd name="T86" fmla="*/ 706600 w 1391"/>
              <a:gd name="T87" fmla="*/ 521206 h 2031"/>
              <a:gd name="T88" fmla="*/ 673999 w 1391"/>
              <a:gd name="T89" fmla="*/ 985760 h 2031"/>
              <a:gd name="T90" fmla="*/ 547137 w 1391"/>
              <a:gd name="T91" fmla="*/ 1058701 h 2031"/>
              <a:gd name="T92" fmla="*/ 650611 w 1391"/>
              <a:gd name="T93" fmla="*/ 1266900 h 2031"/>
              <a:gd name="T94" fmla="*/ 846928 w 1391"/>
              <a:gd name="T95" fmla="*/ 1378081 h 2031"/>
              <a:gd name="T96" fmla="*/ 357198 w 1391"/>
              <a:gd name="T97" fmla="*/ 1000631 h 2031"/>
              <a:gd name="T98" fmla="*/ 246637 w 1391"/>
              <a:gd name="T99" fmla="*/ 988593 h 2031"/>
              <a:gd name="T100" fmla="*/ 172220 w 1391"/>
              <a:gd name="T101" fmla="*/ 1412073 h 2031"/>
              <a:gd name="T102" fmla="*/ 456420 w 1391"/>
              <a:gd name="T103" fmla="*/ 1393661 h 2031"/>
              <a:gd name="T104" fmla="*/ 486895 w 1391"/>
              <a:gd name="T105" fmla="*/ 1071448 h 20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8" name="图片 7"/>
          <p:cNvPicPr>
            <a:picLocks noChangeAspect="1"/>
          </p:cNvPicPr>
          <p:nvPr/>
        </p:nvPicPr>
        <p:blipFill>
          <a:blip r:embed="rId2"/>
          <a:stretch>
            <a:fillRect/>
          </a:stretch>
        </p:blipFill>
        <p:spPr>
          <a:xfrm>
            <a:off x="1129829" y="1184936"/>
            <a:ext cx="8558804" cy="2927484"/>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0310" y="1204751"/>
            <a:ext cx="2122044" cy="441400"/>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09744" y="1063899"/>
            <a:ext cx="780925" cy="780925"/>
          </a:xfrm>
          <a:prstGeom prst="rect">
            <a:avLst/>
          </a:prstGeom>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7644" y="1168611"/>
            <a:ext cx="1524000" cy="571500"/>
          </a:xfrm>
          <a:prstGeom prst="rect">
            <a:avLst/>
          </a:prstGeom>
        </p:spPr>
      </p:pic>
      <p:pic>
        <p:nvPicPr>
          <p:cNvPr id="2" name="图片 1"/>
          <p:cNvPicPr>
            <a:picLocks noChangeAspect="1"/>
          </p:cNvPicPr>
          <p:nvPr/>
        </p:nvPicPr>
        <p:blipFill>
          <a:blip r:embed="rId6"/>
          <a:stretch>
            <a:fillRect/>
          </a:stretch>
        </p:blipFill>
        <p:spPr>
          <a:xfrm>
            <a:off x="2227833" y="1901913"/>
            <a:ext cx="4878660" cy="1376971"/>
          </a:xfrm>
          <a:prstGeom prst="rect">
            <a:avLst/>
          </a:prstGeom>
        </p:spPr>
      </p:pic>
    </p:spTree>
    <p:extLst>
      <p:ext uri="{BB962C8B-B14F-4D97-AF65-F5344CB8AC3E}">
        <p14:creationId xmlns:p14="http://schemas.microsoft.com/office/powerpoint/2010/main" val="75315480"/>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833"/>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1.94444E-6 4.07031E-7 L 0.39132 0.09806 " pathEditMode="relative" rAng="0" ptsTypes="AA">
                                      <p:cBhvr>
                                        <p:cTn id="8" dur="500" spd="-99900" fill="hold"/>
                                        <p:tgtEl>
                                          <p:spTgt spid="34833"/>
                                        </p:tgtEl>
                                        <p:attrNameLst>
                                          <p:attrName>ppt_x,ppt_y</p:attrName>
                                        </p:attrNameLst>
                                      </p:cBhvr>
                                      <p:rCtr x="19600" y="4900"/>
                                    </p:animMotion>
                                  </p:childTnLst>
                                </p:cTn>
                              </p:par>
                              <p:par>
                                <p:cTn id="9" presetID="1" presetClass="entr" presetSubtype="0" fill="hold" grpId="0" nodeType="withEffect">
                                  <p:stCondLst>
                                    <p:cond delay="0"/>
                                  </p:stCondLst>
                                  <p:childTnLst>
                                    <p:set>
                                      <p:cBhvr>
                                        <p:cTn id="10" dur="1" fill="hold">
                                          <p:stCondLst>
                                            <p:cond delay="0"/>
                                          </p:stCondLst>
                                        </p:cTn>
                                        <p:tgtEl>
                                          <p:spTgt spid="34834"/>
                                        </p:tgtEl>
                                        <p:attrNameLst>
                                          <p:attrName>style.visibility</p:attrName>
                                        </p:attrNameLst>
                                      </p:cBhvr>
                                      <p:to>
                                        <p:strVal val="visible"/>
                                      </p:to>
                                    </p:set>
                                  </p:childTnLst>
                                </p:cTn>
                              </p:par>
                              <p:par>
                                <p:cTn id="11" presetID="35" presetClass="path" presetSubtype="0" accel="50000" decel="50000" fill="hold" grpId="1" nodeType="withEffect">
                                  <p:stCondLst>
                                    <p:cond delay="0"/>
                                  </p:stCondLst>
                                  <p:childTnLst>
                                    <p:animMotion origin="layout" path="M -1.94444E-6 -2.22222E-6 L -0.38194 -0.11227 " pathEditMode="relative" rAng="0" ptsTypes="AA">
                                      <p:cBhvr>
                                        <p:cTn id="12" dur="500" spd="-99900" fill="hold"/>
                                        <p:tgtEl>
                                          <p:spTgt spid="34834"/>
                                        </p:tgtEl>
                                        <p:attrNameLst>
                                          <p:attrName>ppt_x,ppt_y</p:attrName>
                                        </p:attrNameLst>
                                      </p:cBhvr>
                                      <p:rCtr x="-19000" y="-5500"/>
                                    </p:animMotion>
                                  </p:childTnLst>
                                </p:cTn>
                              </p:par>
                              <p:par>
                                <p:cTn id="13" presetID="10" presetClass="entr" presetSubtype="0" fill="hold" grpId="0" nodeType="withEffect">
                                  <p:stCondLst>
                                    <p:cond delay="0"/>
                                  </p:stCondLst>
                                  <p:childTnLst>
                                    <p:set>
                                      <p:cBhvr>
                                        <p:cTn id="14" dur="1" fill="hold">
                                          <p:stCondLst>
                                            <p:cond delay="0"/>
                                          </p:stCondLst>
                                        </p:cTn>
                                        <p:tgtEl>
                                          <p:spTgt spid="34831"/>
                                        </p:tgtEl>
                                        <p:attrNameLst>
                                          <p:attrName>style.visibility</p:attrName>
                                        </p:attrNameLst>
                                      </p:cBhvr>
                                      <p:to>
                                        <p:strVal val="visible"/>
                                      </p:to>
                                    </p:set>
                                    <p:anim calcmode="lin" valueType="num">
                                      <p:cBhvr>
                                        <p:cTn id="15" dur="500" fill="hold"/>
                                        <p:tgtEl>
                                          <p:spTgt spid="34831"/>
                                        </p:tgtEl>
                                        <p:attrNameLst>
                                          <p:attrName>ppt_w</p:attrName>
                                        </p:attrNameLst>
                                      </p:cBhvr>
                                      <p:tavLst>
                                        <p:tav tm="0">
                                          <p:val>
                                            <p:fltVal val="0"/>
                                          </p:val>
                                        </p:tav>
                                        <p:tav tm="100000">
                                          <p:val>
                                            <p:strVal val="#ppt_w"/>
                                          </p:val>
                                        </p:tav>
                                      </p:tavLst>
                                    </p:anim>
                                    <p:anim calcmode="lin" valueType="num">
                                      <p:cBhvr>
                                        <p:cTn id="16" dur="500" fill="hold"/>
                                        <p:tgtEl>
                                          <p:spTgt spid="34831"/>
                                        </p:tgtEl>
                                        <p:attrNameLst>
                                          <p:attrName>ppt_h</p:attrName>
                                        </p:attrNameLst>
                                      </p:cBhvr>
                                      <p:tavLst>
                                        <p:tav tm="0">
                                          <p:val>
                                            <p:fltVal val="0"/>
                                          </p:val>
                                        </p:tav>
                                        <p:tav tm="100000">
                                          <p:val>
                                            <p:strVal val="#ppt_h"/>
                                          </p:val>
                                        </p:tav>
                                      </p:tavLst>
                                    </p:anim>
                                    <p:animEffect transition="in" filter="fade">
                                      <p:cBhvr>
                                        <p:cTn id="17" dur="500"/>
                                        <p:tgtEl>
                                          <p:spTgt spid="34831"/>
                                        </p:tgtEl>
                                      </p:cBhvr>
                                    </p:animEffect>
                                  </p:childTnLst>
                                </p:cTn>
                              </p:par>
                            </p:childTnLst>
                          </p:cTn>
                        </p:par>
                        <p:par>
                          <p:cTn id="18" fill="hold" nodeType="afterGroup">
                            <p:stCondLst>
                              <p:cond delay="500"/>
                            </p:stCondLst>
                            <p:childTnLst>
                              <p:par>
                                <p:cTn id="19" presetID="31" presetClass="entr" presetSubtype="0" fill="hold" grpId="0" nodeType="afterEffect">
                                  <p:stCondLst>
                                    <p:cond delay="400"/>
                                  </p:stCondLst>
                                  <p:childTnLst>
                                    <p:set>
                                      <p:cBhvr>
                                        <p:cTn id="20" dur="1" fill="hold">
                                          <p:stCondLst>
                                            <p:cond delay="0"/>
                                          </p:stCondLst>
                                        </p:cTn>
                                        <p:tgtEl>
                                          <p:spTgt spid="34835"/>
                                        </p:tgtEl>
                                        <p:attrNameLst>
                                          <p:attrName>style.visibility</p:attrName>
                                        </p:attrNameLst>
                                      </p:cBhvr>
                                      <p:to>
                                        <p:strVal val="visible"/>
                                      </p:to>
                                    </p:set>
                                    <p:anim calcmode="lin" valueType="num">
                                      <p:cBhvr>
                                        <p:cTn id="21" dur="300" fill="hold"/>
                                        <p:tgtEl>
                                          <p:spTgt spid="34835"/>
                                        </p:tgtEl>
                                        <p:attrNameLst>
                                          <p:attrName>ppt_w</p:attrName>
                                        </p:attrNameLst>
                                      </p:cBhvr>
                                      <p:tavLst>
                                        <p:tav tm="0">
                                          <p:val>
                                            <p:fltVal val="0"/>
                                          </p:val>
                                        </p:tav>
                                        <p:tav tm="100000">
                                          <p:val>
                                            <p:strVal val="#ppt_w"/>
                                          </p:val>
                                        </p:tav>
                                      </p:tavLst>
                                    </p:anim>
                                    <p:anim calcmode="lin" valueType="num">
                                      <p:cBhvr>
                                        <p:cTn id="22" dur="300" fill="hold"/>
                                        <p:tgtEl>
                                          <p:spTgt spid="34835"/>
                                        </p:tgtEl>
                                        <p:attrNameLst>
                                          <p:attrName>ppt_h</p:attrName>
                                        </p:attrNameLst>
                                      </p:cBhvr>
                                      <p:tavLst>
                                        <p:tav tm="0">
                                          <p:val>
                                            <p:fltVal val="0"/>
                                          </p:val>
                                        </p:tav>
                                        <p:tav tm="100000">
                                          <p:val>
                                            <p:strVal val="#ppt_h"/>
                                          </p:val>
                                        </p:tav>
                                      </p:tavLst>
                                    </p:anim>
                                    <p:anim calcmode="lin" valueType="num">
                                      <p:cBhvr>
                                        <p:cTn id="23" dur="300" fill="hold"/>
                                        <p:tgtEl>
                                          <p:spTgt spid="34835"/>
                                        </p:tgtEl>
                                        <p:attrNameLst>
                                          <p:attrName>style.rotation</p:attrName>
                                        </p:attrNameLst>
                                      </p:cBhvr>
                                      <p:tavLst>
                                        <p:tav tm="0">
                                          <p:val>
                                            <p:fltVal val="90"/>
                                          </p:val>
                                        </p:tav>
                                        <p:tav tm="100000">
                                          <p:val>
                                            <p:fltVal val="0"/>
                                          </p:val>
                                        </p:tav>
                                      </p:tavLst>
                                    </p:anim>
                                    <p:animEffect transition="in" filter="fade">
                                      <p:cBhvr>
                                        <p:cTn id="24" dur="300"/>
                                        <p:tgtEl>
                                          <p:spTgt spid="34835"/>
                                        </p:tgtEl>
                                      </p:cBhvr>
                                    </p:animEffect>
                                  </p:childTnLst>
                                </p:cTn>
                              </p:par>
                            </p:childTnLst>
                          </p:cTn>
                        </p:par>
                        <p:par>
                          <p:cTn id="25" fill="hold" nodeType="afterGroup">
                            <p:stCondLst>
                              <p:cond delay="1200"/>
                            </p:stCondLst>
                            <p:childTnLst>
                              <p:par>
                                <p:cTn id="26" presetID="22" presetClass="entr" presetSubtype="1" fill="hold" nodeType="afterEffect">
                                  <p:stCondLst>
                                    <p:cond delay="0"/>
                                  </p:stCondLst>
                                  <p:childTnLst>
                                    <p:set>
                                      <p:cBhvr>
                                        <p:cTn id="27" dur="1" fill="hold">
                                          <p:stCondLst>
                                            <p:cond delay="0"/>
                                          </p:stCondLst>
                                        </p:cTn>
                                        <p:tgtEl>
                                          <p:spTgt spid="34832">
                                            <p:txEl>
                                              <p:pRg st="0" end="0"/>
                                            </p:txEl>
                                          </p:spTgt>
                                        </p:tgtEl>
                                        <p:attrNameLst>
                                          <p:attrName>style.visibility</p:attrName>
                                        </p:attrNameLst>
                                      </p:cBhvr>
                                      <p:to>
                                        <p:strVal val="visible"/>
                                      </p:to>
                                    </p:set>
                                    <p:animEffect transition="in" filter="wipe(up)">
                                      <p:cBhvr>
                                        <p:cTn id="28" dur="500"/>
                                        <p:tgtEl>
                                          <p:spTgt spid="348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1" grpId="0" animBg="1" autoUpdateAnimBg="0"/>
      <p:bldP spid="34833" grpId="0" animBg="1"/>
      <p:bldP spid="34833" grpId="1" animBg="1"/>
      <p:bldP spid="34834" grpId="0" animBg="1"/>
      <p:bldP spid="34834" grpId="1" animBg="1"/>
      <p:bldP spid="348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27"/>
          <p:cNvSpPr txBox="1">
            <a:spLocks noChangeArrowheads="1"/>
          </p:cNvSpPr>
          <p:nvPr/>
        </p:nvSpPr>
        <p:spPr bwMode="auto">
          <a:xfrm>
            <a:off x="1012825" y="176213"/>
            <a:ext cx="319189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1.3 </a:t>
            </a:r>
            <a:r>
              <a:rPr lang="zh-CN" altLang="en-US" sz="3000" b="1" dirty="0" smtClean="0">
                <a:solidFill>
                  <a:schemeClr val="accent1"/>
                </a:solidFill>
                <a:latin typeface="微软雅黑" panose="020B0503020204020204" pitchFamily="34" charset="-122"/>
                <a:ea typeface="微软雅黑" panose="020B0503020204020204" pitchFamily="34" charset="-122"/>
              </a:rPr>
              <a:t>相关工作不足</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34819"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0" name="Freeform 7"/>
          <p:cNvSpPr>
            <a:spLocks/>
          </p:cNvSpPr>
          <p:nvPr/>
        </p:nvSpPr>
        <p:spPr bwMode="auto">
          <a:xfrm>
            <a:off x="2137172" y="1045245"/>
            <a:ext cx="588963" cy="1612652"/>
          </a:xfrm>
          <a:custGeom>
            <a:avLst/>
            <a:gdLst>
              <a:gd name="T0" fmla="*/ 331724 w 767"/>
              <a:gd name="T1" fmla="*/ 2045885 h 3150"/>
              <a:gd name="T2" fmla="*/ 390850 w 767"/>
              <a:gd name="T3" fmla="*/ 2264922 h 3150"/>
              <a:gd name="T4" fmla="*/ 588963 w 767"/>
              <a:gd name="T5" fmla="*/ 2345620 h 3150"/>
              <a:gd name="T6" fmla="*/ 588963 w 767"/>
              <a:gd name="T7" fmla="*/ 2420938 h 3150"/>
              <a:gd name="T8" fmla="*/ 321741 w 767"/>
              <a:gd name="T9" fmla="*/ 2329480 h 3150"/>
              <a:gd name="T10" fmla="*/ 235739 w 767"/>
              <a:gd name="T11" fmla="*/ 2002846 h 3150"/>
              <a:gd name="T12" fmla="*/ 235739 w 767"/>
              <a:gd name="T13" fmla="*/ 1542483 h 3150"/>
              <a:gd name="T14" fmla="*/ 192738 w 767"/>
              <a:gd name="T15" fmla="*/ 1333437 h 3150"/>
              <a:gd name="T16" fmla="*/ 0 w 767"/>
              <a:gd name="T17" fmla="*/ 1242748 h 3150"/>
              <a:gd name="T18" fmla="*/ 0 w 767"/>
              <a:gd name="T19" fmla="*/ 1178190 h 3150"/>
              <a:gd name="T20" fmla="*/ 187362 w 767"/>
              <a:gd name="T21" fmla="*/ 1092881 h 3150"/>
              <a:gd name="T22" fmla="*/ 235739 w 767"/>
              <a:gd name="T23" fmla="*/ 878455 h 3150"/>
              <a:gd name="T24" fmla="*/ 235739 w 767"/>
              <a:gd name="T25" fmla="*/ 418092 h 3150"/>
              <a:gd name="T26" fmla="*/ 321741 w 767"/>
              <a:gd name="T27" fmla="*/ 90689 h 3150"/>
              <a:gd name="T28" fmla="*/ 588963 w 767"/>
              <a:gd name="T29" fmla="*/ 0 h 3150"/>
              <a:gd name="T30" fmla="*/ 588963 w 767"/>
              <a:gd name="T31" fmla="*/ 75318 h 3150"/>
              <a:gd name="T32" fmla="*/ 390850 w 767"/>
              <a:gd name="T33" fmla="*/ 149868 h 3150"/>
              <a:gd name="T34" fmla="*/ 331724 w 767"/>
              <a:gd name="T35" fmla="*/ 375053 h 3150"/>
              <a:gd name="T36" fmla="*/ 331724 w 767"/>
              <a:gd name="T37" fmla="*/ 899974 h 3150"/>
              <a:gd name="T38" fmla="*/ 257239 w 767"/>
              <a:gd name="T39" fmla="*/ 1135151 h 3150"/>
              <a:gd name="T40" fmla="*/ 95985 w 767"/>
              <a:gd name="T41" fmla="*/ 1199709 h 3150"/>
              <a:gd name="T42" fmla="*/ 95985 w 767"/>
              <a:gd name="T43" fmla="*/ 1221229 h 3150"/>
              <a:gd name="T44" fmla="*/ 262615 w 767"/>
              <a:gd name="T45" fmla="*/ 1295778 h 3150"/>
              <a:gd name="T46" fmla="*/ 331724 w 767"/>
              <a:gd name="T47" fmla="*/ 1520964 h 3150"/>
              <a:gd name="T48" fmla="*/ 331724 w 767"/>
              <a:gd name="T49" fmla="*/ 2045885 h 3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7" h="3150">
                <a:moveTo>
                  <a:pt x="432" y="2662"/>
                </a:moveTo>
                <a:cubicBezTo>
                  <a:pt x="432" y="2783"/>
                  <a:pt x="458" y="2878"/>
                  <a:pt x="509" y="2947"/>
                </a:cubicBezTo>
                <a:cubicBezTo>
                  <a:pt x="560" y="3017"/>
                  <a:pt x="646" y="3052"/>
                  <a:pt x="767" y="3052"/>
                </a:cubicBezTo>
                <a:lnTo>
                  <a:pt x="767" y="3150"/>
                </a:lnTo>
                <a:cubicBezTo>
                  <a:pt x="609" y="3150"/>
                  <a:pt x="493" y="3110"/>
                  <a:pt x="419" y="3031"/>
                </a:cubicBezTo>
                <a:cubicBezTo>
                  <a:pt x="344" y="2952"/>
                  <a:pt x="307" y="2811"/>
                  <a:pt x="307" y="2606"/>
                </a:cubicBezTo>
                <a:lnTo>
                  <a:pt x="307" y="2007"/>
                </a:lnTo>
                <a:cubicBezTo>
                  <a:pt x="307" y="1896"/>
                  <a:pt x="288" y="1805"/>
                  <a:pt x="251" y="1735"/>
                </a:cubicBezTo>
                <a:cubicBezTo>
                  <a:pt x="214" y="1665"/>
                  <a:pt x="130" y="1626"/>
                  <a:pt x="0" y="1617"/>
                </a:cubicBezTo>
                <a:lnTo>
                  <a:pt x="0" y="1533"/>
                </a:lnTo>
                <a:cubicBezTo>
                  <a:pt x="121" y="1514"/>
                  <a:pt x="202" y="1477"/>
                  <a:pt x="244" y="1422"/>
                </a:cubicBezTo>
                <a:cubicBezTo>
                  <a:pt x="286" y="1366"/>
                  <a:pt x="307" y="1273"/>
                  <a:pt x="307" y="1143"/>
                </a:cubicBezTo>
                <a:lnTo>
                  <a:pt x="307" y="544"/>
                </a:lnTo>
                <a:cubicBezTo>
                  <a:pt x="307" y="339"/>
                  <a:pt x="344" y="198"/>
                  <a:pt x="419" y="118"/>
                </a:cubicBezTo>
                <a:cubicBezTo>
                  <a:pt x="493" y="39"/>
                  <a:pt x="609" y="0"/>
                  <a:pt x="767" y="0"/>
                </a:cubicBezTo>
                <a:lnTo>
                  <a:pt x="767" y="98"/>
                </a:lnTo>
                <a:cubicBezTo>
                  <a:pt x="646" y="98"/>
                  <a:pt x="560" y="130"/>
                  <a:pt x="509" y="195"/>
                </a:cubicBezTo>
                <a:cubicBezTo>
                  <a:pt x="458" y="260"/>
                  <a:pt x="432" y="358"/>
                  <a:pt x="432" y="488"/>
                </a:cubicBezTo>
                <a:lnTo>
                  <a:pt x="432" y="1171"/>
                </a:lnTo>
                <a:cubicBezTo>
                  <a:pt x="432" y="1319"/>
                  <a:pt x="400" y="1422"/>
                  <a:pt x="335" y="1477"/>
                </a:cubicBezTo>
                <a:cubicBezTo>
                  <a:pt x="270" y="1533"/>
                  <a:pt x="200" y="1561"/>
                  <a:pt x="125" y="1561"/>
                </a:cubicBezTo>
                <a:lnTo>
                  <a:pt x="125" y="1589"/>
                </a:lnTo>
                <a:cubicBezTo>
                  <a:pt x="209" y="1589"/>
                  <a:pt x="281" y="1621"/>
                  <a:pt x="342" y="1686"/>
                </a:cubicBezTo>
                <a:cubicBezTo>
                  <a:pt x="402" y="1751"/>
                  <a:pt x="432" y="1849"/>
                  <a:pt x="432" y="1979"/>
                </a:cubicBezTo>
                <a:lnTo>
                  <a:pt x="432" y="266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1" name="椭圆 5"/>
          <p:cNvSpPr>
            <a:spLocks noChangeArrowheads="1"/>
          </p:cNvSpPr>
          <p:nvPr/>
        </p:nvSpPr>
        <p:spPr bwMode="auto">
          <a:xfrm>
            <a:off x="553765" y="1217737"/>
            <a:ext cx="1540544" cy="12461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1600" b="1" dirty="0" smtClean="0">
              <a:latin typeface="+mn-ea"/>
              <a:ea typeface="+mn-ea"/>
            </a:endParaRPr>
          </a:p>
          <a:p>
            <a:pPr eaLnBrk="1" hangingPunct="1"/>
            <a:r>
              <a:rPr lang="zh-CN" altLang="en-US" sz="1600" b="1" dirty="0" smtClean="0">
                <a:latin typeface="+mn-ea"/>
                <a:ea typeface="+mn-ea"/>
              </a:rPr>
              <a:t>不足之处</a:t>
            </a:r>
            <a:endParaRPr lang="zh-CN" altLang="en-US" sz="1600" b="1" dirty="0">
              <a:latin typeface="+mn-ea"/>
              <a:ea typeface="+mn-ea"/>
            </a:endParaRPr>
          </a:p>
        </p:txBody>
      </p:sp>
      <p:sp>
        <p:nvSpPr>
          <p:cNvPr id="34823" name="Freeform 8"/>
          <p:cNvSpPr>
            <a:spLocks/>
          </p:cNvSpPr>
          <p:nvPr/>
        </p:nvSpPr>
        <p:spPr bwMode="auto">
          <a:xfrm>
            <a:off x="2768997" y="908720"/>
            <a:ext cx="7865888" cy="427038"/>
          </a:xfrm>
          <a:custGeom>
            <a:avLst/>
            <a:gdLst>
              <a:gd name="T0" fmla="*/ 213397 w 7060"/>
              <a:gd name="T1" fmla="*/ 0 h 587"/>
              <a:gd name="T2" fmla="*/ 4928516 w 7060"/>
              <a:gd name="T3" fmla="*/ 0 h 587"/>
              <a:gd name="T4" fmla="*/ 5141913 w 7060"/>
              <a:gd name="T5" fmla="*/ 213155 h 587"/>
              <a:gd name="T6" fmla="*/ 5141913 w 7060"/>
              <a:gd name="T7" fmla="*/ 213155 h 587"/>
              <a:gd name="T8" fmla="*/ 4928516 w 7060"/>
              <a:gd name="T9" fmla="*/ 427038 h 587"/>
              <a:gd name="T10" fmla="*/ 213397 w 7060"/>
              <a:gd name="T11" fmla="*/ 427038 h 587"/>
              <a:gd name="T12" fmla="*/ 0 w 7060"/>
              <a:gd name="T13" fmla="*/ 213155 h 587"/>
              <a:gd name="T14" fmla="*/ 0 w 7060"/>
              <a:gd name="T15" fmla="*/ 213155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4" name="矩形 8"/>
          <p:cNvSpPr>
            <a:spLocks noChangeArrowheads="1"/>
          </p:cNvSpPr>
          <p:nvPr/>
        </p:nvSpPr>
        <p:spPr bwMode="auto">
          <a:xfrm>
            <a:off x="2930921" y="915070"/>
            <a:ext cx="77039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solidFill>
                  <a:srgbClr val="F8F8F8"/>
                </a:solidFill>
                <a:latin typeface="微软雅黑" panose="020B0503020204020204" pitchFamily="34" charset="-122"/>
                <a:ea typeface="微软雅黑" panose="020B0503020204020204" pitchFamily="34" charset="-122"/>
              </a:rPr>
              <a:t>1. </a:t>
            </a:r>
            <a:r>
              <a:rPr lang="zh-CN" altLang="en-US" dirty="0" smtClean="0">
                <a:solidFill>
                  <a:srgbClr val="F8F8F8"/>
                </a:solidFill>
                <a:latin typeface="微软雅黑" panose="020B0503020204020204" pitchFamily="34" charset="-122"/>
                <a:ea typeface="微软雅黑" panose="020B0503020204020204" pitchFamily="34" charset="-122"/>
              </a:rPr>
              <a:t>交互式分析工具的用户体验：手动密集型操作</a:t>
            </a:r>
            <a:endParaRPr lang="zh-CN" altLang="en-US" dirty="0">
              <a:solidFill>
                <a:srgbClr val="F8F8F8"/>
              </a:solidFill>
              <a:latin typeface="微软雅黑" panose="020B0503020204020204" pitchFamily="34" charset="-122"/>
              <a:ea typeface="微软雅黑" panose="020B0503020204020204" pitchFamily="34" charset="-122"/>
            </a:endParaRPr>
          </a:p>
        </p:txBody>
      </p:sp>
      <p:sp>
        <p:nvSpPr>
          <p:cNvPr id="34825" name="Freeform 8"/>
          <p:cNvSpPr>
            <a:spLocks/>
          </p:cNvSpPr>
          <p:nvPr/>
        </p:nvSpPr>
        <p:spPr bwMode="auto">
          <a:xfrm>
            <a:off x="2735205" y="1694533"/>
            <a:ext cx="7899680" cy="425450"/>
          </a:xfrm>
          <a:custGeom>
            <a:avLst/>
            <a:gdLst>
              <a:gd name="T0" fmla="*/ 213397 w 7060"/>
              <a:gd name="T1" fmla="*/ 0 h 587"/>
              <a:gd name="T2" fmla="*/ 4928516 w 7060"/>
              <a:gd name="T3" fmla="*/ 0 h 587"/>
              <a:gd name="T4" fmla="*/ 5141913 w 7060"/>
              <a:gd name="T5" fmla="*/ 212363 h 587"/>
              <a:gd name="T6" fmla="*/ 5141913 w 7060"/>
              <a:gd name="T7" fmla="*/ 212363 h 587"/>
              <a:gd name="T8" fmla="*/ 4928516 w 7060"/>
              <a:gd name="T9" fmla="*/ 425450 h 587"/>
              <a:gd name="T10" fmla="*/ 213397 w 7060"/>
              <a:gd name="T11" fmla="*/ 425450 h 587"/>
              <a:gd name="T12" fmla="*/ 0 w 7060"/>
              <a:gd name="T13" fmla="*/ 212363 h 587"/>
              <a:gd name="T14" fmla="*/ 0 w 7060"/>
              <a:gd name="T15" fmla="*/ 212363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6" name="矩形 10"/>
          <p:cNvSpPr>
            <a:spLocks noChangeArrowheads="1"/>
          </p:cNvSpPr>
          <p:nvPr/>
        </p:nvSpPr>
        <p:spPr bwMode="auto">
          <a:xfrm>
            <a:off x="2930921" y="1700883"/>
            <a:ext cx="77039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solidFill>
                  <a:srgbClr val="F8F8F8"/>
                </a:solidFill>
                <a:latin typeface="微软雅黑" panose="020B0503020204020204" pitchFamily="34" charset="-122"/>
                <a:ea typeface="微软雅黑" panose="020B0503020204020204" pitchFamily="34" charset="-122"/>
              </a:rPr>
              <a:t>2</a:t>
            </a:r>
            <a:r>
              <a:rPr lang="en-US" altLang="zh-CN" dirty="0">
                <a:solidFill>
                  <a:srgbClr val="F8F8F8"/>
                </a:solidFill>
                <a:latin typeface="微软雅黑" panose="020B0503020204020204" pitchFamily="34" charset="-122"/>
                <a:ea typeface="微软雅黑" panose="020B0503020204020204" pitchFamily="34" charset="-122"/>
              </a:rPr>
              <a:t>. </a:t>
            </a:r>
            <a:r>
              <a:rPr lang="zh-CN" altLang="en-US" dirty="0" smtClean="0">
                <a:solidFill>
                  <a:srgbClr val="F8F8F8"/>
                </a:solidFill>
                <a:latin typeface="微软雅黑" panose="020B0503020204020204" pitchFamily="34" charset="-122"/>
                <a:ea typeface="微软雅黑" panose="020B0503020204020204" pitchFamily="34" charset="-122"/>
              </a:rPr>
              <a:t>生成可视化视图：单个检查，没有相关性</a:t>
            </a:r>
            <a:endParaRPr lang="zh-CN" altLang="en-US" dirty="0">
              <a:solidFill>
                <a:srgbClr val="F8F8F8"/>
              </a:solidFill>
              <a:latin typeface="微软雅黑" panose="020B0503020204020204" pitchFamily="34" charset="-122"/>
              <a:ea typeface="微软雅黑" panose="020B0503020204020204" pitchFamily="34" charset="-122"/>
            </a:endParaRPr>
          </a:p>
        </p:txBody>
      </p:sp>
      <p:sp>
        <p:nvSpPr>
          <p:cNvPr id="34827" name="Freeform 8"/>
          <p:cNvSpPr>
            <a:spLocks/>
          </p:cNvSpPr>
          <p:nvPr/>
        </p:nvSpPr>
        <p:spPr bwMode="auto">
          <a:xfrm>
            <a:off x="2768997" y="2432720"/>
            <a:ext cx="7865888" cy="427038"/>
          </a:xfrm>
          <a:custGeom>
            <a:avLst/>
            <a:gdLst>
              <a:gd name="T0" fmla="*/ 213397 w 7060"/>
              <a:gd name="T1" fmla="*/ 0 h 587"/>
              <a:gd name="T2" fmla="*/ 4928516 w 7060"/>
              <a:gd name="T3" fmla="*/ 0 h 587"/>
              <a:gd name="T4" fmla="*/ 5141913 w 7060"/>
              <a:gd name="T5" fmla="*/ 213155 h 587"/>
              <a:gd name="T6" fmla="*/ 5141913 w 7060"/>
              <a:gd name="T7" fmla="*/ 213155 h 587"/>
              <a:gd name="T8" fmla="*/ 4928516 w 7060"/>
              <a:gd name="T9" fmla="*/ 427038 h 587"/>
              <a:gd name="T10" fmla="*/ 213397 w 7060"/>
              <a:gd name="T11" fmla="*/ 427038 h 587"/>
              <a:gd name="T12" fmla="*/ 0 w 7060"/>
              <a:gd name="T13" fmla="*/ 213155 h 587"/>
              <a:gd name="T14" fmla="*/ 0 w 7060"/>
              <a:gd name="T15" fmla="*/ 213155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28" name="矩形 13"/>
          <p:cNvSpPr>
            <a:spLocks noChangeArrowheads="1"/>
          </p:cNvSpPr>
          <p:nvPr/>
        </p:nvSpPr>
        <p:spPr bwMode="auto">
          <a:xfrm>
            <a:off x="2930922" y="2440658"/>
            <a:ext cx="77039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rgbClr val="F8F8F8"/>
                </a:solidFill>
                <a:latin typeface="微软雅黑" panose="020B0503020204020204" pitchFamily="34" charset="-122"/>
                <a:ea typeface="微软雅黑" panose="020B0503020204020204" pitchFamily="34" charset="-122"/>
              </a:rPr>
              <a:t>3. </a:t>
            </a:r>
            <a:r>
              <a:rPr lang="zh-CN" altLang="en-US" dirty="0" smtClean="0">
                <a:solidFill>
                  <a:srgbClr val="F8F8F8"/>
                </a:solidFill>
                <a:latin typeface="微软雅黑" panose="020B0503020204020204" pitchFamily="34" charset="-122"/>
                <a:ea typeface="微软雅黑" panose="020B0503020204020204" pitchFamily="34" charset="-122"/>
              </a:rPr>
              <a:t>复杂的需求（如相似性属性）：在数据层面操作时，</a:t>
            </a:r>
            <a:r>
              <a:rPr lang="en-US" altLang="zh-CN" dirty="0" smtClean="0">
                <a:solidFill>
                  <a:srgbClr val="F8F8F8"/>
                </a:solidFill>
                <a:latin typeface="微软雅黑" panose="020B0503020204020204" pitchFamily="34" charset="-122"/>
                <a:ea typeface="微软雅黑" panose="020B0503020204020204" pitchFamily="34" charset="-122"/>
              </a:rPr>
              <a:t>SQL</a:t>
            </a:r>
            <a:r>
              <a:rPr lang="zh-CN" altLang="en-US" dirty="0" smtClean="0">
                <a:solidFill>
                  <a:srgbClr val="F8F8F8"/>
                </a:solidFill>
                <a:latin typeface="微软雅黑" panose="020B0503020204020204" pitchFamily="34" charset="-122"/>
                <a:ea typeface="微软雅黑" panose="020B0503020204020204" pitchFamily="34" charset="-122"/>
              </a:rPr>
              <a:t>编写复杂</a:t>
            </a:r>
            <a:endParaRPr lang="zh-CN" altLang="en-US" dirty="0">
              <a:solidFill>
                <a:srgbClr val="F8F8F8"/>
              </a:solidFill>
              <a:latin typeface="微软雅黑" panose="020B0503020204020204" pitchFamily="34" charset="-122"/>
              <a:ea typeface="微软雅黑" panose="020B0503020204020204" pitchFamily="34" charset="-122"/>
            </a:endParaRPr>
          </a:p>
        </p:txBody>
      </p:sp>
      <p:sp>
        <p:nvSpPr>
          <p:cNvPr id="17" name="TextBox 27"/>
          <p:cNvSpPr txBox="1">
            <a:spLocks noChangeArrowheads="1"/>
          </p:cNvSpPr>
          <p:nvPr/>
        </p:nvSpPr>
        <p:spPr bwMode="auto">
          <a:xfrm>
            <a:off x="1012825" y="3400227"/>
            <a:ext cx="24224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1.4 </a:t>
            </a:r>
            <a:r>
              <a:rPr lang="zh-CN" altLang="en-US" sz="3000" b="1" dirty="0" smtClean="0">
                <a:solidFill>
                  <a:schemeClr val="accent1"/>
                </a:solidFill>
                <a:latin typeface="微软雅黑" panose="020B0503020204020204" pitchFamily="34" charset="-122"/>
                <a:ea typeface="微软雅黑" panose="020B0503020204020204" pitchFamily="34" charset="-122"/>
              </a:rPr>
              <a:t>解决方案</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8" name="Freeform 5"/>
          <p:cNvSpPr>
            <a:spLocks/>
          </p:cNvSpPr>
          <p:nvPr/>
        </p:nvSpPr>
        <p:spPr bwMode="auto">
          <a:xfrm>
            <a:off x="427038" y="3444677"/>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TextBox 13"/>
          <p:cNvSpPr txBox="1">
            <a:spLocks noChangeArrowheads="1"/>
          </p:cNvSpPr>
          <p:nvPr/>
        </p:nvSpPr>
        <p:spPr bwMode="auto">
          <a:xfrm flipH="1">
            <a:off x="7149480" y="3421558"/>
            <a:ext cx="920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accent2"/>
                </a:solidFill>
                <a:latin typeface="微软雅黑" panose="020B0503020204020204" pitchFamily="34" charset="-122"/>
                <a:ea typeface="微软雅黑" panose="020B0503020204020204" pitchFamily="34" charset="-122"/>
              </a:rPr>
              <a:t>目标分支一</a:t>
            </a:r>
            <a:endParaRPr lang="en-US" altLang="zh-CN" dirty="0">
              <a:solidFill>
                <a:schemeClr val="accent2"/>
              </a:solidFill>
              <a:latin typeface="微软雅黑" panose="020B0503020204020204" pitchFamily="34" charset="-122"/>
              <a:ea typeface="微软雅黑" panose="020B0503020204020204" pitchFamily="34" charset="-122"/>
            </a:endParaRPr>
          </a:p>
        </p:txBody>
      </p:sp>
      <p:pic>
        <p:nvPicPr>
          <p:cNvPr id="72" name="图片 7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038" y="4919720"/>
            <a:ext cx="1744814" cy="802999"/>
          </a:xfrm>
          <a:prstGeom prst="rect">
            <a:avLst/>
          </a:prstGeom>
        </p:spPr>
      </p:pic>
      <p:sp>
        <p:nvSpPr>
          <p:cNvPr id="73" name="Oval 6"/>
          <p:cNvSpPr>
            <a:spLocks noChangeArrowheads="1"/>
          </p:cNvSpPr>
          <p:nvPr/>
        </p:nvSpPr>
        <p:spPr bwMode="auto">
          <a:xfrm flipH="1">
            <a:off x="3095438" y="4427857"/>
            <a:ext cx="1625600" cy="162401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 name="Freeform 7"/>
          <p:cNvSpPr>
            <a:spLocks/>
          </p:cNvSpPr>
          <p:nvPr/>
        </p:nvSpPr>
        <p:spPr bwMode="auto">
          <a:xfrm flipH="1">
            <a:off x="6007780" y="4355849"/>
            <a:ext cx="1157288" cy="1986091"/>
          </a:xfrm>
          <a:custGeom>
            <a:avLst/>
            <a:gdLst>
              <a:gd name="T0" fmla="*/ 1157288 w 1750"/>
              <a:gd name="T1" fmla="*/ 179689 h 5527"/>
              <a:gd name="T2" fmla="*/ 207651 w 1750"/>
              <a:gd name="T3" fmla="*/ 1835204 h 5527"/>
              <a:gd name="T4" fmla="*/ 1123561 w 1750"/>
              <a:gd name="T5" fmla="*/ 3470901 h 5527"/>
              <a:gd name="T6" fmla="*/ 1019736 w 1750"/>
              <a:gd name="T7" fmla="*/ 3651250 h 5527"/>
              <a:gd name="T8" fmla="*/ 0 w 1750"/>
              <a:gd name="T9" fmla="*/ 1835204 h 5527"/>
              <a:gd name="T10" fmla="*/ 1053463 w 1750"/>
              <a:gd name="T11" fmla="*/ 0 h 5527"/>
              <a:gd name="T12" fmla="*/ 1157288 w 1750"/>
              <a:gd name="T13" fmla="*/ 179689 h 55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Oval 9"/>
          <p:cNvSpPr>
            <a:spLocks noChangeArrowheads="1"/>
          </p:cNvSpPr>
          <p:nvPr/>
        </p:nvSpPr>
        <p:spPr bwMode="auto">
          <a:xfrm flipH="1">
            <a:off x="5707743" y="4077072"/>
            <a:ext cx="1063625"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 name="Oval 10"/>
          <p:cNvSpPr>
            <a:spLocks noChangeArrowheads="1"/>
          </p:cNvSpPr>
          <p:nvPr/>
        </p:nvSpPr>
        <p:spPr bwMode="auto">
          <a:xfrm flipH="1">
            <a:off x="5668055" y="5589932"/>
            <a:ext cx="1063625"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 name="Line 12"/>
          <p:cNvSpPr>
            <a:spLocks noChangeShapeType="1"/>
          </p:cNvSpPr>
          <p:nvPr/>
        </p:nvSpPr>
        <p:spPr bwMode="auto">
          <a:xfrm flipH="1" flipV="1">
            <a:off x="4788804" y="5661939"/>
            <a:ext cx="671810" cy="108031"/>
          </a:xfrm>
          <a:prstGeom prst="line">
            <a:avLst/>
          </a:prstGeom>
          <a:noFill/>
          <a:ln w="1270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13"/>
          <p:cNvSpPr>
            <a:spLocks noChangeShapeType="1"/>
          </p:cNvSpPr>
          <p:nvPr/>
        </p:nvSpPr>
        <p:spPr bwMode="auto">
          <a:xfrm flipH="1">
            <a:off x="4800413" y="4793787"/>
            <a:ext cx="721593" cy="188377"/>
          </a:xfrm>
          <a:prstGeom prst="line">
            <a:avLst/>
          </a:prstGeom>
          <a:noFill/>
          <a:ln w="1270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9" name="Oval 14"/>
          <p:cNvSpPr>
            <a:spLocks noChangeArrowheads="1"/>
          </p:cNvSpPr>
          <p:nvPr/>
        </p:nvSpPr>
        <p:spPr bwMode="auto">
          <a:xfrm flipH="1">
            <a:off x="3244663" y="4575495"/>
            <a:ext cx="1328738" cy="132873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0" name="TextBox 14"/>
          <p:cNvSpPr txBox="1">
            <a:spLocks noChangeArrowheads="1"/>
          </p:cNvSpPr>
          <p:nvPr/>
        </p:nvSpPr>
        <p:spPr bwMode="auto">
          <a:xfrm flipH="1">
            <a:off x="5780768" y="4335834"/>
            <a:ext cx="8937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smtClean="0">
                <a:solidFill>
                  <a:schemeClr val="accent2"/>
                </a:solidFill>
                <a:latin typeface="微软雅黑" panose="020B0503020204020204" pitchFamily="34" charset="-122"/>
                <a:ea typeface="微软雅黑" panose="020B0503020204020204" pitchFamily="34" charset="-122"/>
              </a:rPr>
              <a:t>系统实现</a:t>
            </a:r>
            <a:endParaRPr lang="en-US" altLang="zh-CN" dirty="0">
              <a:solidFill>
                <a:schemeClr val="accent2"/>
              </a:solidFill>
              <a:latin typeface="微软雅黑" panose="020B0503020204020204" pitchFamily="34" charset="-122"/>
              <a:ea typeface="微软雅黑" panose="020B0503020204020204" pitchFamily="34" charset="-122"/>
            </a:endParaRPr>
          </a:p>
        </p:txBody>
      </p:sp>
      <p:sp>
        <p:nvSpPr>
          <p:cNvPr id="81" name="TextBox 15"/>
          <p:cNvSpPr txBox="1">
            <a:spLocks noChangeArrowheads="1"/>
          </p:cNvSpPr>
          <p:nvPr/>
        </p:nvSpPr>
        <p:spPr bwMode="auto">
          <a:xfrm flipH="1">
            <a:off x="5707743" y="5813769"/>
            <a:ext cx="8937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smtClean="0">
                <a:solidFill>
                  <a:schemeClr val="accent2"/>
                </a:solidFill>
                <a:latin typeface="微软雅黑" panose="020B0503020204020204" pitchFamily="34" charset="-122"/>
                <a:ea typeface="微软雅黑" panose="020B0503020204020204" pitchFamily="34" charset="-122"/>
              </a:rPr>
              <a:t>实验结果分析</a:t>
            </a:r>
            <a:endParaRPr lang="en-US" altLang="zh-CN" dirty="0">
              <a:solidFill>
                <a:schemeClr val="accent2"/>
              </a:solidFill>
              <a:latin typeface="微软雅黑" panose="020B0503020204020204" pitchFamily="34" charset="-122"/>
              <a:ea typeface="微软雅黑" panose="020B0503020204020204" pitchFamily="34" charset="-122"/>
            </a:endParaRPr>
          </a:p>
        </p:txBody>
      </p:sp>
      <p:sp>
        <p:nvSpPr>
          <p:cNvPr id="82" name="TextBox 16"/>
          <p:cNvSpPr txBox="1">
            <a:spLocks noChangeArrowheads="1"/>
          </p:cNvSpPr>
          <p:nvPr/>
        </p:nvSpPr>
        <p:spPr bwMode="auto">
          <a:xfrm flipH="1">
            <a:off x="3247838" y="4940620"/>
            <a:ext cx="12874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chemeClr val="accent2"/>
                </a:solidFill>
                <a:latin typeface="微软雅黑" panose="020B0503020204020204" pitchFamily="34" charset="-122"/>
                <a:ea typeface="微软雅黑" panose="020B0503020204020204" pitchFamily="34" charset="-122"/>
              </a:rPr>
              <a:t>本文研究方案</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83" name="加号 82"/>
          <p:cNvSpPr/>
          <p:nvPr/>
        </p:nvSpPr>
        <p:spPr bwMode="auto">
          <a:xfrm>
            <a:off x="2376800" y="5029179"/>
            <a:ext cx="417174" cy="389532"/>
          </a:xfrm>
          <a:prstGeom prst="mathPlu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84" name="Oval 6"/>
          <p:cNvSpPr>
            <a:spLocks noChangeArrowheads="1"/>
          </p:cNvSpPr>
          <p:nvPr/>
        </p:nvSpPr>
        <p:spPr bwMode="auto">
          <a:xfrm flipH="1">
            <a:off x="8079889" y="4590440"/>
            <a:ext cx="1300163" cy="129857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 name="Oval 14"/>
          <p:cNvSpPr>
            <a:spLocks noChangeArrowheads="1"/>
          </p:cNvSpPr>
          <p:nvPr/>
        </p:nvSpPr>
        <p:spPr bwMode="auto">
          <a:xfrm flipH="1">
            <a:off x="8198952" y="4707915"/>
            <a:ext cx="1062037"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 name="TextBox 22"/>
          <p:cNvSpPr txBox="1">
            <a:spLocks noChangeArrowheads="1"/>
          </p:cNvSpPr>
          <p:nvPr/>
        </p:nvSpPr>
        <p:spPr bwMode="auto">
          <a:xfrm flipH="1">
            <a:off x="8370402" y="4890477"/>
            <a:ext cx="7191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chemeClr val="accent2"/>
                </a:solidFill>
                <a:latin typeface="微软雅黑" panose="020B0503020204020204" pitchFamily="34" charset="-122"/>
                <a:ea typeface="微软雅黑" panose="020B0503020204020204" pitchFamily="34" charset="-122"/>
              </a:rPr>
              <a:t>解决问题</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87" name="右箭头 23"/>
          <p:cNvSpPr>
            <a:spLocks noChangeArrowheads="1"/>
          </p:cNvSpPr>
          <p:nvPr/>
        </p:nvSpPr>
        <p:spPr bwMode="auto">
          <a:xfrm>
            <a:off x="7466533" y="5039702"/>
            <a:ext cx="371475" cy="309563"/>
          </a:xfrm>
          <a:prstGeom prst="rightArrow">
            <a:avLst>
              <a:gd name="adj1" fmla="val 50000"/>
              <a:gd name="adj2" fmla="val 502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814062734"/>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additive="base">
                                        <p:cTn id="11" dur="250" fill="hold"/>
                                        <p:tgtEl>
                                          <p:spTgt spid="83"/>
                                        </p:tgtEl>
                                        <p:attrNameLst>
                                          <p:attrName>ppt_x</p:attrName>
                                        </p:attrNameLst>
                                      </p:cBhvr>
                                      <p:tavLst>
                                        <p:tav tm="0">
                                          <p:val>
                                            <p:strVal val="#ppt_x"/>
                                          </p:val>
                                        </p:tav>
                                        <p:tav tm="100000">
                                          <p:val>
                                            <p:strVal val="#ppt_x"/>
                                          </p:val>
                                        </p:tav>
                                      </p:tavLst>
                                    </p:anim>
                                    <p:anim calcmode="lin" valueType="num">
                                      <p:cBhvr additive="base">
                                        <p:cTn id="12" dur="250" fill="hold"/>
                                        <p:tgtEl>
                                          <p:spTgt spid="83"/>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52" presetClass="entr" presetSubtype="0" fill="hold" grpId="0" nodeType="afterEffect">
                                  <p:stCondLst>
                                    <p:cond delay="0"/>
                                  </p:stCondLst>
                                  <p:childTnLst>
                                    <p:set>
                                      <p:cBhvr>
                                        <p:cTn id="15" dur="1" fill="hold">
                                          <p:stCondLst>
                                            <p:cond delay="0"/>
                                          </p:stCondLst>
                                        </p:cTn>
                                        <p:tgtEl>
                                          <p:spTgt spid="79"/>
                                        </p:tgtEl>
                                        <p:attrNameLst>
                                          <p:attrName>style.visibility</p:attrName>
                                        </p:attrNameLst>
                                      </p:cBhvr>
                                      <p:to>
                                        <p:strVal val="visible"/>
                                      </p:to>
                                    </p:set>
                                    <p:animScale>
                                      <p:cBhvr>
                                        <p:cTn id="16" dur="750" decel="50000" fill="hold">
                                          <p:stCondLst>
                                            <p:cond delay="0"/>
                                          </p:stCondLst>
                                        </p:cTn>
                                        <p:tgtEl>
                                          <p:spTgt spid="7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7" dur="750" decel="50000" fill="hold">
                                          <p:stCondLst>
                                            <p:cond delay="0"/>
                                          </p:stCondLst>
                                        </p:cTn>
                                        <p:tgtEl>
                                          <p:spTgt spid="79"/>
                                        </p:tgtEl>
                                        <p:attrNameLst>
                                          <p:attrName>ppt_x,ppt_y</p:attrName>
                                        </p:attrNameLst>
                                      </p:cBhvr>
                                      <p:rCtr x="0" y="0"/>
                                    </p:animMotion>
                                    <p:animEffect transition="in" filter="fade">
                                      <p:cBhvr>
                                        <p:cTn id="18" dur="750"/>
                                        <p:tgtEl>
                                          <p:spTgt spid="79"/>
                                        </p:tgtEl>
                                      </p:cBhvr>
                                    </p:animEffect>
                                  </p:childTnLst>
                                </p:cTn>
                              </p:par>
                              <p:par>
                                <p:cTn id="19" presetID="52"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animScale>
                                      <p:cBhvr>
                                        <p:cTn id="21" dur="750" decel="50000" fill="hold">
                                          <p:stCondLst>
                                            <p:cond delay="0"/>
                                          </p:stCondLst>
                                        </p:cTn>
                                        <p:tgtEl>
                                          <p:spTgt spid="7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2" dur="750" decel="50000" fill="hold">
                                          <p:stCondLst>
                                            <p:cond delay="0"/>
                                          </p:stCondLst>
                                        </p:cTn>
                                        <p:tgtEl>
                                          <p:spTgt spid="73"/>
                                        </p:tgtEl>
                                        <p:attrNameLst>
                                          <p:attrName>ppt_x,ppt_y</p:attrName>
                                        </p:attrNameLst>
                                      </p:cBhvr>
                                      <p:rCtr x="0" y="0"/>
                                    </p:animMotion>
                                    <p:animEffect transition="in" filter="fade">
                                      <p:cBhvr>
                                        <p:cTn id="23" dur="750"/>
                                        <p:tgtEl>
                                          <p:spTgt spid="73"/>
                                        </p:tgtEl>
                                      </p:cBhvr>
                                    </p:animEffect>
                                  </p:childTnLst>
                                </p:cTn>
                              </p:par>
                              <p:par>
                                <p:cTn id="24" presetID="52" presetClass="entr" presetSubtype="0" fill="hold" grpId="0" nodeType="withEffect">
                                  <p:stCondLst>
                                    <p:cond delay="0"/>
                                  </p:stCondLst>
                                  <p:childTnLst>
                                    <p:set>
                                      <p:cBhvr>
                                        <p:cTn id="25" dur="1" fill="hold">
                                          <p:stCondLst>
                                            <p:cond delay="0"/>
                                          </p:stCondLst>
                                        </p:cTn>
                                        <p:tgtEl>
                                          <p:spTgt spid="82"/>
                                        </p:tgtEl>
                                        <p:attrNameLst>
                                          <p:attrName>style.visibility</p:attrName>
                                        </p:attrNameLst>
                                      </p:cBhvr>
                                      <p:to>
                                        <p:strVal val="visible"/>
                                      </p:to>
                                    </p:set>
                                    <p:animScale>
                                      <p:cBhvr>
                                        <p:cTn id="26" dur="1000" decel="50000" fill="hold">
                                          <p:stCondLst>
                                            <p:cond delay="0"/>
                                          </p:stCondLst>
                                        </p:cTn>
                                        <p:tgtEl>
                                          <p:spTgt spid="8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7" dur="1000" decel="50000" fill="hold">
                                          <p:stCondLst>
                                            <p:cond delay="0"/>
                                          </p:stCondLst>
                                        </p:cTn>
                                        <p:tgtEl>
                                          <p:spTgt spid="82"/>
                                        </p:tgtEl>
                                        <p:attrNameLst>
                                          <p:attrName>ppt_x,ppt_y</p:attrName>
                                        </p:attrNameLst>
                                      </p:cBhvr>
                                      <p:rCtr x="0" y="0"/>
                                    </p:animMotion>
                                    <p:animEffect transition="in" filter="fade">
                                      <p:cBhvr>
                                        <p:cTn id="28" dur="1000"/>
                                        <p:tgtEl>
                                          <p:spTgt spid="82"/>
                                        </p:tgtEl>
                                      </p:cBhvr>
                                    </p:animEffect>
                                  </p:childTnLst>
                                </p:cTn>
                              </p:par>
                            </p:childTnLst>
                          </p:cTn>
                        </p:par>
                        <p:par>
                          <p:cTn id="29" fill="hold">
                            <p:stCondLst>
                              <p:cond delay="1750"/>
                            </p:stCondLst>
                            <p:childTnLst>
                              <p:par>
                                <p:cTn id="30" presetID="22" presetClass="entr" presetSubtype="8" fill="hold" grpId="0" nodeType="after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wipe(left)">
                                      <p:cBhvr>
                                        <p:cTn id="32" dur="500"/>
                                        <p:tgtEl>
                                          <p:spTgt spid="7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wipe(left)">
                                      <p:cBhvr>
                                        <p:cTn id="35" dur="500"/>
                                        <p:tgtEl>
                                          <p:spTgt spid="77"/>
                                        </p:tgtEl>
                                      </p:cBhvr>
                                    </p:animEffect>
                                  </p:childTnLst>
                                </p:cTn>
                              </p:par>
                            </p:childTnLst>
                          </p:cTn>
                        </p:par>
                        <p:par>
                          <p:cTn id="36" fill="hold">
                            <p:stCondLst>
                              <p:cond delay="2250"/>
                            </p:stCondLst>
                            <p:childTnLst>
                              <p:par>
                                <p:cTn id="37" presetID="22" presetClass="entr" presetSubtype="1" fill="hold" grpId="0" nodeType="after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wipe(up)">
                                      <p:cBhvr>
                                        <p:cTn id="39" dur="500"/>
                                        <p:tgtEl>
                                          <p:spTgt spid="74"/>
                                        </p:tgtEl>
                                      </p:cBhvr>
                                    </p:animEffect>
                                  </p:childTnLst>
                                </p:cTn>
                              </p:par>
                              <p:par>
                                <p:cTn id="40" presetID="52" presetClass="entr" presetSubtype="0" fill="hold" grpId="0" nodeType="withEffect">
                                  <p:stCondLst>
                                    <p:cond delay="200"/>
                                  </p:stCondLst>
                                  <p:childTnLst>
                                    <p:set>
                                      <p:cBhvr>
                                        <p:cTn id="41" dur="1" fill="hold">
                                          <p:stCondLst>
                                            <p:cond delay="0"/>
                                          </p:stCondLst>
                                        </p:cTn>
                                        <p:tgtEl>
                                          <p:spTgt spid="75"/>
                                        </p:tgtEl>
                                        <p:attrNameLst>
                                          <p:attrName>style.visibility</p:attrName>
                                        </p:attrNameLst>
                                      </p:cBhvr>
                                      <p:to>
                                        <p:strVal val="visible"/>
                                      </p:to>
                                    </p:set>
                                    <p:animScale>
                                      <p:cBhvr>
                                        <p:cTn id="42" dur="500" decel="50000" fill="hold">
                                          <p:stCondLst>
                                            <p:cond delay="0"/>
                                          </p:stCondLst>
                                        </p:cTn>
                                        <p:tgtEl>
                                          <p:spTgt spid="7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3" dur="500" decel="50000" fill="hold">
                                          <p:stCondLst>
                                            <p:cond delay="0"/>
                                          </p:stCondLst>
                                        </p:cTn>
                                        <p:tgtEl>
                                          <p:spTgt spid="75"/>
                                        </p:tgtEl>
                                        <p:attrNameLst>
                                          <p:attrName>ppt_x,ppt_y</p:attrName>
                                        </p:attrNameLst>
                                      </p:cBhvr>
                                      <p:rCtr x="0" y="0"/>
                                    </p:animMotion>
                                    <p:animEffect transition="in" filter="fade">
                                      <p:cBhvr>
                                        <p:cTn id="44" dur="500"/>
                                        <p:tgtEl>
                                          <p:spTgt spid="75"/>
                                        </p:tgtEl>
                                      </p:cBhvr>
                                    </p:animEffect>
                                  </p:childTnLst>
                                </p:cTn>
                              </p:par>
                              <p:par>
                                <p:cTn id="45" presetID="52" presetClass="entr" presetSubtype="0" fill="hold" grpId="0" nodeType="withEffect">
                                  <p:stCondLst>
                                    <p:cond delay="400"/>
                                  </p:stCondLst>
                                  <p:childTnLst>
                                    <p:set>
                                      <p:cBhvr>
                                        <p:cTn id="46" dur="1" fill="hold">
                                          <p:stCondLst>
                                            <p:cond delay="0"/>
                                          </p:stCondLst>
                                        </p:cTn>
                                        <p:tgtEl>
                                          <p:spTgt spid="76"/>
                                        </p:tgtEl>
                                        <p:attrNameLst>
                                          <p:attrName>style.visibility</p:attrName>
                                        </p:attrNameLst>
                                      </p:cBhvr>
                                      <p:to>
                                        <p:strVal val="visible"/>
                                      </p:to>
                                    </p:set>
                                    <p:animScale>
                                      <p:cBhvr>
                                        <p:cTn id="47" dur="500" decel="50000" fill="hold">
                                          <p:stCondLst>
                                            <p:cond delay="0"/>
                                          </p:stCondLst>
                                        </p:cTn>
                                        <p:tgtEl>
                                          <p:spTgt spid="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8" dur="500" decel="50000" fill="hold">
                                          <p:stCondLst>
                                            <p:cond delay="0"/>
                                          </p:stCondLst>
                                        </p:cTn>
                                        <p:tgtEl>
                                          <p:spTgt spid="76"/>
                                        </p:tgtEl>
                                        <p:attrNameLst>
                                          <p:attrName>ppt_x,ppt_y</p:attrName>
                                        </p:attrNameLst>
                                      </p:cBhvr>
                                      <p:rCtr x="0" y="0"/>
                                    </p:animMotion>
                                    <p:animEffect transition="in" filter="fade">
                                      <p:cBhvr>
                                        <p:cTn id="49" dur="500"/>
                                        <p:tgtEl>
                                          <p:spTgt spid="76"/>
                                        </p:tgtEl>
                                      </p:cBhvr>
                                    </p:animEffect>
                                  </p:childTnLst>
                                </p:cTn>
                              </p:par>
                            </p:childTnLst>
                          </p:cTn>
                        </p:par>
                        <p:par>
                          <p:cTn id="50" fill="hold">
                            <p:stCondLst>
                              <p:cond delay="3150"/>
                            </p:stCondLst>
                            <p:childTnLst>
                              <p:par>
                                <p:cTn id="51" presetID="31" presetClass="entr" presetSubtype="0" fill="hold" grpId="0" nodeType="afterEffect">
                                  <p:stCondLst>
                                    <p:cond delay="0"/>
                                  </p:stCondLst>
                                  <p:childTnLst>
                                    <p:set>
                                      <p:cBhvr>
                                        <p:cTn id="52" dur="1" fill="hold">
                                          <p:stCondLst>
                                            <p:cond delay="0"/>
                                          </p:stCondLst>
                                        </p:cTn>
                                        <p:tgtEl>
                                          <p:spTgt spid="80"/>
                                        </p:tgtEl>
                                        <p:attrNameLst>
                                          <p:attrName>style.visibility</p:attrName>
                                        </p:attrNameLst>
                                      </p:cBhvr>
                                      <p:to>
                                        <p:strVal val="visible"/>
                                      </p:to>
                                    </p:set>
                                    <p:anim calcmode="lin" valueType="num">
                                      <p:cBhvr>
                                        <p:cTn id="53" dur="300" fill="hold"/>
                                        <p:tgtEl>
                                          <p:spTgt spid="80"/>
                                        </p:tgtEl>
                                        <p:attrNameLst>
                                          <p:attrName>ppt_w</p:attrName>
                                        </p:attrNameLst>
                                      </p:cBhvr>
                                      <p:tavLst>
                                        <p:tav tm="0">
                                          <p:val>
                                            <p:fltVal val="0"/>
                                          </p:val>
                                        </p:tav>
                                        <p:tav tm="100000">
                                          <p:val>
                                            <p:strVal val="#ppt_w"/>
                                          </p:val>
                                        </p:tav>
                                      </p:tavLst>
                                    </p:anim>
                                    <p:anim calcmode="lin" valueType="num">
                                      <p:cBhvr>
                                        <p:cTn id="54" dur="300" fill="hold"/>
                                        <p:tgtEl>
                                          <p:spTgt spid="80"/>
                                        </p:tgtEl>
                                        <p:attrNameLst>
                                          <p:attrName>ppt_h</p:attrName>
                                        </p:attrNameLst>
                                      </p:cBhvr>
                                      <p:tavLst>
                                        <p:tav tm="0">
                                          <p:val>
                                            <p:fltVal val="0"/>
                                          </p:val>
                                        </p:tav>
                                        <p:tav tm="100000">
                                          <p:val>
                                            <p:strVal val="#ppt_h"/>
                                          </p:val>
                                        </p:tav>
                                      </p:tavLst>
                                    </p:anim>
                                    <p:anim calcmode="lin" valueType="num">
                                      <p:cBhvr>
                                        <p:cTn id="55" dur="300" fill="hold"/>
                                        <p:tgtEl>
                                          <p:spTgt spid="80"/>
                                        </p:tgtEl>
                                        <p:attrNameLst>
                                          <p:attrName>style.rotation</p:attrName>
                                        </p:attrNameLst>
                                      </p:cBhvr>
                                      <p:tavLst>
                                        <p:tav tm="0">
                                          <p:val>
                                            <p:fltVal val="90"/>
                                          </p:val>
                                        </p:tav>
                                        <p:tav tm="100000">
                                          <p:val>
                                            <p:fltVal val="0"/>
                                          </p:val>
                                        </p:tav>
                                      </p:tavLst>
                                    </p:anim>
                                    <p:animEffect transition="in" filter="fade">
                                      <p:cBhvr>
                                        <p:cTn id="56" dur="300"/>
                                        <p:tgtEl>
                                          <p:spTgt spid="80"/>
                                        </p:tgtEl>
                                      </p:cBhvr>
                                    </p:animEffect>
                                  </p:childTnLst>
                                </p:cTn>
                              </p:par>
                            </p:childTnLst>
                          </p:cTn>
                        </p:par>
                        <p:par>
                          <p:cTn id="57" fill="hold">
                            <p:stCondLst>
                              <p:cond delay="3450"/>
                            </p:stCondLst>
                            <p:childTnLst>
                              <p:par>
                                <p:cTn id="58" presetID="31" presetClass="entr" presetSubtype="0" fill="hold" grpId="0" nodeType="afterEffect">
                                  <p:stCondLst>
                                    <p:cond delay="0"/>
                                  </p:stCondLst>
                                  <p:childTnLst>
                                    <p:set>
                                      <p:cBhvr>
                                        <p:cTn id="59" dur="1" fill="hold">
                                          <p:stCondLst>
                                            <p:cond delay="0"/>
                                          </p:stCondLst>
                                        </p:cTn>
                                        <p:tgtEl>
                                          <p:spTgt spid="81"/>
                                        </p:tgtEl>
                                        <p:attrNameLst>
                                          <p:attrName>style.visibility</p:attrName>
                                        </p:attrNameLst>
                                      </p:cBhvr>
                                      <p:to>
                                        <p:strVal val="visible"/>
                                      </p:to>
                                    </p:set>
                                    <p:anim calcmode="lin" valueType="num">
                                      <p:cBhvr>
                                        <p:cTn id="60" dur="300" fill="hold"/>
                                        <p:tgtEl>
                                          <p:spTgt spid="81"/>
                                        </p:tgtEl>
                                        <p:attrNameLst>
                                          <p:attrName>ppt_w</p:attrName>
                                        </p:attrNameLst>
                                      </p:cBhvr>
                                      <p:tavLst>
                                        <p:tav tm="0">
                                          <p:val>
                                            <p:fltVal val="0"/>
                                          </p:val>
                                        </p:tav>
                                        <p:tav tm="100000">
                                          <p:val>
                                            <p:strVal val="#ppt_w"/>
                                          </p:val>
                                        </p:tav>
                                      </p:tavLst>
                                    </p:anim>
                                    <p:anim calcmode="lin" valueType="num">
                                      <p:cBhvr>
                                        <p:cTn id="61" dur="300" fill="hold"/>
                                        <p:tgtEl>
                                          <p:spTgt spid="81"/>
                                        </p:tgtEl>
                                        <p:attrNameLst>
                                          <p:attrName>ppt_h</p:attrName>
                                        </p:attrNameLst>
                                      </p:cBhvr>
                                      <p:tavLst>
                                        <p:tav tm="0">
                                          <p:val>
                                            <p:fltVal val="0"/>
                                          </p:val>
                                        </p:tav>
                                        <p:tav tm="100000">
                                          <p:val>
                                            <p:strVal val="#ppt_h"/>
                                          </p:val>
                                        </p:tav>
                                      </p:tavLst>
                                    </p:anim>
                                    <p:anim calcmode="lin" valueType="num">
                                      <p:cBhvr>
                                        <p:cTn id="62" dur="300" fill="hold"/>
                                        <p:tgtEl>
                                          <p:spTgt spid="81"/>
                                        </p:tgtEl>
                                        <p:attrNameLst>
                                          <p:attrName>style.rotation</p:attrName>
                                        </p:attrNameLst>
                                      </p:cBhvr>
                                      <p:tavLst>
                                        <p:tav tm="0">
                                          <p:val>
                                            <p:fltVal val="90"/>
                                          </p:val>
                                        </p:tav>
                                        <p:tav tm="100000">
                                          <p:val>
                                            <p:fltVal val="0"/>
                                          </p:val>
                                        </p:tav>
                                      </p:tavLst>
                                    </p:anim>
                                    <p:animEffect transition="in" filter="fade">
                                      <p:cBhvr>
                                        <p:cTn id="63" dur="300"/>
                                        <p:tgtEl>
                                          <p:spTgt spid="81"/>
                                        </p:tgtEl>
                                      </p:cBhvr>
                                    </p:animEffect>
                                  </p:childTnLst>
                                </p:cTn>
                              </p:par>
                            </p:childTnLst>
                          </p:cTn>
                        </p:par>
                        <p:par>
                          <p:cTn id="64" fill="hold">
                            <p:stCondLst>
                              <p:cond delay="3750"/>
                            </p:stCondLst>
                            <p:childTnLst>
                              <p:par>
                                <p:cTn id="65" presetID="2" presetClass="entr" presetSubtype="8" fill="hold" grpId="0" nodeType="afterEffect">
                                  <p:stCondLst>
                                    <p:cond delay="0"/>
                                  </p:stCondLst>
                                  <p:childTnLst>
                                    <p:set>
                                      <p:cBhvr>
                                        <p:cTn id="66" dur="1" fill="hold">
                                          <p:stCondLst>
                                            <p:cond delay="0"/>
                                          </p:stCondLst>
                                        </p:cTn>
                                        <p:tgtEl>
                                          <p:spTgt spid="87"/>
                                        </p:tgtEl>
                                        <p:attrNameLst>
                                          <p:attrName>style.visibility</p:attrName>
                                        </p:attrNameLst>
                                      </p:cBhvr>
                                      <p:to>
                                        <p:strVal val="visible"/>
                                      </p:to>
                                    </p:set>
                                    <p:anim calcmode="lin" valueType="num">
                                      <p:cBhvr additive="base">
                                        <p:cTn id="67" dur="250" fill="hold"/>
                                        <p:tgtEl>
                                          <p:spTgt spid="87"/>
                                        </p:tgtEl>
                                        <p:attrNameLst>
                                          <p:attrName>ppt_x</p:attrName>
                                        </p:attrNameLst>
                                      </p:cBhvr>
                                      <p:tavLst>
                                        <p:tav tm="0">
                                          <p:val>
                                            <p:strVal val="0-#ppt_w/2"/>
                                          </p:val>
                                        </p:tav>
                                        <p:tav tm="100000">
                                          <p:val>
                                            <p:strVal val="#ppt_x"/>
                                          </p:val>
                                        </p:tav>
                                      </p:tavLst>
                                    </p:anim>
                                    <p:anim calcmode="lin" valueType="num">
                                      <p:cBhvr additive="base">
                                        <p:cTn id="68" dur="250" fill="hold"/>
                                        <p:tgtEl>
                                          <p:spTgt spid="87"/>
                                        </p:tgtEl>
                                        <p:attrNameLst>
                                          <p:attrName>ppt_y</p:attrName>
                                        </p:attrNameLst>
                                      </p:cBhvr>
                                      <p:tavLst>
                                        <p:tav tm="0">
                                          <p:val>
                                            <p:strVal val="#ppt_y"/>
                                          </p:val>
                                        </p:tav>
                                        <p:tav tm="100000">
                                          <p:val>
                                            <p:strVal val="#ppt_y"/>
                                          </p:val>
                                        </p:tav>
                                      </p:tavLst>
                                    </p:anim>
                                  </p:childTnLst>
                                </p:cTn>
                              </p:par>
                            </p:childTnLst>
                          </p:cTn>
                        </p:par>
                        <p:par>
                          <p:cTn id="69" fill="hold">
                            <p:stCondLst>
                              <p:cond delay="4000"/>
                            </p:stCondLst>
                            <p:childTnLst>
                              <p:par>
                                <p:cTn id="70" presetID="10" presetClass="entr" presetSubtype="0" fill="hold" grpId="0" nodeType="afterEffect">
                                  <p:stCondLst>
                                    <p:cond delay="0"/>
                                  </p:stCondLst>
                                  <p:childTnLst>
                                    <p:set>
                                      <p:cBhvr>
                                        <p:cTn id="71" dur="1" fill="hold">
                                          <p:stCondLst>
                                            <p:cond delay="0"/>
                                          </p:stCondLst>
                                        </p:cTn>
                                        <p:tgtEl>
                                          <p:spTgt spid="85"/>
                                        </p:tgtEl>
                                        <p:attrNameLst>
                                          <p:attrName>style.visibility</p:attrName>
                                        </p:attrNameLst>
                                      </p:cBhvr>
                                      <p:to>
                                        <p:strVal val="visible"/>
                                      </p:to>
                                    </p:set>
                                    <p:anim calcmode="lin" valueType="num">
                                      <p:cBhvr>
                                        <p:cTn id="72" dur="500" fill="hold"/>
                                        <p:tgtEl>
                                          <p:spTgt spid="85"/>
                                        </p:tgtEl>
                                        <p:attrNameLst>
                                          <p:attrName>ppt_w</p:attrName>
                                        </p:attrNameLst>
                                      </p:cBhvr>
                                      <p:tavLst>
                                        <p:tav tm="0">
                                          <p:val>
                                            <p:fltVal val="0"/>
                                          </p:val>
                                        </p:tav>
                                        <p:tav tm="100000">
                                          <p:val>
                                            <p:strVal val="#ppt_w"/>
                                          </p:val>
                                        </p:tav>
                                      </p:tavLst>
                                    </p:anim>
                                    <p:anim calcmode="lin" valueType="num">
                                      <p:cBhvr>
                                        <p:cTn id="73" dur="500" fill="hold"/>
                                        <p:tgtEl>
                                          <p:spTgt spid="85"/>
                                        </p:tgtEl>
                                        <p:attrNameLst>
                                          <p:attrName>ppt_h</p:attrName>
                                        </p:attrNameLst>
                                      </p:cBhvr>
                                      <p:tavLst>
                                        <p:tav tm="0">
                                          <p:val>
                                            <p:fltVal val="0"/>
                                          </p:val>
                                        </p:tav>
                                        <p:tav tm="100000">
                                          <p:val>
                                            <p:strVal val="#ppt_h"/>
                                          </p:val>
                                        </p:tav>
                                      </p:tavLst>
                                    </p:anim>
                                    <p:animEffect transition="in" filter="fade">
                                      <p:cBhvr>
                                        <p:cTn id="74" dur="500"/>
                                        <p:tgtEl>
                                          <p:spTgt spid="8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84"/>
                                        </p:tgtEl>
                                        <p:attrNameLst>
                                          <p:attrName>style.visibility</p:attrName>
                                        </p:attrNameLst>
                                      </p:cBhvr>
                                      <p:to>
                                        <p:strVal val="visible"/>
                                      </p:to>
                                    </p:set>
                                    <p:anim calcmode="lin" valueType="num">
                                      <p:cBhvr>
                                        <p:cTn id="77" dur="500" fill="hold"/>
                                        <p:tgtEl>
                                          <p:spTgt spid="84"/>
                                        </p:tgtEl>
                                        <p:attrNameLst>
                                          <p:attrName>ppt_w</p:attrName>
                                        </p:attrNameLst>
                                      </p:cBhvr>
                                      <p:tavLst>
                                        <p:tav tm="0">
                                          <p:val>
                                            <p:fltVal val="0"/>
                                          </p:val>
                                        </p:tav>
                                        <p:tav tm="100000">
                                          <p:val>
                                            <p:strVal val="#ppt_w"/>
                                          </p:val>
                                        </p:tav>
                                      </p:tavLst>
                                    </p:anim>
                                    <p:anim calcmode="lin" valueType="num">
                                      <p:cBhvr>
                                        <p:cTn id="78" dur="500" fill="hold"/>
                                        <p:tgtEl>
                                          <p:spTgt spid="84"/>
                                        </p:tgtEl>
                                        <p:attrNameLst>
                                          <p:attrName>ppt_h</p:attrName>
                                        </p:attrNameLst>
                                      </p:cBhvr>
                                      <p:tavLst>
                                        <p:tav tm="0">
                                          <p:val>
                                            <p:fltVal val="0"/>
                                          </p:val>
                                        </p:tav>
                                        <p:tav tm="100000">
                                          <p:val>
                                            <p:strVal val="#ppt_h"/>
                                          </p:val>
                                        </p:tav>
                                      </p:tavLst>
                                    </p:anim>
                                    <p:animEffect transition="in" filter="fade">
                                      <p:cBhvr>
                                        <p:cTn id="79" dur="500"/>
                                        <p:tgtEl>
                                          <p:spTgt spid="84"/>
                                        </p:tgtEl>
                                      </p:cBhvr>
                                    </p:animEffect>
                                  </p:childTnLst>
                                </p:cTn>
                              </p:par>
                            </p:childTnLst>
                          </p:cTn>
                        </p:par>
                        <p:par>
                          <p:cTn id="80" fill="hold">
                            <p:stCondLst>
                              <p:cond delay="4500"/>
                            </p:stCondLst>
                            <p:childTnLst>
                              <p:par>
                                <p:cTn id="81" presetID="31" presetClass="entr" presetSubtype="0" fill="hold" grpId="0" nodeType="afterEffect">
                                  <p:stCondLst>
                                    <p:cond delay="0"/>
                                  </p:stCondLst>
                                  <p:childTnLst>
                                    <p:set>
                                      <p:cBhvr>
                                        <p:cTn id="82" dur="1" fill="hold">
                                          <p:stCondLst>
                                            <p:cond delay="0"/>
                                          </p:stCondLst>
                                        </p:cTn>
                                        <p:tgtEl>
                                          <p:spTgt spid="86"/>
                                        </p:tgtEl>
                                        <p:attrNameLst>
                                          <p:attrName>style.visibility</p:attrName>
                                        </p:attrNameLst>
                                      </p:cBhvr>
                                      <p:to>
                                        <p:strVal val="visible"/>
                                      </p:to>
                                    </p:set>
                                    <p:anim calcmode="lin" valueType="num">
                                      <p:cBhvr>
                                        <p:cTn id="83" dur="300" fill="hold"/>
                                        <p:tgtEl>
                                          <p:spTgt spid="86"/>
                                        </p:tgtEl>
                                        <p:attrNameLst>
                                          <p:attrName>ppt_w</p:attrName>
                                        </p:attrNameLst>
                                      </p:cBhvr>
                                      <p:tavLst>
                                        <p:tav tm="0">
                                          <p:val>
                                            <p:fltVal val="0"/>
                                          </p:val>
                                        </p:tav>
                                        <p:tav tm="100000">
                                          <p:val>
                                            <p:strVal val="#ppt_w"/>
                                          </p:val>
                                        </p:tav>
                                      </p:tavLst>
                                    </p:anim>
                                    <p:anim calcmode="lin" valueType="num">
                                      <p:cBhvr>
                                        <p:cTn id="84" dur="300" fill="hold"/>
                                        <p:tgtEl>
                                          <p:spTgt spid="86"/>
                                        </p:tgtEl>
                                        <p:attrNameLst>
                                          <p:attrName>ppt_h</p:attrName>
                                        </p:attrNameLst>
                                      </p:cBhvr>
                                      <p:tavLst>
                                        <p:tav tm="0">
                                          <p:val>
                                            <p:fltVal val="0"/>
                                          </p:val>
                                        </p:tav>
                                        <p:tav tm="100000">
                                          <p:val>
                                            <p:strVal val="#ppt_h"/>
                                          </p:val>
                                        </p:tav>
                                      </p:tavLst>
                                    </p:anim>
                                    <p:anim calcmode="lin" valueType="num">
                                      <p:cBhvr>
                                        <p:cTn id="85" dur="300" fill="hold"/>
                                        <p:tgtEl>
                                          <p:spTgt spid="86"/>
                                        </p:tgtEl>
                                        <p:attrNameLst>
                                          <p:attrName>style.rotation</p:attrName>
                                        </p:attrNameLst>
                                      </p:cBhvr>
                                      <p:tavLst>
                                        <p:tav tm="0">
                                          <p:val>
                                            <p:fltVal val="90"/>
                                          </p:val>
                                        </p:tav>
                                        <p:tav tm="100000">
                                          <p:val>
                                            <p:fltVal val="0"/>
                                          </p:val>
                                        </p:tav>
                                      </p:tavLst>
                                    </p:anim>
                                    <p:animEffect transition="in" filter="fade">
                                      <p:cBhvr>
                                        <p:cTn id="86" dur="3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autoUpdateAnimBg="0"/>
      <p:bldP spid="74" grpId="0" animBg="1"/>
      <p:bldP spid="75" grpId="0" animBg="1" autoUpdateAnimBg="0"/>
      <p:bldP spid="76" grpId="0" animBg="1" autoUpdateAnimBg="0"/>
      <p:bldP spid="77" grpId="0" animBg="1"/>
      <p:bldP spid="78" grpId="0" animBg="1"/>
      <p:bldP spid="79" grpId="0" animBg="1" autoUpdateAnimBg="0"/>
      <p:bldP spid="80" grpId="0" autoUpdateAnimBg="0"/>
      <p:bldP spid="81" grpId="0" autoUpdateAnimBg="0"/>
      <p:bldP spid="82" grpId="0" autoUpdateAnimBg="0"/>
      <p:bldP spid="83" grpId="0" animBg="1"/>
      <p:bldP spid="84" grpId="0" animBg="1" autoUpdateAnimBg="0"/>
      <p:bldP spid="85" grpId="0" animBg="1" autoUpdateAnimBg="0"/>
      <p:bldP spid="86" grpId="0" autoUpdateAnimBg="0"/>
      <p:bldP spid="87"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410"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17411" name="Line 12"/>
          <p:cNvSpPr>
            <a:spLocks noChangeShapeType="1"/>
          </p:cNvSpPr>
          <p:nvPr/>
        </p:nvSpPr>
        <p:spPr bwMode="auto">
          <a:xfrm>
            <a:off x="4195763" y="2740025"/>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2" name="TextBox 77"/>
          <p:cNvSpPr txBox="1">
            <a:spLocks noChangeArrowheads="1"/>
          </p:cNvSpPr>
          <p:nvPr/>
        </p:nvSpPr>
        <p:spPr bwMode="auto">
          <a:xfrm>
            <a:off x="4602163" y="2852738"/>
            <a:ext cx="31686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200" b="1" dirty="0" smtClean="0">
                <a:solidFill>
                  <a:srgbClr val="004C54"/>
                </a:solidFill>
                <a:latin typeface="微软雅黑" panose="020B0503020204020204" pitchFamily="34" charset="-122"/>
                <a:ea typeface="微软雅黑" panose="020B0503020204020204" pitchFamily="34" charset="-122"/>
              </a:rPr>
              <a:t>研究方案</a:t>
            </a:r>
            <a:endParaRPr lang="zh-CN" altLang="en-US" sz="4200" b="1" dirty="0">
              <a:solidFill>
                <a:srgbClr val="004C54"/>
              </a:solidFill>
              <a:latin typeface="微软雅黑" panose="020B0503020204020204" pitchFamily="34" charset="-122"/>
              <a:ea typeface="微软雅黑" panose="020B0503020204020204" pitchFamily="34" charset="-122"/>
            </a:endParaRPr>
          </a:p>
        </p:txBody>
      </p:sp>
      <p:sp>
        <p:nvSpPr>
          <p:cNvPr id="17413"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2</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17414" name="Oval 39"/>
          <p:cNvSpPr>
            <a:spLocks noChangeAspect="1" noChangeArrowheads="1"/>
          </p:cNvSpPr>
          <p:nvPr/>
        </p:nvSpPr>
        <p:spPr bwMode="auto">
          <a:xfrm>
            <a:off x="3252788" y="5622925"/>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17" name="TextBox 83"/>
          <p:cNvSpPr txBox="1">
            <a:spLocks noChangeArrowheads="1"/>
          </p:cNvSpPr>
          <p:nvPr/>
        </p:nvSpPr>
        <p:spPr bwMode="auto">
          <a:xfrm>
            <a:off x="3402013" y="5472113"/>
            <a:ext cx="4712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FFFFFF"/>
                </a:solidFill>
                <a:latin typeface="微软雅黑" panose="020B0503020204020204" pitchFamily="34" charset="-122"/>
                <a:ea typeface="微软雅黑" panose="020B0503020204020204" pitchFamily="34" charset="-122"/>
              </a:rPr>
              <a:t>基于</a:t>
            </a:r>
            <a:r>
              <a:rPr lang="en-US" altLang="zh-CN" sz="2400" dirty="0" smtClean="0">
                <a:solidFill>
                  <a:srgbClr val="FFFFFF"/>
                </a:solidFill>
                <a:latin typeface="微软雅黑" panose="020B0503020204020204" pitchFamily="34" charset="-122"/>
                <a:ea typeface="微软雅黑" panose="020B0503020204020204" pitchFamily="34" charset="-122"/>
              </a:rPr>
              <a:t>Spark</a:t>
            </a:r>
            <a:r>
              <a:rPr lang="zh-CN" altLang="en-US" sz="2400" dirty="0" smtClean="0">
                <a:solidFill>
                  <a:srgbClr val="FFFFFF"/>
                </a:solidFill>
                <a:latin typeface="微软雅黑" panose="020B0503020204020204" pitchFamily="34" charset="-122"/>
                <a:ea typeface="微软雅黑" panose="020B0503020204020204" pitchFamily="34" charset="-122"/>
              </a:rPr>
              <a:t>的时序大数据分析方案</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7422" name="Freeform 13"/>
          <p:cNvSpPr>
            <a:spLocks noEditPoints="1"/>
          </p:cNvSpPr>
          <p:nvPr/>
        </p:nvSpPr>
        <p:spPr bwMode="auto">
          <a:xfrm>
            <a:off x="5441950" y="830263"/>
            <a:ext cx="1489075" cy="1398587"/>
          </a:xfrm>
          <a:custGeom>
            <a:avLst/>
            <a:gdLst>
              <a:gd name="T0" fmla="*/ 0 w 957"/>
              <a:gd name="T1" fmla="*/ 826510 h 885"/>
              <a:gd name="T2" fmla="*/ 572601 w 957"/>
              <a:gd name="T3" fmla="*/ 1398587 h 885"/>
              <a:gd name="T4" fmla="*/ 1003609 w 957"/>
              <a:gd name="T5" fmla="*/ 1322731 h 885"/>
              <a:gd name="T6" fmla="*/ 905582 w 957"/>
              <a:gd name="T7" fmla="*/ 617907 h 885"/>
              <a:gd name="T8" fmla="*/ 882242 w 957"/>
              <a:gd name="T9" fmla="*/ 1299027 h 885"/>
              <a:gd name="T10" fmla="*/ 585049 w 957"/>
              <a:gd name="T11" fmla="*/ 1171020 h 885"/>
              <a:gd name="T12" fmla="*/ 504138 w 957"/>
              <a:gd name="T13" fmla="*/ 815447 h 885"/>
              <a:gd name="T14" fmla="*/ 102695 w 957"/>
              <a:gd name="T15" fmla="*/ 804385 h 885"/>
              <a:gd name="T16" fmla="*/ 115143 w 957"/>
              <a:gd name="T17" fmla="*/ 256013 h 885"/>
              <a:gd name="T18" fmla="*/ 585049 w 957"/>
              <a:gd name="T19" fmla="*/ 145390 h 885"/>
              <a:gd name="T20" fmla="*/ 0 w 957"/>
              <a:gd name="T21" fmla="*/ 244950 h 885"/>
              <a:gd name="T22" fmla="*/ 837118 w 957"/>
              <a:gd name="T23" fmla="*/ 287619 h 885"/>
              <a:gd name="T24" fmla="*/ 785771 w 957"/>
              <a:gd name="T25" fmla="*/ 229147 h 885"/>
              <a:gd name="T26" fmla="*/ 826227 w 957"/>
              <a:gd name="T27" fmla="*/ 194380 h 885"/>
              <a:gd name="T28" fmla="*/ 928921 w 957"/>
              <a:gd name="T29" fmla="*/ 194380 h 885"/>
              <a:gd name="T30" fmla="*/ 970933 w 957"/>
              <a:gd name="T31" fmla="*/ 229147 h 885"/>
              <a:gd name="T32" fmla="*/ 919586 w 957"/>
              <a:gd name="T33" fmla="*/ 287619 h 885"/>
              <a:gd name="T34" fmla="*/ 970933 w 957"/>
              <a:gd name="T35" fmla="*/ 347671 h 885"/>
              <a:gd name="T36" fmla="*/ 928921 w 957"/>
              <a:gd name="T37" fmla="*/ 382438 h 885"/>
              <a:gd name="T38" fmla="*/ 826227 w 957"/>
              <a:gd name="T39" fmla="*/ 382438 h 885"/>
              <a:gd name="T40" fmla="*/ 785771 w 957"/>
              <a:gd name="T41" fmla="*/ 347671 h 885"/>
              <a:gd name="T42" fmla="*/ 1213666 w 957"/>
              <a:gd name="T43" fmla="*/ 524668 h 885"/>
              <a:gd name="T44" fmla="*/ 1468847 w 957"/>
              <a:gd name="T45" fmla="*/ 858116 h 885"/>
              <a:gd name="T46" fmla="*/ 1366152 w 957"/>
              <a:gd name="T47" fmla="*/ 888142 h 885"/>
              <a:gd name="T48" fmla="*/ 1213666 w 957"/>
              <a:gd name="T49" fmla="*/ 524668 h 885"/>
              <a:gd name="T50" fmla="*/ 1061180 w 957"/>
              <a:gd name="T51" fmla="*/ 102721 h 885"/>
              <a:gd name="T52" fmla="*/ 1173211 w 957"/>
              <a:gd name="T53" fmla="*/ 523087 h 885"/>
              <a:gd name="T54" fmla="*/ 1121863 w 957"/>
              <a:gd name="T55" fmla="*/ 587881 h 885"/>
              <a:gd name="T56" fmla="*/ 1026948 w 957"/>
              <a:gd name="T57" fmla="*/ 504123 h 885"/>
              <a:gd name="T58" fmla="*/ 695524 w 957"/>
              <a:gd name="T59" fmla="*/ 102721 h 885"/>
              <a:gd name="T60" fmla="*/ 1000497 w 957"/>
              <a:gd name="T61" fmla="*/ 164354 h 885"/>
              <a:gd name="T62" fmla="*/ 756207 w 957"/>
              <a:gd name="T63" fmla="*/ 412465 h 885"/>
              <a:gd name="T64" fmla="*/ 476131 w 957"/>
              <a:gd name="T65" fmla="*/ 1216850 h 885"/>
              <a:gd name="T66" fmla="*/ 183606 w 957"/>
              <a:gd name="T67" fmla="*/ 915008 h 885"/>
              <a:gd name="T68" fmla="*/ 476131 w 957"/>
              <a:gd name="T69" fmla="*/ 1216850 h 885"/>
              <a:gd name="T70" fmla="*/ 171158 w 957"/>
              <a:gd name="T71" fmla="*/ 395081 h 885"/>
              <a:gd name="T72" fmla="*/ 585049 w 957"/>
              <a:gd name="T73" fmla="*/ 418786 h 885"/>
              <a:gd name="T74" fmla="*/ 371880 w 957"/>
              <a:gd name="T75" fmla="*/ 338189 h 885"/>
              <a:gd name="T76" fmla="*/ 171158 w 957"/>
              <a:gd name="T77" fmla="*/ 640031 h 885"/>
              <a:gd name="T78" fmla="*/ 188274 w 957"/>
              <a:gd name="T79" fmla="*/ 711146 h 885"/>
              <a:gd name="T80" fmla="*/ 589717 w 957"/>
              <a:gd name="T81" fmla="*/ 635290 h 885"/>
              <a:gd name="T82" fmla="*/ 171158 w 957"/>
              <a:gd name="T83" fmla="*/ 640031 h 885"/>
              <a:gd name="T84" fmla="*/ 171158 w 957"/>
              <a:gd name="T85" fmla="*/ 542051 h 885"/>
              <a:gd name="T86" fmla="*/ 589717 w 957"/>
              <a:gd name="T87" fmla="*/ 564176 h 885"/>
              <a:gd name="T88" fmla="*/ 613057 w 957"/>
              <a:gd name="T89" fmla="*/ 524668 h 885"/>
              <a:gd name="T90" fmla="*/ 367212 w 957"/>
              <a:gd name="T91" fmla="*/ 488320 h 885"/>
              <a:gd name="T92" fmla="*/ 171158 w 957"/>
              <a:gd name="T93" fmla="*/ 5183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Oval 39"/>
          <p:cNvSpPr>
            <a:spLocks noChangeAspect="1" noChangeArrowheads="1"/>
          </p:cNvSpPr>
          <p:nvPr/>
        </p:nvSpPr>
        <p:spPr bwMode="auto">
          <a:xfrm>
            <a:off x="3252788" y="6143774"/>
            <a:ext cx="173037"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2" name="TextBox 83"/>
          <p:cNvSpPr txBox="1">
            <a:spLocks noChangeArrowheads="1"/>
          </p:cNvSpPr>
          <p:nvPr/>
        </p:nvSpPr>
        <p:spPr bwMode="auto">
          <a:xfrm>
            <a:off x="3402014" y="5991374"/>
            <a:ext cx="2039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accent2"/>
                </a:solidFill>
                <a:latin typeface="微软雅黑" panose="020B0503020204020204" pitchFamily="34" charset="-122"/>
                <a:ea typeface="微软雅黑" panose="020B0503020204020204" pitchFamily="34" charset="-122"/>
              </a:rPr>
              <a:t>方案架构设计</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15" name="Oval 42"/>
          <p:cNvSpPr>
            <a:spLocks noChangeAspect="1" noChangeArrowheads="1"/>
          </p:cNvSpPr>
          <p:nvPr/>
        </p:nvSpPr>
        <p:spPr bwMode="auto">
          <a:xfrm>
            <a:off x="7029450" y="6142483"/>
            <a:ext cx="158750" cy="158750"/>
          </a:xfrm>
          <a:prstGeom prst="ellipse">
            <a:avLst/>
          </a:prstGeom>
          <a:solidFill>
            <a:schemeClr val="bg1"/>
          </a:solidFill>
          <a:ln w="28575">
            <a:solidFill>
              <a:schemeClr val="accent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6" name="TextBox 45"/>
          <p:cNvSpPr txBox="1">
            <a:spLocks noChangeArrowheads="1"/>
          </p:cNvSpPr>
          <p:nvPr/>
        </p:nvSpPr>
        <p:spPr bwMode="auto">
          <a:xfrm>
            <a:off x="7178675" y="5991671"/>
            <a:ext cx="2880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FFFFFF"/>
                </a:solidFill>
                <a:latin typeface="微软雅黑" panose="020B0503020204020204" pitchFamily="34" charset="-122"/>
                <a:ea typeface="微软雅黑" panose="020B0503020204020204" pitchFamily="34" charset="-122"/>
              </a:rPr>
              <a:t>效果</a:t>
            </a:r>
            <a:r>
              <a:rPr lang="zh-CN" altLang="en-US" sz="2400" dirty="0" smtClean="0">
                <a:solidFill>
                  <a:srgbClr val="FFFFFF"/>
                </a:solidFill>
                <a:latin typeface="微软雅黑" panose="020B0503020204020204" pitchFamily="34" charset="-122"/>
                <a:ea typeface="微软雅黑" panose="020B0503020204020204" pitchFamily="34" charset="-122"/>
              </a:rPr>
              <a:t>展示</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advTm="8561"/>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7"/>
          <p:cNvSpPr txBox="1">
            <a:spLocks noChangeArrowheads="1"/>
          </p:cNvSpPr>
          <p:nvPr/>
        </p:nvSpPr>
        <p:spPr bwMode="auto">
          <a:xfrm>
            <a:off x="1012825" y="176213"/>
            <a:ext cx="659860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2.1 </a:t>
            </a:r>
            <a:r>
              <a:rPr lang="zh-CN" altLang="en-US" sz="3000" b="1" dirty="0" smtClean="0">
                <a:solidFill>
                  <a:schemeClr val="accent1"/>
                </a:solidFill>
                <a:latin typeface="微软雅黑" panose="020B0503020204020204" pitchFamily="34" charset="-122"/>
                <a:ea typeface="微软雅黑" panose="020B0503020204020204" pitchFamily="34" charset="-122"/>
              </a:rPr>
              <a:t>基于</a:t>
            </a:r>
            <a:r>
              <a:rPr lang="en-US" altLang="zh-CN" sz="3000" b="1" dirty="0" smtClean="0">
                <a:solidFill>
                  <a:schemeClr val="accent1"/>
                </a:solidFill>
                <a:latin typeface="微软雅黑" panose="020B0503020204020204" pitchFamily="34" charset="-122"/>
                <a:ea typeface="微软雅黑" panose="020B0503020204020204" pitchFamily="34" charset="-122"/>
              </a:rPr>
              <a:t>Spark</a:t>
            </a:r>
            <a:r>
              <a:rPr lang="zh-CN" altLang="en-US" sz="3000" b="1" dirty="0" smtClean="0">
                <a:solidFill>
                  <a:schemeClr val="accent1"/>
                </a:solidFill>
                <a:latin typeface="微软雅黑" panose="020B0503020204020204" pitchFamily="34" charset="-122"/>
                <a:ea typeface="微软雅黑" panose="020B0503020204020204" pitchFamily="34" charset="-122"/>
              </a:rPr>
              <a:t>的时序大数据分析方案</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24"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Oval 7"/>
          <p:cNvSpPr>
            <a:spLocks noChangeArrowheads="1"/>
          </p:cNvSpPr>
          <p:nvPr/>
        </p:nvSpPr>
        <p:spPr bwMode="auto">
          <a:xfrm>
            <a:off x="1300164" y="2212976"/>
            <a:ext cx="2061914" cy="206191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TextBox 7"/>
          <p:cNvSpPr txBox="1">
            <a:spLocks noChangeArrowheads="1"/>
          </p:cNvSpPr>
          <p:nvPr/>
        </p:nvSpPr>
        <p:spPr bwMode="auto">
          <a:xfrm>
            <a:off x="1579438" y="2263775"/>
            <a:ext cx="817563"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b="1" dirty="0">
                <a:solidFill>
                  <a:schemeClr val="accent2"/>
                </a:solidFill>
                <a:latin typeface="微软雅黑" panose="020B0503020204020204" pitchFamily="34" charset="-122"/>
                <a:ea typeface="微软雅黑" panose="020B0503020204020204" pitchFamily="34" charset="-122"/>
              </a:rPr>
              <a:t>3</a:t>
            </a:r>
            <a:endParaRPr lang="zh-CN" altLang="en-US" sz="8000" b="1" dirty="0">
              <a:solidFill>
                <a:schemeClr val="accent2"/>
              </a:solidFill>
              <a:latin typeface="微软雅黑" panose="020B0503020204020204" pitchFamily="34" charset="-122"/>
              <a:ea typeface="微软雅黑" panose="020B0503020204020204" pitchFamily="34" charset="-122"/>
            </a:endParaRPr>
          </a:p>
        </p:txBody>
      </p:sp>
      <p:sp>
        <p:nvSpPr>
          <p:cNvPr id="13" name="TextBox 8"/>
          <p:cNvSpPr txBox="1">
            <a:spLocks noChangeArrowheads="1"/>
          </p:cNvSpPr>
          <p:nvPr/>
        </p:nvSpPr>
        <p:spPr bwMode="auto">
          <a:xfrm>
            <a:off x="1993925" y="3273425"/>
            <a:ext cx="1392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accent2"/>
                </a:solidFill>
                <a:latin typeface="微软雅黑" panose="020B0503020204020204" pitchFamily="34" charset="-122"/>
                <a:ea typeface="微软雅黑" panose="020B0503020204020204" pitchFamily="34" charset="-122"/>
              </a:rPr>
              <a:t>个层面</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14" name="Freeform 9"/>
          <p:cNvSpPr>
            <a:spLocks/>
          </p:cNvSpPr>
          <p:nvPr/>
        </p:nvSpPr>
        <p:spPr bwMode="auto">
          <a:xfrm>
            <a:off x="4578350" y="981075"/>
            <a:ext cx="2800495" cy="509588"/>
          </a:xfrm>
          <a:custGeom>
            <a:avLst/>
            <a:gdLst>
              <a:gd name="T0" fmla="*/ 0 w 2601"/>
              <a:gd name="T1" fmla="*/ 95903 h 627"/>
              <a:gd name="T2" fmla="*/ 2119313 w 2601"/>
              <a:gd name="T3" fmla="*/ 0 h 627"/>
              <a:gd name="T4" fmla="*/ 2119313 w 2601"/>
              <a:gd name="T5" fmla="*/ 420187 h 627"/>
              <a:gd name="T6" fmla="*/ 153999 w 2601"/>
              <a:gd name="T7" fmla="*/ 509588 h 627"/>
              <a:gd name="T8" fmla="*/ 0 w 2601"/>
              <a:gd name="T9" fmla="*/ 95903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8"/>
                </a:moveTo>
                <a:lnTo>
                  <a:pt x="2601" y="0"/>
                </a:lnTo>
                <a:lnTo>
                  <a:pt x="2601" y="517"/>
                </a:lnTo>
                <a:lnTo>
                  <a:pt x="189" y="627"/>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0"/>
          <p:cNvSpPr>
            <a:spLocks/>
          </p:cNvSpPr>
          <p:nvPr/>
        </p:nvSpPr>
        <p:spPr bwMode="auto">
          <a:xfrm>
            <a:off x="4413250" y="981075"/>
            <a:ext cx="2965595" cy="420688"/>
          </a:xfrm>
          <a:custGeom>
            <a:avLst/>
            <a:gdLst>
              <a:gd name="T0" fmla="*/ 0 w 2805"/>
              <a:gd name="T1" fmla="*/ 0 h 517"/>
              <a:gd name="T2" fmla="*/ 2284413 w 2805"/>
              <a:gd name="T3" fmla="*/ 0 h 517"/>
              <a:gd name="T4" fmla="*/ 2284413 w 2805"/>
              <a:gd name="T5" fmla="*/ 420688 h 517"/>
              <a:gd name="T6" fmla="*/ 166139 w 2805"/>
              <a:gd name="T7" fmla="*/ 420688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1"/>
          <p:cNvSpPr>
            <a:spLocks/>
          </p:cNvSpPr>
          <p:nvPr/>
        </p:nvSpPr>
        <p:spPr bwMode="auto">
          <a:xfrm>
            <a:off x="4578351" y="2854325"/>
            <a:ext cx="2560750" cy="508000"/>
          </a:xfrm>
          <a:custGeom>
            <a:avLst/>
            <a:gdLst>
              <a:gd name="T0" fmla="*/ 0 w 2601"/>
              <a:gd name="T1" fmla="*/ 95757 h 626"/>
              <a:gd name="T2" fmla="*/ 2119313 w 2601"/>
              <a:gd name="T3" fmla="*/ 0 h 626"/>
              <a:gd name="T4" fmla="*/ 2119313 w 2601"/>
              <a:gd name="T5" fmla="*/ 419546 h 626"/>
              <a:gd name="T6" fmla="*/ 153999 w 2601"/>
              <a:gd name="T7" fmla="*/ 508000 h 626"/>
              <a:gd name="T8" fmla="*/ 0 w 2601"/>
              <a:gd name="T9" fmla="*/ 95757 h 6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6">
                <a:moveTo>
                  <a:pt x="0" y="118"/>
                </a:moveTo>
                <a:lnTo>
                  <a:pt x="2601" y="0"/>
                </a:lnTo>
                <a:lnTo>
                  <a:pt x="2601" y="517"/>
                </a:lnTo>
                <a:lnTo>
                  <a:pt x="189" y="626"/>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Freeform 12"/>
          <p:cNvSpPr>
            <a:spLocks/>
          </p:cNvSpPr>
          <p:nvPr/>
        </p:nvSpPr>
        <p:spPr bwMode="auto">
          <a:xfrm>
            <a:off x="4413250" y="2854325"/>
            <a:ext cx="2725850" cy="419100"/>
          </a:xfrm>
          <a:custGeom>
            <a:avLst/>
            <a:gdLst>
              <a:gd name="T0" fmla="*/ 0 w 2805"/>
              <a:gd name="T1" fmla="*/ 0 h 517"/>
              <a:gd name="T2" fmla="*/ 2284413 w 2805"/>
              <a:gd name="T3" fmla="*/ 0 h 517"/>
              <a:gd name="T4" fmla="*/ 2284413 w 2805"/>
              <a:gd name="T5" fmla="*/ 419100 h 517"/>
              <a:gd name="T6" fmla="*/ 166139 w 2805"/>
              <a:gd name="T7" fmla="*/ 419100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13"/>
          <p:cNvSpPr>
            <a:spLocks/>
          </p:cNvSpPr>
          <p:nvPr/>
        </p:nvSpPr>
        <p:spPr bwMode="auto">
          <a:xfrm>
            <a:off x="4578350" y="4721225"/>
            <a:ext cx="2119313" cy="509588"/>
          </a:xfrm>
          <a:custGeom>
            <a:avLst/>
            <a:gdLst>
              <a:gd name="T0" fmla="*/ 0 w 2601"/>
              <a:gd name="T1" fmla="*/ 96716 h 627"/>
              <a:gd name="T2" fmla="*/ 2119313 w 2601"/>
              <a:gd name="T3" fmla="*/ 0 h 627"/>
              <a:gd name="T4" fmla="*/ 2119313 w 2601"/>
              <a:gd name="T5" fmla="*/ 420187 h 627"/>
              <a:gd name="T6" fmla="*/ 153999 w 2601"/>
              <a:gd name="T7" fmla="*/ 509588 h 627"/>
              <a:gd name="T8" fmla="*/ 0 w 2601"/>
              <a:gd name="T9" fmla="*/ 96716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9"/>
                </a:moveTo>
                <a:lnTo>
                  <a:pt x="2601" y="0"/>
                </a:lnTo>
                <a:lnTo>
                  <a:pt x="2601" y="517"/>
                </a:lnTo>
                <a:lnTo>
                  <a:pt x="189" y="627"/>
                </a:lnTo>
                <a:lnTo>
                  <a:pt x="0" y="11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14"/>
          <p:cNvSpPr>
            <a:spLocks/>
          </p:cNvSpPr>
          <p:nvPr/>
        </p:nvSpPr>
        <p:spPr bwMode="auto">
          <a:xfrm>
            <a:off x="4413250" y="4721225"/>
            <a:ext cx="2284413" cy="419100"/>
          </a:xfrm>
          <a:custGeom>
            <a:avLst/>
            <a:gdLst>
              <a:gd name="T0" fmla="*/ 0 w 2805"/>
              <a:gd name="T1" fmla="*/ 0 h 517"/>
              <a:gd name="T2" fmla="*/ 2284413 w 2805"/>
              <a:gd name="T3" fmla="*/ 0 h 517"/>
              <a:gd name="T4" fmla="*/ 2284413 w 2805"/>
              <a:gd name="T5" fmla="*/ 419100 h 517"/>
              <a:gd name="T6" fmla="*/ 166139 w 2805"/>
              <a:gd name="T7" fmla="*/ 419100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TextBox 17"/>
          <p:cNvSpPr txBox="1">
            <a:spLocks noChangeArrowheads="1"/>
          </p:cNvSpPr>
          <p:nvPr/>
        </p:nvSpPr>
        <p:spPr bwMode="auto">
          <a:xfrm>
            <a:off x="4724400" y="1023938"/>
            <a:ext cx="26544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smtClean="0">
                <a:solidFill>
                  <a:schemeClr val="accent2"/>
                </a:solidFill>
                <a:latin typeface="微软雅黑" panose="020B0503020204020204" pitchFamily="34" charset="-122"/>
                <a:ea typeface="微软雅黑" panose="020B0503020204020204" pitchFamily="34" charset="-122"/>
              </a:rPr>
              <a:t>HDFS</a:t>
            </a:r>
            <a:r>
              <a:rPr lang="zh-CN" altLang="en-US" sz="2000" dirty="0" smtClean="0">
                <a:solidFill>
                  <a:schemeClr val="accent2"/>
                </a:solidFill>
                <a:latin typeface="微软雅黑" panose="020B0503020204020204" pitchFamily="34" charset="-122"/>
                <a:ea typeface="微软雅黑" panose="020B0503020204020204" pitchFamily="34" charset="-122"/>
              </a:rPr>
              <a:t>分布式文件系统</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21" name="TextBox 18"/>
          <p:cNvSpPr txBox="1">
            <a:spLocks noChangeArrowheads="1"/>
          </p:cNvSpPr>
          <p:nvPr/>
        </p:nvSpPr>
        <p:spPr bwMode="auto">
          <a:xfrm>
            <a:off x="4724400" y="2852738"/>
            <a:ext cx="2414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smtClean="0">
                <a:solidFill>
                  <a:schemeClr val="accent2"/>
                </a:solidFill>
                <a:latin typeface="微软雅黑" panose="020B0503020204020204" pitchFamily="34" charset="-122"/>
                <a:ea typeface="微软雅黑" panose="020B0503020204020204" pitchFamily="34" charset="-122"/>
              </a:rPr>
              <a:t>Parquet</a:t>
            </a:r>
            <a:r>
              <a:rPr lang="zh-CN" altLang="en-US" sz="2000" dirty="0" smtClean="0">
                <a:solidFill>
                  <a:schemeClr val="accent2"/>
                </a:solidFill>
                <a:latin typeface="微软雅黑" panose="020B0503020204020204" pitchFamily="34" charset="-122"/>
                <a:ea typeface="微软雅黑" panose="020B0503020204020204" pitchFamily="34" charset="-122"/>
              </a:rPr>
              <a:t>列存储转化</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22" name="TextBox 19"/>
          <p:cNvSpPr txBox="1">
            <a:spLocks noChangeArrowheads="1"/>
          </p:cNvSpPr>
          <p:nvPr/>
        </p:nvSpPr>
        <p:spPr bwMode="auto">
          <a:xfrm>
            <a:off x="4724400" y="4749800"/>
            <a:ext cx="1945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smtClean="0">
                <a:solidFill>
                  <a:schemeClr val="accent2"/>
                </a:solidFill>
                <a:latin typeface="微软雅黑" panose="020B0503020204020204" pitchFamily="34" charset="-122"/>
                <a:ea typeface="微软雅黑" panose="020B0503020204020204" pitchFamily="34" charset="-122"/>
              </a:rPr>
              <a:t>Spark SQL</a:t>
            </a:r>
            <a:r>
              <a:rPr lang="zh-CN" altLang="en-US" sz="2000" dirty="0" smtClean="0">
                <a:solidFill>
                  <a:schemeClr val="accent2"/>
                </a:solidFill>
                <a:latin typeface="微软雅黑" panose="020B0503020204020204" pitchFamily="34" charset="-122"/>
                <a:ea typeface="微软雅黑" panose="020B0503020204020204" pitchFamily="34" charset="-122"/>
              </a:rPr>
              <a:t>查询</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32" name="TextBox 20"/>
          <p:cNvSpPr txBox="1">
            <a:spLocks noChangeArrowheads="1"/>
          </p:cNvSpPr>
          <p:nvPr/>
        </p:nvSpPr>
        <p:spPr bwMode="auto">
          <a:xfrm>
            <a:off x="4392613" y="1558925"/>
            <a:ext cx="66023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buFont typeface="Arial" panose="020B0604020202020204" pitchFamily="34" charset="0"/>
              <a:buChar char="•"/>
            </a:pPr>
            <a:r>
              <a:rPr lang="zh-CN" altLang="en-US" sz="1600" dirty="0" smtClean="0">
                <a:solidFill>
                  <a:schemeClr val="accent1"/>
                </a:solidFill>
                <a:latin typeface="+mj-ea"/>
                <a:ea typeface="+mj-ea"/>
              </a:rPr>
              <a:t>集群部署</a:t>
            </a:r>
            <a:endParaRPr lang="en-US" altLang="zh-CN" sz="1600" dirty="0" smtClean="0">
              <a:solidFill>
                <a:schemeClr val="accent1"/>
              </a:solidFill>
              <a:latin typeface="+mj-ea"/>
              <a:ea typeface="+mj-ea"/>
            </a:endParaRPr>
          </a:p>
          <a:p>
            <a:pPr marL="285750" indent="-285750" eaLnBrk="1" hangingPunct="1">
              <a:buFont typeface="Arial" panose="020B0604020202020204" pitchFamily="34" charset="0"/>
              <a:buChar char="•"/>
            </a:pPr>
            <a:r>
              <a:rPr lang="zh-CN" altLang="en-US" sz="1600" dirty="0" smtClean="0">
                <a:solidFill>
                  <a:schemeClr val="accent1"/>
                </a:solidFill>
                <a:latin typeface="+mj-ea"/>
                <a:ea typeface="+mj-ea"/>
              </a:rPr>
              <a:t>目录结构设计</a:t>
            </a:r>
            <a:endParaRPr lang="zh-CN" altLang="en-US" sz="1600" dirty="0">
              <a:solidFill>
                <a:schemeClr val="accent1"/>
              </a:solidFill>
              <a:latin typeface="+mj-ea"/>
              <a:ea typeface="+mj-ea"/>
            </a:endParaRPr>
          </a:p>
        </p:txBody>
      </p:sp>
      <p:sp>
        <p:nvSpPr>
          <p:cNvPr id="33" name="TextBox 21"/>
          <p:cNvSpPr txBox="1">
            <a:spLocks noChangeArrowheads="1"/>
          </p:cNvSpPr>
          <p:nvPr/>
        </p:nvSpPr>
        <p:spPr bwMode="auto">
          <a:xfrm>
            <a:off x="4392613" y="3402013"/>
            <a:ext cx="66023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buFont typeface="Arial" panose="020B0604020202020204" pitchFamily="34" charset="0"/>
              <a:buChar char="•"/>
            </a:pPr>
            <a:r>
              <a:rPr lang="zh-CN" altLang="en-US" sz="1600" dirty="0" smtClean="0">
                <a:solidFill>
                  <a:schemeClr val="accent1"/>
                </a:solidFill>
                <a:latin typeface="微软雅黑" panose="020B0503020204020204" pitchFamily="34" charset="-122"/>
                <a:ea typeface="微软雅黑" panose="020B0503020204020204" pitchFamily="34" charset="-122"/>
              </a:rPr>
              <a:t>数据模型设计</a:t>
            </a:r>
            <a:endParaRPr lang="en-US" altLang="zh-CN" sz="1600" dirty="0" smtClean="0">
              <a:solidFill>
                <a:schemeClr val="accent1"/>
              </a:solidFill>
              <a:latin typeface="微软雅黑" panose="020B0503020204020204" pitchFamily="34" charset="-122"/>
              <a:ea typeface="微软雅黑" panose="020B0503020204020204" pitchFamily="34" charset="-122"/>
            </a:endParaRPr>
          </a:p>
          <a:p>
            <a:pPr marL="285750" indent="-285750" eaLnBrk="1" hangingPunct="1">
              <a:buFont typeface="Arial" panose="020B0604020202020204" pitchFamily="34" charset="0"/>
              <a:buChar char="•"/>
            </a:pPr>
            <a:r>
              <a:rPr lang="zh-CN" altLang="en-US" sz="1600" dirty="0" smtClean="0">
                <a:solidFill>
                  <a:schemeClr val="accent1"/>
                </a:solidFill>
                <a:latin typeface="微软雅黑" panose="020B0503020204020204" pitchFamily="34" charset="-122"/>
                <a:ea typeface="微软雅黑" panose="020B0503020204020204" pitchFamily="34" charset="-122"/>
              </a:rPr>
              <a:t>将</a:t>
            </a:r>
            <a:r>
              <a:rPr lang="zh-CN" altLang="en-US" sz="1600" dirty="0">
                <a:solidFill>
                  <a:schemeClr val="accent1"/>
                </a:solidFill>
                <a:latin typeface="微软雅黑" panose="020B0503020204020204" pitchFamily="34" charset="-122"/>
                <a:ea typeface="微软雅黑" panose="020B0503020204020204" pitchFamily="34" charset="-122"/>
              </a:rPr>
              <a:t>数据源以</a:t>
            </a:r>
            <a:r>
              <a:rPr lang="en-US" altLang="zh-CN" sz="1600" dirty="0">
                <a:solidFill>
                  <a:schemeClr val="accent1"/>
                </a:solidFill>
                <a:latin typeface="微软雅黑" panose="020B0503020204020204" pitchFamily="34" charset="-122"/>
                <a:ea typeface="微软雅黑" panose="020B0503020204020204" pitchFamily="34" charset="-122"/>
              </a:rPr>
              <a:t>Parquet</a:t>
            </a:r>
            <a:r>
              <a:rPr lang="zh-CN" altLang="en-US" sz="1600" dirty="0">
                <a:solidFill>
                  <a:schemeClr val="accent1"/>
                </a:solidFill>
                <a:latin typeface="微软雅黑" panose="020B0503020204020204" pitchFamily="34" charset="-122"/>
                <a:ea typeface="微软雅黑" panose="020B0503020204020204" pitchFamily="34" charset="-122"/>
              </a:rPr>
              <a:t>列存储方式</a:t>
            </a:r>
            <a:r>
              <a:rPr lang="zh-CN" altLang="en-US" sz="1600" dirty="0" smtClean="0">
                <a:solidFill>
                  <a:schemeClr val="accent1"/>
                </a:solidFill>
                <a:latin typeface="微软雅黑" panose="020B0503020204020204" pitchFamily="34" charset="-122"/>
                <a:ea typeface="微软雅黑" panose="020B0503020204020204" pitchFamily="34" charset="-122"/>
              </a:rPr>
              <a:t>进行压缩</a:t>
            </a:r>
            <a:endParaRPr lang="en-US" altLang="zh-CN" sz="1600" dirty="0" smtClean="0">
              <a:solidFill>
                <a:schemeClr val="accent1"/>
              </a:solidFill>
              <a:latin typeface="微软雅黑" panose="020B0503020204020204" pitchFamily="34" charset="-122"/>
              <a:ea typeface="微软雅黑" panose="020B0503020204020204" pitchFamily="34" charset="-122"/>
            </a:endParaRPr>
          </a:p>
          <a:p>
            <a:pPr marL="285750" indent="-285750" eaLnBrk="1" hangingPunct="1">
              <a:buFont typeface="Arial" panose="020B0604020202020204" pitchFamily="34" charset="0"/>
              <a:buChar char="•"/>
            </a:pPr>
            <a:r>
              <a:rPr lang="zh-CN" altLang="en-US" sz="1600" dirty="0" smtClean="0">
                <a:solidFill>
                  <a:schemeClr val="accent1"/>
                </a:solidFill>
                <a:latin typeface="微软雅黑" panose="020B0503020204020204" pitchFamily="34" charset="-122"/>
                <a:ea typeface="微软雅黑" panose="020B0503020204020204" pitchFamily="34" charset="-122"/>
              </a:rPr>
              <a:t>实现</a:t>
            </a:r>
            <a:r>
              <a:rPr lang="zh-CN" altLang="en-US" sz="1600" dirty="0">
                <a:solidFill>
                  <a:schemeClr val="accent1"/>
                </a:solidFill>
                <a:latin typeface="微软雅黑" panose="020B0503020204020204" pitchFamily="34" charset="-122"/>
                <a:ea typeface="微软雅黑" panose="020B0503020204020204" pitchFamily="34" charset="-122"/>
              </a:rPr>
              <a:t>轻量级存储、高性能</a:t>
            </a:r>
            <a:r>
              <a:rPr lang="zh-CN" altLang="en-US" sz="1600" dirty="0" smtClean="0">
                <a:solidFill>
                  <a:schemeClr val="accent1"/>
                </a:solidFill>
                <a:latin typeface="微软雅黑" panose="020B0503020204020204" pitchFamily="34" charset="-122"/>
                <a:ea typeface="微软雅黑" panose="020B0503020204020204" pitchFamily="34" charset="-122"/>
              </a:rPr>
              <a:t>查询</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34" name="TextBox 22"/>
          <p:cNvSpPr txBox="1">
            <a:spLocks noChangeArrowheads="1"/>
          </p:cNvSpPr>
          <p:nvPr/>
        </p:nvSpPr>
        <p:spPr bwMode="auto">
          <a:xfrm>
            <a:off x="4392613" y="5351463"/>
            <a:ext cx="6746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buFont typeface="Arial" panose="020B0604020202020204" pitchFamily="34" charset="0"/>
              <a:buChar char="•"/>
            </a:pPr>
            <a:r>
              <a:rPr lang="zh-CN" altLang="en-US" sz="1600" dirty="0" smtClean="0">
                <a:solidFill>
                  <a:schemeClr val="accent1"/>
                </a:solidFill>
                <a:latin typeface="微软雅黑" panose="020B0503020204020204" pitchFamily="34" charset="-122"/>
                <a:ea typeface="微软雅黑" panose="020B0503020204020204" pitchFamily="34" charset="-122"/>
              </a:rPr>
              <a:t>实现对</a:t>
            </a:r>
            <a:r>
              <a:rPr lang="en-US" altLang="zh-CN" sz="1600" dirty="0" smtClean="0">
                <a:solidFill>
                  <a:schemeClr val="accent1"/>
                </a:solidFill>
                <a:latin typeface="微软雅黑" panose="020B0503020204020204" pitchFamily="34" charset="-122"/>
                <a:ea typeface="微软雅黑" panose="020B0503020204020204" pitchFamily="34" charset="-122"/>
              </a:rPr>
              <a:t>Parquet</a:t>
            </a:r>
            <a:r>
              <a:rPr lang="zh-CN" altLang="en-US" sz="1600" dirty="0" smtClean="0">
                <a:solidFill>
                  <a:schemeClr val="accent1"/>
                </a:solidFill>
                <a:latin typeface="微软雅黑" panose="020B0503020204020204" pitchFamily="34" charset="-122"/>
                <a:ea typeface="微软雅黑" panose="020B0503020204020204" pitchFamily="34" charset="-122"/>
              </a:rPr>
              <a:t>文件的查询</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2789613"/>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up)">
                                      <p:cBhvr>
                                        <p:cTn id="10" dur="500"/>
                                        <p:tgtEl>
                                          <p:spTgt spid="3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P spid="33" grpId="0" autoUpdateAnimBg="0"/>
      <p:bldP spid="3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p:cNvSpPr txBox="1">
            <a:spLocks noChangeArrowheads="1"/>
          </p:cNvSpPr>
          <p:nvPr/>
        </p:nvSpPr>
        <p:spPr bwMode="auto">
          <a:xfrm>
            <a:off x="1012825" y="176213"/>
            <a:ext cx="49859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accent1"/>
                </a:solidFill>
                <a:latin typeface="微软雅黑" panose="020B0503020204020204" pitchFamily="34" charset="-122"/>
                <a:ea typeface="微软雅黑" panose="020B0503020204020204" pitchFamily="34" charset="-122"/>
              </a:rPr>
              <a:t>2.1.1 HDFS</a:t>
            </a:r>
            <a:r>
              <a:rPr lang="zh-CN" altLang="en-US" sz="3000" b="1" dirty="0" smtClean="0">
                <a:solidFill>
                  <a:schemeClr val="accent1"/>
                </a:solidFill>
                <a:latin typeface="微软雅黑" panose="020B0503020204020204" pitchFamily="34" charset="-122"/>
                <a:ea typeface="微软雅黑" panose="020B0503020204020204" pitchFamily="34" charset="-122"/>
              </a:rPr>
              <a:t>分布式文件系统</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8435" name="Freeform 5"/>
          <p:cNvSpPr>
            <a:spLocks/>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011360191"/>
              </p:ext>
            </p:extLst>
          </p:nvPr>
        </p:nvGraphicFramePr>
        <p:xfrm>
          <a:off x="427038" y="1332857"/>
          <a:ext cx="3151063" cy="3272258"/>
        </p:xfrm>
        <a:graphic>
          <a:graphicData uri="http://schemas.openxmlformats.org/presentationml/2006/ole">
            <mc:AlternateContent xmlns:mc="http://schemas.openxmlformats.org/markup-compatibility/2006">
              <mc:Choice xmlns:v="urn:schemas-microsoft-com:vml" Requires="v">
                <p:oleObj spid="_x0000_s1304" name="Visio" r:id="rId3" imgW="3514695" imgH="3638572" progId="Visio.Drawing.15">
                  <p:embed/>
                </p:oleObj>
              </mc:Choice>
              <mc:Fallback>
                <p:oleObj name="Visio" r:id="rId3" imgW="3514695" imgH="3638572" progId="Visio.Drawing.15">
                  <p:embed/>
                  <p:pic>
                    <p:nvPicPr>
                      <p:cNvPr id="0" name="Object 1"/>
                      <p:cNvPicPr>
                        <a:picLocks noChangeAspect="1" noChangeArrowheads="1"/>
                      </p:cNvPicPr>
                      <p:nvPr/>
                    </p:nvPicPr>
                    <p:blipFill>
                      <a:blip r:embed="rId4"/>
                      <a:srcRect/>
                      <a:stretch>
                        <a:fillRect/>
                      </a:stretch>
                    </p:blipFill>
                    <p:spPr bwMode="auto">
                      <a:xfrm>
                        <a:off x="427038" y="1332857"/>
                        <a:ext cx="3151063" cy="3272258"/>
                      </a:xfrm>
                      <a:prstGeom prst="rect">
                        <a:avLst/>
                      </a:prstGeom>
                      <a:noFill/>
                    </p:spPr>
                  </p:pic>
                </p:oleObj>
              </mc:Fallback>
            </mc:AlternateContent>
          </a:graphicData>
        </a:graphic>
      </p:graphicFrame>
      <p:sp>
        <p:nvSpPr>
          <p:cNvPr id="26" name="Freeform 10"/>
          <p:cNvSpPr>
            <a:spLocks/>
          </p:cNvSpPr>
          <p:nvPr/>
        </p:nvSpPr>
        <p:spPr bwMode="auto">
          <a:xfrm>
            <a:off x="6045200" y="1060450"/>
            <a:ext cx="4154488" cy="5043488"/>
          </a:xfrm>
          <a:custGeom>
            <a:avLst/>
            <a:gdLst>
              <a:gd name="T0" fmla="*/ 147012 w 5228"/>
              <a:gd name="T1" fmla="*/ 0 h 6450"/>
              <a:gd name="T2" fmla="*/ 4008270 w 5228"/>
              <a:gd name="T3" fmla="*/ 0 h 6450"/>
              <a:gd name="T4" fmla="*/ 4154488 w 5228"/>
              <a:gd name="T5" fmla="*/ 143876 h 6450"/>
              <a:gd name="T6" fmla="*/ 4154488 w 5228"/>
              <a:gd name="T7" fmla="*/ 4899612 h 6450"/>
              <a:gd name="T8" fmla="*/ 4008270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headEnd/>
            <a:tailEnd/>
          </a:ln>
        </p:spPr>
        <p:txBody>
          <a:bodyPr/>
          <a:lstStyle/>
          <a:p>
            <a:endParaRPr lang="zh-CN" altLang="en-US"/>
          </a:p>
        </p:txBody>
      </p:sp>
      <p:sp>
        <p:nvSpPr>
          <p:cNvPr id="27" name="Freeform 11"/>
          <p:cNvSpPr>
            <a:spLocks/>
          </p:cNvSpPr>
          <p:nvPr/>
        </p:nvSpPr>
        <p:spPr bwMode="auto">
          <a:xfrm>
            <a:off x="5930900"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12"/>
          <p:cNvSpPr>
            <a:spLocks/>
          </p:cNvSpPr>
          <p:nvPr/>
        </p:nvSpPr>
        <p:spPr bwMode="auto">
          <a:xfrm>
            <a:off x="5930900"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TextBox 11"/>
          <p:cNvSpPr txBox="1">
            <a:spLocks noChangeArrowheads="1"/>
          </p:cNvSpPr>
          <p:nvPr/>
        </p:nvSpPr>
        <p:spPr bwMode="auto">
          <a:xfrm>
            <a:off x="6184900" y="1309688"/>
            <a:ext cx="20017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dirty="0" smtClean="0">
                <a:solidFill>
                  <a:schemeClr val="accent2"/>
                </a:solidFill>
                <a:latin typeface="微软雅黑" panose="020B0503020204020204" pitchFamily="34" charset="-122"/>
                <a:ea typeface="微软雅黑" panose="020B0503020204020204" pitchFamily="34" charset="-122"/>
              </a:rPr>
              <a:t>1. </a:t>
            </a:r>
            <a:r>
              <a:rPr lang="zh-CN" altLang="en-US" sz="2600" dirty="0" smtClean="0">
                <a:solidFill>
                  <a:schemeClr val="accent2"/>
                </a:solidFill>
                <a:latin typeface="微软雅黑" panose="020B0503020204020204" pitchFamily="34" charset="-122"/>
                <a:ea typeface="微软雅黑" panose="020B0503020204020204" pitchFamily="34" charset="-122"/>
              </a:rPr>
              <a:t>集群部署</a:t>
            </a:r>
            <a:endParaRPr lang="zh-CN" altLang="en-US" sz="2600" dirty="0">
              <a:solidFill>
                <a:schemeClr val="accent2"/>
              </a:solidFill>
              <a:latin typeface="微软雅黑" panose="020B0503020204020204" pitchFamily="34" charset="-122"/>
              <a:ea typeface="微软雅黑" panose="020B0503020204020204" pitchFamily="34" charset="-122"/>
            </a:endParaRPr>
          </a:p>
        </p:txBody>
      </p:sp>
      <p:sp>
        <p:nvSpPr>
          <p:cNvPr id="30" name="TextBox 13"/>
          <p:cNvSpPr txBox="1">
            <a:spLocks noChangeArrowheads="1"/>
          </p:cNvSpPr>
          <p:nvPr/>
        </p:nvSpPr>
        <p:spPr bwMode="auto">
          <a:xfrm>
            <a:off x="6196013" y="1997075"/>
            <a:ext cx="37908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dirty="0" smtClean="0">
                <a:solidFill>
                  <a:schemeClr val="accent1"/>
                </a:solidFill>
                <a:latin typeface="微软雅黑" panose="020B0503020204020204" pitchFamily="34" charset="-122"/>
                <a:ea typeface="微软雅黑" panose="020B0503020204020204" pitchFamily="34" charset="-122"/>
              </a:rPr>
              <a:t>IP</a:t>
            </a:r>
            <a:r>
              <a:rPr lang="zh-CN" altLang="en-US" b="1" dirty="0" smtClean="0">
                <a:solidFill>
                  <a:schemeClr val="accent1"/>
                </a:solidFill>
                <a:latin typeface="微软雅黑" panose="020B0503020204020204" pitchFamily="34" charset="-122"/>
                <a:ea typeface="微软雅黑" panose="020B0503020204020204" pitchFamily="34" charset="-122"/>
              </a:rPr>
              <a:t>地址</a:t>
            </a:r>
            <a:r>
              <a:rPr lang="zh-CN" altLang="en-US" dirty="0">
                <a:solidFill>
                  <a:schemeClr val="accent1"/>
                </a:solidFill>
                <a:latin typeface="微软雅黑" panose="020B0503020204020204" pitchFamily="34" charset="-122"/>
                <a:ea typeface="微软雅黑" panose="020B0503020204020204" pitchFamily="34" charset="-122"/>
              </a:rPr>
              <a:t>：各节点的</a:t>
            </a:r>
            <a:r>
              <a:rPr lang="en-US" altLang="zh-CN" dirty="0">
                <a:solidFill>
                  <a:schemeClr val="accent1"/>
                </a:solidFill>
                <a:latin typeface="微软雅黑" panose="020B0503020204020204" pitchFamily="34" charset="-122"/>
                <a:ea typeface="微软雅黑" panose="020B0503020204020204" pitchFamily="34" charset="-122"/>
              </a:rPr>
              <a:t>IP</a:t>
            </a:r>
            <a:r>
              <a:rPr lang="zh-CN" altLang="en-US" dirty="0">
                <a:solidFill>
                  <a:schemeClr val="accent1"/>
                </a:solidFill>
                <a:latin typeface="微软雅黑" panose="020B0503020204020204" pitchFamily="34" charset="-122"/>
                <a:ea typeface="微软雅黑" panose="020B0503020204020204" pitchFamily="34" charset="-122"/>
              </a:rPr>
              <a:t>地址分别为：</a:t>
            </a:r>
            <a:r>
              <a:rPr lang="en-US" altLang="zh-CN" dirty="0">
                <a:solidFill>
                  <a:schemeClr val="accent1"/>
                </a:solidFill>
                <a:latin typeface="微软雅黑" panose="020B0503020204020204" pitchFamily="34" charset="-122"/>
                <a:ea typeface="微软雅黑" panose="020B0503020204020204" pitchFamily="34" charset="-122"/>
              </a:rPr>
              <a:t>192.168.160.128</a:t>
            </a:r>
            <a:r>
              <a:rPr lang="zh-CN" altLang="en-US" dirty="0">
                <a:solidFill>
                  <a:schemeClr val="accent1"/>
                </a:solidFill>
                <a:latin typeface="微软雅黑" panose="020B0503020204020204" pitchFamily="34" charset="-122"/>
                <a:ea typeface="微软雅黑" panose="020B0503020204020204" pitchFamily="34" charset="-122"/>
              </a:rPr>
              <a:t>（</a:t>
            </a:r>
            <a:r>
              <a:rPr lang="en-US" altLang="zh-CN" dirty="0" smtClean="0">
                <a:solidFill>
                  <a:schemeClr val="accent1"/>
                </a:solidFill>
                <a:latin typeface="微软雅黑" panose="020B0503020204020204" pitchFamily="34" charset="-122"/>
                <a:ea typeface="微软雅黑" panose="020B0503020204020204" pitchFamily="34" charset="-122"/>
              </a:rPr>
              <a:t>Master</a:t>
            </a:r>
            <a:r>
              <a:rPr lang="zh-CN" altLang="en-US" dirty="0" smtClean="0">
                <a:solidFill>
                  <a:schemeClr val="accent1"/>
                </a:solidFill>
                <a:latin typeface="微软雅黑" panose="020B0503020204020204" pitchFamily="34" charset="-122"/>
                <a:ea typeface="微软雅黑" panose="020B0503020204020204" pitchFamily="34" charset="-122"/>
              </a:rPr>
              <a:t>）</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algn="just" eaLnBrk="1" hangingPunct="1"/>
            <a:r>
              <a:rPr lang="en-US" altLang="zh-CN" dirty="0" smtClean="0">
                <a:solidFill>
                  <a:schemeClr val="accent1"/>
                </a:solidFill>
                <a:latin typeface="微软雅黑" panose="020B0503020204020204" pitchFamily="34" charset="-122"/>
                <a:ea typeface="微软雅黑" panose="020B0503020204020204" pitchFamily="34" charset="-122"/>
              </a:rPr>
              <a:t>192.168.160.129</a:t>
            </a:r>
            <a:r>
              <a:rPr lang="zh-CN" altLang="en-US" dirty="0">
                <a:solidFill>
                  <a:schemeClr val="accent1"/>
                </a:solidFill>
                <a:latin typeface="微软雅黑" panose="020B0503020204020204" pitchFamily="34" charset="-122"/>
                <a:ea typeface="微软雅黑" panose="020B0503020204020204" pitchFamily="34" charset="-122"/>
              </a:rPr>
              <a:t>（</a:t>
            </a:r>
            <a:r>
              <a:rPr lang="en-US" altLang="zh-CN" dirty="0">
                <a:solidFill>
                  <a:schemeClr val="accent1"/>
                </a:solidFill>
                <a:latin typeface="微软雅黑" panose="020B0503020204020204" pitchFamily="34" charset="-122"/>
                <a:ea typeface="微软雅黑" panose="020B0503020204020204" pitchFamily="34" charset="-122"/>
              </a:rPr>
              <a:t>Slave1</a:t>
            </a:r>
            <a:r>
              <a:rPr lang="zh-CN" altLang="en-US" dirty="0" smtClean="0">
                <a:solidFill>
                  <a:schemeClr val="accent1"/>
                </a:solidFill>
                <a:latin typeface="微软雅黑" panose="020B0503020204020204" pitchFamily="34" charset="-122"/>
                <a:ea typeface="微软雅黑" panose="020B0503020204020204" pitchFamily="34" charset="-122"/>
              </a:rPr>
              <a:t>）</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algn="just" eaLnBrk="1" hangingPunct="1"/>
            <a:r>
              <a:rPr lang="en-US" altLang="zh-CN" dirty="0" smtClean="0">
                <a:solidFill>
                  <a:schemeClr val="accent1"/>
                </a:solidFill>
                <a:latin typeface="微软雅黑" panose="020B0503020204020204" pitchFamily="34" charset="-122"/>
                <a:ea typeface="微软雅黑" panose="020B0503020204020204" pitchFamily="34" charset="-122"/>
              </a:rPr>
              <a:t>192.168.160.131</a:t>
            </a:r>
            <a:r>
              <a:rPr lang="zh-CN" altLang="en-US" dirty="0">
                <a:solidFill>
                  <a:schemeClr val="accent1"/>
                </a:solidFill>
                <a:latin typeface="微软雅黑" panose="020B0503020204020204" pitchFamily="34" charset="-122"/>
                <a:ea typeface="微软雅黑" panose="020B0503020204020204" pitchFamily="34" charset="-122"/>
              </a:rPr>
              <a:t>（</a:t>
            </a:r>
            <a:r>
              <a:rPr lang="en-US" altLang="zh-CN" dirty="0">
                <a:solidFill>
                  <a:schemeClr val="accent1"/>
                </a:solidFill>
                <a:latin typeface="微软雅黑" panose="020B0503020204020204" pitchFamily="34" charset="-122"/>
                <a:ea typeface="微软雅黑" panose="020B0503020204020204" pitchFamily="34" charset="-122"/>
              </a:rPr>
              <a:t>Slave2</a:t>
            </a:r>
            <a:r>
              <a:rPr lang="zh-CN" altLang="en-US" dirty="0" smtClean="0">
                <a:solidFill>
                  <a:schemeClr val="accent1"/>
                </a:solidFill>
                <a:latin typeface="微软雅黑" panose="020B0503020204020204" pitchFamily="34" charset="-122"/>
                <a:ea typeface="微软雅黑" panose="020B0503020204020204" pitchFamily="34" charset="-122"/>
              </a:rPr>
              <a:t>）</a:t>
            </a:r>
            <a:endParaRPr lang="zh-CN" altLang="en-US" dirty="0">
              <a:solidFill>
                <a:schemeClr val="accent1"/>
              </a:solidFill>
              <a:latin typeface="微软雅黑" panose="020B0503020204020204" pitchFamily="34" charset="-122"/>
              <a:ea typeface="微软雅黑" panose="020B0503020204020204" pitchFamily="34" charset="-122"/>
            </a:endParaRPr>
          </a:p>
          <a:p>
            <a:pPr algn="just" eaLnBrk="1" hangingPunct="1"/>
            <a:endParaRPr lang="en-US" altLang="zh-CN" b="1" dirty="0" smtClean="0">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dirty="0" smtClean="0">
                <a:solidFill>
                  <a:schemeClr val="accent1"/>
                </a:solidFill>
                <a:latin typeface="微软雅黑" panose="020B0503020204020204" pitchFamily="34" charset="-122"/>
                <a:ea typeface="微软雅黑" panose="020B0503020204020204" pitchFamily="34" charset="-122"/>
              </a:rPr>
              <a:t>虚拟机配置</a:t>
            </a:r>
            <a:r>
              <a:rPr lang="zh-CN" altLang="en-US" dirty="0" smtClean="0">
                <a:solidFill>
                  <a:schemeClr val="accent1"/>
                </a:solidFill>
                <a:latin typeface="微软雅黑" panose="020B0503020204020204" pitchFamily="34" charset="-122"/>
                <a:ea typeface="微软雅黑" panose="020B0503020204020204" pitchFamily="34" charset="-122"/>
              </a:rPr>
              <a:t>：</a:t>
            </a:r>
            <a:r>
              <a:rPr lang="en-US" altLang="zh-CN" dirty="0">
                <a:solidFill>
                  <a:schemeClr val="accent1"/>
                </a:solidFill>
                <a:latin typeface="微软雅黑" panose="020B0503020204020204" pitchFamily="34" charset="-122"/>
                <a:ea typeface="微软雅黑" panose="020B0503020204020204" pitchFamily="34" charset="-122"/>
              </a:rPr>
              <a:t>CentOs7</a:t>
            </a:r>
            <a:r>
              <a:rPr lang="zh-CN" altLang="en-US" dirty="0">
                <a:solidFill>
                  <a:schemeClr val="accent1"/>
                </a:solidFill>
                <a:latin typeface="微软雅黑" panose="020B0503020204020204" pitchFamily="34" charset="-122"/>
                <a:ea typeface="微软雅黑" panose="020B0503020204020204" pitchFamily="34" charset="-122"/>
              </a:rPr>
              <a:t>，单个虚拟机的配置</a:t>
            </a:r>
            <a:r>
              <a:rPr lang="en-US" altLang="zh-CN" dirty="0">
                <a:solidFill>
                  <a:schemeClr val="accent1"/>
                </a:solidFill>
                <a:latin typeface="微软雅黑" panose="020B0503020204020204" pitchFamily="34" charset="-122"/>
                <a:ea typeface="微软雅黑" panose="020B0503020204020204" pitchFamily="34" charset="-122"/>
              </a:rPr>
              <a:t>CPU</a:t>
            </a:r>
            <a:r>
              <a:rPr lang="zh-CN" altLang="en-US" dirty="0">
                <a:solidFill>
                  <a:schemeClr val="accent1"/>
                </a:solidFill>
                <a:latin typeface="微软雅黑" panose="020B0503020204020204" pitchFamily="34" charset="-122"/>
                <a:ea typeface="微软雅黑" panose="020B0503020204020204" pitchFamily="34" charset="-122"/>
              </a:rPr>
              <a:t>核数为</a:t>
            </a:r>
            <a:r>
              <a:rPr lang="en-US" altLang="zh-CN" dirty="0">
                <a:solidFill>
                  <a:schemeClr val="accent1"/>
                </a:solidFill>
                <a:latin typeface="微软雅黑" panose="020B0503020204020204" pitchFamily="34" charset="-122"/>
                <a:ea typeface="微软雅黑" panose="020B0503020204020204" pitchFamily="34" charset="-122"/>
              </a:rPr>
              <a:t>2</a:t>
            </a:r>
            <a:r>
              <a:rPr lang="zh-CN" altLang="en-US" dirty="0">
                <a:solidFill>
                  <a:schemeClr val="accent1"/>
                </a:solidFill>
                <a:latin typeface="微软雅黑" panose="020B0503020204020204" pitchFamily="34" charset="-122"/>
                <a:ea typeface="微软雅黑" panose="020B0503020204020204" pitchFamily="34" charset="-122"/>
              </a:rPr>
              <a:t>个，内存为</a:t>
            </a:r>
            <a:r>
              <a:rPr lang="en-US" altLang="zh-CN" dirty="0">
                <a:solidFill>
                  <a:schemeClr val="accent1"/>
                </a:solidFill>
                <a:latin typeface="微软雅黑" panose="020B0503020204020204" pitchFamily="34" charset="-122"/>
                <a:ea typeface="微软雅黑" panose="020B0503020204020204" pitchFamily="34" charset="-122"/>
              </a:rPr>
              <a:t>2G</a:t>
            </a:r>
            <a:r>
              <a:rPr lang="zh-CN" altLang="en-US" dirty="0">
                <a:solidFill>
                  <a:schemeClr val="accent1"/>
                </a:solidFill>
                <a:latin typeface="微软雅黑" panose="020B0503020204020204" pitchFamily="34" charset="-122"/>
                <a:ea typeface="微软雅黑" panose="020B0503020204020204" pitchFamily="34" charset="-122"/>
              </a:rPr>
              <a:t>，单个节点为</a:t>
            </a:r>
            <a:r>
              <a:rPr lang="en-US" altLang="zh-CN" dirty="0">
                <a:solidFill>
                  <a:schemeClr val="accent1"/>
                </a:solidFill>
                <a:latin typeface="微软雅黑" panose="020B0503020204020204" pitchFamily="34" charset="-122"/>
                <a:ea typeface="微软雅黑" panose="020B0503020204020204" pitchFamily="34" charset="-122"/>
              </a:rPr>
              <a:t>20G</a:t>
            </a:r>
            <a:r>
              <a:rPr lang="zh-CN" altLang="en-US" dirty="0">
                <a:solidFill>
                  <a:schemeClr val="accent1"/>
                </a:solidFill>
                <a:latin typeface="微软雅黑" panose="020B0503020204020204" pitchFamily="34" charset="-122"/>
                <a:ea typeface="微软雅黑" panose="020B0503020204020204" pitchFamily="34" charset="-122"/>
              </a:rPr>
              <a:t>的磁盘</a:t>
            </a:r>
            <a:r>
              <a:rPr lang="zh-CN" altLang="en-US" dirty="0" smtClean="0">
                <a:solidFill>
                  <a:schemeClr val="accent1"/>
                </a:solidFill>
                <a:latin typeface="微软雅黑" panose="020B0503020204020204" pitchFamily="34" charset="-122"/>
                <a:ea typeface="微软雅黑" panose="020B0503020204020204" pitchFamily="34" charset="-122"/>
              </a:rPr>
              <a:t>空间</a:t>
            </a:r>
            <a:endParaRPr lang="en-US" altLang="zh-CN" dirty="0">
              <a:solidFill>
                <a:schemeClr val="accent1"/>
              </a:solidFill>
              <a:latin typeface="微软雅黑" panose="020B0503020204020204" pitchFamily="34" charset="-122"/>
              <a:ea typeface="微软雅黑" panose="020B0503020204020204" pitchFamily="34" charset="-122"/>
            </a:endParaRPr>
          </a:p>
          <a:p>
            <a:pPr algn="just" eaLnBrk="1" hangingPunct="1"/>
            <a:endParaRPr lang="en-US" altLang="zh-CN" dirty="0">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dirty="0" smtClean="0">
                <a:solidFill>
                  <a:schemeClr val="accent1"/>
                </a:solidFill>
                <a:latin typeface="微软雅黑" panose="020B0503020204020204" pitchFamily="34" charset="-122"/>
                <a:ea typeface="微软雅黑" panose="020B0503020204020204" pitchFamily="34" charset="-122"/>
              </a:rPr>
              <a:t>接口设计</a:t>
            </a:r>
            <a:r>
              <a:rPr lang="zh-CN" altLang="en-US" dirty="0">
                <a:solidFill>
                  <a:schemeClr val="accent1"/>
                </a:solidFill>
                <a:latin typeface="微软雅黑" panose="020B0503020204020204" pitchFamily="34" charset="-122"/>
                <a:ea typeface="微软雅黑" panose="020B0503020204020204" pitchFamily="34" charset="-122"/>
              </a:rPr>
              <a:t>：文件目录生成、文件删除、文件读取、目录删除、显示指定目录下的所有文件、上传</a:t>
            </a:r>
            <a:r>
              <a:rPr lang="zh-CN" altLang="en-US" dirty="0" smtClean="0">
                <a:solidFill>
                  <a:schemeClr val="accent1"/>
                </a:solidFill>
                <a:latin typeface="微软雅黑" panose="020B0503020204020204" pitchFamily="34" charset="-122"/>
                <a:ea typeface="微软雅黑" panose="020B0503020204020204" pitchFamily="34" charset="-122"/>
              </a:rPr>
              <a:t>内容等常用接口</a:t>
            </a:r>
            <a:endParaRPr lang="zh-CN" altLang="en-US"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par>
    </p:tnLst>
  </p:timing>
</p:sld>
</file>

<file path=ppt/theme/theme1.xml><?xml version="1.0" encoding="utf-8"?>
<a:theme xmlns:a="http://schemas.openxmlformats.org/drawingml/2006/main" name="1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1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4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5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1360</TotalTime>
  <Pages>0</Pages>
  <Words>2204</Words>
  <Characters>0</Characters>
  <Application>Microsoft Office PowerPoint</Application>
  <DocSecurity>0</DocSecurity>
  <PresentationFormat>自定义</PresentationFormat>
  <Lines>0</Lines>
  <Paragraphs>292</Paragraphs>
  <Slides>48</Slides>
  <Notes>0</Notes>
  <HiddenSlides>0</HiddenSlides>
  <MMClips>0</MMClips>
  <ScaleCrop>false</ScaleCrop>
  <HeadingPairs>
    <vt:vector size="8" baseType="variant">
      <vt:variant>
        <vt:lpstr>已用的字体</vt:lpstr>
      </vt:variant>
      <vt:variant>
        <vt:i4>8</vt:i4>
      </vt:variant>
      <vt:variant>
        <vt:lpstr>主题</vt:lpstr>
      </vt:variant>
      <vt:variant>
        <vt:i4>5</vt:i4>
      </vt:variant>
      <vt:variant>
        <vt:lpstr>嵌入 OLE 服务器</vt:lpstr>
      </vt:variant>
      <vt:variant>
        <vt:i4>1</vt:i4>
      </vt:variant>
      <vt:variant>
        <vt:lpstr>幻灯片标题</vt:lpstr>
      </vt:variant>
      <vt:variant>
        <vt:i4>48</vt:i4>
      </vt:variant>
    </vt:vector>
  </HeadingPairs>
  <TitlesOfParts>
    <vt:vector size="62" baseType="lpstr">
      <vt:lpstr>仿宋_GB2312</vt:lpstr>
      <vt:lpstr>楷体</vt:lpstr>
      <vt:lpstr>宋体</vt:lpstr>
      <vt:lpstr>微软雅黑</vt:lpstr>
      <vt:lpstr>造字工房力黑（非商用）常规体</vt:lpstr>
      <vt:lpstr>Arial</vt:lpstr>
      <vt:lpstr>Calibri</vt:lpstr>
      <vt:lpstr>Wingdings</vt:lpstr>
      <vt:lpstr>1_默认设计模板</vt:lpstr>
      <vt:lpstr>2_默认设计模板</vt:lpstr>
      <vt:lpstr>3_默认设计模板</vt:lpstr>
      <vt:lpstr>4_默认设计模板</vt:lpstr>
      <vt:lpstr>5_默认设计模板</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tao tao</cp:lastModifiedBy>
  <cp:revision>1475</cp:revision>
  <dcterms:created xsi:type="dcterms:W3CDTF">2013-01-25T01:44:32Z</dcterms:created>
  <dcterms:modified xsi:type="dcterms:W3CDTF">2017-06-06T23:48:25Z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2052-9.1.0.5100</vt:lpwstr>
  </property>
</Properties>
</file>