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86" r:id="rId3"/>
    <p:sldMasterId id="2147483687" r:id="rId4"/>
    <p:sldMasterId id="2147483688" r:id="rId5"/>
  </p:sldMasterIdLst>
  <p:notesMasterIdLst>
    <p:notesMasterId r:id="rId32"/>
  </p:notesMasterIdLst>
  <p:sldIdLst>
    <p:sldId id="773" r:id="rId6"/>
    <p:sldId id="774" r:id="rId7"/>
    <p:sldId id="745" r:id="rId8"/>
    <p:sldId id="801" r:id="rId9"/>
    <p:sldId id="776" r:id="rId10"/>
    <p:sldId id="783" r:id="rId11"/>
    <p:sldId id="825" r:id="rId12"/>
    <p:sldId id="781" r:id="rId13"/>
    <p:sldId id="794" r:id="rId14"/>
    <p:sldId id="826" r:id="rId15"/>
    <p:sldId id="828" r:id="rId16"/>
    <p:sldId id="829" r:id="rId17"/>
    <p:sldId id="830" r:id="rId18"/>
    <p:sldId id="831" r:id="rId19"/>
    <p:sldId id="832" r:id="rId20"/>
    <p:sldId id="789" r:id="rId21"/>
    <p:sldId id="833" r:id="rId22"/>
    <p:sldId id="834" r:id="rId23"/>
    <p:sldId id="835" r:id="rId24"/>
    <p:sldId id="836" r:id="rId25"/>
    <p:sldId id="838" r:id="rId26"/>
    <p:sldId id="837" r:id="rId27"/>
    <p:sldId id="796" r:id="rId28"/>
    <p:sldId id="793" r:id="rId29"/>
    <p:sldId id="821" r:id="rId30"/>
    <p:sldId id="800" r:id="rId31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624" y="60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5F562C6-D8B0-4095-A25E-D9CE9D7EFE15}" type="datetimeFigureOut">
              <a:rPr lang="zh-CN" altLang="en-US"/>
              <a:pPr>
                <a:defRPr/>
              </a:pPr>
              <a:t>2017/4/20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5CCFDF2-94A1-4937-AF51-3EDE4104F6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54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8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1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295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7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6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54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29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1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12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5271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85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60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00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18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68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43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1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75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9866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9278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9918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21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74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409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905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03411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946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36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1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55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935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97962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9416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7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894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576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166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25469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159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8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854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00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9989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8805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60973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17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84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938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14.png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 userDrawn="1"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11610975" y="6410325"/>
            <a:ext cx="436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7F46562-68BC-4166-AFD2-089BC8F1B198}" type="slidenum">
              <a:rPr lang="zh-CN" altLang="en-US" sz="1600">
                <a:solidFill>
                  <a:schemeClr val="accent2"/>
                </a:solidFill>
              </a:rPr>
              <a:pPr algn="ctr" eaLnBrk="1" hangingPunct="1"/>
              <a:t>‹#›</a:t>
            </a:fld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ECLOGO-eff-0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PECLOGO-eff-0-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PPECLOGO-eff-0-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PECLOGO-eff-0-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PPECLOGO-eff-0-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PPECLOGO-eff-5-4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PPECLOGO-eff-5-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PPECLOGO-eff-5-4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2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3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4" descr="PPECLOGO-eff2-1-2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5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6" descr="PPECLOGO-eff2-1-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7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8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7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5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7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7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组合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9904" y="72837"/>
            <a:ext cx="1846733" cy="122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-94307" y="3041650"/>
            <a:ext cx="12363076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An </a:t>
            </a:r>
            <a:r>
              <a:rPr lang="en-US" altLang="zh-CN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Expressive and Interactive Visual Analytics System</a:t>
            </a:r>
            <a:endParaRPr lang="zh-CN" alt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7179" name="圆角矩形 46"/>
          <p:cNvSpPr>
            <a:spLocks noChangeArrowheads="1"/>
          </p:cNvSpPr>
          <p:nvPr/>
        </p:nvSpPr>
        <p:spPr bwMode="auto">
          <a:xfrm>
            <a:off x="4909542" y="4911373"/>
            <a:ext cx="2196951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7180" name="TextBox 47"/>
          <p:cNvSpPr txBox="1">
            <a:spLocks noChangeArrowheads="1"/>
          </p:cNvSpPr>
          <p:nvPr/>
        </p:nvSpPr>
        <p:spPr bwMode="auto">
          <a:xfrm>
            <a:off x="4933354" y="4797152"/>
            <a:ext cx="2149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Youxian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Tao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3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26" y="511515"/>
            <a:ext cx="3442209" cy="1584176"/>
          </a:xfrm>
          <a:prstGeom prst="rect">
            <a:avLst/>
          </a:prstGeom>
        </p:spPr>
      </p:pic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1705893" y="4006805"/>
            <a:ext cx="8784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Aditya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Parameswaran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Illinois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9" grpId="0" animBg="1" autoUpdateAnimBg="0"/>
      <p:bldP spid="7180" grpId="0" autoUpdateAnimBg="0"/>
      <p:bldP spid="7181" grpId="0" bldLvl="0" animBg="1" autoUpdateAnimBg="0"/>
      <p:bldP spid="7182" grpId="0" bldLvl="0" animBg="1" autoUpdateAnimBg="0"/>
      <p:bldP spid="7183" grpId="0" animBg="1"/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54232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en-US" altLang="zh-CN" sz="3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Zenvisage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Components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4138613" y="5477346"/>
            <a:ext cx="388937" cy="387350"/>
          </a:xfrm>
          <a:custGeom>
            <a:avLst/>
            <a:gdLst>
              <a:gd name="T0" fmla="*/ 104369 w 477"/>
              <a:gd name="T1" fmla="*/ 0 h 476"/>
              <a:gd name="T2" fmla="*/ 52184 w 477"/>
              <a:gd name="T3" fmla="*/ 193675 h 476"/>
              <a:gd name="T4" fmla="*/ 0 w 477"/>
              <a:gd name="T5" fmla="*/ 387350 h 476"/>
              <a:gd name="T6" fmla="*/ 194061 w 477"/>
              <a:gd name="T7" fmla="*/ 336083 h 476"/>
              <a:gd name="T8" fmla="*/ 388937 w 477"/>
              <a:gd name="T9" fmla="*/ 284002 h 476"/>
              <a:gd name="T10" fmla="*/ 246245 w 477"/>
              <a:gd name="T11" fmla="*/ 141594 h 476"/>
              <a:gd name="T12" fmla="*/ 104369 w 477"/>
              <a:gd name="T13" fmla="*/ 0 h 4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7" h="476">
                <a:moveTo>
                  <a:pt x="128" y="0"/>
                </a:moveTo>
                <a:lnTo>
                  <a:pt x="64" y="238"/>
                </a:lnTo>
                <a:lnTo>
                  <a:pt x="0" y="476"/>
                </a:lnTo>
                <a:lnTo>
                  <a:pt x="238" y="413"/>
                </a:lnTo>
                <a:lnTo>
                  <a:pt x="477" y="349"/>
                </a:lnTo>
                <a:lnTo>
                  <a:pt x="302" y="174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915275" y="5477346"/>
            <a:ext cx="387350" cy="387350"/>
          </a:xfrm>
          <a:custGeom>
            <a:avLst/>
            <a:gdLst>
              <a:gd name="T0" fmla="*/ 283407 w 477"/>
              <a:gd name="T1" fmla="*/ 0 h 476"/>
              <a:gd name="T2" fmla="*/ 335379 w 477"/>
              <a:gd name="T3" fmla="*/ 193675 h 476"/>
              <a:gd name="T4" fmla="*/ 387350 w 477"/>
              <a:gd name="T5" fmla="*/ 387350 h 476"/>
              <a:gd name="T6" fmla="*/ 193269 w 477"/>
              <a:gd name="T7" fmla="*/ 336083 h 476"/>
              <a:gd name="T8" fmla="*/ 0 w 477"/>
              <a:gd name="T9" fmla="*/ 284002 h 476"/>
              <a:gd name="T10" fmla="*/ 142110 w 477"/>
              <a:gd name="T11" fmla="*/ 141594 h 476"/>
              <a:gd name="T12" fmla="*/ 283407 w 477"/>
              <a:gd name="T13" fmla="*/ 0 h 4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7" h="476">
                <a:moveTo>
                  <a:pt x="349" y="0"/>
                </a:moveTo>
                <a:lnTo>
                  <a:pt x="413" y="238"/>
                </a:lnTo>
                <a:lnTo>
                  <a:pt x="477" y="476"/>
                </a:lnTo>
                <a:lnTo>
                  <a:pt x="238" y="413"/>
                </a:lnTo>
                <a:lnTo>
                  <a:pt x="0" y="349"/>
                </a:lnTo>
                <a:lnTo>
                  <a:pt x="175" y="174"/>
                </a:lnTo>
                <a:lnTo>
                  <a:pt x="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8612188" y="5278909"/>
            <a:ext cx="2398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8612188" y="5685309"/>
            <a:ext cx="34628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consists of a ZQL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compiler, a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parser, an optimizer, and a query executor, and is capable of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 any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ZQL query.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1284288" y="5278909"/>
            <a:ext cx="2398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661839" y="5685309"/>
            <a:ext cx="33483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lightweight web-client application that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runs completely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within a user’s browser.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3871913" y="3913659"/>
            <a:ext cx="2311400" cy="2312987"/>
          </a:xfrm>
          <a:custGeom>
            <a:avLst/>
            <a:gdLst>
              <a:gd name="T0" fmla="*/ 2311400 w 2839"/>
              <a:gd name="T1" fmla="*/ 2312987 h 2839"/>
              <a:gd name="T2" fmla="*/ 0 w 2839"/>
              <a:gd name="T3" fmla="*/ 0 h 2839"/>
              <a:gd name="T4" fmla="*/ 709947 w 2839"/>
              <a:gd name="T5" fmla="*/ 0 h 2839"/>
              <a:gd name="T6" fmla="*/ 2311400 w 2839"/>
              <a:gd name="T7" fmla="*/ 1602552 h 2839"/>
              <a:gd name="T8" fmla="*/ 2311400 w 2839"/>
              <a:gd name="T9" fmla="*/ 2312987 h 2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9" h="2839">
                <a:moveTo>
                  <a:pt x="2839" y="2839"/>
                </a:moveTo>
                <a:cubicBezTo>
                  <a:pt x="1288" y="2802"/>
                  <a:pt x="37" y="1551"/>
                  <a:pt x="0" y="0"/>
                </a:cubicBezTo>
                <a:lnTo>
                  <a:pt x="872" y="0"/>
                </a:lnTo>
                <a:cubicBezTo>
                  <a:pt x="909" y="1069"/>
                  <a:pt x="1770" y="1930"/>
                  <a:pt x="2839" y="1967"/>
                </a:cubicBezTo>
                <a:lnTo>
                  <a:pt x="2839" y="28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6300788" y="3913659"/>
            <a:ext cx="2311400" cy="2312987"/>
          </a:xfrm>
          <a:custGeom>
            <a:avLst/>
            <a:gdLst>
              <a:gd name="T0" fmla="*/ 2311400 w 2839"/>
              <a:gd name="T1" fmla="*/ 0 h 2839"/>
              <a:gd name="T2" fmla="*/ 0 w 2839"/>
              <a:gd name="T3" fmla="*/ 2312987 h 2839"/>
              <a:gd name="T4" fmla="*/ 0 w 2839"/>
              <a:gd name="T5" fmla="*/ 1602552 h 2839"/>
              <a:gd name="T6" fmla="*/ 1601453 w 2839"/>
              <a:gd name="T7" fmla="*/ 0 h 2839"/>
              <a:gd name="T8" fmla="*/ 2311400 w 2839"/>
              <a:gd name="T9" fmla="*/ 0 h 2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9" h="2839">
                <a:moveTo>
                  <a:pt x="2839" y="0"/>
                </a:moveTo>
                <a:cubicBezTo>
                  <a:pt x="2802" y="1551"/>
                  <a:pt x="1551" y="2802"/>
                  <a:pt x="0" y="2839"/>
                </a:cubicBezTo>
                <a:lnTo>
                  <a:pt x="0" y="1967"/>
                </a:lnTo>
                <a:cubicBezTo>
                  <a:pt x="1069" y="1930"/>
                  <a:pt x="1930" y="1069"/>
                  <a:pt x="1967" y="0"/>
                </a:cubicBezTo>
                <a:lnTo>
                  <a:pt x="28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21" y="980728"/>
            <a:ext cx="6696744" cy="32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5136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4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18E-6 -1.85185E-6 L -0.05805 -0.08541 " pathEditMode="relative" rAng="0" ptsTypes="AA">
                                      <p:cBhvr>
                                        <p:cTn id="35" dur="500" spd="-99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903" y="-428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252E-7 -1.85185E-6 L 0.06261 -0.08541 " pathEditMode="relative" rAng="0" ptsTypes="AA">
                                      <p:cBhvr>
                                        <p:cTn id="39" dur="500" spd="-99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24" y="-428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nimBg="1"/>
      <p:bldP spid="21" grpId="0" animBg="1"/>
      <p:bldP spid="21" grpId="1" animBg="1"/>
      <p:bldP spid="22" grpId="0" animBg="1"/>
      <p:bldP spid="22" grpId="1" animBg="1"/>
      <p:bldP spid="23" grpId="0" autoUpdateAnimBg="0"/>
      <p:bldP spid="24" grpId="0" autoUpdateAnimBg="0"/>
      <p:bldP spid="25" grpId="0" autoUpdateAnimBg="0"/>
      <p:bldP spid="26" grpId="0" autoUpdateAnimBg="0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9739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User Experience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9" y="764922"/>
            <a:ext cx="10441160" cy="59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8733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2757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754188" y="1961827"/>
            <a:ext cx="9040812" cy="2756352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35163" y="2132856"/>
            <a:ext cx="857408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zenvisage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ZQL queries are automatically parsed and executed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the back-end. The ZQL compiler translates ZQL queries into a combination of SQL queries to fetch the visualization collections and processing tasks to operate on them. We present a basic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graph-based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ZQL and then provide several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optimizations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the graph which reduce the overall runtime considerably.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1617663" y="1815777"/>
            <a:ext cx="528637" cy="530225"/>
          </a:xfrm>
          <a:custGeom>
            <a:avLst/>
            <a:gdLst>
              <a:gd name="T0" fmla="*/ 0 w 1446"/>
              <a:gd name="T1" fmla="*/ 0 h 1446"/>
              <a:gd name="T2" fmla="*/ 528637 w 1446"/>
              <a:gd name="T3" fmla="*/ 0 h 1446"/>
              <a:gd name="T4" fmla="*/ 528637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 flipH="1" flipV="1">
            <a:off x="10394279" y="4358983"/>
            <a:ext cx="528638" cy="530225"/>
          </a:xfrm>
          <a:custGeom>
            <a:avLst/>
            <a:gdLst>
              <a:gd name="T0" fmla="*/ 0 w 1446"/>
              <a:gd name="T1" fmla="*/ 0 h 1446"/>
              <a:gd name="T2" fmla="*/ 528638 w 1446"/>
              <a:gd name="T3" fmla="*/ 0 h 1446"/>
              <a:gd name="T4" fmla="*/ 528638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9252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8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2 0.0213 L 0.41507 0.21829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6" y="983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836E-6 4.44444E-6 L -0.3798 -0.17431 " pathEditMode="relative" rAng="0" ptsTypes="AA">
                                      <p:cBhvr>
                                        <p:cTn id="27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8990" y="-872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8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8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15" grpId="0" animBg="1" autoUpdateAnimBg="0"/>
      <p:bldP spid="17" grpId="0" animBg="1"/>
      <p:bldP spid="17" grpId="1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4794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Translation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1227138" y="764704"/>
            <a:ext cx="8327627" cy="3244949"/>
          </a:xfrm>
          <a:custGeom>
            <a:avLst/>
            <a:gdLst>
              <a:gd name="T0" fmla="*/ 147012 w 5228"/>
              <a:gd name="T1" fmla="*/ 0 h 6450"/>
              <a:gd name="T2" fmla="*/ 4008269 w 5228"/>
              <a:gd name="T3" fmla="*/ 0 h 6450"/>
              <a:gd name="T4" fmla="*/ 4154487 w 5228"/>
              <a:gd name="T5" fmla="*/ 143876 h 6450"/>
              <a:gd name="T6" fmla="*/ 4154487 w 5228"/>
              <a:gd name="T7" fmla="*/ 4899612 h 6450"/>
              <a:gd name="T8" fmla="*/ 4008269 w 5228"/>
              <a:gd name="T9" fmla="*/ 5043488 h 6450"/>
              <a:gd name="T10" fmla="*/ 147012 w 5228"/>
              <a:gd name="T11" fmla="*/ 5043488 h 6450"/>
              <a:gd name="T12" fmla="*/ 0 w 5228"/>
              <a:gd name="T13" fmla="*/ 4899612 h 6450"/>
              <a:gd name="T14" fmla="*/ 0 w 5228"/>
              <a:gd name="T15" fmla="*/ 143876 h 6450"/>
              <a:gd name="T16" fmla="*/ 147012 w 5228"/>
              <a:gd name="T17" fmla="*/ 0 h 64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28" h="6450">
                <a:moveTo>
                  <a:pt x="185" y="0"/>
                </a:moveTo>
                <a:lnTo>
                  <a:pt x="5044" y="0"/>
                </a:lnTo>
                <a:cubicBezTo>
                  <a:pt x="5146" y="0"/>
                  <a:pt x="5228" y="83"/>
                  <a:pt x="5228" y="184"/>
                </a:cubicBezTo>
                <a:lnTo>
                  <a:pt x="5228" y="6266"/>
                </a:lnTo>
                <a:cubicBezTo>
                  <a:pt x="5228" y="6367"/>
                  <a:pt x="5146" y="6450"/>
                  <a:pt x="5044" y="6450"/>
                </a:cubicBezTo>
                <a:lnTo>
                  <a:pt x="185" y="6450"/>
                </a:lnTo>
                <a:cubicBezTo>
                  <a:pt x="83" y="6450"/>
                  <a:pt x="0" y="6367"/>
                  <a:pt x="0" y="6266"/>
                </a:cubicBezTo>
                <a:lnTo>
                  <a:pt x="0" y="184"/>
                </a:lnTo>
                <a:cubicBezTo>
                  <a:pt x="0" y="83"/>
                  <a:pt x="83" y="0"/>
                  <a:pt x="185" y="0"/>
                </a:cubicBezTo>
                <a:close/>
              </a:path>
            </a:pathLst>
          </a:custGeom>
          <a:solidFill>
            <a:schemeClr val="tx2"/>
          </a:solidFill>
          <a:ln w="9525" cmpd="sng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1112838" y="909167"/>
            <a:ext cx="107950" cy="630237"/>
          </a:xfrm>
          <a:custGeom>
            <a:avLst/>
            <a:gdLst>
              <a:gd name="T0" fmla="*/ 107950 w 139"/>
              <a:gd name="T1" fmla="*/ 0 h 806"/>
              <a:gd name="T2" fmla="*/ 0 w 139"/>
              <a:gd name="T3" fmla="*/ 86012 h 806"/>
              <a:gd name="T4" fmla="*/ 0 w 139"/>
              <a:gd name="T5" fmla="*/ 630237 h 806"/>
              <a:gd name="T6" fmla="*/ 107950 w 139"/>
              <a:gd name="T7" fmla="*/ 544225 h 806"/>
              <a:gd name="T8" fmla="*/ 107950 w 139"/>
              <a:gd name="T9" fmla="*/ 0 h 8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1112837" y="994892"/>
            <a:ext cx="3329359" cy="544512"/>
          </a:xfrm>
          <a:custGeom>
            <a:avLst/>
            <a:gdLst>
              <a:gd name="T0" fmla="*/ 2794000 w 3591"/>
              <a:gd name="T1" fmla="*/ 0 h 696"/>
              <a:gd name="T2" fmla="*/ 0 w 3591"/>
              <a:gd name="T3" fmla="*/ 0 h 696"/>
              <a:gd name="T4" fmla="*/ 0 w 3591"/>
              <a:gd name="T5" fmla="*/ 544512 h 696"/>
              <a:gd name="T6" fmla="*/ 2794000 w 3591"/>
              <a:gd name="T7" fmla="*/ 544512 h 696"/>
              <a:gd name="T8" fmla="*/ 2632164 w 3591"/>
              <a:gd name="T9" fmla="*/ 276168 h 696"/>
              <a:gd name="T10" fmla="*/ 2794000 w 3591"/>
              <a:gd name="T11" fmla="*/ 0 h 6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412875" y="1701329"/>
            <a:ext cx="799787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Create a c-node or collection node for every collection of visualizations (including singleton collections).</a:t>
            </a:r>
          </a:p>
          <a:p>
            <a:pPr algn="just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(ii) Create a p-node or processor node for every optimization</a:t>
            </a:r>
          </a:p>
          <a:p>
            <a:pPr algn="just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(or process) in the Process column. </a:t>
            </a:r>
          </a:p>
          <a:p>
            <a:pPr algn="just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(iii) For each c-node, if any of its axis variables are derived as a result of a process, connect a directed edge from the corresponding p-node. </a:t>
            </a:r>
          </a:p>
          <a:p>
            <a:pPr algn="just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(iv) For each p-node, connect a directed edge from the c-node of each collection which appears in the process.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1366838" y="1013942"/>
            <a:ext cx="28654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Plan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(DAG)</a:t>
            </a:r>
            <a:endParaRPr lang="zh-CN" altLang="en-US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140" y="5733256"/>
            <a:ext cx="3643921" cy="108012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7" y="4073277"/>
            <a:ext cx="11518222" cy="16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079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15" grpId="0" animBg="1"/>
      <p:bldP spid="16" grpId="0" animBg="1"/>
      <p:bldP spid="17" grpId="0" animBg="1"/>
      <p:bldP spid="18" grpId="0" autoUpdateAnimBg="0"/>
      <p:bldP spid="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4215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Execution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1227138" y="1060450"/>
            <a:ext cx="8327627" cy="3160638"/>
          </a:xfrm>
          <a:custGeom>
            <a:avLst/>
            <a:gdLst>
              <a:gd name="T0" fmla="*/ 147012 w 5228"/>
              <a:gd name="T1" fmla="*/ 0 h 6450"/>
              <a:gd name="T2" fmla="*/ 4008269 w 5228"/>
              <a:gd name="T3" fmla="*/ 0 h 6450"/>
              <a:gd name="T4" fmla="*/ 4154487 w 5228"/>
              <a:gd name="T5" fmla="*/ 143876 h 6450"/>
              <a:gd name="T6" fmla="*/ 4154487 w 5228"/>
              <a:gd name="T7" fmla="*/ 4899612 h 6450"/>
              <a:gd name="T8" fmla="*/ 4008269 w 5228"/>
              <a:gd name="T9" fmla="*/ 5043488 h 6450"/>
              <a:gd name="T10" fmla="*/ 147012 w 5228"/>
              <a:gd name="T11" fmla="*/ 5043488 h 6450"/>
              <a:gd name="T12" fmla="*/ 0 w 5228"/>
              <a:gd name="T13" fmla="*/ 4899612 h 6450"/>
              <a:gd name="T14" fmla="*/ 0 w 5228"/>
              <a:gd name="T15" fmla="*/ 143876 h 6450"/>
              <a:gd name="T16" fmla="*/ 147012 w 5228"/>
              <a:gd name="T17" fmla="*/ 0 h 64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28" h="6450">
                <a:moveTo>
                  <a:pt x="185" y="0"/>
                </a:moveTo>
                <a:lnTo>
                  <a:pt x="5044" y="0"/>
                </a:lnTo>
                <a:cubicBezTo>
                  <a:pt x="5146" y="0"/>
                  <a:pt x="5228" y="83"/>
                  <a:pt x="5228" y="184"/>
                </a:cubicBezTo>
                <a:lnTo>
                  <a:pt x="5228" y="6266"/>
                </a:lnTo>
                <a:cubicBezTo>
                  <a:pt x="5228" y="6367"/>
                  <a:pt x="5146" y="6450"/>
                  <a:pt x="5044" y="6450"/>
                </a:cubicBezTo>
                <a:lnTo>
                  <a:pt x="185" y="6450"/>
                </a:lnTo>
                <a:cubicBezTo>
                  <a:pt x="83" y="6450"/>
                  <a:pt x="0" y="6367"/>
                  <a:pt x="0" y="6266"/>
                </a:cubicBezTo>
                <a:lnTo>
                  <a:pt x="0" y="184"/>
                </a:lnTo>
                <a:cubicBezTo>
                  <a:pt x="0" y="83"/>
                  <a:pt x="83" y="0"/>
                  <a:pt x="185" y="0"/>
                </a:cubicBezTo>
                <a:close/>
              </a:path>
            </a:pathLst>
          </a:custGeom>
          <a:solidFill>
            <a:schemeClr val="tx2"/>
          </a:solidFill>
          <a:ln w="9525" cmpd="sng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1112838" y="1204913"/>
            <a:ext cx="107950" cy="630237"/>
          </a:xfrm>
          <a:custGeom>
            <a:avLst/>
            <a:gdLst>
              <a:gd name="T0" fmla="*/ 107950 w 139"/>
              <a:gd name="T1" fmla="*/ 0 h 806"/>
              <a:gd name="T2" fmla="*/ 0 w 139"/>
              <a:gd name="T3" fmla="*/ 86012 h 806"/>
              <a:gd name="T4" fmla="*/ 0 w 139"/>
              <a:gd name="T5" fmla="*/ 630237 h 806"/>
              <a:gd name="T6" fmla="*/ 107950 w 139"/>
              <a:gd name="T7" fmla="*/ 544225 h 806"/>
              <a:gd name="T8" fmla="*/ 107950 w 139"/>
              <a:gd name="T9" fmla="*/ 0 h 8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1112837" y="1290638"/>
            <a:ext cx="3545383" cy="544512"/>
          </a:xfrm>
          <a:custGeom>
            <a:avLst/>
            <a:gdLst>
              <a:gd name="T0" fmla="*/ 2794000 w 3591"/>
              <a:gd name="T1" fmla="*/ 0 h 696"/>
              <a:gd name="T2" fmla="*/ 0 w 3591"/>
              <a:gd name="T3" fmla="*/ 0 h 696"/>
              <a:gd name="T4" fmla="*/ 0 w 3591"/>
              <a:gd name="T5" fmla="*/ 544512 h 696"/>
              <a:gd name="T6" fmla="*/ 2794000 w 3591"/>
              <a:gd name="T7" fmla="*/ 544512 h 696"/>
              <a:gd name="T8" fmla="*/ 2632164 w 3591"/>
              <a:gd name="T9" fmla="*/ 276168 h 696"/>
              <a:gd name="T10" fmla="*/ 2794000 w 3591"/>
              <a:gd name="T11" fmla="*/ 0 h 6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366838" y="1920875"/>
            <a:ext cx="81879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Search for a node with either no parents or one whose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parents have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been marked as done.</a:t>
            </a:r>
          </a:p>
          <a:p>
            <a:pPr algn="just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Run the corresponding task for that node and mark the node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done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Repeat steps 1 and 2 until all nodes have been marked as done.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1366837" y="1309688"/>
            <a:ext cx="3147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 Algorithm</a:t>
            </a:r>
            <a:endParaRPr lang="zh-CN" altLang="en-US" sz="2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1366837" y="3326735"/>
            <a:ext cx="7997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accent1"/>
                </a:solidFill>
              </a:rPr>
              <a:t>The </a:t>
            </a:r>
            <a:r>
              <a:rPr lang="en-US" altLang="zh-CN" dirty="0" smtClean="0">
                <a:solidFill>
                  <a:schemeClr val="accent1"/>
                </a:solidFill>
              </a:rPr>
              <a:t>generated SQL </a:t>
            </a:r>
            <a:r>
              <a:rPr lang="en-US" altLang="zh-CN" dirty="0">
                <a:solidFill>
                  <a:schemeClr val="accent1"/>
                </a:solidFill>
              </a:rPr>
              <a:t>query has the following form: 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/>
              <a:t>SELECT </a:t>
            </a:r>
            <a:r>
              <a:rPr lang="en-US" altLang="zh-CN" dirty="0"/>
              <a:t>X, Y </a:t>
            </a:r>
            <a:r>
              <a:rPr lang="en-US" altLang="zh-CN" dirty="0" smtClean="0"/>
              <a:t>FROM R </a:t>
            </a:r>
            <a:r>
              <a:rPr lang="en-US" altLang="zh-CN" dirty="0"/>
              <a:t>WHERE Z=V AND (CONSTRAINTS) ORDER BY X.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140" y="5733256"/>
            <a:ext cx="364392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0367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2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2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2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2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20"/>
                            </p:stCondLst>
                            <p:childTnLst>
                              <p:par>
                                <p:cTn id="3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7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nimBg="1"/>
      <p:bldP spid="19" grpId="0" animBg="1"/>
      <p:bldP spid="20" grpId="0" animBg="1"/>
      <p:bldP spid="21" grpId="0" animBg="1"/>
      <p:bldP spid="22" grpId="0" autoUpdateAnimBg="0"/>
      <p:bldP spid="23" grpId="0" autoUpdateAnimBg="0"/>
      <p:bldP spid="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95172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Optimizations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140" y="5733256"/>
            <a:ext cx="3643921" cy="10801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7" y="4073277"/>
            <a:ext cx="11518222" cy="1659979"/>
          </a:xfrm>
          <a:prstGeom prst="rect">
            <a:avLst/>
          </a:prstGeom>
        </p:spPr>
      </p:pic>
      <p:sp>
        <p:nvSpPr>
          <p:cNvPr id="18" name="Freeform 7"/>
          <p:cNvSpPr>
            <a:spLocks/>
          </p:cNvSpPr>
          <p:nvPr/>
        </p:nvSpPr>
        <p:spPr bwMode="auto">
          <a:xfrm>
            <a:off x="769789" y="1189261"/>
            <a:ext cx="588963" cy="2420938"/>
          </a:xfrm>
          <a:custGeom>
            <a:avLst/>
            <a:gdLst>
              <a:gd name="T0" fmla="*/ 331724 w 767"/>
              <a:gd name="T1" fmla="*/ 2045885 h 3150"/>
              <a:gd name="T2" fmla="*/ 390850 w 767"/>
              <a:gd name="T3" fmla="*/ 2264922 h 3150"/>
              <a:gd name="T4" fmla="*/ 588963 w 767"/>
              <a:gd name="T5" fmla="*/ 2345620 h 3150"/>
              <a:gd name="T6" fmla="*/ 588963 w 767"/>
              <a:gd name="T7" fmla="*/ 2420938 h 3150"/>
              <a:gd name="T8" fmla="*/ 321741 w 767"/>
              <a:gd name="T9" fmla="*/ 2329480 h 3150"/>
              <a:gd name="T10" fmla="*/ 235739 w 767"/>
              <a:gd name="T11" fmla="*/ 2002846 h 3150"/>
              <a:gd name="T12" fmla="*/ 235739 w 767"/>
              <a:gd name="T13" fmla="*/ 1542483 h 3150"/>
              <a:gd name="T14" fmla="*/ 192738 w 767"/>
              <a:gd name="T15" fmla="*/ 1333437 h 3150"/>
              <a:gd name="T16" fmla="*/ 0 w 767"/>
              <a:gd name="T17" fmla="*/ 1242748 h 3150"/>
              <a:gd name="T18" fmla="*/ 0 w 767"/>
              <a:gd name="T19" fmla="*/ 1178190 h 3150"/>
              <a:gd name="T20" fmla="*/ 187362 w 767"/>
              <a:gd name="T21" fmla="*/ 1092881 h 3150"/>
              <a:gd name="T22" fmla="*/ 235739 w 767"/>
              <a:gd name="T23" fmla="*/ 878455 h 3150"/>
              <a:gd name="T24" fmla="*/ 235739 w 767"/>
              <a:gd name="T25" fmla="*/ 418092 h 3150"/>
              <a:gd name="T26" fmla="*/ 321741 w 767"/>
              <a:gd name="T27" fmla="*/ 90689 h 3150"/>
              <a:gd name="T28" fmla="*/ 588963 w 767"/>
              <a:gd name="T29" fmla="*/ 0 h 3150"/>
              <a:gd name="T30" fmla="*/ 588963 w 767"/>
              <a:gd name="T31" fmla="*/ 75318 h 3150"/>
              <a:gd name="T32" fmla="*/ 390850 w 767"/>
              <a:gd name="T33" fmla="*/ 149868 h 3150"/>
              <a:gd name="T34" fmla="*/ 331724 w 767"/>
              <a:gd name="T35" fmla="*/ 375053 h 3150"/>
              <a:gd name="T36" fmla="*/ 331724 w 767"/>
              <a:gd name="T37" fmla="*/ 899974 h 3150"/>
              <a:gd name="T38" fmla="*/ 257239 w 767"/>
              <a:gd name="T39" fmla="*/ 1135151 h 3150"/>
              <a:gd name="T40" fmla="*/ 95985 w 767"/>
              <a:gd name="T41" fmla="*/ 1199709 h 3150"/>
              <a:gd name="T42" fmla="*/ 95985 w 767"/>
              <a:gd name="T43" fmla="*/ 1221229 h 3150"/>
              <a:gd name="T44" fmla="*/ 262615 w 767"/>
              <a:gd name="T45" fmla="*/ 1295778 h 3150"/>
              <a:gd name="T46" fmla="*/ 331724 w 767"/>
              <a:gd name="T47" fmla="*/ 1520964 h 3150"/>
              <a:gd name="T48" fmla="*/ 331724 w 767"/>
              <a:gd name="T49" fmla="*/ 2045885 h 3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67" h="3150">
                <a:moveTo>
                  <a:pt x="432" y="2662"/>
                </a:moveTo>
                <a:cubicBezTo>
                  <a:pt x="432" y="2783"/>
                  <a:pt x="458" y="2878"/>
                  <a:pt x="509" y="2947"/>
                </a:cubicBezTo>
                <a:cubicBezTo>
                  <a:pt x="560" y="3017"/>
                  <a:pt x="646" y="3052"/>
                  <a:pt x="767" y="3052"/>
                </a:cubicBezTo>
                <a:lnTo>
                  <a:pt x="767" y="3150"/>
                </a:lnTo>
                <a:cubicBezTo>
                  <a:pt x="609" y="3150"/>
                  <a:pt x="493" y="3110"/>
                  <a:pt x="419" y="3031"/>
                </a:cubicBezTo>
                <a:cubicBezTo>
                  <a:pt x="344" y="2952"/>
                  <a:pt x="307" y="2811"/>
                  <a:pt x="307" y="2606"/>
                </a:cubicBezTo>
                <a:lnTo>
                  <a:pt x="307" y="2007"/>
                </a:lnTo>
                <a:cubicBezTo>
                  <a:pt x="307" y="1896"/>
                  <a:pt x="288" y="1805"/>
                  <a:pt x="251" y="1735"/>
                </a:cubicBezTo>
                <a:cubicBezTo>
                  <a:pt x="214" y="1665"/>
                  <a:pt x="130" y="1626"/>
                  <a:pt x="0" y="1617"/>
                </a:cubicBezTo>
                <a:lnTo>
                  <a:pt x="0" y="1533"/>
                </a:lnTo>
                <a:cubicBezTo>
                  <a:pt x="121" y="1514"/>
                  <a:pt x="202" y="1477"/>
                  <a:pt x="244" y="1422"/>
                </a:cubicBezTo>
                <a:cubicBezTo>
                  <a:pt x="286" y="1366"/>
                  <a:pt x="307" y="1273"/>
                  <a:pt x="307" y="1143"/>
                </a:cubicBezTo>
                <a:lnTo>
                  <a:pt x="307" y="544"/>
                </a:lnTo>
                <a:cubicBezTo>
                  <a:pt x="307" y="339"/>
                  <a:pt x="344" y="198"/>
                  <a:pt x="419" y="118"/>
                </a:cubicBezTo>
                <a:cubicBezTo>
                  <a:pt x="493" y="39"/>
                  <a:pt x="609" y="0"/>
                  <a:pt x="767" y="0"/>
                </a:cubicBezTo>
                <a:lnTo>
                  <a:pt x="767" y="98"/>
                </a:lnTo>
                <a:cubicBezTo>
                  <a:pt x="646" y="98"/>
                  <a:pt x="560" y="130"/>
                  <a:pt x="509" y="195"/>
                </a:cubicBezTo>
                <a:cubicBezTo>
                  <a:pt x="458" y="260"/>
                  <a:pt x="432" y="358"/>
                  <a:pt x="432" y="488"/>
                </a:cubicBezTo>
                <a:lnTo>
                  <a:pt x="432" y="1171"/>
                </a:lnTo>
                <a:cubicBezTo>
                  <a:pt x="432" y="1319"/>
                  <a:pt x="400" y="1422"/>
                  <a:pt x="335" y="1477"/>
                </a:cubicBezTo>
                <a:cubicBezTo>
                  <a:pt x="270" y="1533"/>
                  <a:pt x="200" y="1561"/>
                  <a:pt x="125" y="1561"/>
                </a:cubicBezTo>
                <a:lnTo>
                  <a:pt x="125" y="1589"/>
                </a:lnTo>
                <a:cubicBezTo>
                  <a:pt x="209" y="1589"/>
                  <a:pt x="281" y="1621"/>
                  <a:pt x="342" y="1686"/>
                </a:cubicBezTo>
                <a:cubicBezTo>
                  <a:pt x="402" y="1751"/>
                  <a:pt x="432" y="1849"/>
                  <a:pt x="432" y="1979"/>
                </a:cubicBezTo>
                <a:lnTo>
                  <a:pt x="432" y="26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401614" y="1052736"/>
            <a:ext cx="7865888" cy="427038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3155 h 587"/>
              <a:gd name="T6" fmla="*/ 5141913 w 7060"/>
              <a:gd name="T7" fmla="*/ 213155 h 587"/>
              <a:gd name="T8" fmla="*/ 4928516 w 7060"/>
              <a:gd name="T9" fmla="*/ 427038 h 587"/>
              <a:gd name="T10" fmla="*/ 213397 w 7060"/>
              <a:gd name="T11" fmla="*/ 427038 h 587"/>
              <a:gd name="T12" fmla="*/ 0 w 7060"/>
              <a:gd name="T13" fmla="*/ 213155 h 587"/>
              <a:gd name="T14" fmla="*/ 0 w 7060"/>
              <a:gd name="T15" fmla="*/ 213155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8"/>
          <p:cNvSpPr>
            <a:spLocks noChangeArrowheads="1"/>
          </p:cNvSpPr>
          <p:nvPr/>
        </p:nvSpPr>
        <p:spPr bwMode="auto">
          <a:xfrm>
            <a:off x="1563538" y="1059086"/>
            <a:ext cx="770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Parallelization: multi-query optimization (MQO)    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1367822" y="1838549"/>
            <a:ext cx="7899680" cy="425450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2363 h 587"/>
              <a:gd name="T6" fmla="*/ 5141913 w 7060"/>
              <a:gd name="T7" fmla="*/ 212363 h 587"/>
              <a:gd name="T8" fmla="*/ 4928516 w 7060"/>
              <a:gd name="T9" fmla="*/ 425450 h 587"/>
              <a:gd name="T10" fmla="*/ 213397 w 7060"/>
              <a:gd name="T11" fmla="*/ 425450 h 587"/>
              <a:gd name="T12" fmla="*/ 0 w 7060"/>
              <a:gd name="T13" fmla="*/ 212363 h 587"/>
              <a:gd name="T14" fmla="*/ 0 w 7060"/>
              <a:gd name="T15" fmla="*/ 212363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矩形 10"/>
          <p:cNvSpPr>
            <a:spLocks noChangeArrowheads="1"/>
          </p:cNvSpPr>
          <p:nvPr/>
        </p:nvSpPr>
        <p:spPr bwMode="auto">
          <a:xfrm>
            <a:off x="1563538" y="1844899"/>
            <a:ext cx="7703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Speculation: 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1401614" y="2576736"/>
            <a:ext cx="7865888" cy="427038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3155 h 587"/>
              <a:gd name="T6" fmla="*/ 5141913 w 7060"/>
              <a:gd name="T7" fmla="*/ 213155 h 587"/>
              <a:gd name="T8" fmla="*/ 4928516 w 7060"/>
              <a:gd name="T9" fmla="*/ 427038 h 587"/>
              <a:gd name="T10" fmla="*/ 213397 w 7060"/>
              <a:gd name="T11" fmla="*/ 427038 h 587"/>
              <a:gd name="T12" fmla="*/ 0 w 7060"/>
              <a:gd name="T13" fmla="*/ 213155 h 587"/>
              <a:gd name="T14" fmla="*/ 0 w 7060"/>
              <a:gd name="T15" fmla="*/ 213155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矩形 13"/>
          <p:cNvSpPr>
            <a:spLocks noChangeArrowheads="1"/>
          </p:cNvSpPr>
          <p:nvPr/>
        </p:nvSpPr>
        <p:spPr bwMode="auto">
          <a:xfrm>
            <a:off x="1563539" y="2584674"/>
            <a:ext cx="770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Combination: 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8"/>
          <p:cNvSpPr>
            <a:spLocks/>
          </p:cNvSpPr>
          <p:nvPr/>
        </p:nvSpPr>
        <p:spPr bwMode="auto">
          <a:xfrm>
            <a:off x="1401614" y="3335561"/>
            <a:ext cx="7865888" cy="425450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2363 h 587"/>
              <a:gd name="T6" fmla="*/ 5141913 w 7060"/>
              <a:gd name="T7" fmla="*/ 212363 h 587"/>
              <a:gd name="T8" fmla="*/ 4928516 w 7060"/>
              <a:gd name="T9" fmla="*/ 425450 h 587"/>
              <a:gd name="T10" fmla="*/ 213397 w 7060"/>
              <a:gd name="T11" fmla="*/ 425450 h 587"/>
              <a:gd name="T12" fmla="*/ 0 w 7060"/>
              <a:gd name="T13" fmla="*/ 212363 h 587"/>
              <a:gd name="T14" fmla="*/ 0 w 7060"/>
              <a:gd name="T15" fmla="*/ 212363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矩形 15"/>
          <p:cNvSpPr>
            <a:spLocks noChangeArrowheads="1"/>
          </p:cNvSpPr>
          <p:nvPr/>
        </p:nvSpPr>
        <p:spPr bwMode="auto">
          <a:xfrm>
            <a:off x="1563538" y="3356199"/>
            <a:ext cx="7703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CacheAware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Execution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51176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80"/>
                            </p:stCondLst>
                            <p:childTnLst>
                              <p:par>
                                <p:cTn id="3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8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18" grpId="0" animBg="1"/>
      <p:bldP spid="27" grpId="0" animBg="1"/>
      <p:bldP spid="28" grpId="0" autoUpdateAnimBg="0"/>
      <p:bldP spid="29" grpId="0" animBg="1"/>
      <p:bldP spid="30" grpId="0" autoUpdateAnimBg="0"/>
      <p:bldP spid="31" grpId="0" animBg="1"/>
      <p:bldP spid="32" grpId="0" autoUpdateAnimBg="0"/>
      <p:bldP spid="33" grpId="0" animBg="1"/>
      <p:bldP spid="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22531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200" b="1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Language</a:t>
            </a:r>
            <a:endParaRPr lang="zh-CN" altLang="en-US" sz="4200" b="1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Rectangle 14"/>
          <p:cNvSpPr>
            <a:spLocks noChangeArrowheads="1"/>
          </p:cNvSpPr>
          <p:nvPr/>
        </p:nvSpPr>
        <p:spPr bwMode="auto">
          <a:xfrm>
            <a:off x="5634038" y="2255838"/>
            <a:ext cx="931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600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4" name="Freeform 12"/>
          <p:cNvSpPr>
            <a:spLocks noEditPoints="1"/>
          </p:cNvSpPr>
          <p:nvPr/>
        </p:nvSpPr>
        <p:spPr bwMode="auto">
          <a:xfrm>
            <a:off x="5340350" y="798513"/>
            <a:ext cx="1517650" cy="1463675"/>
          </a:xfrm>
          <a:custGeom>
            <a:avLst/>
            <a:gdLst>
              <a:gd name="T0" fmla="*/ 632602 w 1022"/>
              <a:gd name="T1" fmla="*/ 1326785 h 973"/>
              <a:gd name="T2" fmla="*/ 632602 w 1022"/>
              <a:gd name="T3" fmla="*/ 1392973 h 973"/>
              <a:gd name="T4" fmla="*/ 919203 w 1022"/>
              <a:gd name="T5" fmla="*/ 1359879 h 973"/>
              <a:gd name="T6" fmla="*/ 885048 w 1022"/>
              <a:gd name="T7" fmla="*/ 1222988 h 973"/>
              <a:gd name="T8" fmla="*/ 632602 w 1022"/>
              <a:gd name="T9" fmla="*/ 1222988 h 973"/>
              <a:gd name="T10" fmla="*/ 632602 w 1022"/>
              <a:gd name="T11" fmla="*/ 1290682 h 973"/>
              <a:gd name="T12" fmla="*/ 919203 w 1022"/>
              <a:gd name="T13" fmla="*/ 1256083 h 973"/>
              <a:gd name="T14" fmla="*/ 758825 w 1022"/>
              <a:gd name="T15" fmla="*/ 1463675 h 973"/>
              <a:gd name="T16" fmla="*/ 868714 w 1022"/>
              <a:gd name="T17" fmla="*/ 1423059 h 973"/>
              <a:gd name="T18" fmla="*/ 758825 w 1022"/>
              <a:gd name="T19" fmla="*/ 1463675 h 973"/>
              <a:gd name="T20" fmla="*/ 763280 w 1022"/>
              <a:gd name="T21" fmla="*/ 392620 h 973"/>
              <a:gd name="T22" fmla="*/ 403915 w 1022"/>
              <a:gd name="T23" fmla="*/ 731085 h 973"/>
              <a:gd name="T24" fmla="*/ 617752 w 1022"/>
              <a:gd name="T25" fmla="*/ 1183877 h 973"/>
              <a:gd name="T26" fmla="*/ 763280 w 1022"/>
              <a:gd name="T27" fmla="*/ 1194407 h 973"/>
              <a:gd name="T28" fmla="*/ 941478 w 1022"/>
              <a:gd name="T29" fmla="*/ 1084594 h 973"/>
              <a:gd name="T30" fmla="*/ 763280 w 1022"/>
              <a:gd name="T31" fmla="*/ 392620 h 973"/>
              <a:gd name="T32" fmla="*/ 298481 w 1022"/>
              <a:gd name="T33" fmla="*/ 792761 h 973"/>
              <a:gd name="T34" fmla="*/ 57914 w 1022"/>
              <a:gd name="T35" fmla="*/ 744624 h 973"/>
              <a:gd name="T36" fmla="*/ 57914 w 1022"/>
              <a:gd name="T37" fmla="*/ 839394 h 973"/>
              <a:gd name="T38" fmla="*/ 298481 w 1022"/>
              <a:gd name="T39" fmla="*/ 792761 h 973"/>
              <a:gd name="T40" fmla="*/ 1459736 w 1022"/>
              <a:gd name="T41" fmla="*/ 744624 h 973"/>
              <a:gd name="T42" fmla="*/ 1220654 w 1022"/>
              <a:gd name="T43" fmla="*/ 792761 h 973"/>
              <a:gd name="T44" fmla="*/ 1459736 w 1022"/>
              <a:gd name="T45" fmla="*/ 839394 h 973"/>
              <a:gd name="T46" fmla="*/ 1459736 w 1022"/>
              <a:gd name="T47" fmla="*/ 744624 h 973"/>
              <a:gd name="T48" fmla="*/ 1161255 w 1022"/>
              <a:gd name="T49" fmla="*/ 445270 h 973"/>
              <a:gd name="T50" fmla="*/ 1297873 w 1022"/>
              <a:gd name="T51" fmla="*/ 239182 h 973"/>
              <a:gd name="T52" fmla="*/ 1094431 w 1022"/>
              <a:gd name="T53" fmla="*/ 377577 h 973"/>
              <a:gd name="T54" fmla="*/ 1161255 w 1022"/>
              <a:gd name="T55" fmla="*/ 445270 h 973"/>
              <a:gd name="T56" fmla="*/ 754370 w 1022"/>
              <a:gd name="T57" fmla="*/ 302362 h 973"/>
              <a:gd name="T58" fmla="*/ 801889 w 1022"/>
              <a:gd name="T59" fmla="*/ 58667 h 973"/>
              <a:gd name="T60" fmla="*/ 706851 w 1022"/>
              <a:gd name="T61" fmla="*/ 58667 h 973"/>
              <a:gd name="T62" fmla="*/ 754370 w 1022"/>
              <a:gd name="T63" fmla="*/ 302362 h 973"/>
              <a:gd name="T64" fmla="*/ 340061 w 1022"/>
              <a:gd name="T65" fmla="*/ 425714 h 973"/>
              <a:gd name="T66" fmla="*/ 406885 w 1022"/>
              <a:gd name="T67" fmla="*/ 358021 h 973"/>
              <a:gd name="T68" fmla="*/ 203442 w 1022"/>
              <a:gd name="T69" fmla="*/ 219626 h 973"/>
              <a:gd name="T70" fmla="*/ 340061 w 1022"/>
              <a:gd name="T71" fmla="*/ 425714 h 973"/>
              <a:gd name="T72" fmla="*/ 356395 w 1022"/>
              <a:gd name="T73" fmla="*/ 1137244 h 973"/>
              <a:gd name="T74" fmla="*/ 219777 w 1022"/>
              <a:gd name="T75" fmla="*/ 1344836 h 973"/>
              <a:gd name="T76" fmla="*/ 423219 w 1022"/>
              <a:gd name="T77" fmla="*/ 1206441 h 973"/>
              <a:gd name="T78" fmla="*/ 356395 w 1022"/>
              <a:gd name="T79" fmla="*/ 1137244 h 973"/>
              <a:gd name="T80" fmla="*/ 1177589 w 1022"/>
              <a:gd name="T81" fmla="*/ 1156800 h 973"/>
              <a:gd name="T82" fmla="*/ 1110765 w 1022"/>
              <a:gd name="T83" fmla="*/ 1224493 h 973"/>
              <a:gd name="T84" fmla="*/ 1314208 w 1022"/>
              <a:gd name="T85" fmla="*/ 1362888 h 973"/>
              <a:gd name="T86" fmla="*/ 1177589 w 1022"/>
              <a:gd name="T87" fmla="*/ 1156800 h 9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22" h="973">
                <a:moveTo>
                  <a:pt x="596" y="882"/>
                </a:moveTo>
                <a:lnTo>
                  <a:pt x="426" y="882"/>
                </a:lnTo>
                <a:cubicBezTo>
                  <a:pt x="414" y="882"/>
                  <a:pt x="403" y="892"/>
                  <a:pt x="403" y="904"/>
                </a:cubicBezTo>
                <a:cubicBezTo>
                  <a:pt x="403" y="916"/>
                  <a:pt x="414" y="926"/>
                  <a:pt x="426" y="926"/>
                </a:cubicBezTo>
                <a:lnTo>
                  <a:pt x="596" y="926"/>
                </a:lnTo>
                <a:cubicBezTo>
                  <a:pt x="609" y="926"/>
                  <a:pt x="619" y="916"/>
                  <a:pt x="619" y="904"/>
                </a:cubicBezTo>
                <a:cubicBezTo>
                  <a:pt x="619" y="892"/>
                  <a:pt x="609" y="882"/>
                  <a:pt x="596" y="882"/>
                </a:cubicBezTo>
                <a:close/>
                <a:moveTo>
                  <a:pt x="596" y="813"/>
                </a:moveTo>
                <a:lnTo>
                  <a:pt x="596" y="813"/>
                </a:lnTo>
                <a:lnTo>
                  <a:pt x="426" y="813"/>
                </a:lnTo>
                <a:cubicBezTo>
                  <a:pt x="414" y="813"/>
                  <a:pt x="403" y="823"/>
                  <a:pt x="403" y="835"/>
                </a:cubicBezTo>
                <a:cubicBezTo>
                  <a:pt x="403" y="848"/>
                  <a:pt x="414" y="858"/>
                  <a:pt x="426" y="858"/>
                </a:cubicBezTo>
                <a:lnTo>
                  <a:pt x="596" y="858"/>
                </a:lnTo>
                <a:cubicBezTo>
                  <a:pt x="609" y="858"/>
                  <a:pt x="619" y="848"/>
                  <a:pt x="619" y="835"/>
                </a:cubicBezTo>
                <a:cubicBezTo>
                  <a:pt x="619" y="823"/>
                  <a:pt x="609" y="813"/>
                  <a:pt x="596" y="813"/>
                </a:cubicBezTo>
                <a:close/>
                <a:moveTo>
                  <a:pt x="511" y="973"/>
                </a:moveTo>
                <a:lnTo>
                  <a:pt x="511" y="973"/>
                </a:lnTo>
                <a:lnTo>
                  <a:pt x="585" y="946"/>
                </a:lnTo>
                <a:lnTo>
                  <a:pt x="437" y="946"/>
                </a:lnTo>
                <a:lnTo>
                  <a:pt x="511" y="973"/>
                </a:lnTo>
                <a:close/>
                <a:moveTo>
                  <a:pt x="514" y="261"/>
                </a:moveTo>
                <a:lnTo>
                  <a:pt x="514" y="261"/>
                </a:lnTo>
                <a:lnTo>
                  <a:pt x="508" y="261"/>
                </a:lnTo>
                <a:cubicBezTo>
                  <a:pt x="384" y="261"/>
                  <a:pt x="272" y="362"/>
                  <a:pt x="272" y="486"/>
                </a:cubicBezTo>
                <a:cubicBezTo>
                  <a:pt x="272" y="611"/>
                  <a:pt x="377" y="682"/>
                  <a:pt x="388" y="721"/>
                </a:cubicBezTo>
                <a:cubicBezTo>
                  <a:pt x="398" y="759"/>
                  <a:pt x="388" y="778"/>
                  <a:pt x="416" y="787"/>
                </a:cubicBezTo>
                <a:cubicBezTo>
                  <a:pt x="444" y="796"/>
                  <a:pt x="508" y="794"/>
                  <a:pt x="508" y="794"/>
                </a:cubicBezTo>
                <a:lnTo>
                  <a:pt x="514" y="794"/>
                </a:lnTo>
                <a:cubicBezTo>
                  <a:pt x="514" y="794"/>
                  <a:pt x="578" y="796"/>
                  <a:pt x="606" y="787"/>
                </a:cubicBezTo>
                <a:cubicBezTo>
                  <a:pt x="634" y="778"/>
                  <a:pt x="624" y="759"/>
                  <a:pt x="634" y="721"/>
                </a:cubicBezTo>
                <a:cubicBezTo>
                  <a:pt x="645" y="682"/>
                  <a:pt x="750" y="611"/>
                  <a:pt x="750" y="486"/>
                </a:cubicBezTo>
                <a:cubicBezTo>
                  <a:pt x="750" y="362"/>
                  <a:pt x="638" y="261"/>
                  <a:pt x="514" y="261"/>
                </a:cubicBezTo>
                <a:close/>
                <a:moveTo>
                  <a:pt x="201" y="527"/>
                </a:moveTo>
                <a:lnTo>
                  <a:pt x="201" y="527"/>
                </a:lnTo>
                <a:cubicBezTo>
                  <a:pt x="201" y="509"/>
                  <a:pt x="183" y="495"/>
                  <a:pt x="162" y="495"/>
                </a:cubicBezTo>
                <a:lnTo>
                  <a:pt x="39" y="495"/>
                </a:lnTo>
                <a:cubicBezTo>
                  <a:pt x="17" y="495"/>
                  <a:pt x="0" y="509"/>
                  <a:pt x="0" y="527"/>
                </a:cubicBezTo>
                <a:cubicBezTo>
                  <a:pt x="0" y="544"/>
                  <a:pt x="17" y="558"/>
                  <a:pt x="39" y="558"/>
                </a:cubicBezTo>
                <a:lnTo>
                  <a:pt x="162" y="558"/>
                </a:lnTo>
                <a:cubicBezTo>
                  <a:pt x="183" y="558"/>
                  <a:pt x="201" y="544"/>
                  <a:pt x="201" y="527"/>
                </a:cubicBezTo>
                <a:close/>
                <a:moveTo>
                  <a:pt x="983" y="495"/>
                </a:moveTo>
                <a:lnTo>
                  <a:pt x="983" y="495"/>
                </a:lnTo>
                <a:lnTo>
                  <a:pt x="860" y="495"/>
                </a:lnTo>
                <a:cubicBezTo>
                  <a:pt x="839" y="495"/>
                  <a:pt x="822" y="509"/>
                  <a:pt x="822" y="527"/>
                </a:cubicBezTo>
                <a:cubicBezTo>
                  <a:pt x="822" y="544"/>
                  <a:pt x="839" y="558"/>
                  <a:pt x="860" y="558"/>
                </a:cubicBezTo>
                <a:lnTo>
                  <a:pt x="983" y="558"/>
                </a:lnTo>
                <a:cubicBezTo>
                  <a:pt x="1005" y="558"/>
                  <a:pt x="1022" y="544"/>
                  <a:pt x="1022" y="527"/>
                </a:cubicBezTo>
                <a:cubicBezTo>
                  <a:pt x="1022" y="509"/>
                  <a:pt x="1005" y="495"/>
                  <a:pt x="983" y="495"/>
                </a:cubicBezTo>
                <a:close/>
                <a:moveTo>
                  <a:pt x="782" y="296"/>
                </a:moveTo>
                <a:lnTo>
                  <a:pt x="782" y="296"/>
                </a:lnTo>
                <a:lnTo>
                  <a:pt x="869" y="209"/>
                </a:lnTo>
                <a:cubicBezTo>
                  <a:pt x="885" y="194"/>
                  <a:pt x="887" y="172"/>
                  <a:pt x="874" y="159"/>
                </a:cubicBezTo>
                <a:cubicBezTo>
                  <a:pt x="862" y="147"/>
                  <a:pt x="839" y="149"/>
                  <a:pt x="824" y="164"/>
                </a:cubicBezTo>
                <a:lnTo>
                  <a:pt x="737" y="251"/>
                </a:lnTo>
                <a:cubicBezTo>
                  <a:pt x="722" y="266"/>
                  <a:pt x="720" y="289"/>
                  <a:pt x="732" y="301"/>
                </a:cubicBezTo>
                <a:cubicBezTo>
                  <a:pt x="745" y="314"/>
                  <a:pt x="767" y="311"/>
                  <a:pt x="782" y="296"/>
                </a:cubicBezTo>
                <a:close/>
                <a:moveTo>
                  <a:pt x="508" y="201"/>
                </a:moveTo>
                <a:lnTo>
                  <a:pt x="508" y="201"/>
                </a:lnTo>
                <a:cubicBezTo>
                  <a:pt x="526" y="201"/>
                  <a:pt x="540" y="183"/>
                  <a:pt x="540" y="162"/>
                </a:cubicBezTo>
                <a:lnTo>
                  <a:pt x="540" y="39"/>
                </a:lnTo>
                <a:cubicBezTo>
                  <a:pt x="540" y="18"/>
                  <a:pt x="526" y="0"/>
                  <a:pt x="508" y="0"/>
                </a:cubicBezTo>
                <a:cubicBezTo>
                  <a:pt x="491" y="0"/>
                  <a:pt x="476" y="18"/>
                  <a:pt x="476" y="39"/>
                </a:cubicBezTo>
                <a:lnTo>
                  <a:pt x="476" y="162"/>
                </a:lnTo>
                <a:cubicBezTo>
                  <a:pt x="476" y="183"/>
                  <a:pt x="491" y="201"/>
                  <a:pt x="508" y="201"/>
                </a:cubicBezTo>
                <a:close/>
                <a:moveTo>
                  <a:pt x="229" y="283"/>
                </a:moveTo>
                <a:lnTo>
                  <a:pt x="229" y="283"/>
                </a:lnTo>
                <a:cubicBezTo>
                  <a:pt x="244" y="299"/>
                  <a:pt x="267" y="301"/>
                  <a:pt x="279" y="288"/>
                </a:cubicBezTo>
                <a:cubicBezTo>
                  <a:pt x="292" y="276"/>
                  <a:pt x="289" y="254"/>
                  <a:pt x="274" y="238"/>
                </a:cubicBezTo>
                <a:lnTo>
                  <a:pt x="187" y="151"/>
                </a:lnTo>
                <a:cubicBezTo>
                  <a:pt x="172" y="136"/>
                  <a:pt x="149" y="134"/>
                  <a:pt x="137" y="146"/>
                </a:cubicBezTo>
                <a:cubicBezTo>
                  <a:pt x="125" y="159"/>
                  <a:pt x="127" y="181"/>
                  <a:pt x="142" y="196"/>
                </a:cubicBezTo>
                <a:lnTo>
                  <a:pt x="229" y="283"/>
                </a:lnTo>
                <a:close/>
                <a:moveTo>
                  <a:pt x="240" y="756"/>
                </a:moveTo>
                <a:lnTo>
                  <a:pt x="240" y="756"/>
                </a:lnTo>
                <a:lnTo>
                  <a:pt x="153" y="843"/>
                </a:lnTo>
                <a:cubicBezTo>
                  <a:pt x="137" y="859"/>
                  <a:pt x="135" y="881"/>
                  <a:pt x="148" y="894"/>
                </a:cubicBezTo>
                <a:cubicBezTo>
                  <a:pt x="160" y="906"/>
                  <a:pt x="183" y="904"/>
                  <a:pt x="198" y="889"/>
                </a:cubicBezTo>
                <a:lnTo>
                  <a:pt x="285" y="802"/>
                </a:lnTo>
                <a:cubicBezTo>
                  <a:pt x="300" y="786"/>
                  <a:pt x="302" y="764"/>
                  <a:pt x="290" y="751"/>
                </a:cubicBezTo>
                <a:cubicBezTo>
                  <a:pt x="277" y="739"/>
                  <a:pt x="255" y="741"/>
                  <a:pt x="240" y="756"/>
                </a:cubicBezTo>
                <a:close/>
                <a:moveTo>
                  <a:pt x="793" y="769"/>
                </a:moveTo>
                <a:lnTo>
                  <a:pt x="793" y="769"/>
                </a:lnTo>
                <a:cubicBezTo>
                  <a:pt x="778" y="754"/>
                  <a:pt x="755" y="752"/>
                  <a:pt x="743" y="764"/>
                </a:cubicBezTo>
                <a:cubicBezTo>
                  <a:pt x="731" y="777"/>
                  <a:pt x="733" y="799"/>
                  <a:pt x="748" y="814"/>
                </a:cubicBezTo>
                <a:lnTo>
                  <a:pt x="835" y="901"/>
                </a:lnTo>
                <a:cubicBezTo>
                  <a:pt x="850" y="916"/>
                  <a:pt x="873" y="919"/>
                  <a:pt x="885" y="906"/>
                </a:cubicBezTo>
                <a:cubicBezTo>
                  <a:pt x="897" y="894"/>
                  <a:pt x="895" y="871"/>
                  <a:pt x="880" y="856"/>
                </a:cubicBezTo>
                <a:lnTo>
                  <a:pt x="793" y="7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Oval 39"/>
          <p:cNvSpPr>
            <a:spLocks noChangeAspect="1" noChangeArrowheads="1"/>
          </p:cNvSpPr>
          <p:nvPr/>
        </p:nvSpPr>
        <p:spPr bwMode="auto">
          <a:xfrm>
            <a:off x="3252788" y="539273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36" name="Oval 40"/>
          <p:cNvSpPr>
            <a:spLocks noChangeAspect="1" noChangeArrowheads="1"/>
          </p:cNvSpPr>
          <p:nvPr/>
        </p:nvSpPr>
        <p:spPr bwMode="auto">
          <a:xfrm>
            <a:off x="3252788" y="5829300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37" name="Oval 42"/>
          <p:cNvSpPr>
            <a:spLocks noChangeAspect="1" noChangeArrowheads="1"/>
          </p:cNvSpPr>
          <p:nvPr/>
        </p:nvSpPr>
        <p:spPr bwMode="auto">
          <a:xfrm>
            <a:off x="7029450" y="539273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38" name="TextBox 28"/>
          <p:cNvSpPr txBox="1">
            <a:spLocks noChangeArrowheads="1"/>
          </p:cNvSpPr>
          <p:nvPr/>
        </p:nvSpPr>
        <p:spPr bwMode="auto">
          <a:xfrm>
            <a:off x="3402013" y="5240338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9" name="TextBox 29"/>
          <p:cNvSpPr txBox="1">
            <a:spLocks noChangeArrowheads="1"/>
          </p:cNvSpPr>
          <p:nvPr/>
        </p:nvSpPr>
        <p:spPr bwMode="auto">
          <a:xfrm>
            <a:off x="3402013" y="5676900"/>
            <a:ext cx="2859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Expressiveness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0" name="Oval 42"/>
          <p:cNvSpPr>
            <a:spLocks noChangeAspect="1" noChangeArrowheads="1"/>
          </p:cNvSpPr>
          <p:nvPr/>
        </p:nvSpPr>
        <p:spPr bwMode="auto">
          <a:xfrm>
            <a:off x="7029450" y="5829300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41" name="TextBox 32"/>
          <p:cNvSpPr txBox="1">
            <a:spLocks noChangeArrowheads="1"/>
          </p:cNvSpPr>
          <p:nvPr/>
        </p:nvSpPr>
        <p:spPr bwMode="auto">
          <a:xfrm>
            <a:off x="7178675" y="5240338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2" name="TextBox 33"/>
          <p:cNvSpPr txBox="1">
            <a:spLocks noChangeArrowheads="1"/>
          </p:cNvSpPr>
          <p:nvPr/>
        </p:nvSpPr>
        <p:spPr bwMode="auto">
          <a:xfrm>
            <a:off x="7178675" y="5676900"/>
            <a:ext cx="324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High-level structure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40"/>
          <p:cNvSpPr>
            <a:spLocks noChangeAspect="1" noChangeArrowheads="1"/>
          </p:cNvSpPr>
          <p:nvPr/>
        </p:nvSpPr>
        <p:spPr bwMode="auto">
          <a:xfrm>
            <a:off x="3252788" y="6316117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TextBox 44"/>
          <p:cNvSpPr txBox="1">
            <a:spLocks noChangeArrowheads="1"/>
          </p:cNvSpPr>
          <p:nvPr/>
        </p:nvSpPr>
        <p:spPr bwMode="auto">
          <a:xfrm>
            <a:off x="3402013" y="6165304"/>
            <a:ext cx="436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Capabilities and Limitations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 autoUpdateAnimBg="0"/>
      <p:bldP spid="22531" grpId="0" animBg="1"/>
      <p:bldP spid="22532" grpId="0" autoUpdateAnimBg="0"/>
      <p:bldP spid="22533" grpId="0" autoUpdateAnimBg="0"/>
      <p:bldP spid="22534" grpId="0" animBg="1"/>
      <p:bldP spid="22535" grpId="0" animBg="1" autoUpdateAnimBg="0"/>
      <p:bldP spid="22536" grpId="0" animBg="1" autoUpdateAnimBg="0"/>
      <p:bldP spid="22537" grpId="0" animBg="1" autoUpdateAnimBg="0"/>
      <p:bldP spid="22538" grpId="0" autoUpdateAnimBg="0"/>
      <p:bldP spid="22539" grpId="0" autoUpdateAnimBg="0"/>
      <p:bldP spid="22540" grpId="0" animBg="1" autoUpdateAnimBg="0"/>
      <p:bldP spid="22541" grpId="0" autoUpdateAnimBg="0"/>
      <p:bldP spid="22542" grpId="0" autoUpdateAnimBg="0"/>
      <p:bldP spid="15" grpId="0" animBg="1" autoUpdateAnimBg="0"/>
      <p:bldP spid="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1114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Description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754188" y="1961827"/>
            <a:ext cx="9040812" cy="17541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935163" y="2132856"/>
            <a:ext cx="85740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We’ve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developed a data exploration language called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ZQL (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Zenvisage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Language)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enabling users to specify the desired visual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insights.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>
            <a:off x="1617663" y="1815777"/>
            <a:ext cx="528637" cy="530225"/>
          </a:xfrm>
          <a:custGeom>
            <a:avLst/>
            <a:gdLst>
              <a:gd name="T0" fmla="*/ 0 w 1446"/>
              <a:gd name="T1" fmla="*/ 0 h 1446"/>
              <a:gd name="T2" fmla="*/ 528637 w 1446"/>
              <a:gd name="T3" fmla="*/ 0 h 1446"/>
              <a:gd name="T4" fmla="*/ 528637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flipH="1" flipV="1">
            <a:off x="10347325" y="3258815"/>
            <a:ext cx="528638" cy="530225"/>
          </a:xfrm>
          <a:custGeom>
            <a:avLst/>
            <a:gdLst>
              <a:gd name="T0" fmla="*/ 0 w 1446"/>
              <a:gd name="T1" fmla="*/ 0 h 1446"/>
              <a:gd name="T2" fmla="*/ 528638 w 1446"/>
              <a:gd name="T3" fmla="*/ 0 h 1446"/>
              <a:gd name="T4" fmla="*/ 528638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065685" y="5327948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100610" y="4869160"/>
            <a:ext cx="7637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1"/>
                </a:solidFill>
              </a:rPr>
              <a:t>Using a small number of ZQL lines </a:t>
            </a:r>
            <a:r>
              <a:rPr lang="en-US" altLang="zh-CN" sz="2400" b="1" dirty="0">
                <a:solidFill>
                  <a:schemeClr val="bg1"/>
                </a:solidFill>
              </a:rPr>
              <a:t>(often &lt; 2 lines)</a:t>
            </a:r>
            <a:r>
              <a:rPr lang="en-US" altLang="zh-CN" sz="2400" dirty="0">
                <a:solidFill>
                  <a:schemeClr val="accent1"/>
                </a:solidFill>
              </a:rPr>
              <a:t>,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092672" y="5380335"/>
            <a:ext cx="843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 can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specify desired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trends, patterns, insights from visualizations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633885" y="5172373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7715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7368E-6 -2.22222E-6 L 0.39138 0.09815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563" y="490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6693E-6 1.11111E-6 L -0.38188 -0.11227 " pathEditMode="relative" rAng="0" ptsTypes="AA">
                                      <p:cBhvr>
                                        <p:cTn id="27" dur="500" spd="-99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094" y="-562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2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2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2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551E-6 -1.85185E-6 L -0.07458 -1.85185E-6 " pathEditMode="relative" rAng="0" ptsTypes="AA">
                                      <p:cBhvr>
                                        <p:cTn id="45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2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2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/>
      <p:bldP spid="6" grpId="0" animBg="1" autoUpdateAnimBg="0"/>
      <p:bldP spid="8" grpId="0" animBg="1"/>
      <p:bldP spid="8" grpId="1" animBg="1"/>
      <p:bldP spid="9" grpId="0" animBg="1"/>
      <p:bldP spid="9" grpId="1" animBg="1"/>
      <p:bldP spid="10" grpId="0" animBg="1"/>
      <p:bldP spid="11" grpId="0" autoUpdateAnimBg="0"/>
      <p:bldP spid="12" grpId="0" autoUpdateAnimBg="0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1260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Examples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5144616" y="1790677"/>
            <a:ext cx="509587" cy="5111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1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2984376" y="3795465"/>
            <a:ext cx="509587" cy="511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2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5746278" y="1593827"/>
            <a:ext cx="5096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+mn-ea"/>
                <a:ea typeface="+mn-ea"/>
              </a:rPr>
              <a:t>Different Types of Visualizations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5738341" y="2095690"/>
            <a:ext cx="5927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 charts, scatter plots or trend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lines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3586038" y="3639890"/>
            <a:ext cx="53845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Following Five Main Components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2"/>
          <p:cNvSpPr txBox="1">
            <a:spLocks noChangeArrowheads="1"/>
          </p:cNvSpPr>
          <p:nvPr/>
        </p:nvSpPr>
        <p:spPr bwMode="auto">
          <a:xfrm>
            <a:off x="3578101" y="4077072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the x-axis attribute,</a:t>
            </a: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(ii) the y-axis attribute, </a:t>
            </a: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(iii) the subset of data used, </a:t>
            </a: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(iv) the type of visualization (e.g., bar chart, scatter plot), </a:t>
            </a: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(v) the binning and aggregation functions for the x- and y- axes.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1"/>
            <a:ext cx="4708525" cy="1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3628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5319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Expressiveness via ZQL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5680024" y="1666687"/>
            <a:ext cx="509587" cy="5111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1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176064" y="2792487"/>
            <a:ext cx="516972" cy="511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2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6281686" y="1469837"/>
            <a:ext cx="5096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+mn-ea"/>
                <a:ea typeface="+mn-ea"/>
              </a:rPr>
              <a:t>Visualization collections in ZQL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6273750" y="1971700"/>
            <a:ext cx="3713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pl-PL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(i) X, (ii) Y, (iii) Z, and (iv) Viz.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777725" y="2636912"/>
            <a:ext cx="5462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 for each of these columns</a:t>
            </a:r>
          </a:p>
        </p:txBody>
      </p:sp>
      <p:sp>
        <p:nvSpPr>
          <p:cNvPr id="9" name="TextBox 22"/>
          <p:cNvSpPr txBox="1">
            <a:spLocks noChangeArrowheads="1"/>
          </p:cNvSpPr>
          <p:nvPr/>
        </p:nvSpPr>
        <p:spPr bwMode="auto">
          <a:xfrm>
            <a:off x="769789" y="3074094"/>
            <a:ext cx="100811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short, the x axis (X) is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attribute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year, 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the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axis (Y) is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attribute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sales, and 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the subset of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(Z) is the product chair, 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while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type of visualization is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bar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 (bar), 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and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binning and aggregation functions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indicate that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y axis is an aggregate (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)— the sum of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sales.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739"/>
            <a:ext cx="5098568" cy="7937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4904"/>
            <a:ext cx="6701861" cy="856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861" y="5402313"/>
            <a:ext cx="5494902" cy="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1972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8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8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8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8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5"/>
          <p:cNvSpPr>
            <a:spLocks noChangeShapeType="1"/>
          </p:cNvSpPr>
          <p:nvPr/>
        </p:nvSpPr>
        <p:spPr bwMode="auto">
          <a:xfrm>
            <a:off x="2373313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4864100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Line 7"/>
          <p:cNvSpPr>
            <a:spLocks noChangeShapeType="1"/>
          </p:cNvSpPr>
          <p:nvPr/>
        </p:nvSpPr>
        <p:spPr bwMode="auto">
          <a:xfrm>
            <a:off x="7353300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Line 8"/>
          <p:cNvSpPr>
            <a:spLocks noChangeShapeType="1"/>
          </p:cNvSpPr>
          <p:nvPr/>
        </p:nvSpPr>
        <p:spPr bwMode="auto">
          <a:xfrm>
            <a:off x="9844088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Freeform 11"/>
          <p:cNvSpPr>
            <a:spLocks noEditPoints="1"/>
          </p:cNvSpPr>
          <p:nvPr/>
        </p:nvSpPr>
        <p:spPr bwMode="auto">
          <a:xfrm>
            <a:off x="8186738" y="4094163"/>
            <a:ext cx="790575" cy="684212"/>
          </a:xfrm>
          <a:custGeom>
            <a:avLst/>
            <a:gdLst>
              <a:gd name="T0" fmla="*/ 491191 w 948"/>
              <a:gd name="T1" fmla="*/ 144445 h 810"/>
              <a:gd name="T2" fmla="*/ 472844 w 948"/>
              <a:gd name="T3" fmla="*/ 187525 h 810"/>
              <a:gd name="T4" fmla="*/ 447826 w 948"/>
              <a:gd name="T5" fmla="*/ 207798 h 810"/>
              <a:gd name="T6" fmla="*/ 429479 w 948"/>
              <a:gd name="T7" fmla="*/ 213711 h 810"/>
              <a:gd name="T8" fmla="*/ 406963 w 948"/>
              <a:gd name="T9" fmla="*/ 215400 h 810"/>
              <a:gd name="T10" fmla="*/ 372771 w 948"/>
              <a:gd name="T11" fmla="*/ 204419 h 810"/>
              <a:gd name="T12" fmla="*/ 351089 w 948"/>
              <a:gd name="T13" fmla="*/ 184146 h 810"/>
              <a:gd name="T14" fmla="*/ 336912 w 948"/>
              <a:gd name="T15" fmla="*/ 152892 h 810"/>
              <a:gd name="T16" fmla="*/ 335244 w 948"/>
              <a:gd name="T17" fmla="*/ 130929 h 810"/>
              <a:gd name="T18" fmla="*/ 345251 w 948"/>
              <a:gd name="T19" fmla="*/ 97986 h 810"/>
              <a:gd name="T20" fmla="*/ 363598 w 948"/>
              <a:gd name="T21" fmla="*/ 75179 h 810"/>
              <a:gd name="T22" fmla="*/ 392786 w 948"/>
              <a:gd name="T23" fmla="*/ 59974 h 810"/>
              <a:gd name="T24" fmla="*/ 415302 w 948"/>
              <a:gd name="T25" fmla="*/ 57440 h 810"/>
              <a:gd name="T26" fmla="*/ 443656 w 948"/>
              <a:gd name="T27" fmla="*/ 64198 h 810"/>
              <a:gd name="T28" fmla="*/ 471176 w 948"/>
              <a:gd name="T29" fmla="*/ 84471 h 810"/>
              <a:gd name="T30" fmla="*/ 487021 w 948"/>
              <a:gd name="T31" fmla="*/ 111501 h 810"/>
              <a:gd name="T32" fmla="*/ 513707 w 948"/>
              <a:gd name="T33" fmla="*/ 96297 h 810"/>
              <a:gd name="T34" fmla="*/ 318565 w 948"/>
              <a:gd name="T35" fmla="*/ 39701 h 810"/>
              <a:gd name="T36" fmla="*/ 370269 w 948"/>
              <a:gd name="T37" fmla="*/ 238207 h 810"/>
              <a:gd name="T38" fmla="*/ 547898 w 948"/>
              <a:gd name="T39" fmla="*/ 137687 h 810"/>
              <a:gd name="T40" fmla="*/ 371103 w 948"/>
              <a:gd name="T41" fmla="*/ 489085 h 810"/>
              <a:gd name="T42" fmla="*/ 321901 w 948"/>
              <a:gd name="T43" fmla="*/ 554972 h 810"/>
              <a:gd name="T44" fmla="*/ 269363 w 948"/>
              <a:gd name="T45" fmla="*/ 578624 h 810"/>
              <a:gd name="T46" fmla="*/ 234337 w 948"/>
              <a:gd name="T47" fmla="*/ 582003 h 810"/>
              <a:gd name="T48" fmla="*/ 194308 w 948"/>
              <a:gd name="T49" fmla="*/ 574400 h 810"/>
              <a:gd name="T50" fmla="*/ 140102 w 948"/>
              <a:gd name="T51" fmla="*/ 539767 h 810"/>
              <a:gd name="T52" fmla="*/ 110914 w 948"/>
              <a:gd name="T53" fmla="*/ 495843 h 810"/>
              <a:gd name="T54" fmla="*/ 100073 w 948"/>
              <a:gd name="T55" fmla="*/ 435024 h 810"/>
              <a:gd name="T56" fmla="*/ 107578 w 948"/>
              <a:gd name="T57" fmla="*/ 395322 h 810"/>
              <a:gd name="T58" fmla="*/ 138434 w 948"/>
              <a:gd name="T59" fmla="*/ 343795 h 810"/>
              <a:gd name="T60" fmla="*/ 180965 w 948"/>
              <a:gd name="T61" fmla="*/ 313386 h 810"/>
              <a:gd name="T62" fmla="*/ 238507 w 948"/>
              <a:gd name="T63" fmla="*/ 299871 h 810"/>
              <a:gd name="T64" fmla="*/ 278536 w 948"/>
              <a:gd name="T65" fmla="*/ 305784 h 810"/>
              <a:gd name="T66" fmla="*/ 323569 w 948"/>
              <a:gd name="T67" fmla="*/ 328591 h 810"/>
              <a:gd name="T68" fmla="*/ 363598 w 948"/>
              <a:gd name="T69" fmla="*/ 376739 h 810"/>
              <a:gd name="T70" fmla="*/ 378609 w 948"/>
              <a:gd name="T71" fmla="*/ 430800 h 810"/>
              <a:gd name="T72" fmla="*/ 431981 w 948"/>
              <a:gd name="T73" fmla="*/ 415595 h 810"/>
              <a:gd name="T74" fmla="*/ 118419 w 948"/>
              <a:gd name="T75" fmla="*/ 230605 h 810"/>
              <a:gd name="T76" fmla="*/ 120921 w 948"/>
              <a:gd name="T77" fmla="*/ 596363 h 810"/>
              <a:gd name="T78" fmla="*/ 472010 w 948"/>
              <a:gd name="T79" fmla="*/ 503445 h 810"/>
              <a:gd name="T80" fmla="*/ 714686 w 948"/>
              <a:gd name="T81" fmla="*/ 410527 h 810"/>
              <a:gd name="T82" fmla="*/ 679661 w 948"/>
              <a:gd name="T83" fmla="*/ 456986 h 810"/>
              <a:gd name="T84" fmla="*/ 642968 w 948"/>
              <a:gd name="T85" fmla="*/ 473880 h 810"/>
              <a:gd name="T86" fmla="*/ 618783 w 948"/>
              <a:gd name="T87" fmla="*/ 475570 h 810"/>
              <a:gd name="T88" fmla="*/ 590429 w 948"/>
              <a:gd name="T89" fmla="*/ 470501 h 810"/>
              <a:gd name="T90" fmla="*/ 552902 w 948"/>
              <a:gd name="T91" fmla="*/ 446005 h 810"/>
              <a:gd name="T92" fmla="*/ 532054 w 948"/>
              <a:gd name="T93" fmla="*/ 415595 h 810"/>
              <a:gd name="T94" fmla="*/ 524548 w 948"/>
              <a:gd name="T95" fmla="*/ 372515 h 810"/>
              <a:gd name="T96" fmla="*/ 529552 w 948"/>
              <a:gd name="T97" fmla="*/ 344640 h 810"/>
              <a:gd name="T98" fmla="*/ 551234 w 948"/>
              <a:gd name="T99" fmla="*/ 308318 h 810"/>
              <a:gd name="T100" fmla="*/ 581256 w 948"/>
              <a:gd name="T101" fmla="*/ 287200 h 810"/>
              <a:gd name="T102" fmla="*/ 621285 w 948"/>
              <a:gd name="T103" fmla="*/ 277908 h 810"/>
              <a:gd name="T104" fmla="*/ 649639 w 948"/>
              <a:gd name="T105" fmla="*/ 281287 h 810"/>
              <a:gd name="T106" fmla="*/ 681329 w 948"/>
              <a:gd name="T107" fmla="*/ 298181 h 810"/>
              <a:gd name="T108" fmla="*/ 709683 w 948"/>
              <a:gd name="T109" fmla="*/ 331970 h 810"/>
              <a:gd name="T110" fmla="*/ 719690 w 948"/>
              <a:gd name="T111" fmla="*/ 369981 h 810"/>
              <a:gd name="T112" fmla="*/ 757217 w 948"/>
              <a:gd name="T113" fmla="*/ 359000 h 810"/>
              <a:gd name="T114" fmla="*/ 537057 w 948"/>
              <a:gd name="T115" fmla="*/ 228915 h 810"/>
              <a:gd name="T116" fmla="*/ 539559 w 948"/>
              <a:gd name="T117" fmla="*/ 485706 h 810"/>
              <a:gd name="T118" fmla="*/ 785571 w 948"/>
              <a:gd name="T119" fmla="*/ 420664 h 8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Freeform 12"/>
          <p:cNvSpPr>
            <a:spLocks noEditPoints="1"/>
          </p:cNvSpPr>
          <p:nvPr/>
        </p:nvSpPr>
        <p:spPr bwMode="auto">
          <a:xfrm>
            <a:off x="5648325" y="4005263"/>
            <a:ext cx="852488" cy="822325"/>
          </a:xfrm>
          <a:custGeom>
            <a:avLst/>
            <a:gdLst>
              <a:gd name="T0" fmla="*/ 355342 w 1022"/>
              <a:gd name="T1" fmla="*/ 745417 h 973"/>
              <a:gd name="T2" fmla="*/ 355342 w 1022"/>
              <a:gd name="T3" fmla="*/ 782603 h 973"/>
              <a:gd name="T4" fmla="*/ 516331 w 1022"/>
              <a:gd name="T5" fmla="*/ 764010 h 973"/>
              <a:gd name="T6" fmla="*/ 497146 w 1022"/>
              <a:gd name="T7" fmla="*/ 687102 h 973"/>
              <a:gd name="T8" fmla="*/ 355342 w 1022"/>
              <a:gd name="T9" fmla="*/ 687102 h 973"/>
              <a:gd name="T10" fmla="*/ 355342 w 1022"/>
              <a:gd name="T11" fmla="*/ 725133 h 973"/>
              <a:gd name="T12" fmla="*/ 516331 w 1022"/>
              <a:gd name="T13" fmla="*/ 705695 h 973"/>
              <a:gd name="T14" fmla="*/ 426244 w 1022"/>
              <a:gd name="T15" fmla="*/ 822325 h 973"/>
              <a:gd name="T16" fmla="*/ 487970 w 1022"/>
              <a:gd name="T17" fmla="*/ 799506 h 973"/>
              <a:gd name="T18" fmla="*/ 426244 w 1022"/>
              <a:gd name="T19" fmla="*/ 822325 h 973"/>
              <a:gd name="T20" fmla="*/ 428746 w 1022"/>
              <a:gd name="T21" fmla="*/ 220583 h 973"/>
              <a:gd name="T22" fmla="*/ 226885 w 1022"/>
              <a:gd name="T23" fmla="*/ 410740 h 973"/>
              <a:gd name="T24" fmla="*/ 347001 w 1022"/>
              <a:gd name="T25" fmla="*/ 665128 h 973"/>
              <a:gd name="T26" fmla="*/ 428746 w 1022"/>
              <a:gd name="T27" fmla="*/ 671044 h 973"/>
              <a:gd name="T28" fmla="*/ 528843 w 1022"/>
              <a:gd name="T29" fmla="*/ 609349 h 973"/>
              <a:gd name="T30" fmla="*/ 428746 w 1022"/>
              <a:gd name="T31" fmla="*/ 220583 h 973"/>
              <a:gd name="T32" fmla="*/ 167662 w 1022"/>
              <a:gd name="T33" fmla="*/ 445391 h 973"/>
              <a:gd name="T34" fmla="*/ 32531 w 1022"/>
              <a:gd name="T35" fmla="*/ 418346 h 973"/>
              <a:gd name="T36" fmla="*/ 32531 w 1022"/>
              <a:gd name="T37" fmla="*/ 471590 h 973"/>
              <a:gd name="T38" fmla="*/ 167662 w 1022"/>
              <a:gd name="T39" fmla="*/ 445391 h 973"/>
              <a:gd name="T40" fmla="*/ 819957 w 1022"/>
              <a:gd name="T41" fmla="*/ 418346 h 973"/>
              <a:gd name="T42" fmla="*/ 685661 w 1022"/>
              <a:gd name="T43" fmla="*/ 445391 h 973"/>
              <a:gd name="T44" fmla="*/ 819957 w 1022"/>
              <a:gd name="T45" fmla="*/ 471590 h 973"/>
              <a:gd name="T46" fmla="*/ 819957 w 1022"/>
              <a:gd name="T47" fmla="*/ 418346 h 973"/>
              <a:gd name="T48" fmla="*/ 652295 w 1022"/>
              <a:gd name="T49" fmla="*/ 250163 h 973"/>
              <a:gd name="T50" fmla="*/ 729036 w 1022"/>
              <a:gd name="T51" fmla="*/ 134378 h 973"/>
              <a:gd name="T52" fmla="*/ 614759 w 1022"/>
              <a:gd name="T53" fmla="*/ 212131 h 973"/>
              <a:gd name="T54" fmla="*/ 652295 w 1022"/>
              <a:gd name="T55" fmla="*/ 250163 h 973"/>
              <a:gd name="T56" fmla="*/ 423742 w 1022"/>
              <a:gd name="T57" fmla="*/ 169874 h 973"/>
              <a:gd name="T58" fmla="*/ 450434 w 1022"/>
              <a:gd name="T59" fmla="*/ 32961 h 973"/>
              <a:gd name="T60" fmla="*/ 397049 w 1022"/>
              <a:gd name="T61" fmla="*/ 32961 h 973"/>
              <a:gd name="T62" fmla="*/ 423742 w 1022"/>
              <a:gd name="T63" fmla="*/ 169874 h 973"/>
              <a:gd name="T64" fmla="*/ 191017 w 1022"/>
              <a:gd name="T65" fmla="*/ 239176 h 973"/>
              <a:gd name="T66" fmla="*/ 228554 w 1022"/>
              <a:gd name="T67" fmla="*/ 201144 h 973"/>
              <a:gd name="T68" fmla="*/ 114277 w 1022"/>
              <a:gd name="T69" fmla="*/ 123391 h 973"/>
              <a:gd name="T70" fmla="*/ 191017 w 1022"/>
              <a:gd name="T71" fmla="*/ 239176 h 973"/>
              <a:gd name="T72" fmla="*/ 200193 w 1022"/>
              <a:gd name="T73" fmla="*/ 638929 h 973"/>
              <a:gd name="T74" fmla="*/ 123452 w 1022"/>
              <a:gd name="T75" fmla="*/ 755559 h 973"/>
              <a:gd name="T76" fmla="*/ 237729 w 1022"/>
              <a:gd name="T77" fmla="*/ 677805 h 973"/>
              <a:gd name="T78" fmla="*/ 200193 w 1022"/>
              <a:gd name="T79" fmla="*/ 638929 h 973"/>
              <a:gd name="T80" fmla="*/ 661471 w 1022"/>
              <a:gd name="T81" fmla="*/ 649916 h 973"/>
              <a:gd name="T82" fmla="*/ 623934 w 1022"/>
              <a:gd name="T83" fmla="*/ 687947 h 973"/>
              <a:gd name="T84" fmla="*/ 738211 w 1022"/>
              <a:gd name="T85" fmla="*/ 765700 h 973"/>
              <a:gd name="T86" fmla="*/ 661471 w 1022"/>
              <a:gd name="T87" fmla="*/ 649916 h 9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22" h="973">
                <a:moveTo>
                  <a:pt x="596" y="882"/>
                </a:moveTo>
                <a:lnTo>
                  <a:pt x="426" y="882"/>
                </a:lnTo>
                <a:cubicBezTo>
                  <a:pt x="414" y="882"/>
                  <a:pt x="403" y="892"/>
                  <a:pt x="403" y="904"/>
                </a:cubicBezTo>
                <a:cubicBezTo>
                  <a:pt x="403" y="916"/>
                  <a:pt x="414" y="926"/>
                  <a:pt x="426" y="926"/>
                </a:cubicBezTo>
                <a:lnTo>
                  <a:pt x="596" y="926"/>
                </a:lnTo>
                <a:cubicBezTo>
                  <a:pt x="609" y="926"/>
                  <a:pt x="619" y="916"/>
                  <a:pt x="619" y="904"/>
                </a:cubicBezTo>
                <a:cubicBezTo>
                  <a:pt x="619" y="892"/>
                  <a:pt x="609" y="882"/>
                  <a:pt x="596" y="882"/>
                </a:cubicBezTo>
                <a:close/>
                <a:moveTo>
                  <a:pt x="596" y="813"/>
                </a:moveTo>
                <a:lnTo>
                  <a:pt x="596" y="813"/>
                </a:lnTo>
                <a:lnTo>
                  <a:pt x="426" y="813"/>
                </a:lnTo>
                <a:cubicBezTo>
                  <a:pt x="414" y="813"/>
                  <a:pt x="403" y="823"/>
                  <a:pt x="403" y="835"/>
                </a:cubicBezTo>
                <a:cubicBezTo>
                  <a:pt x="403" y="848"/>
                  <a:pt x="414" y="858"/>
                  <a:pt x="426" y="858"/>
                </a:cubicBezTo>
                <a:lnTo>
                  <a:pt x="596" y="858"/>
                </a:lnTo>
                <a:cubicBezTo>
                  <a:pt x="609" y="858"/>
                  <a:pt x="619" y="848"/>
                  <a:pt x="619" y="835"/>
                </a:cubicBezTo>
                <a:cubicBezTo>
                  <a:pt x="619" y="823"/>
                  <a:pt x="609" y="813"/>
                  <a:pt x="596" y="813"/>
                </a:cubicBezTo>
                <a:close/>
                <a:moveTo>
                  <a:pt x="511" y="973"/>
                </a:moveTo>
                <a:lnTo>
                  <a:pt x="511" y="973"/>
                </a:lnTo>
                <a:lnTo>
                  <a:pt x="585" y="946"/>
                </a:lnTo>
                <a:lnTo>
                  <a:pt x="437" y="946"/>
                </a:lnTo>
                <a:lnTo>
                  <a:pt x="511" y="973"/>
                </a:lnTo>
                <a:close/>
                <a:moveTo>
                  <a:pt x="514" y="261"/>
                </a:moveTo>
                <a:lnTo>
                  <a:pt x="514" y="261"/>
                </a:lnTo>
                <a:lnTo>
                  <a:pt x="508" y="261"/>
                </a:lnTo>
                <a:cubicBezTo>
                  <a:pt x="384" y="261"/>
                  <a:pt x="272" y="362"/>
                  <a:pt x="272" y="486"/>
                </a:cubicBezTo>
                <a:cubicBezTo>
                  <a:pt x="272" y="611"/>
                  <a:pt x="377" y="682"/>
                  <a:pt x="388" y="721"/>
                </a:cubicBezTo>
                <a:cubicBezTo>
                  <a:pt x="398" y="759"/>
                  <a:pt x="388" y="778"/>
                  <a:pt x="416" y="787"/>
                </a:cubicBezTo>
                <a:cubicBezTo>
                  <a:pt x="444" y="796"/>
                  <a:pt x="508" y="794"/>
                  <a:pt x="508" y="794"/>
                </a:cubicBezTo>
                <a:lnTo>
                  <a:pt x="514" y="794"/>
                </a:lnTo>
                <a:cubicBezTo>
                  <a:pt x="514" y="794"/>
                  <a:pt x="578" y="796"/>
                  <a:pt x="606" y="787"/>
                </a:cubicBezTo>
                <a:cubicBezTo>
                  <a:pt x="634" y="778"/>
                  <a:pt x="624" y="759"/>
                  <a:pt x="634" y="721"/>
                </a:cubicBezTo>
                <a:cubicBezTo>
                  <a:pt x="645" y="682"/>
                  <a:pt x="750" y="611"/>
                  <a:pt x="750" y="486"/>
                </a:cubicBezTo>
                <a:cubicBezTo>
                  <a:pt x="750" y="362"/>
                  <a:pt x="638" y="261"/>
                  <a:pt x="514" y="261"/>
                </a:cubicBezTo>
                <a:close/>
                <a:moveTo>
                  <a:pt x="201" y="527"/>
                </a:moveTo>
                <a:lnTo>
                  <a:pt x="201" y="527"/>
                </a:lnTo>
                <a:cubicBezTo>
                  <a:pt x="201" y="509"/>
                  <a:pt x="183" y="495"/>
                  <a:pt x="162" y="495"/>
                </a:cubicBezTo>
                <a:lnTo>
                  <a:pt x="39" y="495"/>
                </a:lnTo>
                <a:cubicBezTo>
                  <a:pt x="17" y="495"/>
                  <a:pt x="0" y="509"/>
                  <a:pt x="0" y="527"/>
                </a:cubicBezTo>
                <a:cubicBezTo>
                  <a:pt x="0" y="544"/>
                  <a:pt x="17" y="558"/>
                  <a:pt x="39" y="558"/>
                </a:cubicBezTo>
                <a:lnTo>
                  <a:pt x="162" y="558"/>
                </a:lnTo>
                <a:cubicBezTo>
                  <a:pt x="183" y="558"/>
                  <a:pt x="201" y="544"/>
                  <a:pt x="201" y="527"/>
                </a:cubicBezTo>
                <a:close/>
                <a:moveTo>
                  <a:pt x="983" y="495"/>
                </a:moveTo>
                <a:lnTo>
                  <a:pt x="983" y="495"/>
                </a:lnTo>
                <a:lnTo>
                  <a:pt x="860" y="495"/>
                </a:lnTo>
                <a:cubicBezTo>
                  <a:pt x="839" y="495"/>
                  <a:pt x="822" y="509"/>
                  <a:pt x="822" y="527"/>
                </a:cubicBezTo>
                <a:cubicBezTo>
                  <a:pt x="822" y="544"/>
                  <a:pt x="839" y="558"/>
                  <a:pt x="860" y="558"/>
                </a:cubicBezTo>
                <a:lnTo>
                  <a:pt x="983" y="558"/>
                </a:lnTo>
                <a:cubicBezTo>
                  <a:pt x="1005" y="558"/>
                  <a:pt x="1022" y="544"/>
                  <a:pt x="1022" y="527"/>
                </a:cubicBezTo>
                <a:cubicBezTo>
                  <a:pt x="1022" y="509"/>
                  <a:pt x="1005" y="495"/>
                  <a:pt x="983" y="495"/>
                </a:cubicBezTo>
                <a:close/>
                <a:moveTo>
                  <a:pt x="782" y="296"/>
                </a:moveTo>
                <a:lnTo>
                  <a:pt x="782" y="296"/>
                </a:lnTo>
                <a:lnTo>
                  <a:pt x="869" y="209"/>
                </a:lnTo>
                <a:cubicBezTo>
                  <a:pt x="885" y="194"/>
                  <a:pt x="887" y="172"/>
                  <a:pt x="874" y="159"/>
                </a:cubicBezTo>
                <a:cubicBezTo>
                  <a:pt x="862" y="147"/>
                  <a:pt x="839" y="149"/>
                  <a:pt x="824" y="164"/>
                </a:cubicBezTo>
                <a:lnTo>
                  <a:pt x="737" y="251"/>
                </a:lnTo>
                <a:cubicBezTo>
                  <a:pt x="722" y="266"/>
                  <a:pt x="720" y="289"/>
                  <a:pt x="732" y="301"/>
                </a:cubicBezTo>
                <a:cubicBezTo>
                  <a:pt x="745" y="314"/>
                  <a:pt x="767" y="311"/>
                  <a:pt x="782" y="296"/>
                </a:cubicBezTo>
                <a:close/>
                <a:moveTo>
                  <a:pt x="508" y="201"/>
                </a:moveTo>
                <a:lnTo>
                  <a:pt x="508" y="201"/>
                </a:lnTo>
                <a:cubicBezTo>
                  <a:pt x="526" y="201"/>
                  <a:pt x="540" y="183"/>
                  <a:pt x="540" y="162"/>
                </a:cubicBezTo>
                <a:lnTo>
                  <a:pt x="540" y="39"/>
                </a:lnTo>
                <a:cubicBezTo>
                  <a:pt x="540" y="18"/>
                  <a:pt x="526" y="0"/>
                  <a:pt x="508" y="0"/>
                </a:cubicBezTo>
                <a:cubicBezTo>
                  <a:pt x="491" y="0"/>
                  <a:pt x="476" y="18"/>
                  <a:pt x="476" y="39"/>
                </a:cubicBezTo>
                <a:lnTo>
                  <a:pt x="476" y="162"/>
                </a:lnTo>
                <a:cubicBezTo>
                  <a:pt x="476" y="183"/>
                  <a:pt x="491" y="201"/>
                  <a:pt x="508" y="201"/>
                </a:cubicBezTo>
                <a:close/>
                <a:moveTo>
                  <a:pt x="229" y="283"/>
                </a:moveTo>
                <a:lnTo>
                  <a:pt x="229" y="283"/>
                </a:lnTo>
                <a:cubicBezTo>
                  <a:pt x="244" y="299"/>
                  <a:pt x="267" y="301"/>
                  <a:pt x="279" y="288"/>
                </a:cubicBezTo>
                <a:cubicBezTo>
                  <a:pt x="292" y="276"/>
                  <a:pt x="289" y="254"/>
                  <a:pt x="274" y="238"/>
                </a:cubicBezTo>
                <a:lnTo>
                  <a:pt x="187" y="151"/>
                </a:lnTo>
                <a:cubicBezTo>
                  <a:pt x="172" y="136"/>
                  <a:pt x="149" y="134"/>
                  <a:pt x="137" y="146"/>
                </a:cubicBezTo>
                <a:cubicBezTo>
                  <a:pt x="125" y="159"/>
                  <a:pt x="127" y="181"/>
                  <a:pt x="142" y="196"/>
                </a:cubicBezTo>
                <a:lnTo>
                  <a:pt x="229" y="283"/>
                </a:lnTo>
                <a:close/>
                <a:moveTo>
                  <a:pt x="240" y="756"/>
                </a:moveTo>
                <a:lnTo>
                  <a:pt x="240" y="756"/>
                </a:lnTo>
                <a:lnTo>
                  <a:pt x="153" y="843"/>
                </a:lnTo>
                <a:cubicBezTo>
                  <a:pt x="137" y="859"/>
                  <a:pt x="135" y="881"/>
                  <a:pt x="148" y="894"/>
                </a:cubicBezTo>
                <a:cubicBezTo>
                  <a:pt x="160" y="906"/>
                  <a:pt x="183" y="904"/>
                  <a:pt x="198" y="889"/>
                </a:cubicBezTo>
                <a:lnTo>
                  <a:pt x="285" y="802"/>
                </a:lnTo>
                <a:cubicBezTo>
                  <a:pt x="300" y="786"/>
                  <a:pt x="302" y="764"/>
                  <a:pt x="290" y="751"/>
                </a:cubicBezTo>
                <a:cubicBezTo>
                  <a:pt x="277" y="739"/>
                  <a:pt x="255" y="741"/>
                  <a:pt x="240" y="756"/>
                </a:cubicBezTo>
                <a:close/>
                <a:moveTo>
                  <a:pt x="793" y="769"/>
                </a:moveTo>
                <a:lnTo>
                  <a:pt x="793" y="769"/>
                </a:lnTo>
                <a:cubicBezTo>
                  <a:pt x="778" y="754"/>
                  <a:pt x="755" y="752"/>
                  <a:pt x="743" y="764"/>
                </a:cubicBezTo>
                <a:cubicBezTo>
                  <a:pt x="731" y="777"/>
                  <a:pt x="733" y="799"/>
                  <a:pt x="748" y="814"/>
                </a:cubicBezTo>
                <a:lnTo>
                  <a:pt x="835" y="901"/>
                </a:lnTo>
                <a:cubicBezTo>
                  <a:pt x="850" y="916"/>
                  <a:pt x="873" y="919"/>
                  <a:pt x="885" y="906"/>
                </a:cubicBezTo>
                <a:cubicBezTo>
                  <a:pt x="897" y="894"/>
                  <a:pt x="895" y="871"/>
                  <a:pt x="880" y="856"/>
                </a:cubicBezTo>
                <a:lnTo>
                  <a:pt x="793" y="7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Freeform 13"/>
          <p:cNvSpPr>
            <a:spLocks noEditPoints="1"/>
          </p:cNvSpPr>
          <p:nvPr/>
        </p:nvSpPr>
        <p:spPr bwMode="auto">
          <a:xfrm>
            <a:off x="3248025" y="4081463"/>
            <a:ext cx="798513" cy="749300"/>
          </a:xfrm>
          <a:custGeom>
            <a:avLst/>
            <a:gdLst>
              <a:gd name="T0" fmla="*/ 0 w 957"/>
              <a:gd name="T1" fmla="*/ 442807 h 885"/>
              <a:gd name="T2" fmla="*/ 307056 w 957"/>
              <a:gd name="T3" fmla="*/ 749300 h 885"/>
              <a:gd name="T4" fmla="*/ 538183 w 957"/>
              <a:gd name="T5" fmla="*/ 708660 h 885"/>
              <a:gd name="T6" fmla="*/ 485616 w 957"/>
              <a:gd name="T7" fmla="*/ 331047 h 885"/>
              <a:gd name="T8" fmla="*/ 473100 w 957"/>
              <a:gd name="T9" fmla="*/ 695960 h 885"/>
              <a:gd name="T10" fmla="*/ 313731 w 957"/>
              <a:gd name="T11" fmla="*/ 627380 h 885"/>
              <a:gd name="T12" fmla="*/ 270343 w 957"/>
              <a:gd name="T13" fmla="*/ 436880 h 885"/>
              <a:gd name="T14" fmla="*/ 55070 w 957"/>
              <a:gd name="T15" fmla="*/ 430953 h 885"/>
              <a:gd name="T16" fmla="*/ 61745 w 957"/>
              <a:gd name="T17" fmla="*/ 137160 h 885"/>
              <a:gd name="T18" fmla="*/ 313731 w 957"/>
              <a:gd name="T19" fmla="*/ 77893 h 885"/>
              <a:gd name="T20" fmla="*/ 0 w 957"/>
              <a:gd name="T21" fmla="*/ 131233 h 885"/>
              <a:gd name="T22" fmla="*/ 448903 w 957"/>
              <a:gd name="T23" fmla="*/ 154093 h 885"/>
              <a:gd name="T24" fmla="*/ 421368 w 957"/>
              <a:gd name="T25" fmla="*/ 122767 h 885"/>
              <a:gd name="T26" fmla="*/ 443062 w 957"/>
              <a:gd name="T27" fmla="*/ 104140 h 885"/>
              <a:gd name="T28" fmla="*/ 498132 w 957"/>
              <a:gd name="T29" fmla="*/ 104140 h 885"/>
              <a:gd name="T30" fmla="*/ 520661 w 957"/>
              <a:gd name="T31" fmla="*/ 122767 h 885"/>
              <a:gd name="T32" fmla="*/ 493126 w 957"/>
              <a:gd name="T33" fmla="*/ 154093 h 885"/>
              <a:gd name="T34" fmla="*/ 520661 w 957"/>
              <a:gd name="T35" fmla="*/ 186267 h 885"/>
              <a:gd name="T36" fmla="*/ 498132 w 957"/>
              <a:gd name="T37" fmla="*/ 204893 h 885"/>
              <a:gd name="T38" fmla="*/ 443062 w 957"/>
              <a:gd name="T39" fmla="*/ 204893 h 885"/>
              <a:gd name="T40" fmla="*/ 421368 w 957"/>
              <a:gd name="T41" fmla="*/ 186267 h 885"/>
              <a:gd name="T42" fmla="*/ 650826 w 957"/>
              <a:gd name="T43" fmla="*/ 281093 h 885"/>
              <a:gd name="T44" fmla="*/ 787666 w 957"/>
              <a:gd name="T45" fmla="*/ 459740 h 885"/>
              <a:gd name="T46" fmla="*/ 732596 w 957"/>
              <a:gd name="T47" fmla="*/ 475827 h 885"/>
              <a:gd name="T48" fmla="*/ 650826 w 957"/>
              <a:gd name="T49" fmla="*/ 281093 h 885"/>
              <a:gd name="T50" fmla="*/ 569055 w 957"/>
              <a:gd name="T51" fmla="*/ 55033 h 885"/>
              <a:gd name="T52" fmla="*/ 629131 w 957"/>
              <a:gd name="T53" fmla="*/ 280247 h 885"/>
              <a:gd name="T54" fmla="*/ 601597 w 957"/>
              <a:gd name="T55" fmla="*/ 314960 h 885"/>
              <a:gd name="T56" fmla="*/ 550699 w 957"/>
              <a:gd name="T57" fmla="*/ 270087 h 885"/>
              <a:gd name="T58" fmla="*/ 372973 w 957"/>
              <a:gd name="T59" fmla="*/ 55033 h 885"/>
              <a:gd name="T60" fmla="*/ 536514 w 957"/>
              <a:gd name="T61" fmla="*/ 88053 h 885"/>
              <a:gd name="T62" fmla="*/ 405514 w 957"/>
              <a:gd name="T63" fmla="*/ 220980 h 885"/>
              <a:gd name="T64" fmla="*/ 255324 w 957"/>
              <a:gd name="T65" fmla="*/ 651933 h 885"/>
              <a:gd name="T66" fmla="*/ 98458 w 957"/>
              <a:gd name="T67" fmla="*/ 490220 h 885"/>
              <a:gd name="T68" fmla="*/ 255324 w 957"/>
              <a:gd name="T69" fmla="*/ 651933 h 885"/>
              <a:gd name="T70" fmla="*/ 91783 w 957"/>
              <a:gd name="T71" fmla="*/ 211667 h 885"/>
              <a:gd name="T72" fmla="*/ 313731 w 957"/>
              <a:gd name="T73" fmla="*/ 224367 h 885"/>
              <a:gd name="T74" fmla="*/ 199420 w 957"/>
              <a:gd name="T75" fmla="*/ 181187 h 885"/>
              <a:gd name="T76" fmla="*/ 91783 w 957"/>
              <a:gd name="T77" fmla="*/ 342900 h 885"/>
              <a:gd name="T78" fmla="*/ 100961 w 957"/>
              <a:gd name="T79" fmla="*/ 381000 h 885"/>
              <a:gd name="T80" fmla="*/ 316235 w 957"/>
              <a:gd name="T81" fmla="*/ 340360 h 885"/>
              <a:gd name="T82" fmla="*/ 91783 w 957"/>
              <a:gd name="T83" fmla="*/ 342900 h 885"/>
              <a:gd name="T84" fmla="*/ 91783 w 957"/>
              <a:gd name="T85" fmla="*/ 290407 h 885"/>
              <a:gd name="T86" fmla="*/ 316235 w 957"/>
              <a:gd name="T87" fmla="*/ 302260 h 885"/>
              <a:gd name="T88" fmla="*/ 328750 w 957"/>
              <a:gd name="T89" fmla="*/ 281093 h 885"/>
              <a:gd name="T90" fmla="*/ 196916 w 957"/>
              <a:gd name="T91" fmla="*/ 261620 h 885"/>
              <a:gd name="T92" fmla="*/ 91783 w 957"/>
              <a:gd name="T93" fmla="*/ 277707 h 88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57" h="885">
                <a:moveTo>
                  <a:pt x="0" y="155"/>
                </a:moveTo>
                <a:cubicBezTo>
                  <a:pt x="0" y="278"/>
                  <a:pt x="0" y="400"/>
                  <a:pt x="0" y="523"/>
                </a:cubicBezTo>
                <a:cubicBezTo>
                  <a:pt x="0" y="533"/>
                  <a:pt x="161" y="687"/>
                  <a:pt x="181" y="707"/>
                </a:cubicBezTo>
                <a:cubicBezTo>
                  <a:pt x="202" y="728"/>
                  <a:pt x="355" y="885"/>
                  <a:pt x="368" y="885"/>
                </a:cubicBezTo>
                <a:cubicBezTo>
                  <a:pt x="442" y="885"/>
                  <a:pt x="516" y="885"/>
                  <a:pt x="589" y="885"/>
                </a:cubicBezTo>
                <a:cubicBezTo>
                  <a:pt x="620" y="885"/>
                  <a:pt x="632" y="856"/>
                  <a:pt x="645" y="837"/>
                </a:cubicBezTo>
                <a:cubicBezTo>
                  <a:pt x="645" y="684"/>
                  <a:pt x="645" y="532"/>
                  <a:pt x="645" y="380"/>
                </a:cubicBezTo>
                <a:cubicBezTo>
                  <a:pt x="631" y="385"/>
                  <a:pt x="590" y="368"/>
                  <a:pt x="582" y="391"/>
                </a:cubicBezTo>
                <a:cubicBezTo>
                  <a:pt x="577" y="401"/>
                  <a:pt x="582" y="573"/>
                  <a:pt x="582" y="608"/>
                </a:cubicBezTo>
                <a:cubicBezTo>
                  <a:pt x="582" y="643"/>
                  <a:pt x="592" y="822"/>
                  <a:pt x="567" y="822"/>
                </a:cubicBezTo>
                <a:cubicBezTo>
                  <a:pt x="507" y="822"/>
                  <a:pt x="447" y="822"/>
                  <a:pt x="387" y="822"/>
                </a:cubicBezTo>
                <a:cubicBezTo>
                  <a:pt x="368" y="822"/>
                  <a:pt x="376" y="760"/>
                  <a:pt x="376" y="741"/>
                </a:cubicBezTo>
                <a:cubicBezTo>
                  <a:pt x="376" y="710"/>
                  <a:pt x="376" y="679"/>
                  <a:pt x="376" y="649"/>
                </a:cubicBezTo>
                <a:cubicBezTo>
                  <a:pt x="376" y="565"/>
                  <a:pt x="376" y="551"/>
                  <a:pt x="324" y="516"/>
                </a:cubicBezTo>
                <a:cubicBezTo>
                  <a:pt x="300" y="516"/>
                  <a:pt x="301" y="509"/>
                  <a:pt x="280" y="509"/>
                </a:cubicBezTo>
                <a:cubicBezTo>
                  <a:pt x="209" y="509"/>
                  <a:pt x="137" y="509"/>
                  <a:pt x="66" y="509"/>
                </a:cubicBezTo>
                <a:cubicBezTo>
                  <a:pt x="66" y="398"/>
                  <a:pt x="66" y="287"/>
                  <a:pt x="66" y="177"/>
                </a:cubicBezTo>
                <a:cubicBezTo>
                  <a:pt x="66" y="168"/>
                  <a:pt x="69" y="169"/>
                  <a:pt x="74" y="162"/>
                </a:cubicBezTo>
                <a:cubicBezTo>
                  <a:pt x="155" y="162"/>
                  <a:pt x="236" y="162"/>
                  <a:pt x="317" y="162"/>
                </a:cubicBezTo>
                <a:cubicBezTo>
                  <a:pt x="333" y="151"/>
                  <a:pt x="375" y="115"/>
                  <a:pt x="376" y="92"/>
                </a:cubicBezTo>
                <a:cubicBezTo>
                  <a:pt x="274" y="92"/>
                  <a:pt x="172" y="92"/>
                  <a:pt x="70" y="92"/>
                </a:cubicBezTo>
                <a:cubicBezTo>
                  <a:pt x="42" y="92"/>
                  <a:pt x="0" y="131"/>
                  <a:pt x="0" y="155"/>
                </a:cubicBezTo>
                <a:close/>
                <a:moveTo>
                  <a:pt x="505" y="215"/>
                </a:moveTo>
                <a:lnTo>
                  <a:pt x="538" y="182"/>
                </a:lnTo>
                <a:lnTo>
                  <a:pt x="505" y="149"/>
                </a:lnTo>
                <a:cubicBezTo>
                  <a:pt x="504" y="148"/>
                  <a:pt x="504" y="146"/>
                  <a:pt x="505" y="145"/>
                </a:cubicBezTo>
                <a:lnTo>
                  <a:pt x="527" y="123"/>
                </a:lnTo>
                <a:cubicBezTo>
                  <a:pt x="528" y="122"/>
                  <a:pt x="530" y="122"/>
                  <a:pt x="531" y="123"/>
                </a:cubicBezTo>
                <a:lnTo>
                  <a:pt x="564" y="156"/>
                </a:lnTo>
                <a:lnTo>
                  <a:pt x="597" y="123"/>
                </a:lnTo>
                <a:cubicBezTo>
                  <a:pt x="599" y="122"/>
                  <a:pt x="601" y="122"/>
                  <a:pt x="602" y="123"/>
                </a:cubicBezTo>
                <a:lnTo>
                  <a:pt x="624" y="145"/>
                </a:lnTo>
                <a:cubicBezTo>
                  <a:pt x="625" y="146"/>
                  <a:pt x="625" y="148"/>
                  <a:pt x="624" y="149"/>
                </a:cubicBezTo>
                <a:lnTo>
                  <a:pt x="591" y="182"/>
                </a:lnTo>
                <a:lnTo>
                  <a:pt x="624" y="215"/>
                </a:lnTo>
                <a:cubicBezTo>
                  <a:pt x="625" y="217"/>
                  <a:pt x="625" y="219"/>
                  <a:pt x="624" y="220"/>
                </a:cubicBezTo>
                <a:lnTo>
                  <a:pt x="602" y="242"/>
                </a:lnTo>
                <a:cubicBezTo>
                  <a:pt x="601" y="243"/>
                  <a:pt x="599" y="243"/>
                  <a:pt x="597" y="242"/>
                </a:cubicBezTo>
                <a:lnTo>
                  <a:pt x="564" y="209"/>
                </a:lnTo>
                <a:lnTo>
                  <a:pt x="531" y="242"/>
                </a:lnTo>
                <a:cubicBezTo>
                  <a:pt x="530" y="243"/>
                  <a:pt x="528" y="243"/>
                  <a:pt x="527" y="242"/>
                </a:cubicBezTo>
                <a:lnTo>
                  <a:pt x="505" y="220"/>
                </a:lnTo>
                <a:cubicBezTo>
                  <a:pt x="504" y="219"/>
                  <a:pt x="504" y="217"/>
                  <a:pt x="505" y="215"/>
                </a:cubicBezTo>
                <a:close/>
                <a:moveTo>
                  <a:pt x="780" y="332"/>
                </a:moveTo>
                <a:lnTo>
                  <a:pt x="944" y="496"/>
                </a:lnTo>
                <a:cubicBezTo>
                  <a:pt x="957" y="509"/>
                  <a:pt x="957" y="530"/>
                  <a:pt x="944" y="543"/>
                </a:cubicBezTo>
                <a:lnTo>
                  <a:pt x="925" y="562"/>
                </a:lnTo>
                <a:cubicBezTo>
                  <a:pt x="912" y="575"/>
                  <a:pt x="891" y="575"/>
                  <a:pt x="878" y="562"/>
                </a:cubicBezTo>
                <a:lnTo>
                  <a:pt x="714" y="398"/>
                </a:lnTo>
                <a:lnTo>
                  <a:pt x="780" y="332"/>
                </a:lnTo>
                <a:close/>
                <a:moveTo>
                  <a:pt x="447" y="65"/>
                </a:moveTo>
                <a:cubicBezTo>
                  <a:pt x="512" y="0"/>
                  <a:pt x="617" y="0"/>
                  <a:pt x="682" y="65"/>
                </a:cubicBezTo>
                <a:cubicBezTo>
                  <a:pt x="740" y="123"/>
                  <a:pt x="747" y="213"/>
                  <a:pt x="701" y="278"/>
                </a:cubicBezTo>
                <a:lnTo>
                  <a:pt x="754" y="331"/>
                </a:lnTo>
                <a:cubicBezTo>
                  <a:pt x="756" y="333"/>
                  <a:pt x="756" y="337"/>
                  <a:pt x="754" y="339"/>
                </a:cubicBezTo>
                <a:lnTo>
                  <a:pt x="721" y="372"/>
                </a:lnTo>
                <a:cubicBezTo>
                  <a:pt x="719" y="374"/>
                  <a:pt x="715" y="374"/>
                  <a:pt x="713" y="372"/>
                </a:cubicBezTo>
                <a:lnTo>
                  <a:pt x="660" y="319"/>
                </a:lnTo>
                <a:cubicBezTo>
                  <a:pt x="595" y="364"/>
                  <a:pt x="505" y="358"/>
                  <a:pt x="447" y="300"/>
                </a:cubicBezTo>
                <a:cubicBezTo>
                  <a:pt x="382" y="235"/>
                  <a:pt x="382" y="130"/>
                  <a:pt x="447" y="65"/>
                </a:cubicBezTo>
                <a:close/>
                <a:moveTo>
                  <a:pt x="486" y="104"/>
                </a:moveTo>
                <a:cubicBezTo>
                  <a:pt x="529" y="60"/>
                  <a:pt x="600" y="60"/>
                  <a:pt x="643" y="104"/>
                </a:cubicBezTo>
                <a:cubicBezTo>
                  <a:pt x="687" y="147"/>
                  <a:pt x="687" y="218"/>
                  <a:pt x="643" y="261"/>
                </a:cubicBezTo>
                <a:cubicBezTo>
                  <a:pt x="600" y="305"/>
                  <a:pt x="529" y="305"/>
                  <a:pt x="486" y="261"/>
                </a:cubicBezTo>
                <a:cubicBezTo>
                  <a:pt x="442" y="218"/>
                  <a:pt x="442" y="147"/>
                  <a:pt x="486" y="104"/>
                </a:cubicBezTo>
                <a:close/>
                <a:moveTo>
                  <a:pt x="306" y="770"/>
                </a:moveTo>
                <a:cubicBezTo>
                  <a:pt x="304" y="706"/>
                  <a:pt x="303" y="643"/>
                  <a:pt x="302" y="579"/>
                </a:cubicBezTo>
                <a:cubicBezTo>
                  <a:pt x="241" y="579"/>
                  <a:pt x="179" y="579"/>
                  <a:pt x="118" y="579"/>
                </a:cubicBezTo>
                <a:cubicBezTo>
                  <a:pt x="117" y="580"/>
                  <a:pt x="116" y="581"/>
                  <a:pt x="115" y="581"/>
                </a:cubicBezTo>
                <a:cubicBezTo>
                  <a:pt x="179" y="644"/>
                  <a:pt x="242" y="707"/>
                  <a:pt x="306" y="770"/>
                </a:cubicBezTo>
                <a:close/>
                <a:moveTo>
                  <a:pt x="110" y="225"/>
                </a:moveTo>
                <a:cubicBezTo>
                  <a:pt x="110" y="233"/>
                  <a:pt x="110" y="242"/>
                  <a:pt x="110" y="250"/>
                </a:cubicBezTo>
                <a:cubicBezTo>
                  <a:pt x="110" y="259"/>
                  <a:pt x="116" y="265"/>
                  <a:pt x="125" y="265"/>
                </a:cubicBezTo>
                <a:cubicBezTo>
                  <a:pt x="209" y="265"/>
                  <a:pt x="292" y="265"/>
                  <a:pt x="376" y="265"/>
                </a:cubicBezTo>
                <a:cubicBezTo>
                  <a:pt x="399" y="265"/>
                  <a:pt x="394" y="228"/>
                  <a:pt x="387" y="214"/>
                </a:cubicBezTo>
                <a:cubicBezTo>
                  <a:pt x="338" y="214"/>
                  <a:pt x="288" y="214"/>
                  <a:pt x="239" y="214"/>
                </a:cubicBezTo>
                <a:cubicBezTo>
                  <a:pt x="209" y="214"/>
                  <a:pt x="110" y="206"/>
                  <a:pt x="110" y="225"/>
                </a:cubicBezTo>
                <a:close/>
                <a:moveTo>
                  <a:pt x="110" y="405"/>
                </a:moveTo>
                <a:cubicBezTo>
                  <a:pt x="110" y="416"/>
                  <a:pt x="110" y="427"/>
                  <a:pt x="110" y="439"/>
                </a:cubicBezTo>
                <a:cubicBezTo>
                  <a:pt x="110" y="447"/>
                  <a:pt x="113" y="450"/>
                  <a:pt x="121" y="450"/>
                </a:cubicBezTo>
                <a:cubicBezTo>
                  <a:pt x="211" y="450"/>
                  <a:pt x="301" y="450"/>
                  <a:pt x="390" y="450"/>
                </a:cubicBezTo>
                <a:cubicBezTo>
                  <a:pt x="392" y="440"/>
                  <a:pt x="400" y="402"/>
                  <a:pt x="379" y="402"/>
                </a:cubicBezTo>
                <a:cubicBezTo>
                  <a:pt x="296" y="402"/>
                  <a:pt x="212" y="402"/>
                  <a:pt x="129" y="402"/>
                </a:cubicBezTo>
                <a:cubicBezTo>
                  <a:pt x="123" y="402"/>
                  <a:pt x="115" y="404"/>
                  <a:pt x="110" y="405"/>
                </a:cubicBezTo>
                <a:close/>
                <a:moveTo>
                  <a:pt x="110" y="328"/>
                </a:moveTo>
                <a:cubicBezTo>
                  <a:pt x="110" y="333"/>
                  <a:pt x="110" y="338"/>
                  <a:pt x="110" y="343"/>
                </a:cubicBezTo>
                <a:cubicBezTo>
                  <a:pt x="110" y="351"/>
                  <a:pt x="113" y="351"/>
                  <a:pt x="118" y="357"/>
                </a:cubicBezTo>
                <a:cubicBezTo>
                  <a:pt x="205" y="357"/>
                  <a:pt x="292" y="357"/>
                  <a:pt x="379" y="357"/>
                </a:cubicBezTo>
                <a:cubicBezTo>
                  <a:pt x="384" y="355"/>
                  <a:pt x="389" y="353"/>
                  <a:pt x="394" y="350"/>
                </a:cubicBezTo>
                <a:cubicBezTo>
                  <a:pt x="394" y="344"/>
                  <a:pt x="394" y="338"/>
                  <a:pt x="394" y="332"/>
                </a:cubicBezTo>
                <a:cubicBezTo>
                  <a:pt x="394" y="320"/>
                  <a:pt x="390" y="317"/>
                  <a:pt x="387" y="309"/>
                </a:cubicBezTo>
                <a:cubicBezTo>
                  <a:pt x="336" y="309"/>
                  <a:pt x="286" y="309"/>
                  <a:pt x="236" y="309"/>
                </a:cubicBezTo>
                <a:cubicBezTo>
                  <a:pt x="211" y="309"/>
                  <a:pt x="187" y="309"/>
                  <a:pt x="162" y="309"/>
                </a:cubicBezTo>
                <a:cubicBezTo>
                  <a:pt x="131" y="310"/>
                  <a:pt x="110" y="299"/>
                  <a:pt x="110" y="3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962025" y="501491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Rectangle 17"/>
          <p:cNvSpPr>
            <a:spLocks noChangeArrowheads="1"/>
          </p:cNvSpPr>
          <p:nvPr/>
        </p:nvSpPr>
        <p:spPr bwMode="auto">
          <a:xfrm>
            <a:off x="3281363" y="501491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20"/>
          <p:cNvSpPr>
            <a:spLocks noChangeArrowheads="1"/>
          </p:cNvSpPr>
          <p:nvPr/>
        </p:nvSpPr>
        <p:spPr bwMode="auto">
          <a:xfrm>
            <a:off x="5795963" y="501491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8289925" y="501491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26"/>
          <p:cNvSpPr>
            <a:spLocks noChangeArrowheads="1"/>
          </p:cNvSpPr>
          <p:nvPr/>
        </p:nvSpPr>
        <p:spPr bwMode="auto">
          <a:xfrm>
            <a:off x="10674350" y="501491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2" name="Freeform 27"/>
          <p:cNvSpPr>
            <a:spLocks noEditPoints="1"/>
          </p:cNvSpPr>
          <p:nvPr/>
        </p:nvSpPr>
        <p:spPr bwMode="auto">
          <a:xfrm>
            <a:off x="998538" y="4121150"/>
            <a:ext cx="676275" cy="725488"/>
          </a:xfrm>
          <a:custGeom>
            <a:avLst/>
            <a:gdLst>
              <a:gd name="T0" fmla="*/ 422255 w 812"/>
              <a:gd name="T1" fmla="*/ 0 h 858"/>
              <a:gd name="T2" fmla="*/ 516368 w 812"/>
              <a:gd name="T3" fmla="*/ 223227 h 858"/>
              <a:gd name="T4" fmla="*/ 445575 w 812"/>
              <a:gd name="T5" fmla="*/ 95548 h 858"/>
              <a:gd name="T6" fmla="*/ 205714 w 812"/>
              <a:gd name="T7" fmla="*/ 71872 h 858"/>
              <a:gd name="T8" fmla="*/ 187391 w 812"/>
              <a:gd name="T9" fmla="*/ 191096 h 858"/>
              <a:gd name="T10" fmla="*/ 71625 w 812"/>
              <a:gd name="T11" fmla="*/ 543693 h 858"/>
              <a:gd name="T12" fmla="*/ 312319 w 812"/>
              <a:gd name="T13" fmla="*/ 566523 h 858"/>
              <a:gd name="T14" fmla="*/ 94112 w 812"/>
              <a:gd name="T15" fmla="*/ 639241 h 858"/>
              <a:gd name="T16" fmla="*/ 0 w 812"/>
              <a:gd name="T17" fmla="*/ 150509 h 858"/>
              <a:gd name="T18" fmla="*/ 600486 w 812"/>
              <a:gd name="T19" fmla="*/ 234219 h 858"/>
              <a:gd name="T20" fmla="*/ 667946 w 812"/>
              <a:gd name="T21" fmla="*/ 302709 h 858"/>
              <a:gd name="T22" fmla="*/ 588826 w 812"/>
              <a:gd name="T23" fmla="*/ 497188 h 858"/>
              <a:gd name="T24" fmla="*/ 634632 w 812"/>
              <a:gd name="T25" fmla="*/ 349215 h 858"/>
              <a:gd name="T26" fmla="*/ 617143 w 812"/>
              <a:gd name="T27" fmla="*/ 306937 h 858"/>
              <a:gd name="T28" fmla="*/ 529693 w 812"/>
              <a:gd name="T29" fmla="*/ 255358 h 858"/>
              <a:gd name="T30" fmla="*/ 611313 w 812"/>
              <a:gd name="T31" fmla="*/ 333995 h 858"/>
              <a:gd name="T32" fmla="*/ 483054 w 812"/>
              <a:gd name="T33" fmla="*/ 575824 h 858"/>
              <a:gd name="T34" fmla="*/ 368120 w 812"/>
              <a:gd name="T35" fmla="*/ 508180 h 858"/>
              <a:gd name="T36" fmla="*/ 509705 w 812"/>
              <a:gd name="T37" fmla="*/ 274806 h 858"/>
              <a:gd name="T38" fmla="*/ 611313 w 812"/>
              <a:gd name="T39" fmla="*/ 333995 h 858"/>
              <a:gd name="T40" fmla="*/ 326478 w 812"/>
              <a:gd name="T41" fmla="*/ 717032 h 858"/>
              <a:gd name="T42" fmla="*/ 411428 w 812"/>
              <a:gd name="T43" fmla="*/ 568214 h 858"/>
              <a:gd name="T44" fmla="*/ 244858 w 812"/>
              <a:gd name="T45" fmla="*/ 125988 h 858"/>
              <a:gd name="T46" fmla="*/ 401434 w 812"/>
              <a:gd name="T47" fmla="*/ 163193 h 858"/>
              <a:gd name="T48" fmla="*/ 244858 w 812"/>
              <a:gd name="T49" fmla="*/ 125988 h 858"/>
              <a:gd name="T50" fmla="*/ 214876 w 812"/>
              <a:gd name="T51" fmla="*/ 369508 h 858"/>
              <a:gd name="T52" fmla="*/ 123262 w 812"/>
              <a:gd name="T53" fmla="*/ 405867 h 858"/>
              <a:gd name="T54" fmla="*/ 123262 w 812"/>
              <a:gd name="T55" fmla="*/ 284953 h 858"/>
              <a:gd name="T56" fmla="*/ 401434 w 812"/>
              <a:gd name="T57" fmla="*/ 322157 h 858"/>
              <a:gd name="T58" fmla="*/ 123262 w 812"/>
              <a:gd name="T59" fmla="*/ 284953 h 858"/>
              <a:gd name="T60" fmla="*/ 401434 w 812"/>
              <a:gd name="T61" fmla="*/ 207161 h 858"/>
              <a:gd name="T62" fmla="*/ 123262 w 812"/>
              <a:gd name="T63" fmla="*/ 243520 h 858"/>
              <a:gd name="T64" fmla="*/ 92446 w 812"/>
              <a:gd name="T65" fmla="*/ 158119 h 858"/>
              <a:gd name="T66" fmla="*/ 173233 w 812"/>
              <a:gd name="T67" fmla="*/ 146281 h 858"/>
              <a:gd name="T68" fmla="*/ 92446 w 812"/>
              <a:gd name="T69" fmla="*/ 158119 h 8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12" h="858">
                <a:moveTo>
                  <a:pt x="179" y="0"/>
                </a:moveTo>
                <a:lnTo>
                  <a:pt x="507" y="0"/>
                </a:lnTo>
                <a:cubicBezTo>
                  <a:pt x="569" y="0"/>
                  <a:pt x="620" y="51"/>
                  <a:pt x="620" y="113"/>
                </a:cubicBezTo>
                <a:lnTo>
                  <a:pt x="620" y="264"/>
                </a:lnTo>
                <a:cubicBezTo>
                  <a:pt x="584" y="292"/>
                  <a:pt x="563" y="318"/>
                  <a:pt x="535" y="356"/>
                </a:cubicBezTo>
                <a:lnTo>
                  <a:pt x="535" y="113"/>
                </a:lnTo>
                <a:cubicBezTo>
                  <a:pt x="535" y="98"/>
                  <a:pt x="522" y="85"/>
                  <a:pt x="507" y="85"/>
                </a:cubicBezTo>
                <a:lnTo>
                  <a:pt x="247" y="85"/>
                </a:lnTo>
                <a:lnTo>
                  <a:pt x="247" y="204"/>
                </a:lnTo>
                <a:cubicBezTo>
                  <a:pt x="247" y="216"/>
                  <a:pt x="237" y="226"/>
                  <a:pt x="225" y="226"/>
                </a:cubicBezTo>
                <a:lnTo>
                  <a:pt x="86" y="226"/>
                </a:lnTo>
                <a:lnTo>
                  <a:pt x="86" y="643"/>
                </a:lnTo>
                <a:cubicBezTo>
                  <a:pt x="86" y="658"/>
                  <a:pt x="98" y="670"/>
                  <a:pt x="113" y="670"/>
                </a:cubicBezTo>
                <a:lnTo>
                  <a:pt x="375" y="670"/>
                </a:lnTo>
                <a:cubicBezTo>
                  <a:pt x="366" y="699"/>
                  <a:pt x="358" y="727"/>
                  <a:pt x="353" y="756"/>
                </a:cubicBezTo>
                <a:lnTo>
                  <a:pt x="113" y="756"/>
                </a:lnTo>
                <a:cubicBezTo>
                  <a:pt x="51" y="756"/>
                  <a:pt x="0" y="705"/>
                  <a:pt x="0" y="643"/>
                </a:cubicBezTo>
                <a:lnTo>
                  <a:pt x="0" y="178"/>
                </a:lnTo>
                <a:lnTo>
                  <a:pt x="179" y="0"/>
                </a:lnTo>
                <a:close/>
                <a:moveTo>
                  <a:pt x="721" y="277"/>
                </a:moveTo>
                <a:cubicBezTo>
                  <a:pt x="733" y="283"/>
                  <a:pt x="740" y="295"/>
                  <a:pt x="743" y="310"/>
                </a:cubicBezTo>
                <a:cubicBezTo>
                  <a:pt x="765" y="316"/>
                  <a:pt x="786" y="330"/>
                  <a:pt x="802" y="358"/>
                </a:cubicBezTo>
                <a:cubicBezTo>
                  <a:pt x="812" y="382"/>
                  <a:pt x="808" y="417"/>
                  <a:pt x="794" y="442"/>
                </a:cubicBezTo>
                <a:cubicBezTo>
                  <a:pt x="770" y="487"/>
                  <a:pt x="736" y="543"/>
                  <a:pt x="707" y="588"/>
                </a:cubicBezTo>
                <a:cubicBezTo>
                  <a:pt x="688" y="595"/>
                  <a:pt x="692" y="556"/>
                  <a:pt x="699" y="546"/>
                </a:cubicBezTo>
                <a:cubicBezTo>
                  <a:pt x="723" y="510"/>
                  <a:pt x="743" y="477"/>
                  <a:pt x="762" y="413"/>
                </a:cubicBezTo>
                <a:cubicBezTo>
                  <a:pt x="766" y="382"/>
                  <a:pt x="752" y="368"/>
                  <a:pt x="743" y="355"/>
                </a:cubicBezTo>
                <a:cubicBezTo>
                  <a:pt x="742" y="358"/>
                  <a:pt x="742" y="360"/>
                  <a:pt x="741" y="363"/>
                </a:cubicBezTo>
                <a:cubicBezTo>
                  <a:pt x="723" y="355"/>
                  <a:pt x="706" y="346"/>
                  <a:pt x="688" y="337"/>
                </a:cubicBezTo>
                <a:cubicBezTo>
                  <a:pt x="670" y="327"/>
                  <a:pt x="653" y="314"/>
                  <a:pt x="636" y="302"/>
                </a:cubicBezTo>
                <a:cubicBezTo>
                  <a:pt x="669" y="274"/>
                  <a:pt x="698" y="264"/>
                  <a:pt x="721" y="277"/>
                </a:cubicBezTo>
                <a:close/>
                <a:moveTo>
                  <a:pt x="734" y="395"/>
                </a:moveTo>
                <a:cubicBezTo>
                  <a:pt x="719" y="445"/>
                  <a:pt x="690" y="508"/>
                  <a:pt x="649" y="579"/>
                </a:cubicBezTo>
                <a:cubicBezTo>
                  <a:pt x="628" y="615"/>
                  <a:pt x="604" y="650"/>
                  <a:pt x="580" y="681"/>
                </a:cubicBezTo>
                <a:cubicBezTo>
                  <a:pt x="557" y="670"/>
                  <a:pt x="535" y="658"/>
                  <a:pt x="512" y="646"/>
                </a:cubicBezTo>
                <a:cubicBezTo>
                  <a:pt x="488" y="633"/>
                  <a:pt x="465" y="617"/>
                  <a:pt x="442" y="601"/>
                </a:cubicBezTo>
                <a:cubicBezTo>
                  <a:pt x="457" y="565"/>
                  <a:pt x="475" y="527"/>
                  <a:pt x="496" y="491"/>
                </a:cubicBezTo>
                <a:cubicBezTo>
                  <a:pt x="536" y="420"/>
                  <a:pt x="576" y="363"/>
                  <a:pt x="612" y="325"/>
                </a:cubicBezTo>
                <a:cubicBezTo>
                  <a:pt x="631" y="338"/>
                  <a:pt x="650" y="351"/>
                  <a:pt x="671" y="363"/>
                </a:cubicBezTo>
                <a:cubicBezTo>
                  <a:pt x="691" y="375"/>
                  <a:pt x="712" y="384"/>
                  <a:pt x="734" y="395"/>
                </a:cubicBezTo>
                <a:close/>
                <a:moveTo>
                  <a:pt x="560" y="707"/>
                </a:moveTo>
                <a:cubicBezTo>
                  <a:pt x="486" y="797"/>
                  <a:pt x="410" y="858"/>
                  <a:pt x="392" y="848"/>
                </a:cubicBezTo>
                <a:cubicBezTo>
                  <a:pt x="375" y="838"/>
                  <a:pt x="389" y="742"/>
                  <a:pt x="430" y="632"/>
                </a:cubicBezTo>
                <a:cubicBezTo>
                  <a:pt x="451" y="645"/>
                  <a:pt x="472" y="659"/>
                  <a:pt x="494" y="672"/>
                </a:cubicBezTo>
                <a:cubicBezTo>
                  <a:pt x="516" y="685"/>
                  <a:pt x="538" y="695"/>
                  <a:pt x="560" y="707"/>
                </a:cubicBezTo>
                <a:close/>
                <a:moveTo>
                  <a:pt x="294" y="149"/>
                </a:moveTo>
                <a:lnTo>
                  <a:pt x="482" y="149"/>
                </a:lnTo>
                <a:lnTo>
                  <a:pt x="482" y="193"/>
                </a:lnTo>
                <a:lnTo>
                  <a:pt x="294" y="193"/>
                </a:lnTo>
                <a:lnTo>
                  <a:pt x="294" y="149"/>
                </a:lnTo>
                <a:close/>
                <a:moveTo>
                  <a:pt x="148" y="437"/>
                </a:moveTo>
                <a:lnTo>
                  <a:pt x="258" y="437"/>
                </a:lnTo>
                <a:lnTo>
                  <a:pt x="258" y="480"/>
                </a:lnTo>
                <a:lnTo>
                  <a:pt x="148" y="480"/>
                </a:lnTo>
                <a:lnTo>
                  <a:pt x="148" y="437"/>
                </a:lnTo>
                <a:close/>
                <a:moveTo>
                  <a:pt x="148" y="337"/>
                </a:moveTo>
                <a:lnTo>
                  <a:pt x="482" y="337"/>
                </a:lnTo>
                <a:lnTo>
                  <a:pt x="482" y="381"/>
                </a:lnTo>
                <a:lnTo>
                  <a:pt x="148" y="381"/>
                </a:lnTo>
                <a:lnTo>
                  <a:pt x="148" y="337"/>
                </a:lnTo>
                <a:close/>
                <a:moveTo>
                  <a:pt x="148" y="245"/>
                </a:moveTo>
                <a:lnTo>
                  <a:pt x="482" y="245"/>
                </a:lnTo>
                <a:lnTo>
                  <a:pt x="482" y="288"/>
                </a:lnTo>
                <a:lnTo>
                  <a:pt x="148" y="288"/>
                </a:lnTo>
                <a:lnTo>
                  <a:pt x="148" y="245"/>
                </a:lnTo>
                <a:close/>
                <a:moveTo>
                  <a:pt x="111" y="187"/>
                </a:moveTo>
                <a:lnTo>
                  <a:pt x="193" y="187"/>
                </a:lnTo>
                <a:cubicBezTo>
                  <a:pt x="201" y="187"/>
                  <a:pt x="208" y="181"/>
                  <a:pt x="208" y="173"/>
                </a:cubicBezTo>
                <a:lnTo>
                  <a:pt x="208" y="91"/>
                </a:lnTo>
                <a:lnTo>
                  <a:pt x="111" y="1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Freeform 28"/>
          <p:cNvSpPr>
            <a:spLocks noEditPoints="1"/>
          </p:cNvSpPr>
          <p:nvPr/>
        </p:nvSpPr>
        <p:spPr bwMode="auto">
          <a:xfrm>
            <a:off x="10712450" y="4175125"/>
            <a:ext cx="769938" cy="650875"/>
          </a:xfrm>
          <a:custGeom>
            <a:avLst/>
            <a:gdLst>
              <a:gd name="T0" fmla="*/ 683184 w 923"/>
              <a:gd name="T1" fmla="*/ 0 h 771"/>
              <a:gd name="T2" fmla="*/ 769938 w 923"/>
              <a:gd name="T3" fmla="*/ 87796 h 771"/>
              <a:gd name="T4" fmla="*/ 744079 w 923"/>
              <a:gd name="T5" fmla="*/ 325860 h 771"/>
              <a:gd name="T6" fmla="*/ 614783 w 923"/>
              <a:gd name="T7" fmla="*/ 351185 h 771"/>
              <a:gd name="T8" fmla="*/ 487155 w 923"/>
              <a:gd name="T9" fmla="*/ 510738 h 771"/>
              <a:gd name="T10" fmla="*/ 487155 w 923"/>
              <a:gd name="T11" fmla="*/ 351185 h 771"/>
              <a:gd name="T12" fmla="*/ 418753 w 923"/>
              <a:gd name="T13" fmla="*/ 310664 h 771"/>
              <a:gd name="T14" fmla="*/ 527195 w 923"/>
              <a:gd name="T15" fmla="*/ 310664 h 771"/>
              <a:gd name="T16" fmla="*/ 527195 w 923"/>
              <a:gd name="T17" fmla="*/ 396772 h 771"/>
              <a:gd name="T18" fmla="*/ 595597 w 923"/>
              <a:gd name="T19" fmla="*/ 310664 h 771"/>
              <a:gd name="T20" fmla="*/ 683184 w 923"/>
              <a:gd name="T21" fmla="*/ 310664 h 771"/>
              <a:gd name="T22" fmla="*/ 729898 w 923"/>
              <a:gd name="T23" fmla="*/ 264233 h 771"/>
              <a:gd name="T24" fmla="*/ 715717 w 923"/>
              <a:gd name="T25" fmla="*/ 54873 h 771"/>
              <a:gd name="T26" fmla="*/ 252753 w 923"/>
              <a:gd name="T27" fmla="*/ 40521 h 771"/>
              <a:gd name="T28" fmla="*/ 206040 w 923"/>
              <a:gd name="T29" fmla="*/ 87796 h 771"/>
              <a:gd name="T30" fmla="*/ 188522 w 923"/>
              <a:gd name="T31" fmla="*/ 300534 h 771"/>
              <a:gd name="T32" fmla="*/ 166000 w 923"/>
              <a:gd name="T33" fmla="*/ 264233 h 771"/>
              <a:gd name="T34" fmla="*/ 191859 w 923"/>
              <a:gd name="T35" fmla="*/ 26170 h 771"/>
              <a:gd name="T36" fmla="*/ 108442 w 923"/>
              <a:gd name="T37" fmla="*/ 290403 h 771"/>
              <a:gd name="T38" fmla="*/ 37538 w 923"/>
              <a:gd name="T39" fmla="*/ 362160 h 771"/>
              <a:gd name="T40" fmla="*/ 179346 w 923"/>
              <a:gd name="T41" fmla="*/ 362160 h 771"/>
              <a:gd name="T42" fmla="*/ 303638 w 923"/>
              <a:gd name="T43" fmla="*/ 223712 h 771"/>
              <a:gd name="T44" fmla="*/ 217718 w 923"/>
              <a:gd name="T45" fmla="*/ 310664 h 771"/>
              <a:gd name="T46" fmla="*/ 388723 w 923"/>
              <a:gd name="T47" fmla="*/ 310664 h 771"/>
              <a:gd name="T48" fmla="*/ 228562 w 923"/>
              <a:gd name="T49" fmla="*/ 631458 h 771"/>
              <a:gd name="T50" fmla="*/ 228562 w 923"/>
              <a:gd name="T51" fmla="*/ 507362 h 771"/>
              <a:gd name="T52" fmla="*/ 237738 w 923"/>
              <a:gd name="T53" fmla="*/ 631458 h 771"/>
              <a:gd name="T54" fmla="*/ 372039 w 923"/>
              <a:gd name="T55" fmla="*/ 650875 h 771"/>
              <a:gd name="T56" fmla="*/ 372039 w 923"/>
              <a:gd name="T57" fmla="*/ 507362 h 771"/>
              <a:gd name="T58" fmla="*/ 381215 w 923"/>
              <a:gd name="T59" fmla="*/ 631458 h 771"/>
              <a:gd name="T60" fmla="*/ 435436 w 923"/>
              <a:gd name="T61" fmla="*/ 462619 h 771"/>
              <a:gd name="T62" fmla="*/ 226060 w 923"/>
              <a:gd name="T63" fmla="*/ 407747 h 771"/>
              <a:gd name="T64" fmla="*/ 172673 w 923"/>
              <a:gd name="T65" fmla="*/ 631458 h 771"/>
              <a:gd name="T66" fmla="*/ 45879 w 923"/>
              <a:gd name="T67" fmla="*/ 627238 h 771"/>
              <a:gd name="T68" fmla="*/ 45879 w 923"/>
              <a:gd name="T69" fmla="*/ 525090 h 771"/>
              <a:gd name="T70" fmla="*/ 54221 w 923"/>
              <a:gd name="T71" fmla="*/ 627238 h 771"/>
              <a:gd name="T72" fmla="*/ 145145 w 923"/>
              <a:gd name="T73" fmla="*/ 639056 h 771"/>
              <a:gd name="T74" fmla="*/ 147648 w 923"/>
              <a:gd name="T75" fmla="*/ 442359 h 771"/>
              <a:gd name="T76" fmla="*/ 0 w 923"/>
              <a:gd name="T77" fmla="*/ 487101 h 771"/>
              <a:gd name="T78" fmla="*/ 45879 w 923"/>
              <a:gd name="T79" fmla="*/ 627238 h 77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23" h="771">
                <a:moveTo>
                  <a:pt x="303" y="0"/>
                </a:moveTo>
                <a:lnTo>
                  <a:pt x="819" y="0"/>
                </a:lnTo>
                <a:cubicBezTo>
                  <a:pt x="848" y="0"/>
                  <a:pt x="873" y="12"/>
                  <a:pt x="892" y="31"/>
                </a:cubicBezTo>
                <a:cubicBezTo>
                  <a:pt x="911" y="50"/>
                  <a:pt x="923" y="76"/>
                  <a:pt x="923" y="104"/>
                </a:cubicBezTo>
                <a:lnTo>
                  <a:pt x="923" y="313"/>
                </a:lnTo>
                <a:cubicBezTo>
                  <a:pt x="923" y="341"/>
                  <a:pt x="911" y="367"/>
                  <a:pt x="892" y="386"/>
                </a:cubicBezTo>
                <a:cubicBezTo>
                  <a:pt x="873" y="405"/>
                  <a:pt x="848" y="416"/>
                  <a:pt x="819" y="416"/>
                </a:cubicBezTo>
                <a:lnTo>
                  <a:pt x="737" y="416"/>
                </a:lnTo>
                <a:lnTo>
                  <a:pt x="626" y="553"/>
                </a:lnTo>
                <a:lnTo>
                  <a:pt x="584" y="605"/>
                </a:lnTo>
                <a:lnTo>
                  <a:pt x="584" y="537"/>
                </a:lnTo>
                <a:lnTo>
                  <a:pt x="584" y="416"/>
                </a:lnTo>
                <a:lnTo>
                  <a:pt x="494" y="416"/>
                </a:lnTo>
                <a:cubicBezTo>
                  <a:pt x="499" y="401"/>
                  <a:pt x="502" y="385"/>
                  <a:pt x="502" y="368"/>
                </a:cubicBezTo>
                <a:lnTo>
                  <a:pt x="608" y="368"/>
                </a:lnTo>
                <a:lnTo>
                  <a:pt x="632" y="368"/>
                </a:lnTo>
                <a:lnTo>
                  <a:pt x="632" y="392"/>
                </a:lnTo>
                <a:lnTo>
                  <a:pt x="632" y="470"/>
                </a:lnTo>
                <a:lnTo>
                  <a:pt x="707" y="377"/>
                </a:lnTo>
                <a:lnTo>
                  <a:pt x="714" y="368"/>
                </a:lnTo>
                <a:lnTo>
                  <a:pt x="726" y="368"/>
                </a:lnTo>
                <a:lnTo>
                  <a:pt x="819" y="368"/>
                </a:lnTo>
                <a:cubicBezTo>
                  <a:pt x="834" y="368"/>
                  <a:pt x="848" y="362"/>
                  <a:pt x="858" y="352"/>
                </a:cubicBezTo>
                <a:cubicBezTo>
                  <a:pt x="868" y="342"/>
                  <a:pt x="875" y="328"/>
                  <a:pt x="875" y="313"/>
                </a:cubicBezTo>
                <a:lnTo>
                  <a:pt x="875" y="104"/>
                </a:lnTo>
                <a:cubicBezTo>
                  <a:pt x="875" y="89"/>
                  <a:pt x="868" y="75"/>
                  <a:pt x="858" y="65"/>
                </a:cubicBezTo>
                <a:cubicBezTo>
                  <a:pt x="848" y="55"/>
                  <a:pt x="834" y="48"/>
                  <a:pt x="819" y="48"/>
                </a:cubicBezTo>
                <a:lnTo>
                  <a:pt x="303" y="48"/>
                </a:lnTo>
                <a:cubicBezTo>
                  <a:pt x="288" y="48"/>
                  <a:pt x="274" y="55"/>
                  <a:pt x="264" y="65"/>
                </a:cubicBezTo>
                <a:cubicBezTo>
                  <a:pt x="253" y="75"/>
                  <a:pt x="247" y="89"/>
                  <a:pt x="247" y="104"/>
                </a:cubicBezTo>
                <a:lnTo>
                  <a:pt x="247" y="293"/>
                </a:lnTo>
                <a:cubicBezTo>
                  <a:pt x="235" y="311"/>
                  <a:pt x="228" y="333"/>
                  <a:pt x="226" y="356"/>
                </a:cubicBezTo>
                <a:cubicBezTo>
                  <a:pt x="219" y="347"/>
                  <a:pt x="210" y="338"/>
                  <a:pt x="201" y="332"/>
                </a:cubicBezTo>
                <a:cubicBezTo>
                  <a:pt x="200" y="325"/>
                  <a:pt x="199" y="319"/>
                  <a:pt x="199" y="313"/>
                </a:cubicBezTo>
                <a:lnTo>
                  <a:pt x="199" y="104"/>
                </a:lnTo>
                <a:cubicBezTo>
                  <a:pt x="199" y="76"/>
                  <a:pt x="211" y="50"/>
                  <a:pt x="230" y="31"/>
                </a:cubicBezTo>
                <a:cubicBezTo>
                  <a:pt x="248" y="12"/>
                  <a:pt x="274" y="0"/>
                  <a:pt x="303" y="0"/>
                </a:cubicBezTo>
                <a:close/>
                <a:moveTo>
                  <a:pt x="130" y="344"/>
                </a:moveTo>
                <a:lnTo>
                  <a:pt x="130" y="344"/>
                </a:lnTo>
                <a:cubicBezTo>
                  <a:pt x="83" y="344"/>
                  <a:pt x="45" y="382"/>
                  <a:pt x="45" y="429"/>
                </a:cubicBezTo>
                <a:cubicBezTo>
                  <a:pt x="45" y="476"/>
                  <a:pt x="83" y="514"/>
                  <a:pt x="130" y="514"/>
                </a:cubicBezTo>
                <a:cubicBezTo>
                  <a:pt x="177" y="514"/>
                  <a:pt x="215" y="476"/>
                  <a:pt x="215" y="429"/>
                </a:cubicBezTo>
                <a:cubicBezTo>
                  <a:pt x="215" y="382"/>
                  <a:pt x="177" y="344"/>
                  <a:pt x="130" y="344"/>
                </a:cubicBezTo>
                <a:close/>
                <a:moveTo>
                  <a:pt x="364" y="265"/>
                </a:moveTo>
                <a:lnTo>
                  <a:pt x="364" y="265"/>
                </a:lnTo>
                <a:cubicBezTo>
                  <a:pt x="307" y="265"/>
                  <a:pt x="261" y="311"/>
                  <a:pt x="261" y="368"/>
                </a:cubicBezTo>
                <a:cubicBezTo>
                  <a:pt x="261" y="425"/>
                  <a:pt x="307" y="471"/>
                  <a:pt x="364" y="471"/>
                </a:cubicBezTo>
                <a:cubicBezTo>
                  <a:pt x="420" y="471"/>
                  <a:pt x="466" y="425"/>
                  <a:pt x="466" y="368"/>
                </a:cubicBezTo>
                <a:cubicBezTo>
                  <a:pt x="466" y="311"/>
                  <a:pt x="420" y="265"/>
                  <a:pt x="364" y="265"/>
                </a:cubicBezTo>
                <a:close/>
                <a:moveTo>
                  <a:pt x="274" y="748"/>
                </a:moveTo>
                <a:lnTo>
                  <a:pt x="274" y="748"/>
                </a:lnTo>
                <a:lnTo>
                  <a:pt x="274" y="601"/>
                </a:lnTo>
                <a:lnTo>
                  <a:pt x="285" y="601"/>
                </a:lnTo>
                <a:lnTo>
                  <a:pt x="285" y="748"/>
                </a:lnTo>
                <a:lnTo>
                  <a:pt x="285" y="771"/>
                </a:lnTo>
                <a:lnTo>
                  <a:pt x="446" y="771"/>
                </a:lnTo>
                <a:lnTo>
                  <a:pt x="446" y="748"/>
                </a:lnTo>
                <a:lnTo>
                  <a:pt x="446" y="601"/>
                </a:lnTo>
                <a:lnTo>
                  <a:pt x="457" y="601"/>
                </a:lnTo>
                <a:lnTo>
                  <a:pt x="457" y="748"/>
                </a:lnTo>
                <a:lnTo>
                  <a:pt x="522" y="748"/>
                </a:lnTo>
                <a:lnTo>
                  <a:pt x="522" y="548"/>
                </a:lnTo>
                <a:cubicBezTo>
                  <a:pt x="522" y="512"/>
                  <a:pt x="493" y="483"/>
                  <a:pt x="458" y="483"/>
                </a:cubicBezTo>
                <a:cubicBezTo>
                  <a:pt x="262" y="483"/>
                  <a:pt x="468" y="483"/>
                  <a:pt x="271" y="483"/>
                </a:cubicBezTo>
                <a:cubicBezTo>
                  <a:pt x="236" y="483"/>
                  <a:pt x="207" y="512"/>
                  <a:pt x="207" y="548"/>
                </a:cubicBezTo>
                <a:lnTo>
                  <a:pt x="207" y="748"/>
                </a:lnTo>
                <a:cubicBezTo>
                  <a:pt x="218" y="748"/>
                  <a:pt x="245" y="748"/>
                  <a:pt x="274" y="748"/>
                </a:cubicBezTo>
                <a:close/>
                <a:moveTo>
                  <a:pt x="55" y="743"/>
                </a:moveTo>
                <a:lnTo>
                  <a:pt x="55" y="743"/>
                </a:lnTo>
                <a:lnTo>
                  <a:pt x="55" y="622"/>
                </a:lnTo>
                <a:lnTo>
                  <a:pt x="65" y="622"/>
                </a:lnTo>
                <a:lnTo>
                  <a:pt x="65" y="743"/>
                </a:lnTo>
                <a:lnTo>
                  <a:pt x="65" y="757"/>
                </a:lnTo>
                <a:lnTo>
                  <a:pt x="174" y="757"/>
                </a:lnTo>
                <a:lnTo>
                  <a:pt x="174" y="548"/>
                </a:lnTo>
                <a:cubicBezTo>
                  <a:pt x="174" y="540"/>
                  <a:pt x="175" y="532"/>
                  <a:pt x="177" y="524"/>
                </a:cubicBezTo>
                <a:lnTo>
                  <a:pt x="53" y="524"/>
                </a:lnTo>
                <a:cubicBezTo>
                  <a:pt x="24" y="524"/>
                  <a:pt x="0" y="548"/>
                  <a:pt x="0" y="577"/>
                </a:cubicBezTo>
                <a:lnTo>
                  <a:pt x="0" y="743"/>
                </a:lnTo>
                <a:cubicBezTo>
                  <a:pt x="10" y="743"/>
                  <a:pt x="32" y="743"/>
                  <a:pt x="55" y="7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TextBox 58"/>
          <p:cNvSpPr txBox="1">
            <a:spLocks noChangeArrowheads="1"/>
          </p:cNvSpPr>
          <p:nvPr/>
        </p:nvSpPr>
        <p:spPr bwMode="auto">
          <a:xfrm>
            <a:off x="2654303" y="5459412"/>
            <a:ext cx="19478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</a:p>
        </p:txBody>
      </p:sp>
      <p:sp>
        <p:nvSpPr>
          <p:cNvPr id="9233" name="TextBox 59"/>
          <p:cNvSpPr txBox="1">
            <a:spLocks noChangeArrowheads="1"/>
          </p:cNvSpPr>
          <p:nvPr/>
        </p:nvSpPr>
        <p:spPr bwMode="auto">
          <a:xfrm>
            <a:off x="246830" y="5459413"/>
            <a:ext cx="20351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4" name="TextBox 68"/>
          <p:cNvSpPr txBox="1">
            <a:spLocks noChangeArrowheads="1"/>
          </p:cNvSpPr>
          <p:nvPr/>
        </p:nvSpPr>
        <p:spPr bwMode="auto">
          <a:xfrm>
            <a:off x="5116514" y="5373216"/>
            <a:ext cx="20923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 eaLnBrk="1" hangingPunct="1"/>
            <a:r>
              <a:rPr lang="en-US" altLang="zh-CN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2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6" name="TextBox 70"/>
          <p:cNvSpPr txBox="1">
            <a:spLocks noChangeArrowheads="1"/>
          </p:cNvSpPr>
          <p:nvPr/>
        </p:nvSpPr>
        <p:spPr bwMode="auto">
          <a:xfrm>
            <a:off x="10032467" y="5355848"/>
            <a:ext cx="194945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</a:p>
          <a:p>
            <a:pPr algn="ctr" eaLnBrk="1" hangingPunct="1"/>
            <a:r>
              <a:rPr lang="en-US" altLang="zh-CN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zh-CN" altLang="en-US" sz="2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7" name="Rectangle 3"/>
          <p:cNvSpPr txBox="1">
            <a:spLocks noChangeArrowheads="1"/>
          </p:cNvSpPr>
          <p:nvPr/>
        </p:nvSpPr>
        <p:spPr bwMode="auto">
          <a:xfrm>
            <a:off x="5018261" y="955129"/>
            <a:ext cx="2160414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accent2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solidFill>
                  <a:schemeClr val="accent2"/>
                </a:solidFill>
                <a:ea typeface="微软雅黑" panose="020B0503020204020204" pitchFamily="34" charset="-122"/>
              </a:rPr>
              <a:t>ontents</a:t>
            </a:r>
          </a:p>
        </p:txBody>
      </p:sp>
      <p:sp>
        <p:nvSpPr>
          <p:cNvPr id="23" name="TextBox 68"/>
          <p:cNvSpPr txBox="1">
            <a:spLocks noChangeArrowheads="1"/>
          </p:cNvSpPr>
          <p:nvPr/>
        </p:nvSpPr>
        <p:spPr bwMode="auto">
          <a:xfrm>
            <a:off x="7531893" y="5375508"/>
            <a:ext cx="20923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</a:p>
          <a:p>
            <a:pPr algn="ctr" eaLnBrk="1" hangingPunct="1"/>
            <a:r>
              <a:rPr lang="en-US" altLang="zh-CN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endParaRPr lang="en-US" altLang="zh-CN" sz="26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utoUpdateAnimBg="0"/>
      <p:bldP spid="9233" grpId="0" autoUpdateAnimBg="0"/>
      <p:bldP spid="9234" grpId="0" autoUpdateAnimBg="0"/>
      <p:bldP spid="9236" grpId="0" autoUpdateAnimBg="0"/>
      <p:bldP spid="9237" grpId="0" autoUpdateAnimBg="0"/>
      <p:bldP spid="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61540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High-level structure of 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ZQL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544"/>
            <a:ext cx="4954836" cy="1224136"/>
          </a:xfrm>
          <a:prstGeom prst="rect">
            <a:avLst/>
          </a:prstGeom>
        </p:spPr>
      </p:pic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191938" y="2608113"/>
            <a:ext cx="509587" cy="511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 smtClean="0">
                <a:solidFill>
                  <a:schemeClr val="accent2"/>
                </a:solidFill>
              </a:rPr>
              <a:t>1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793600" y="2452538"/>
            <a:ext cx="53845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 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ZQL queries</a:t>
            </a:r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785663" y="2889720"/>
            <a:ext cx="96490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)the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column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corresponds to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identifier for a visualization collection, </a:t>
            </a: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ii)the second set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columns defines a visualization collection,</a:t>
            </a: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iii)the last column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corresponds to some operation on the visualization collection.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7799" y="4445019"/>
            <a:ext cx="509587" cy="5111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 smtClean="0">
                <a:solidFill>
                  <a:schemeClr val="accent2"/>
                </a:solidFill>
              </a:rPr>
              <a:t>2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709461" y="4325034"/>
            <a:ext cx="5096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1"/>
                </a:solidFill>
                <a:latin typeface="+mn-ea"/>
                <a:ea typeface="+mn-ea"/>
              </a:rPr>
              <a:t>Identifiers and operations in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ea"/>
                <a:ea typeface="+mn-ea"/>
              </a:rPr>
              <a:t>ZQL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701525" y="4750032"/>
            <a:ext cx="973321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Process column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allows the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to operate on the defined collections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visualizations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applying high-level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filtering, sorting, and comparison. 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provides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way to label and combine specified collections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visualizations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so users may refer to them in the Process column.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48854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4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4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4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5" grpId="0" animBg="1" autoUpdateAnimBg="0"/>
      <p:bldP spid="6" grpId="0" autoUpdateAnimBg="0"/>
      <p:bldP spid="7" grpId="0" autoUpdateAnimBg="0"/>
      <p:bldP spid="8" grpId="0" animBg="1" autoUpdateAnimBg="0"/>
      <p:bldP spid="9" grpId="0" autoUpdateAnimBg="0"/>
      <p:bldP spid="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56540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4.4.1 Sophisticate Situations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5" y="980728"/>
            <a:ext cx="11389265" cy="360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24" y="1340767"/>
            <a:ext cx="7666519" cy="11337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24" y="3085106"/>
            <a:ext cx="10522023" cy="11359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58" y="4725144"/>
            <a:ext cx="1171409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431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1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78675" y="995363"/>
            <a:ext cx="4319588" cy="5370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036638" y="3790354"/>
            <a:ext cx="5853112" cy="2951014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036638" y="977900"/>
            <a:ext cx="5853112" cy="2347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954088" y="3615729"/>
            <a:ext cx="82550" cy="468313"/>
          </a:xfrm>
          <a:custGeom>
            <a:avLst/>
            <a:gdLst>
              <a:gd name="T0" fmla="*/ 0 w 102"/>
              <a:gd name="T1" fmla="*/ 0 h 474"/>
              <a:gd name="T2" fmla="*/ 82550 w 102"/>
              <a:gd name="T3" fmla="*/ 106704 h 474"/>
              <a:gd name="T4" fmla="*/ 82550 w 102"/>
              <a:gd name="T5" fmla="*/ 468313 h 474"/>
              <a:gd name="T6" fmla="*/ 0 w 102"/>
              <a:gd name="T7" fmla="*/ 361609 h 474"/>
              <a:gd name="T8" fmla="*/ 0 w 102"/>
              <a:gd name="T9" fmla="*/ 0 h 4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954088" y="823913"/>
            <a:ext cx="82550" cy="469900"/>
          </a:xfrm>
          <a:custGeom>
            <a:avLst/>
            <a:gdLst>
              <a:gd name="T0" fmla="*/ 0 w 102"/>
              <a:gd name="T1" fmla="*/ 0 h 474"/>
              <a:gd name="T2" fmla="*/ 82550 w 102"/>
              <a:gd name="T3" fmla="*/ 107066 h 474"/>
              <a:gd name="T4" fmla="*/ 82550 w 102"/>
              <a:gd name="T5" fmla="*/ 469900 h 474"/>
              <a:gd name="T6" fmla="*/ 0 w 102"/>
              <a:gd name="T7" fmla="*/ 362834 h 474"/>
              <a:gd name="T8" fmla="*/ 0 w 102"/>
              <a:gd name="T9" fmla="*/ 0 h 4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954088" y="823913"/>
            <a:ext cx="2062162" cy="363537"/>
          </a:xfrm>
          <a:custGeom>
            <a:avLst/>
            <a:gdLst>
              <a:gd name="T0" fmla="*/ 0 w 2547"/>
              <a:gd name="T1" fmla="*/ 0 h 366"/>
              <a:gd name="T2" fmla="*/ 2062162 w 2547"/>
              <a:gd name="T3" fmla="*/ 0 h 366"/>
              <a:gd name="T4" fmla="*/ 1943144 w 2547"/>
              <a:gd name="T5" fmla="*/ 183755 h 366"/>
              <a:gd name="T6" fmla="*/ 2062162 w 2547"/>
              <a:gd name="T7" fmla="*/ 363537 h 366"/>
              <a:gd name="T8" fmla="*/ 0 w 2547"/>
              <a:gd name="T9" fmla="*/ 363537 h 366"/>
              <a:gd name="T10" fmla="*/ 0 w 2547"/>
              <a:gd name="T11" fmla="*/ 0 h 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47" h="366">
                <a:moveTo>
                  <a:pt x="0" y="0"/>
                </a:moveTo>
                <a:lnTo>
                  <a:pt x="2547" y="0"/>
                </a:lnTo>
                <a:lnTo>
                  <a:pt x="2400" y="185"/>
                </a:lnTo>
                <a:lnTo>
                  <a:pt x="2547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954088" y="3615729"/>
            <a:ext cx="2144712" cy="361950"/>
          </a:xfrm>
          <a:custGeom>
            <a:avLst/>
            <a:gdLst>
              <a:gd name="T0" fmla="*/ 0 w 2649"/>
              <a:gd name="T1" fmla="*/ 0 h 366"/>
              <a:gd name="T2" fmla="*/ 2144712 w 2649"/>
              <a:gd name="T3" fmla="*/ 0 h 366"/>
              <a:gd name="T4" fmla="*/ 2025696 w 2649"/>
              <a:gd name="T5" fmla="*/ 183942 h 366"/>
              <a:gd name="T6" fmla="*/ 2144712 w 2649"/>
              <a:gd name="T7" fmla="*/ 361950 h 366"/>
              <a:gd name="T8" fmla="*/ 0 w 2649"/>
              <a:gd name="T9" fmla="*/ 361950 h 366"/>
              <a:gd name="T10" fmla="*/ 0 w 2649"/>
              <a:gd name="T11" fmla="*/ 0 h 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9" h="366">
                <a:moveTo>
                  <a:pt x="0" y="0"/>
                </a:moveTo>
                <a:lnTo>
                  <a:pt x="2649" y="0"/>
                </a:lnTo>
                <a:lnTo>
                  <a:pt x="2502" y="186"/>
                </a:lnTo>
                <a:lnTo>
                  <a:pt x="2649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169988" y="796925"/>
            <a:ext cx="15980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Capabilities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1169988" y="3590329"/>
            <a:ext cx="153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Limitations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228724" y="1293813"/>
            <a:ext cx="56610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ZQL’s primary goal is to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queries over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visualizations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—which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themselves aggregate group-by queries on data.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these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queries, ZQL can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collection of visualizations,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them in various ways,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them against benchmarks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against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other, and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results.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28725" y="4079279"/>
            <a:ext cx="566102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recursion; </a:t>
            </a:r>
          </a:p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(ii) any data modification;</a:t>
            </a:r>
          </a:p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(iii) non-foreign-key joins nor arbitrary nesting; </a:t>
            </a:r>
          </a:p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(iv) dimensionality reduction or other changes to the attributes; </a:t>
            </a:r>
          </a:p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(v) other forms of processing visualization collections not expressible via T,D or the black box; </a:t>
            </a:r>
          </a:p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(vi)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tests.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6242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Capabilities and 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Limitations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00414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6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60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/>
      <p:bldP spid="8" grpId="0" animBg="1"/>
      <p:bldP spid="9" grpId="0" animBg="1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0723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200" b="1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</a:p>
          <a:p>
            <a:pPr algn="ctr" eaLnBrk="1" hangingPunct="1"/>
            <a:r>
              <a:rPr lang="en-US" altLang="zh-CN" sz="4200" b="1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zh-CN" altLang="en-US" sz="4200" b="1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60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6" name="Freeform 28"/>
          <p:cNvSpPr>
            <a:spLocks noEditPoints="1"/>
          </p:cNvSpPr>
          <p:nvPr/>
        </p:nvSpPr>
        <p:spPr bwMode="auto">
          <a:xfrm>
            <a:off x="5376863" y="850900"/>
            <a:ext cx="1511300" cy="1277938"/>
          </a:xfrm>
          <a:custGeom>
            <a:avLst/>
            <a:gdLst>
              <a:gd name="T0" fmla="*/ 1341013 w 923"/>
              <a:gd name="T1" fmla="*/ 0 h 771"/>
              <a:gd name="T2" fmla="*/ 1511300 w 923"/>
              <a:gd name="T3" fmla="*/ 172381 h 771"/>
              <a:gd name="T4" fmla="*/ 1460541 w 923"/>
              <a:gd name="T5" fmla="*/ 639798 h 771"/>
              <a:gd name="T6" fmla="*/ 1206748 w 923"/>
              <a:gd name="T7" fmla="*/ 689523 h 771"/>
              <a:gd name="T8" fmla="*/ 956229 w 923"/>
              <a:gd name="T9" fmla="*/ 1002792 h 771"/>
              <a:gd name="T10" fmla="*/ 956229 w 923"/>
              <a:gd name="T11" fmla="*/ 689523 h 771"/>
              <a:gd name="T12" fmla="*/ 821964 w 923"/>
              <a:gd name="T13" fmla="*/ 609963 h 771"/>
              <a:gd name="T14" fmla="*/ 1034823 w 923"/>
              <a:gd name="T15" fmla="*/ 609963 h 771"/>
              <a:gd name="T16" fmla="*/ 1034823 w 923"/>
              <a:gd name="T17" fmla="*/ 779028 h 771"/>
              <a:gd name="T18" fmla="*/ 1169088 w 923"/>
              <a:gd name="T19" fmla="*/ 609963 h 771"/>
              <a:gd name="T20" fmla="*/ 1341013 w 923"/>
              <a:gd name="T21" fmla="*/ 609963 h 771"/>
              <a:gd name="T22" fmla="*/ 1432706 w 923"/>
              <a:gd name="T23" fmla="*/ 518800 h 771"/>
              <a:gd name="T24" fmla="*/ 1404870 w 923"/>
              <a:gd name="T25" fmla="*/ 107738 h 771"/>
              <a:gd name="T26" fmla="*/ 496126 w 923"/>
              <a:gd name="T27" fmla="*/ 79560 h 771"/>
              <a:gd name="T28" fmla="*/ 404432 w 923"/>
              <a:gd name="T29" fmla="*/ 172381 h 771"/>
              <a:gd name="T30" fmla="*/ 370047 w 923"/>
              <a:gd name="T31" fmla="*/ 590073 h 771"/>
              <a:gd name="T32" fmla="*/ 325838 w 923"/>
              <a:gd name="T33" fmla="*/ 518800 h 771"/>
              <a:gd name="T34" fmla="*/ 376597 w 923"/>
              <a:gd name="T35" fmla="*/ 51383 h 771"/>
              <a:gd name="T36" fmla="*/ 212859 w 923"/>
              <a:gd name="T37" fmla="*/ 570182 h 771"/>
              <a:gd name="T38" fmla="*/ 73682 w 923"/>
              <a:gd name="T39" fmla="*/ 711071 h 771"/>
              <a:gd name="T40" fmla="*/ 352036 w 923"/>
              <a:gd name="T41" fmla="*/ 711071 h 771"/>
              <a:gd name="T42" fmla="*/ 596006 w 923"/>
              <a:gd name="T43" fmla="*/ 439239 h 771"/>
              <a:gd name="T44" fmla="*/ 427356 w 923"/>
              <a:gd name="T45" fmla="*/ 609963 h 771"/>
              <a:gd name="T46" fmla="*/ 763018 w 923"/>
              <a:gd name="T47" fmla="*/ 609963 h 771"/>
              <a:gd name="T48" fmla="*/ 448642 w 923"/>
              <a:gd name="T49" fmla="*/ 1239815 h 771"/>
              <a:gd name="T50" fmla="*/ 448642 w 923"/>
              <a:gd name="T51" fmla="*/ 996162 h 771"/>
              <a:gd name="T52" fmla="*/ 466653 w 923"/>
              <a:gd name="T53" fmla="*/ 1239815 h 771"/>
              <a:gd name="T54" fmla="*/ 730271 w 923"/>
              <a:gd name="T55" fmla="*/ 1277938 h 771"/>
              <a:gd name="T56" fmla="*/ 730271 w 923"/>
              <a:gd name="T57" fmla="*/ 996162 h 771"/>
              <a:gd name="T58" fmla="*/ 748282 w 923"/>
              <a:gd name="T59" fmla="*/ 1239815 h 771"/>
              <a:gd name="T60" fmla="*/ 854711 w 923"/>
              <a:gd name="T61" fmla="*/ 908314 h 771"/>
              <a:gd name="T62" fmla="*/ 443729 w 923"/>
              <a:gd name="T63" fmla="*/ 800576 h 771"/>
              <a:gd name="T64" fmla="*/ 338937 w 923"/>
              <a:gd name="T65" fmla="*/ 1239815 h 771"/>
              <a:gd name="T66" fmla="*/ 90056 w 923"/>
              <a:gd name="T67" fmla="*/ 1231528 h 771"/>
              <a:gd name="T68" fmla="*/ 90056 w 923"/>
              <a:gd name="T69" fmla="*/ 1030969 h 771"/>
              <a:gd name="T70" fmla="*/ 106430 w 923"/>
              <a:gd name="T71" fmla="*/ 1231528 h 771"/>
              <a:gd name="T72" fmla="*/ 284904 w 923"/>
              <a:gd name="T73" fmla="*/ 1254733 h 771"/>
              <a:gd name="T74" fmla="*/ 289816 w 923"/>
              <a:gd name="T75" fmla="*/ 868534 h 771"/>
              <a:gd name="T76" fmla="*/ 0 w 923"/>
              <a:gd name="T77" fmla="*/ 956382 h 771"/>
              <a:gd name="T78" fmla="*/ 90056 w 923"/>
              <a:gd name="T79" fmla="*/ 1231528 h 77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23" h="771">
                <a:moveTo>
                  <a:pt x="303" y="0"/>
                </a:moveTo>
                <a:lnTo>
                  <a:pt x="819" y="0"/>
                </a:lnTo>
                <a:cubicBezTo>
                  <a:pt x="848" y="0"/>
                  <a:pt x="873" y="12"/>
                  <a:pt x="892" y="31"/>
                </a:cubicBezTo>
                <a:cubicBezTo>
                  <a:pt x="911" y="50"/>
                  <a:pt x="923" y="76"/>
                  <a:pt x="923" y="104"/>
                </a:cubicBezTo>
                <a:lnTo>
                  <a:pt x="923" y="313"/>
                </a:lnTo>
                <a:cubicBezTo>
                  <a:pt x="923" y="341"/>
                  <a:pt x="911" y="367"/>
                  <a:pt x="892" y="386"/>
                </a:cubicBezTo>
                <a:cubicBezTo>
                  <a:pt x="873" y="405"/>
                  <a:pt x="848" y="416"/>
                  <a:pt x="819" y="416"/>
                </a:cubicBezTo>
                <a:lnTo>
                  <a:pt x="737" y="416"/>
                </a:lnTo>
                <a:lnTo>
                  <a:pt x="626" y="553"/>
                </a:lnTo>
                <a:lnTo>
                  <a:pt x="584" y="605"/>
                </a:lnTo>
                <a:lnTo>
                  <a:pt x="584" y="537"/>
                </a:lnTo>
                <a:lnTo>
                  <a:pt x="584" y="416"/>
                </a:lnTo>
                <a:lnTo>
                  <a:pt x="494" y="416"/>
                </a:lnTo>
                <a:cubicBezTo>
                  <a:pt x="499" y="401"/>
                  <a:pt x="502" y="385"/>
                  <a:pt x="502" y="368"/>
                </a:cubicBezTo>
                <a:lnTo>
                  <a:pt x="608" y="368"/>
                </a:lnTo>
                <a:lnTo>
                  <a:pt x="632" y="368"/>
                </a:lnTo>
                <a:lnTo>
                  <a:pt x="632" y="392"/>
                </a:lnTo>
                <a:lnTo>
                  <a:pt x="632" y="470"/>
                </a:lnTo>
                <a:lnTo>
                  <a:pt x="707" y="377"/>
                </a:lnTo>
                <a:lnTo>
                  <a:pt x="714" y="368"/>
                </a:lnTo>
                <a:lnTo>
                  <a:pt x="726" y="368"/>
                </a:lnTo>
                <a:lnTo>
                  <a:pt x="819" y="368"/>
                </a:lnTo>
                <a:cubicBezTo>
                  <a:pt x="834" y="368"/>
                  <a:pt x="848" y="362"/>
                  <a:pt x="858" y="352"/>
                </a:cubicBezTo>
                <a:cubicBezTo>
                  <a:pt x="868" y="342"/>
                  <a:pt x="875" y="328"/>
                  <a:pt x="875" y="313"/>
                </a:cubicBezTo>
                <a:lnTo>
                  <a:pt x="875" y="104"/>
                </a:lnTo>
                <a:cubicBezTo>
                  <a:pt x="875" y="89"/>
                  <a:pt x="868" y="75"/>
                  <a:pt x="858" y="65"/>
                </a:cubicBezTo>
                <a:cubicBezTo>
                  <a:pt x="848" y="55"/>
                  <a:pt x="834" y="48"/>
                  <a:pt x="819" y="48"/>
                </a:cubicBezTo>
                <a:lnTo>
                  <a:pt x="303" y="48"/>
                </a:lnTo>
                <a:cubicBezTo>
                  <a:pt x="288" y="48"/>
                  <a:pt x="274" y="55"/>
                  <a:pt x="264" y="65"/>
                </a:cubicBezTo>
                <a:cubicBezTo>
                  <a:pt x="253" y="75"/>
                  <a:pt x="247" y="89"/>
                  <a:pt x="247" y="104"/>
                </a:cubicBezTo>
                <a:lnTo>
                  <a:pt x="247" y="293"/>
                </a:lnTo>
                <a:cubicBezTo>
                  <a:pt x="235" y="311"/>
                  <a:pt x="228" y="333"/>
                  <a:pt x="226" y="356"/>
                </a:cubicBezTo>
                <a:cubicBezTo>
                  <a:pt x="219" y="347"/>
                  <a:pt x="210" y="338"/>
                  <a:pt x="201" y="332"/>
                </a:cubicBezTo>
                <a:cubicBezTo>
                  <a:pt x="200" y="325"/>
                  <a:pt x="199" y="319"/>
                  <a:pt x="199" y="313"/>
                </a:cubicBezTo>
                <a:lnTo>
                  <a:pt x="199" y="104"/>
                </a:lnTo>
                <a:cubicBezTo>
                  <a:pt x="199" y="76"/>
                  <a:pt x="211" y="50"/>
                  <a:pt x="230" y="31"/>
                </a:cubicBezTo>
                <a:cubicBezTo>
                  <a:pt x="248" y="12"/>
                  <a:pt x="274" y="0"/>
                  <a:pt x="303" y="0"/>
                </a:cubicBezTo>
                <a:close/>
                <a:moveTo>
                  <a:pt x="130" y="344"/>
                </a:moveTo>
                <a:lnTo>
                  <a:pt x="130" y="344"/>
                </a:lnTo>
                <a:cubicBezTo>
                  <a:pt x="83" y="344"/>
                  <a:pt x="45" y="382"/>
                  <a:pt x="45" y="429"/>
                </a:cubicBezTo>
                <a:cubicBezTo>
                  <a:pt x="45" y="476"/>
                  <a:pt x="83" y="514"/>
                  <a:pt x="130" y="514"/>
                </a:cubicBezTo>
                <a:cubicBezTo>
                  <a:pt x="177" y="514"/>
                  <a:pt x="215" y="476"/>
                  <a:pt x="215" y="429"/>
                </a:cubicBezTo>
                <a:cubicBezTo>
                  <a:pt x="215" y="382"/>
                  <a:pt x="177" y="344"/>
                  <a:pt x="130" y="344"/>
                </a:cubicBezTo>
                <a:close/>
                <a:moveTo>
                  <a:pt x="364" y="265"/>
                </a:moveTo>
                <a:lnTo>
                  <a:pt x="364" y="265"/>
                </a:lnTo>
                <a:cubicBezTo>
                  <a:pt x="307" y="265"/>
                  <a:pt x="261" y="311"/>
                  <a:pt x="261" y="368"/>
                </a:cubicBezTo>
                <a:cubicBezTo>
                  <a:pt x="261" y="425"/>
                  <a:pt x="307" y="471"/>
                  <a:pt x="364" y="471"/>
                </a:cubicBezTo>
                <a:cubicBezTo>
                  <a:pt x="420" y="471"/>
                  <a:pt x="466" y="425"/>
                  <a:pt x="466" y="368"/>
                </a:cubicBezTo>
                <a:cubicBezTo>
                  <a:pt x="466" y="311"/>
                  <a:pt x="420" y="265"/>
                  <a:pt x="364" y="265"/>
                </a:cubicBezTo>
                <a:close/>
                <a:moveTo>
                  <a:pt x="274" y="748"/>
                </a:moveTo>
                <a:lnTo>
                  <a:pt x="274" y="748"/>
                </a:lnTo>
                <a:lnTo>
                  <a:pt x="274" y="601"/>
                </a:lnTo>
                <a:lnTo>
                  <a:pt x="285" y="601"/>
                </a:lnTo>
                <a:lnTo>
                  <a:pt x="285" y="748"/>
                </a:lnTo>
                <a:lnTo>
                  <a:pt x="285" y="771"/>
                </a:lnTo>
                <a:lnTo>
                  <a:pt x="446" y="771"/>
                </a:lnTo>
                <a:lnTo>
                  <a:pt x="446" y="748"/>
                </a:lnTo>
                <a:lnTo>
                  <a:pt x="446" y="601"/>
                </a:lnTo>
                <a:lnTo>
                  <a:pt x="457" y="601"/>
                </a:lnTo>
                <a:lnTo>
                  <a:pt x="457" y="748"/>
                </a:lnTo>
                <a:lnTo>
                  <a:pt x="522" y="748"/>
                </a:lnTo>
                <a:lnTo>
                  <a:pt x="522" y="548"/>
                </a:lnTo>
                <a:cubicBezTo>
                  <a:pt x="522" y="512"/>
                  <a:pt x="493" y="483"/>
                  <a:pt x="458" y="483"/>
                </a:cubicBezTo>
                <a:cubicBezTo>
                  <a:pt x="262" y="483"/>
                  <a:pt x="468" y="483"/>
                  <a:pt x="271" y="483"/>
                </a:cubicBezTo>
                <a:cubicBezTo>
                  <a:pt x="236" y="483"/>
                  <a:pt x="207" y="512"/>
                  <a:pt x="207" y="548"/>
                </a:cubicBezTo>
                <a:lnTo>
                  <a:pt x="207" y="748"/>
                </a:lnTo>
                <a:cubicBezTo>
                  <a:pt x="218" y="748"/>
                  <a:pt x="245" y="748"/>
                  <a:pt x="274" y="748"/>
                </a:cubicBezTo>
                <a:close/>
                <a:moveTo>
                  <a:pt x="55" y="743"/>
                </a:moveTo>
                <a:lnTo>
                  <a:pt x="55" y="743"/>
                </a:lnTo>
                <a:lnTo>
                  <a:pt x="55" y="622"/>
                </a:lnTo>
                <a:lnTo>
                  <a:pt x="65" y="622"/>
                </a:lnTo>
                <a:lnTo>
                  <a:pt x="65" y="743"/>
                </a:lnTo>
                <a:lnTo>
                  <a:pt x="65" y="757"/>
                </a:lnTo>
                <a:lnTo>
                  <a:pt x="174" y="757"/>
                </a:lnTo>
                <a:lnTo>
                  <a:pt x="174" y="548"/>
                </a:lnTo>
                <a:cubicBezTo>
                  <a:pt x="174" y="540"/>
                  <a:pt x="175" y="532"/>
                  <a:pt x="177" y="524"/>
                </a:cubicBezTo>
                <a:lnTo>
                  <a:pt x="53" y="524"/>
                </a:lnTo>
                <a:cubicBezTo>
                  <a:pt x="24" y="524"/>
                  <a:pt x="0" y="548"/>
                  <a:pt x="0" y="577"/>
                </a:cubicBezTo>
                <a:lnTo>
                  <a:pt x="0" y="743"/>
                </a:lnTo>
                <a:cubicBezTo>
                  <a:pt x="10" y="743"/>
                  <a:pt x="32" y="743"/>
                  <a:pt x="55" y="7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Oval 39"/>
          <p:cNvSpPr>
            <a:spLocks noChangeAspect="1" noChangeArrowheads="1"/>
          </p:cNvSpPr>
          <p:nvPr/>
        </p:nvSpPr>
        <p:spPr bwMode="auto">
          <a:xfrm>
            <a:off x="3252788" y="539273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730" name="Oval 42"/>
          <p:cNvSpPr>
            <a:spLocks noChangeAspect="1" noChangeArrowheads="1"/>
          </p:cNvSpPr>
          <p:nvPr/>
        </p:nvSpPr>
        <p:spPr bwMode="auto">
          <a:xfrm>
            <a:off x="7029450" y="539273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731" name="TextBox 22"/>
          <p:cNvSpPr txBox="1">
            <a:spLocks noChangeArrowheads="1"/>
          </p:cNvSpPr>
          <p:nvPr/>
        </p:nvSpPr>
        <p:spPr bwMode="auto">
          <a:xfrm>
            <a:off x="3402013" y="5240338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5" name="TextBox 26"/>
          <p:cNvSpPr txBox="1">
            <a:spLocks noChangeArrowheads="1"/>
          </p:cNvSpPr>
          <p:nvPr/>
        </p:nvSpPr>
        <p:spPr bwMode="auto">
          <a:xfrm>
            <a:off x="7178675" y="5240338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 autoUpdateAnimBg="0"/>
      <p:bldP spid="30723" grpId="0" animBg="1"/>
      <p:bldP spid="30724" grpId="0" autoUpdateAnimBg="0"/>
      <p:bldP spid="30725" grpId="0" autoUpdateAnimBg="0"/>
      <p:bldP spid="30726" grpId="0" animBg="1"/>
      <p:bldP spid="30727" grpId="0" animBg="1" autoUpdateAnimBg="0"/>
      <p:bldP spid="30730" grpId="0" animBg="1" autoUpdateAnimBg="0"/>
      <p:bldP spid="30731" grpId="0" autoUpdateAnimBg="0"/>
      <p:bldP spid="3073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8060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Reference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5654675" y="1439863"/>
            <a:ext cx="5700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http://zenvisage.github.io/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Freeform 14"/>
          <p:cNvSpPr>
            <a:spLocks/>
          </p:cNvSpPr>
          <p:nvPr/>
        </p:nvSpPr>
        <p:spPr bwMode="auto">
          <a:xfrm>
            <a:off x="4306888" y="1511300"/>
            <a:ext cx="1177925" cy="1111250"/>
          </a:xfrm>
          <a:custGeom>
            <a:avLst/>
            <a:gdLst>
              <a:gd name="T0" fmla="*/ 1112837 w 3227"/>
              <a:gd name="T1" fmla="*/ 562684 h 3227"/>
              <a:gd name="T2" fmla="*/ 556591 w 3227"/>
              <a:gd name="T3" fmla="*/ 1111250 h 3227"/>
              <a:gd name="T4" fmla="*/ 0 w 3227"/>
              <a:gd name="T5" fmla="*/ 555453 h 3227"/>
              <a:gd name="T6" fmla="*/ 549349 w 3227"/>
              <a:gd name="T7" fmla="*/ 0 h 3227"/>
              <a:gd name="T8" fmla="*/ 549349 w 3227"/>
              <a:gd name="T9" fmla="*/ 0 h 3227"/>
              <a:gd name="T10" fmla="*/ 556591 w 3227"/>
              <a:gd name="T11" fmla="*/ 0 h 3227"/>
              <a:gd name="T12" fmla="*/ 1112837 w 3227"/>
              <a:gd name="T13" fmla="*/ 0 h 3227"/>
              <a:gd name="T14" fmla="*/ 1112837 w 3227"/>
              <a:gd name="T15" fmla="*/ 555453 h 3227"/>
              <a:gd name="T16" fmla="*/ 1112837 w 3227"/>
              <a:gd name="T17" fmla="*/ 562684 h 32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4187229" y="1814513"/>
            <a:ext cx="14674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Webpage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5654675" y="3255963"/>
            <a:ext cx="65420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data-people.cs.illinois.edu/papers/zenvisage-vldb.pdf</a:t>
            </a:r>
          </a:p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data-people.cs.illinois.edu/papers/zenvisage-cidr.pdf</a:t>
            </a:r>
          </a:p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data-people.cs.illinois.edu/zenvisage.pdf</a:t>
            </a:r>
          </a:p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2" name="Freeform 14"/>
          <p:cNvSpPr>
            <a:spLocks/>
          </p:cNvSpPr>
          <p:nvPr/>
        </p:nvSpPr>
        <p:spPr bwMode="auto">
          <a:xfrm>
            <a:off x="4306888" y="3327400"/>
            <a:ext cx="1177925" cy="1111250"/>
          </a:xfrm>
          <a:custGeom>
            <a:avLst/>
            <a:gdLst>
              <a:gd name="T0" fmla="*/ 1112837 w 3227"/>
              <a:gd name="T1" fmla="*/ 562684 h 3227"/>
              <a:gd name="T2" fmla="*/ 556591 w 3227"/>
              <a:gd name="T3" fmla="*/ 1111250 h 3227"/>
              <a:gd name="T4" fmla="*/ 0 w 3227"/>
              <a:gd name="T5" fmla="*/ 555453 h 3227"/>
              <a:gd name="T6" fmla="*/ 549349 w 3227"/>
              <a:gd name="T7" fmla="*/ 0 h 3227"/>
              <a:gd name="T8" fmla="*/ 549349 w 3227"/>
              <a:gd name="T9" fmla="*/ 0 h 3227"/>
              <a:gd name="T10" fmla="*/ 556591 w 3227"/>
              <a:gd name="T11" fmla="*/ 0 h 3227"/>
              <a:gd name="T12" fmla="*/ 1112837 w 3227"/>
              <a:gd name="T13" fmla="*/ 0 h 3227"/>
              <a:gd name="T14" fmla="*/ 1112837 w 3227"/>
              <a:gd name="T15" fmla="*/ 555453 h 3227"/>
              <a:gd name="T16" fmla="*/ 1112837 w 3227"/>
              <a:gd name="T17" fmla="*/ 562684 h 32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TextBox 9"/>
          <p:cNvSpPr txBox="1">
            <a:spLocks noChangeArrowheads="1"/>
          </p:cNvSpPr>
          <p:nvPr/>
        </p:nvSpPr>
        <p:spPr bwMode="auto">
          <a:xfrm>
            <a:off x="4384675" y="3676962"/>
            <a:ext cx="1100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6" name="TextBox 13"/>
          <p:cNvSpPr txBox="1">
            <a:spLocks noChangeArrowheads="1"/>
          </p:cNvSpPr>
          <p:nvPr/>
        </p:nvSpPr>
        <p:spPr bwMode="auto">
          <a:xfrm>
            <a:off x="4384675" y="5273675"/>
            <a:ext cx="1100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主要问题三</a:t>
            </a:r>
          </a:p>
        </p:txBody>
      </p:sp>
      <p:pic>
        <p:nvPicPr>
          <p:cNvPr id="31757" name="Picture 2" descr="F:\快盘\商务图片\png\903642_153949082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" t="11568" r="13959" b="7668"/>
          <a:stretch>
            <a:fillRect/>
          </a:stretch>
        </p:blipFill>
        <p:spPr bwMode="auto">
          <a:xfrm>
            <a:off x="636588" y="1925638"/>
            <a:ext cx="331311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4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4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991E-6 1.11111E-6 L -0.25004 0.2213 " pathEditMode="relative" rAng="0" ptsTypes="AA">
                                      <p:cBhvr>
                                        <p:cTn id="31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508" y="1106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991E-6 -3.7037E-6 L -0.25004 -3.7037E-6 " pathEditMode="relative" rAng="0" ptsTypes="AA">
                                      <p:cBhvr>
                                        <p:cTn id="33" dur="500" spd="-999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94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74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nimBg="1"/>
      <p:bldP spid="31748" grpId="0" autoUpdateAnimBg="0"/>
      <p:bldP spid="31749" grpId="0" animBg="1"/>
      <p:bldP spid="31749" grpId="1" animBg="1"/>
      <p:bldP spid="31750" grpId="0" autoUpdateAnimBg="0"/>
      <p:bldP spid="31751" grpId="0" autoUpdateAnimBg="0"/>
      <p:bldP spid="31752" grpId="0" animBg="1"/>
      <p:bldP spid="31752" grpId="1" animBg="1"/>
      <p:bldP spid="31753" grpId="0" autoUpdateAnimBg="0"/>
      <p:bldP spid="3175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904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Evaluation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28168" y="1397419"/>
            <a:ext cx="509587" cy="5111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1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536104" y="2542675"/>
            <a:ext cx="509587" cy="511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2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129829" y="1451566"/>
            <a:ext cx="57527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1"/>
                </a:solidFill>
                <a:latin typeface="+mn-ea"/>
                <a:ea typeface="+mn-ea"/>
              </a:rPr>
              <a:t>Performance of optimization techniques</a:t>
            </a: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1137765" y="2617257"/>
            <a:ext cx="6400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Usability and effectiveness via a user study</a:t>
            </a: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1129829" y="3054439"/>
            <a:ext cx="892899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○  Fast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accurate: up to 100% faster than baseline, 30% more accurate results</a:t>
            </a:r>
          </a:p>
          <a:p>
            <a:pPr algn="just" eaLnBrk="1" hangingPunct="1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○  Easy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Even non-programmers could learn a subset of ZQL and use it within a short period</a:t>
            </a:r>
          </a:p>
          <a:p>
            <a:pPr algn="just" eaLnBrk="1" hangingPunct="1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○ Better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Unanimously, everyone preferred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zenvisage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over the baseline and wanted to</a:t>
            </a: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incorporate it into their current data analysis workflow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09180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8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8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8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nimBg="1"/>
      <p:bldP spid="19" grpId="0" animBg="1" autoUpdateAnimBg="0"/>
      <p:bldP spid="20" grpId="0" animBg="1" autoUpdateAnimBg="0"/>
      <p:bldP spid="22" grpId="0" autoUpdateAnimBg="0"/>
      <p:bldP spid="24" grpId="0" autoUpdateAnimBg="0"/>
      <p:bldP spid="2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769938" y="2780928"/>
            <a:ext cx="107283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dirty="0" smtClean="0">
                <a:solidFill>
                  <a:srgbClr val="FFFFFF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Thank You</a:t>
            </a:r>
            <a:endParaRPr lang="zh-CN" altLang="en-US" sz="8000" dirty="0">
              <a:solidFill>
                <a:srgbClr val="FFFFFF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37900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7901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7902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圆角矩形 46"/>
          <p:cNvSpPr>
            <a:spLocks noChangeArrowheads="1"/>
          </p:cNvSpPr>
          <p:nvPr/>
        </p:nvSpPr>
        <p:spPr bwMode="auto">
          <a:xfrm>
            <a:off x="4909542" y="4911373"/>
            <a:ext cx="2196951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19" name="TextBox 47"/>
          <p:cNvSpPr txBox="1">
            <a:spLocks noChangeArrowheads="1"/>
          </p:cNvSpPr>
          <p:nvPr/>
        </p:nvSpPr>
        <p:spPr bwMode="auto">
          <a:xfrm>
            <a:off x="4933354" y="4797152"/>
            <a:ext cx="2149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Youxian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Tao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组合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9904" y="72837"/>
            <a:ext cx="1846733" cy="122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26" y="511515"/>
            <a:ext cx="3442209" cy="1584176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900" grpId="0" animBg="1" autoUpdateAnimBg="0"/>
      <p:bldP spid="37901" grpId="0" animBg="1" autoUpdateAnimBg="0"/>
      <p:bldP spid="37902" grpId="0" animBg="1"/>
      <p:bldP spid="18" grpId="0" animBg="1" autoUpdateAnimBg="0"/>
      <p:bldP spid="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Freeform 11"/>
          <p:cNvSpPr>
            <a:spLocks noEditPoints="1"/>
          </p:cNvSpPr>
          <p:nvPr/>
        </p:nvSpPr>
        <p:spPr bwMode="auto">
          <a:xfrm>
            <a:off x="5595938" y="936625"/>
            <a:ext cx="1152525" cy="1217613"/>
          </a:xfrm>
          <a:custGeom>
            <a:avLst/>
            <a:gdLst>
              <a:gd name="T0" fmla="*/ 719918 w 1404"/>
              <a:gd name="T1" fmla="*/ 0 h 1483"/>
              <a:gd name="T2" fmla="*/ 879991 w 1404"/>
              <a:gd name="T3" fmla="*/ 374398 h 1483"/>
              <a:gd name="T4" fmla="*/ 758499 w 1404"/>
              <a:gd name="T5" fmla="*/ 160104 h 1483"/>
              <a:gd name="T6" fmla="*/ 349698 w 1404"/>
              <a:gd name="T7" fmla="*/ 120694 h 1483"/>
              <a:gd name="T8" fmla="*/ 319325 w 1404"/>
              <a:gd name="T9" fmla="*/ 321029 h 1483"/>
              <a:gd name="T10" fmla="*/ 121491 w 1404"/>
              <a:gd name="T11" fmla="*/ 912183 h 1483"/>
              <a:gd name="T12" fmla="*/ 531114 w 1404"/>
              <a:gd name="T13" fmla="*/ 951594 h 1483"/>
              <a:gd name="T14" fmla="*/ 160894 w 1404"/>
              <a:gd name="T15" fmla="*/ 1073109 h 1483"/>
              <a:gd name="T16" fmla="*/ 0 w 1404"/>
              <a:gd name="T17" fmla="*/ 252883 h 1483"/>
              <a:gd name="T18" fmla="*/ 1022825 w 1404"/>
              <a:gd name="T19" fmla="*/ 392461 h 1483"/>
              <a:gd name="T20" fmla="*/ 1137749 w 1404"/>
              <a:gd name="T21" fmla="*/ 508228 h 1483"/>
              <a:gd name="T22" fmla="*/ 1003124 w 1404"/>
              <a:gd name="T23" fmla="*/ 834184 h 1483"/>
              <a:gd name="T24" fmla="*/ 1081108 w 1404"/>
              <a:gd name="T25" fmla="*/ 585407 h 1483"/>
              <a:gd name="T26" fmla="*/ 1051556 w 1404"/>
              <a:gd name="T27" fmla="*/ 515618 h 1483"/>
              <a:gd name="T28" fmla="*/ 902155 w 1404"/>
              <a:gd name="T29" fmla="*/ 429408 h 1483"/>
              <a:gd name="T30" fmla="*/ 1040884 w 1404"/>
              <a:gd name="T31" fmla="*/ 560775 h 1483"/>
              <a:gd name="T32" fmla="*/ 823349 w 1404"/>
              <a:gd name="T33" fmla="*/ 967194 h 1483"/>
              <a:gd name="T34" fmla="*/ 627157 w 1404"/>
              <a:gd name="T35" fmla="*/ 853068 h 1483"/>
              <a:gd name="T36" fmla="*/ 868498 w 1404"/>
              <a:gd name="T37" fmla="*/ 461429 h 1483"/>
              <a:gd name="T38" fmla="*/ 1040884 w 1404"/>
              <a:gd name="T39" fmla="*/ 560775 h 1483"/>
              <a:gd name="T40" fmla="*/ 556561 w 1404"/>
              <a:gd name="T41" fmla="*/ 1203655 h 1483"/>
              <a:gd name="T42" fmla="*/ 701037 w 1404"/>
              <a:gd name="T43" fmla="*/ 954057 h 1483"/>
              <a:gd name="T44" fmla="*/ 417010 w 1404"/>
              <a:gd name="T45" fmla="*/ 211830 h 1483"/>
              <a:gd name="T46" fmla="*/ 683799 w 1404"/>
              <a:gd name="T47" fmla="*/ 273409 h 1483"/>
              <a:gd name="T48" fmla="*/ 417010 w 1404"/>
              <a:gd name="T49" fmla="*/ 211830 h 1483"/>
              <a:gd name="T50" fmla="*/ 366115 w 1404"/>
              <a:gd name="T51" fmla="*/ 620712 h 1483"/>
              <a:gd name="T52" fmla="*/ 210147 w 1404"/>
              <a:gd name="T53" fmla="*/ 682290 h 1483"/>
              <a:gd name="T54" fmla="*/ 210147 w 1404"/>
              <a:gd name="T55" fmla="*/ 478671 h 1483"/>
              <a:gd name="T56" fmla="*/ 683799 w 1404"/>
              <a:gd name="T57" fmla="*/ 540249 h 1483"/>
              <a:gd name="T58" fmla="*/ 210147 w 1404"/>
              <a:gd name="T59" fmla="*/ 478671 h 1483"/>
              <a:gd name="T60" fmla="*/ 683799 w 1404"/>
              <a:gd name="T61" fmla="*/ 347303 h 1483"/>
              <a:gd name="T62" fmla="*/ 210147 w 1404"/>
              <a:gd name="T63" fmla="*/ 408882 h 1483"/>
              <a:gd name="T64" fmla="*/ 157610 w 1404"/>
              <a:gd name="T65" fmla="*/ 265198 h 1483"/>
              <a:gd name="T66" fmla="*/ 294698 w 1404"/>
              <a:gd name="T67" fmla="*/ 245493 h 1483"/>
              <a:gd name="T68" fmla="*/ 157610 w 1404"/>
              <a:gd name="T69" fmla="*/ 265198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TextBox 77"/>
          <p:cNvSpPr txBox="1">
            <a:spLocks noChangeArrowheads="1"/>
          </p:cNvSpPr>
          <p:nvPr/>
        </p:nvSpPr>
        <p:spPr bwMode="auto">
          <a:xfrm>
            <a:off x="4602163" y="3068638"/>
            <a:ext cx="31686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4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</a:p>
        </p:txBody>
      </p:sp>
      <p:sp>
        <p:nvSpPr>
          <p:cNvPr id="10247" name="Oval 39"/>
          <p:cNvSpPr>
            <a:spLocks noChangeAspect="1" noChangeArrowheads="1"/>
          </p:cNvSpPr>
          <p:nvPr/>
        </p:nvSpPr>
        <p:spPr bwMode="auto">
          <a:xfrm>
            <a:off x="3252788" y="539273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250" name="Oval 42"/>
          <p:cNvSpPr>
            <a:spLocks noChangeAspect="1" noChangeArrowheads="1"/>
          </p:cNvSpPr>
          <p:nvPr/>
        </p:nvSpPr>
        <p:spPr bwMode="auto">
          <a:xfrm>
            <a:off x="7029450" y="539273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251" name="TextBox 83"/>
          <p:cNvSpPr txBox="1">
            <a:spLocks noChangeArrowheads="1"/>
          </p:cNvSpPr>
          <p:nvPr/>
        </p:nvSpPr>
        <p:spPr bwMode="auto">
          <a:xfrm>
            <a:off x="3402013" y="5240338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Trandition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6" name="TextBox 88"/>
          <p:cNvSpPr txBox="1">
            <a:spLocks noChangeArrowheads="1"/>
          </p:cNvSpPr>
          <p:nvPr/>
        </p:nvSpPr>
        <p:spPr bwMode="auto">
          <a:xfrm>
            <a:off x="7178675" y="5240338"/>
            <a:ext cx="2665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3" grpId="0" animBg="1"/>
      <p:bldP spid="10244" grpId="0" animBg="1"/>
      <p:bldP spid="10245" grpId="0" autoUpdateAnimBg="0"/>
      <p:bldP spid="10246" grpId="0" autoUpdateAnimBg="0"/>
      <p:bldP spid="10247" grpId="0" animBg="1" autoUpdateAnimBg="0"/>
      <p:bldP spid="10250" grpId="0" animBg="1" autoUpdateAnimBg="0"/>
      <p:bldP spid="10251" grpId="0" autoUpdateAnimBg="0"/>
      <p:bldP spid="102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6231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Tradition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Freeform 7"/>
          <p:cNvSpPr>
            <a:spLocks/>
          </p:cNvSpPr>
          <p:nvPr/>
        </p:nvSpPr>
        <p:spPr bwMode="auto">
          <a:xfrm>
            <a:off x="2137172" y="1384300"/>
            <a:ext cx="588963" cy="2420938"/>
          </a:xfrm>
          <a:custGeom>
            <a:avLst/>
            <a:gdLst>
              <a:gd name="T0" fmla="*/ 331724 w 767"/>
              <a:gd name="T1" fmla="*/ 2045885 h 3150"/>
              <a:gd name="T2" fmla="*/ 390850 w 767"/>
              <a:gd name="T3" fmla="*/ 2264922 h 3150"/>
              <a:gd name="T4" fmla="*/ 588963 w 767"/>
              <a:gd name="T5" fmla="*/ 2345620 h 3150"/>
              <a:gd name="T6" fmla="*/ 588963 w 767"/>
              <a:gd name="T7" fmla="*/ 2420938 h 3150"/>
              <a:gd name="T8" fmla="*/ 321741 w 767"/>
              <a:gd name="T9" fmla="*/ 2329480 h 3150"/>
              <a:gd name="T10" fmla="*/ 235739 w 767"/>
              <a:gd name="T11" fmla="*/ 2002846 h 3150"/>
              <a:gd name="T12" fmla="*/ 235739 w 767"/>
              <a:gd name="T13" fmla="*/ 1542483 h 3150"/>
              <a:gd name="T14" fmla="*/ 192738 w 767"/>
              <a:gd name="T15" fmla="*/ 1333437 h 3150"/>
              <a:gd name="T16" fmla="*/ 0 w 767"/>
              <a:gd name="T17" fmla="*/ 1242748 h 3150"/>
              <a:gd name="T18" fmla="*/ 0 w 767"/>
              <a:gd name="T19" fmla="*/ 1178190 h 3150"/>
              <a:gd name="T20" fmla="*/ 187362 w 767"/>
              <a:gd name="T21" fmla="*/ 1092881 h 3150"/>
              <a:gd name="T22" fmla="*/ 235739 w 767"/>
              <a:gd name="T23" fmla="*/ 878455 h 3150"/>
              <a:gd name="T24" fmla="*/ 235739 w 767"/>
              <a:gd name="T25" fmla="*/ 418092 h 3150"/>
              <a:gd name="T26" fmla="*/ 321741 w 767"/>
              <a:gd name="T27" fmla="*/ 90689 h 3150"/>
              <a:gd name="T28" fmla="*/ 588963 w 767"/>
              <a:gd name="T29" fmla="*/ 0 h 3150"/>
              <a:gd name="T30" fmla="*/ 588963 w 767"/>
              <a:gd name="T31" fmla="*/ 75318 h 3150"/>
              <a:gd name="T32" fmla="*/ 390850 w 767"/>
              <a:gd name="T33" fmla="*/ 149868 h 3150"/>
              <a:gd name="T34" fmla="*/ 331724 w 767"/>
              <a:gd name="T35" fmla="*/ 375053 h 3150"/>
              <a:gd name="T36" fmla="*/ 331724 w 767"/>
              <a:gd name="T37" fmla="*/ 899974 h 3150"/>
              <a:gd name="T38" fmla="*/ 257239 w 767"/>
              <a:gd name="T39" fmla="*/ 1135151 h 3150"/>
              <a:gd name="T40" fmla="*/ 95985 w 767"/>
              <a:gd name="T41" fmla="*/ 1199709 h 3150"/>
              <a:gd name="T42" fmla="*/ 95985 w 767"/>
              <a:gd name="T43" fmla="*/ 1221229 h 3150"/>
              <a:gd name="T44" fmla="*/ 262615 w 767"/>
              <a:gd name="T45" fmla="*/ 1295778 h 3150"/>
              <a:gd name="T46" fmla="*/ 331724 w 767"/>
              <a:gd name="T47" fmla="*/ 1520964 h 3150"/>
              <a:gd name="T48" fmla="*/ 331724 w 767"/>
              <a:gd name="T49" fmla="*/ 2045885 h 3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67" h="3150">
                <a:moveTo>
                  <a:pt x="432" y="2662"/>
                </a:moveTo>
                <a:cubicBezTo>
                  <a:pt x="432" y="2783"/>
                  <a:pt x="458" y="2878"/>
                  <a:pt x="509" y="2947"/>
                </a:cubicBezTo>
                <a:cubicBezTo>
                  <a:pt x="560" y="3017"/>
                  <a:pt x="646" y="3052"/>
                  <a:pt x="767" y="3052"/>
                </a:cubicBezTo>
                <a:lnTo>
                  <a:pt x="767" y="3150"/>
                </a:lnTo>
                <a:cubicBezTo>
                  <a:pt x="609" y="3150"/>
                  <a:pt x="493" y="3110"/>
                  <a:pt x="419" y="3031"/>
                </a:cubicBezTo>
                <a:cubicBezTo>
                  <a:pt x="344" y="2952"/>
                  <a:pt x="307" y="2811"/>
                  <a:pt x="307" y="2606"/>
                </a:cubicBezTo>
                <a:lnTo>
                  <a:pt x="307" y="2007"/>
                </a:lnTo>
                <a:cubicBezTo>
                  <a:pt x="307" y="1896"/>
                  <a:pt x="288" y="1805"/>
                  <a:pt x="251" y="1735"/>
                </a:cubicBezTo>
                <a:cubicBezTo>
                  <a:pt x="214" y="1665"/>
                  <a:pt x="130" y="1626"/>
                  <a:pt x="0" y="1617"/>
                </a:cubicBezTo>
                <a:lnTo>
                  <a:pt x="0" y="1533"/>
                </a:lnTo>
                <a:cubicBezTo>
                  <a:pt x="121" y="1514"/>
                  <a:pt x="202" y="1477"/>
                  <a:pt x="244" y="1422"/>
                </a:cubicBezTo>
                <a:cubicBezTo>
                  <a:pt x="286" y="1366"/>
                  <a:pt x="307" y="1273"/>
                  <a:pt x="307" y="1143"/>
                </a:cubicBezTo>
                <a:lnTo>
                  <a:pt x="307" y="544"/>
                </a:lnTo>
                <a:cubicBezTo>
                  <a:pt x="307" y="339"/>
                  <a:pt x="344" y="198"/>
                  <a:pt x="419" y="118"/>
                </a:cubicBezTo>
                <a:cubicBezTo>
                  <a:pt x="493" y="39"/>
                  <a:pt x="609" y="0"/>
                  <a:pt x="767" y="0"/>
                </a:cubicBezTo>
                <a:lnTo>
                  <a:pt x="767" y="98"/>
                </a:lnTo>
                <a:cubicBezTo>
                  <a:pt x="646" y="98"/>
                  <a:pt x="560" y="130"/>
                  <a:pt x="509" y="195"/>
                </a:cubicBezTo>
                <a:cubicBezTo>
                  <a:pt x="458" y="260"/>
                  <a:pt x="432" y="358"/>
                  <a:pt x="432" y="488"/>
                </a:cubicBezTo>
                <a:lnTo>
                  <a:pt x="432" y="1171"/>
                </a:lnTo>
                <a:cubicBezTo>
                  <a:pt x="432" y="1319"/>
                  <a:pt x="400" y="1422"/>
                  <a:pt x="335" y="1477"/>
                </a:cubicBezTo>
                <a:cubicBezTo>
                  <a:pt x="270" y="1533"/>
                  <a:pt x="200" y="1561"/>
                  <a:pt x="125" y="1561"/>
                </a:cubicBezTo>
                <a:lnTo>
                  <a:pt x="125" y="1589"/>
                </a:lnTo>
                <a:cubicBezTo>
                  <a:pt x="209" y="1589"/>
                  <a:pt x="281" y="1621"/>
                  <a:pt x="342" y="1686"/>
                </a:cubicBezTo>
                <a:cubicBezTo>
                  <a:pt x="402" y="1751"/>
                  <a:pt x="432" y="1849"/>
                  <a:pt x="432" y="1979"/>
                </a:cubicBezTo>
                <a:lnTo>
                  <a:pt x="432" y="26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椭圆 5"/>
          <p:cNvSpPr>
            <a:spLocks noChangeArrowheads="1"/>
          </p:cNvSpPr>
          <p:nvPr/>
        </p:nvSpPr>
        <p:spPr bwMode="auto">
          <a:xfrm>
            <a:off x="553765" y="2003425"/>
            <a:ext cx="1540544" cy="124618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sz="1600" b="1" dirty="0" smtClean="0">
                <a:latin typeface="+mn-ea"/>
                <a:ea typeface="+mn-ea"/>
              </a:rPr>
              <a:t>Progress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34823" name="Freeform 8"/>
          <p:cNvSpPr>
            <a:spLocks/>
          </p:cNvSpPr>
          <p:nvPr/>
        </p:nvSpPr>
        <p:spPr bwMode="auto">
          <a:xfrm>
            <a:off x="2768997" y="1247775"/>
            <a:ext cx="7865888" cy="427038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3155 h 587"/>
              <a:gd name="T6" fmla="*/ 5141913 w 7060"/>
              <a:gd name="T7" fmla="*/ 213155 h 587"/>
              <a:gd name="T8" fmla="*/ 4928516 w 7060"/>
              <a:gd name="T9" fmla="*/ 427038 h 587"/>
              <a:gd name="T10" fmla="*/ 213397 w 7060"/>
              <a:gd name="T11" fmla="*/ 427038 h 587"/>
              <a:gd name="T12" fmla="*/ 0 w 7060"/>
              <a:gd name="T13" fmla="*/ 213155 h 587"/>
              <a:gd name="T14" fmla="*/ 0 w 7060"/>
              <a:gd name="T15" fmla="*/ 213155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矩形 8"/>
          <p:cNvSpPr>
            <a:spLocks noChangeArrowheads="1"/>
          </p:cNvSpPr>
          <p:nvPr/>
        </p:nvSpPr>
        <p:spPr bwMode="auto">
          <a:xfrm>
            <a:off x="2930921" y="1254125"/>
            <a:ext cx="770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Load 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into an interactive </a:t>
            </a:r>
            <a:r>
              <a:rPr lang="en-US" altLang="zh-CN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viz 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 like Excel or 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Tableau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2735205" y="2033588"/>
            <a:ext cx="7899680" cy="425450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2363 h 587"/>
              <a:gd name="T6" fmla="*/ 5141913 w 7060"/>
              <a:gd name="T7" fmla="*/ 212363 h 587"/>
              <a:gd name="T8" fmla="*/ 4928516 w 7060"/>
              <a:gd name="T9" fmla="*/ 425450 h 587"/>
              <a:gd name="T10" fmla="*/ 213397 w 7060"/>
              <a:gd name="T11" fmla="*/ 425450 h 587"/>
              <a:gd name="T12" fmla="*/ 0 w 7060"/>
              <a:gd name="T13" fmla="*/ 212363 h 587"/>
              <a:gd name="T14" fmla="*/ 0 w 7060"/>
              <a:gd name="T15" fmla="*/ 212363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矩形 10"/>
          <p:cNvSpPr>
            <a:spLocks noChangeArrowheads="1"/>
          </p:cNvSpPr>
          <p:nvPr/>
        </p:nvSpPr>
        <p:spPr bwMode="auto">
          <a:xfrm>
            <a:off x="2930921" y="2039938"/>
            <a:ext cx="7703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Select visualization to be 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7" name="Freeform 8"/>
          <p:cNvSpPr>
            <a:spLocks/>
          </p:cNvSpPr>
          <p:nvPr/>
        </p:nvSpPr>
        <p:spPr bwMode="auto">
          <a:xfrm>
            <a:off x="2768997" y="2771775"/>
            <a:ext cx="7865888" cy="427038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3155 h 587"/>
              <a:gd name="T6" fmla="*/ 5141913 w 7060"/>
              <a:gd name="T7" fmla="*/ 213155 h 587"/>
              <a:gd name="T8" fmla="*/ 4928516 w 7060"/>
              <a:gd name="T9" fmla="*/ 427038 h 587"/>
              <a:gd name="T10" fmla="*/ 213397 w 7060"/>
              <a:gd name="T11" fmla="*/ 427038 h 587"/>
              <a:gd name="T12" fmla="*/ 0 w 7060"/>
              <a:gd name="T13" fmla="*/ 213155 h 587"/>
              <a:gd name="T14" fmla="*/ 0 w 7060"/>
              <a:gd name="T15" fmla="*/ 213155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矩形 13"/>
          <p:cNvSpPr>
            <a:spLocks noChangeArrowheads="1"/>
          </p:cNvSpPr>
          <p:nvPr/>
        </p:nvSpPr>
        <p:spPr bwMode="auto">
          <a:xfrm>
            <a:off x="2930922" y="2779713"/>
            <a:ext cx="770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See if the visualization satisfies desired 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insights or visual property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9" name="Freeform 8"/>
          <p:cNvSpPr>
            <a:spLocks/>
          </p:cNvSpPr>
          <p:nvPr/>
        </p:nvSpPr>
        <p:spPr bwMode="auto">
          <a:xfrm>
            <a:off x="2768997" y="3530600"/>
            <a:ext cx="7865888" cy="425450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2363 h 587"/>
              <a:gd name="T6" fmla="*/ 5141913 w 7060"/>
              <a:gd name="T7" fmla="*/ 212363 h 587"/>
              <a:gd name="T8" fmla="*/ 4928516 w 7060"/>
              <a:gd name="T9" fmla="*/ 425450 h 587"/>
              <a:gd name="T10" fmla="*/ 213397 w 7060"/>
              <a:gd name="T11" fmla="*/ 425450 h 587"/>
              <a:gd name="T12" fmla="*/ 0 w 7060"/>
              <a:gd name="T13" fmla="*/ 212363 h 587"/>
              <a:gd name="T14" fmla="*/ 0 w 7060"/>
              <a:gd name="T15" fmla="*/ 212363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矩形 15"/>
          <p:cNvSpPr>
            <a:spLocks noChangeArrowheads="1"/>
          </p:cNvSpPr>
          <p:nvPr/>
        </p:nvSpPr>
        <p:spPr bwMode="auto">
          <a:xfrm>
            <a:off x="2930921" y="3551238"/>
            <a:ext cx="770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If yes, stop; if not, back to step 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1" name="矩形 16"/>
          <p:cNvSpPr>
            <a:spLocks noChangeArrowheads="1"/>
          </p:cNvSpPr>
          <p:nvPr/>
        </p:nvSpPr>
        <p:spPr bwMode="auto">
          <a:xfrm>
            <a:off x="1260475" y="4557713"/>
            <a:ext cx="9518650" cy="17557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2" name="TextBox 17"/>
          <p:cNvSpPr txBox="1">
            <a:spLocks noChangeArrowheads="1"/>
          </p:cNvSpPr>
          <p:nvPr/>
        </p:nvSpPr>
        <p:spPr bwMode="auto">
          <a:xfrm>
            <a:off x="2865438" y="4676775"/>
            <a:ext cx="7481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solidFill>
                  <a:srgbClr val="FF0000"/>
                </a:solidFill>
                <a:latin typeface="+mn-ea"/>
                <a:ea typeface="+mn-ea"/>
              </a:rPr>
              <a:t>With LARGE datasets and LARGE # of attributes, this is a tedious and </a:t>
            </a:r>
            <a:r>
              <a:rPr lang="en-US" altLang="zh-CN" sz="2400" i="1" dirty="0" smtClean="0">
                <a:solidFill>
                  <a:srgbClr val="FF0000"/>
                </a:solidFill>
                <a:latin typeface="+mn-ea"/>
                <a:ea typeface="+mn-ea"/>
              </a:rPr>
              <a:t>time-consuming </a:t>
            </a:r>
            <a:r>
              <a:rPr lang="en-US" altLang="zh-CN" sz="2400" i="1" dirty="0">
                <a:solidFill>
                  <a:srgbClr val="FF0000"/>
                </a:solidFill>
                <a:latin typeface="+mn-ea"/>
                <a:ea typeface="+mn-ea"/>
              </a:rPr>
              <a:t>process, all for a single visual property</a:t>
            </a:r>
            <a:endParaRPr lang="zh-CN" altLang="en-US" sz="2400" i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4833" name="Freeform 12"/>
          <p:cNvSpPr>
            <a:spLocks/>
          </p:cNvSpPr>
          <p:nvPr/>
        </p:nvSpPr>
        <p:spPr bwMode="auto">
          <a:xfrm>
            <a:off x="1123950" y="4411663"/>
            <a:ext cx="528638" cy="530225"/>
          </a:xfrm>
          <a:custGeom>
            <a:avLst/>
            <a:gdLst>
              <a:gd name="T0" fmla="*/ 0 w 1446"/>
              <a:gd name="T1" fmla="*/ 0 h 1446"/>
              <a:gd name="T2" fmla="*/ 528638 w 1446"/>
              <a:gd name="T3" fmla="*/ 0 h 1446"/>
              <a:gd name="T4" fmla="*/ 528638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Freeform 12"/>
          <p:cNvSpPr>
            <a:spLocks/>
          </p:cNvSpPr>
          <p:nvPr/>
        </p:nvSpPr>
        <p:spPr bwMode="auto">
          <a:xfrm flipH="1" flipV="1">
            <a:off x="10347325" y="5854700"/>
            <a:ext cx="528638" cy="530225"/>
          </a:xfrm>
          <a:custGeom>
            <a:avLst/>
            <a:gdLst>
              <a:gd name="T0" fmla="*/ 0 w 1446"/>
              <a:gd name="T1" fmla="*/ 0 h 1446"/>
              <a:gd name="T2" fmla="*/ 528638 w 1446"/>
              <a:gd name="T3" fmla="*/ 0 h 1446"/>
              <a:gd name="T4" fmla="*/ 528638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5" name="Freeform 7"/>
          <p:cNvSpPr>
            <a:spLocks noEditPoints="1"/>
          </p:cNvSpPr>
          <p:nvPr/>
        </p:nvSpPr>
        <p:spPr bwMode="auto">
          <a:xfrm>
            <a:off x="1527175" y="4716463"/>
            <a:ext cx="985838" cy="1438275"/>
          </a:xfrm>
          <a:custGeom>
            <a:avLst/>
            <a:gdLst>
              <a:gd name="T0" fmla="*/ 468468 w 1391"/>
              <a:gd name="T1" fmla="*/ 924858 h 2031"/>
              <a:gd name="T2" fmla="*/ 630057 w 1391"/>
              <a:gd name="T3" fmla="*/ 833506 h 2031"/>
              <a:gd name="T4" fmla="*/ 731405 w 1391"/>
              <a:gd name="T5" fmla="*/ 861832 h 2031"/>
              <a:gd name="T6" fmla="*/ 826375 w 1391"/>
              <a:gd name="T7" fmla="*/ 676294 h 2031"/>
              <a:gd name="T8" fmla="*/ 896539 w 1391"/>
              <a:gd name="T9" fmla="*/ 623890 h 2031"/>
              <a:gd name="T10" fmla="*/ 899373 w 1391"/>
              <a:gd name="T11" fmla="*/ 400111 h 2031"/>
              <a:gd name="T12" fmla="*/ 830627 w 1391"/>
              <a:gd name="T13" fmla="*/ 345583 h 2031"/>
              <a:gd name="T14" fmla="*/ 753376 w 1391"/>
              <a:gd name="T15" fmla="*/ 162169 h 2031"/>
              <a:gd name="T16" fmla="*/ 671872 w 1391"/>
              <a:gd name="T17" fmla="*/ 177748 h 2031"/>
              <a:gd name="T18" fmla="*/ 517370 w 1391"/>
              <a:gd name="T19" fmla="*/ 87104 h 2031"/>
              <a:gd name="T20" fmla="*/ 480516 w 1391"/>
              <a:gd name="T21" fmla="*/ 87104 h 2031"/>
              <a:gd name="T22" fmla="*/ 365703 w 1391"/>
              <a:gd name="T23" fmla="*/ 177040 h 2031"/>
              <a:gd name="T24" fmla="*/ 328849 w 1391"/>
              <a:gd name="T25" fmla="*/ 166418 h 2031"/>
              <a:gd name="T26" fmla="*/ 236006 w 1391"/>
              <a:gd name="T27" fmla="*/ 174208 h 2031"/>
              <a:gd name="T28" fmla="*/ 102057 w 1391"/>
              <a:gd name="T29" fmla="*/ 353372 h 2031"/>
              <a:gd name="T30" fmla="*/ 125445 w 1391"/>
              <a:gd name="T31" fmla="*/ 437644 h 2031"/>
              <a:gd name="T32" fmla="*/ 80795 w 1391"/>
              <a:gd name="T33" fmla="*/ 633096 h 2031"/>
              <a:gd name="T34" fmla="*/ 228210 w 1391"/>
              <a:gd name="T35" fmla="*/ 769771 h 2031"/>
              <a:gd name="T36" fmla="*/ 245928 w 1391"/>
              <a:gd name="T37" fmla="*/ 854750 h 2031"/>
              <a:gd name="T38" fmla="*/ 343732 w 1391"/>
              <a:gd name="T39" fmla="*/ 829257 h 2031"/>
              <a:gd name="T40" fmla="*/ 372790 w 1391"/>
              <a:gd name="T41" fmla="*/ 917069 h 2031"/>
              <a:gd name="T42" fmla="*/ 279238 w 1391"/>
              <a:gd name="T43" fmla="*/ 924150 h 2031"/>
              <a:gd name="T44" fmla="*/ 153794 w 1391"/>
              <a:gd name="T45" fmla="*/ 767647 h 2031"/>
              <a:gd name="T46" fmla="*/ 9213 w 1391"/>
              <a:gd name="T47" fmla="*/ 655757 h 2031"/>
              <a:gd name="T48" fmla="*/ 65203 w 1391"/>
              <a:gd name="T49" fmla="*/ 481549 h 2031"/>
              <a:gd name="T50" fmla="*/ 80795 w 1391"/>
              <a:gd name="T51" fmla="*/ 281848 h 2031"/>
              <a:gd name="T52" fmla="*/ 161590 w 1391"/>
              <a:gd name="T53" fmla="*/ 174208 h 2031"/>
              <a:gd name="T54" fmla="*/ 349402 w 1391"/>
              <a:gd name="T55" fmla="*/ 94894 h 2031"/>
              <a:gd name="T56" fmla="*/ 377042 w 1391"/>
              <a:gd name="T57" fmla="*/ 101975 h 2031"/>
              <a:gd name="T58" fmla="*/ 498943 w 1391"/>
              <a:gd name="T59" fmla="*/ 0 h 2031"/>
              <a:gd name="T60" fmla="*/ 642106 w 1391"/>
              <a:gd name="T61" fmla="*/ 107640 h 2031"/>
              <a:gd name="T62" fmla="*/ 807239 w 1391"/>
              <a:gd name="T63" fmla="*/ 110473 h 2031"/>
              <a:gd name="T64" fmla="*/ 854015 w 1391"/>
              <a:gd name="T65" fmla="*/ 274766 h 2031"/>
              <a:gd name="T66" fmla="*/ 958906 w 1391"/>
              <a:gd name="T67" fmla="*/ 445433 h 2031"/>
              <a:gd name="T68" fmla="*/ 956780 w 1391"/>
              <a:gd name="T69" fmla="*/ 579984 h 2031"/>
              <a:gd name="T70" fmla="*/ 846928 w 1391"/>
              <a:gd name="T71" fmla="*/ 747818 h 2031"/>
              <a:gd name="T72" fmla="*/ 731405 w 1391"/>
              <a:gd name="T73" fmla="*/ 936189 h 2031"/>
              <a:gd name="T74" fmla="*/ 630057 w 1391"/>
              <a:gd name="T75" fmla="*/ 907862 h 2031"/>
              <a:gd name="T76" fmla="*/ 486895 w 1391"/>
              <a:gd name="T77" fmla="*/ 1011962 h 2031"/>
              <a:gd name="T78" fmla="*/ 491147 w 1391"/>
              <a:gd name="T79" fmla="*/ 776853 h 2031"/>
              <a:gd name="T80" fmla="*/ 491147 w 1391"/>
              <a:gd name="T81" fmla="*/ 821467 h 2031"/>
              <a:gd name="T82" fmla="*/ 791647 w 1391"/>
              <a:gd name="T83" fmla="*/ 521206 h 2031"/>
              <a:gd name="T84" fmla="*/ 491147 w 1391"/>
              <a:gd name="T85" fmla="*/ 736487 h 2031"/>
              <a:gd name="T86" fmla="*/ 706600 w 1391"/>
              <a:gd name="T87" fmla="*/ 521206 h 2031"/>
              <a:gd name="T88" fmla="*/ 673999 w 1391"/>
              <a:gd name="T89" fmla="*/ 985760 h 2031"/>
              <a:gd name="T90" fmla="*/ 547137 w 1391"/>
              <a:gd name="T91" fmla="*/ 1058701 h 2031"/>
              <a:gd name="T92" fmla="*/ 650611 w 1391"/>
              <a:gd name="T93" fmla="*/ 1266900 h 2031"/>
              <a:gd name="T94" fmla="*/ 846928 w 1391"/>
              <a:gd name="T95" fmla="*/ 1378081 h 2031"/>
              <a:gd name="T96" fmla="*/ 357198 w 1391"/>
              <a:gd name="T97" fmla="*/ 1000631 h 2031"/>
              <a:gd name="T98" fmla="*/ 246637 w 1391"/>
              <a:gd name="T99" fmla="*/ 988593 h 2031"/>
              <a:gd name="T100" fmla="*/ 172220 w 1391"/>
              <a:gd name="T101" fmla="*/ 1412073 h 2031"/>
              <a:gd name="T102" fmla="*/ 456420 w 1391"/>
              <a:gd name="T103" fmla="*/ 1393661 h 2031"/>
              <a:gd name="T104" fmla="*/ 486895 w 1391"/>
              <a:gd name="T105" fmla="*/ 1071448 h 203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391" h="2031">
                <a:moveTo>
                  <a:pt x="485" y="1171"/>
                </a:moveTo>
                <a:cubicBezTo>
                  <a:pt x="536" y="1171"/>
                  <a:pt x="586" y="1197"/>
                  <a:pt x="613" y="1236"/>
                </a:cubicBezTo>
                <a:lnTo>
                  <a:pt x="661" y="1306"/>
                </a:lnTo>
                <a:cubicBezTo>
                  <a:pt x="676" y="1328"/>
                  <a:pt x="698" y="1329"/>
                  <a:pt x="714" y="1307"/>
                </a:cubicBezTo>
                <a:lnTo>
                  <a:pt x="764" y="1238"/>
                </a:lnTo>
                <a:cubicBezTo>
                  <a:pt x="791" y="1201"/>
                  <a:pt x="840" y="1177"/>
                  <a:pt x="889" y="1177"/>
                </a:cubicBezTo>
                <a:cubicBezTo>
                  <a:pt x="905" y="1177"/>
                  <a:pt x="920" y="1180"/>
                  <a:pt x="934" y="1185"/>
                </a:cubicBezTo>
                <a:lnTo>
                  <a:pt x="1015" y="1214"/>
                </a:lnTo>
                <a:cubicBezTo>
                  <a:pt x="1021" y="1216"/>
                  <a:pt x="1026" y="1217"/>
                  <a:pt x="1032" y="1217"/>
                </a:cubicBezTo>
                <a:cubicBezTo>
                  <a:pt x="1055" y="1217"/>
                  <a:pt x="1058" y="1196"/>
                  <a:pt x="1058" y="1184"/>
                </a:cubicBezTo>
                <a:lnTo>
                  <a:pt x="1058" y="1098"/>
                </a:lnTo>
                <a:cubicBezTo>
                  <a:pt x="1059" y="1035"/>
                  <a:pt x="1106" y="972"/>
                  <a:pt x="1166" y="955"/>
                </a:cubicBezTo>
                <a:lnTo>
                  <a:pt x="1248" y="930"/>
                </a:lnTo>
                <a:cubicBezTo>
                  <a:pt x="1260" y="927"/>
                  <a:pt x="1269" y="920"/>
                  <a:pt x="1272" y="911"/>
                </a:cubicBezTo>
                <a:cubicBezTo>
                  <a:pt x="1275" y="903"/>
                  <a:pt x="1272" y="891"/>
                  <a:pt x="1265" y="881"/>
                </a:cubicBezTo>
                <a:lnTo>
                  <a:pt x="1214" y="811"/>
                </a:lnTo>
                <a:cubicBezTo>
                  <a:pt x="1178" y="761"/>
                  <a:pt x="1179" y="683"/>
                  <a:pt x="1217" y="633"/>
                </a:cubicBezTo>
                <a:lnTo>
                  <a:pt x="1269" y="565"/>
                </a:lnTo>
                <a:cubicBezTo>
                  <a:pt x="1277" y="554"/>
                  <a:pt x="1280" y="543"/>
                  <a:pt x="1278" y="534"/>
                </a:cubicBezTo>
                <a:cubicBezTo>
                  <a:pt x="1275" y="526"/>
                  <a:pt x="1266" y="519"/>
                  <a:pt x="1254" y="515"/>
                </a:cubicBezTo>
                <a:lnTo>
                  <a:pt x="1172" y="488"/>
                </a:lnTo>
                <a:cubicBezTo>
                  <a:pt x="1113" y="469"/>
                  <a:pt x="1068" y="405"/>
                  <a:pt x="1069" y="342"/>
                </a:cubicBezTo>
                <a:lnTo>
                  <a:pt x="1072" y="256"/>
                </a:lnTo>
                <a:cubicBezTo>
                  <a:pt x="1072" y="245"/>
                  <a:pt x="1069" y="235"/>
                  <a:pt x="1063" y="229"/>
                </a:cubicBezTo>
                <a:cubicBezTo>
                  <a:pt x="1058" y="223"/>
                  <a:pt x="1050" y="222"/>
                  <a:pt x="1044" y="222"/>
                </a:cubicBezTo>
                <a:cubicBezTo>
                  <a:pt x="1040" y="222"/>
                  <a:pt x="1035" y="223"/>
                  <a:pt x="1030" y="225"/>
                </a:cubicBezTo>
                <a:lnTo>
                  <a:pt x="948" y="251"/>
                </a:lnTo>
                <a:cubicBezTo>
                  <a:pt x="935" y="256"/>
                  <a:pt x="921" y="258"/>
                  <a:pt x="906" y="258"/>
                </a:cubicBezTo>
                <a:cubicBezTo>
                  <a:pt x="855" y="258"/>
                  <a:pt x="805" y="232"/>
                  <a:pt x="779" y="194"/>
                </a:cubicBezTo>
                <a:lnTo>
                  <a:pt x="730" y="123"/>
                </a:lnTo>
                <a:cubicBezTo>
                  <a:pt x="723" y="112"/>
                  <a:pt x="713" y="105"/>
                  <a:pt x="704" y="105"/>
                </a:cubicBezTo>
                <a:cubicBezTo>
                  <a:pt x="693" y="105"/>
                  <a:pt x="689" y="105"/>
                  <a:pt x="680" y="119"/>
                </a:cubicBezTo>
                <a:lnTo>
                  <a:pt x="678" y="123"/>
                </a:lnTo>
                <a:cubicBezTo>
                  <a:pt x="657" y="156"/>
                  <a:pt x="629" y="197"/>
                  <a:pt x="606" y="220"/>
                </a:cubicBezTo>
                <a:cubicBezTo>
                  <a:pt x="591" y="234"/>
                  <a:pt x="568" y="252"/>
                  <a:pt x="537" y="252"/>
                </a:cubicBezTo>
                <a:cubicBezTo>
                  <a:pt x="529" y="252"/>
                  <a:pt x="522" y="251"/>
                  <a:pt x="516" y="250"/>
                </a:cubicBezTo>
                <a:lnTo>
                  <a:pt x="509" y="250"/>
                </a:lnTo>
                <a:lnTo>
                  <a:pt x="503" y="246"/>
                </a:lnTo>
                <a:cubicBezTo>
                  <a:pt x="493" y="243"/>
                  <a:pt x="479" y="239"/>
                  <a:pt x="464" y="235"/>
                </a:cubicBezTo>
                <a:cubicBezTo>
                  <a:pt x="442" y="229"/>
                  <a:pt x="406" y="218"/>
                  <a:pt x="399" y="217"/>
                </a:cubicBezTo>
                <a:cubicBezTo>
                  <a:pt x="383" y="213"/>
                  <a:pt x="366" y="211"/>
                  <a:pt x="361" y="211"/>
                </a:cubicBezTo>
                <a:cubicBezTo>
                  <a:pt x="340" y="211"/>
                  <a:pt x="333" y="229"/>
                  <a:pt x="333" y="246"/>
                </a:cubicBezTo>
                <a:lnTo>
                  <a:pt x="333" y="331"/>
                </a:lnTo>
                <a:cubicBezTo>
                  <a:pt x="333" y="394"/>
                  <a:pt x="286" y="457"/>
                  <a:pt x="226" y="475"/>
                </a:cubicBezTo>
                <a:lnTo>
                  <a:pt x="144" y="499"/>
                </a:lnTo>
                <a:cubicBezTo>
                  <a:pt x="131" y="502"/>
                  <a:pt x="122" y="510"/>
                  <a:pt x="119" y="518"/>
                </a:cubicBezTo>
                <a:cubicBezTo>
                  <a:pt x="116" y="526"/>
                  <a:pt x="119" y="538"/>
                  <a:pt x="127" y="548"/>
                </a:cubicBezTo>
                <a:lnTo>
                  <a:pt x="177" y="618"/>
                </a:lnTo>
                <a:cubicBezTo>
                  <a:pt x="214" y="668"/>
                  <a:pt x="213" y="747"/>
                  <a:pt x="175" y="796"/>
                </a:cubicBezTo>
                <a:lnTo>
                  <a:pt x="122" y="864"/>
                </a:lnTo>
                <a:cubicBezTo>
                  <a:pt x="114" y="875"/>
                  <a:pt x="111" y="886"/>
                  <a:pt x="114" y="894"/>
                </a:cubicBezTo>
                <a:cubicBezTo>
                  <a:pt x="116" y="903"/>
                  <a:pt x="126" y="911"/>
                  <a:pt x="138" y="915"/>
                </a:cubicBezTo>
                <a:lnTo>
                  <a:pt x="219" y="941"/>
                </a:lnTo>
                <a:cubicBezTo>
                  <a:pt x="279" y="961"/>
                  <a:pt x="324" y="1025"/>
                  <a:pt x="322" y="1087"/>
                </a:cubicBezTo>
                <a:lnTo>
                  <a:pt x="320" y="1173"/>
                </a:lnTo>
                <a:cubicBezTo>
                  <a:pt x="320" y="1184"/>
                  <a:pt x="322" y="1194"/>
                  <a:pt x="328" y="1200"/>
                </a:cubicBezTo>
                <a:cubicBezTo>
                  <a:pt x="334" y="1206"/>
                  <a:pt x="341" y="1207"/>
                  <a:pt x="347" y="1207"/>
                </a:cubicBezTo>
                <a:cubicBezTo>
                  <a:pt x="352" y="1207"/>
                  <a:pt x="357" y="1206"/>
                  <a:pt x="362" y="1204"/>
                </a:cubicBezTo>
                <a:lnTo>
                  <a:pt x="443" y="1178"/>
                </a:lnTo>
                <a:cubicBezTo>
                  <a:pt x="458" y="1174"/>
                  <a:pt x="471" y="1171"/>
                  <a:pt x="485" y="1171"/>
                </a:cubicBezTo>
                <a:close/>
                <a:moveTo>
                  <a:pt x="687" y="1429"/>
                </a:moveTo>
                <a:cubicBezTo>
                  <a:pt x="643" y="1429"/>
                  <a:pt x="602" y="1406"/>
                  <a:pt x="574" y="1366"/>
                </a:cubicBezTo>
                <a:lnTo>
                  <a:pt x="526" y="1295"/>
                </a:lnTo>
                <a:cubicBezTo>
                  <a:pt x="520" y="1286"/>
                  <a:pt x="503" y="1277"/>
                  <a:pt x="485" y="1277"/>
                </a:cubicBezTo>
                <a:cubicBezTo>
                  <a:pt x="482" y="1277"/>
                  <a:pt x="479" y="1277"/>
                  <a:pt x="475" y="1278"/>
                </a:cubicBezTo>
                <a:lnTo>
                  <a:pt x="394" y="1305"/>
                </a:lnTo>
                <a:cubicBezTo>
                  <a:pt x="342" y="1321"/>
                  <a:pt x="287" y="1309"/>
                  <a:pt x="253" y="1273"/>
                </a:cubicBezTo>
                <a:cubicBezTo>
                  <a:pt x="227" y="1247"/>
                  <a:pt x="213" y="1210"/>
                  <a:pt x="215" y="1170"/>
                </a:cubicBezTo>
                <a:lnTo>
                  <a:pt x="217" y="1084"/>
                </a:lnTo>
                <a:cubicBezTo>
                  <a:pt x="217" y="1068"/>
                  <a:pt x="202" y="1046"/>
                  <a:pt x="186" y="1041"/>
                </a:cubicBezTo>
                <a:lnTo>
                  <a:pt x="105" y="1015"/>
                </a:lnTo>
                <a:cubicBezTo>
                  <a:pt x="60" y="1000"/>
                  <a:pt x="26" y="967"/>
                  <a:pt x="13" y="926"/>
                </a:cubicBezTo>
                <a:cubicBezTo>
                  <a:pt x="0" y="884"/>
                  <a:pt x="9" y="838"/>
                  <a:pt x="39" y="800"/>
                </a:cubicBezTo>
                <a:lnTo>
                  <a:pt x="91" y="732"/>
                </a:lnTo>
                <a:cubicBezTo>
                  <a:pt x="101" y="720"/>
                  <a:pt x="101" y="693"/>
                  <a:pt x="92" y="680"/>
                </a:cubicBezTo>
                <a:lnTo>
                  <a:pt x="41" y="610"/>
                </a:lnTo>
                <a:cubicBezTo>
                  <a:pt x="13" y="572"/>
                  <a:pt x="5" y="526"/>
                  <a:pt x="19" y="484"/>
                </a:cubicBezTo>
                <a:cubicBezTo>
                  <a:pt x="34" y="442"/>
                  <a:pt x="68" y="411"/>
                  <a:pt x="114" y="398"/>
                </a:cubicBezTo>
                <a:lnTo>
                  <a:pt x="196" y="374"/>
                </a:lnTo>
                <a:cubicBezTo>
                  <a:pt x="211" y="369"/>
                  <a:pt x="228" y="347"/>
                  <a:pt x="228" y="331"/>
                </a:cubicBezTo>
                <a:lnTo>
                  <a:pt x="228" y="246"/>
                </a:lnTo>
                <a:cubicBezTo>
                  <a:pt x="228" y="166"/>
                  <a:pt x="285" y="106"/>
                  <a:pt x="361" y="106"/>
                </a:cubicBezTo>
                <a:cubicBezTo>
                  <a:pt x="379" y="106"/>
                  <a:pt x="407" y="111"/>
                  <a:pt x="421" y="114"/>
                </a:cubicBezTo>
                <a:cubicBezTo>
                  <a:pt x="429" y="115"/>
                  <a:pt x="450" y="121"/>
                  <a:pt x="493" y="134"/>
                </a:cubicBezTo>
                <a:cubicBezTo>
                  <a:pt x="508" y="138"/>
                  <a:pt x="521" y="142"/>
                  <a:pt x="530" y="144"/>
                </a:cubicBezTo>
                <a:lnTo>
                  <a:pt x="532" y="144"/>
                </a:lnTo>
                <a:cubicBezTo>
                  <a:pt x="532" y="144"/>
                  <a:pt x="532" y="144"/>
                  <a:pt x="532" y="144"/>
                </a:cubicBezTo>
                <a:cubicBezTo>
                  <a:pt x="544" y="133"/>
                  <a:pt x="563" y="106"/>
                  <a:pt x="589" y="66"/>
                </a:cubicBezTo>
                <a:lnTo>
                  <a:pt x="591" y="63"/>
                </a:lnTo>
                <a:cubicBezTo>
                  <a:pt x="618" y="21"/>
                  <a:pt x="655" y="0"/>
                  <a:pt x="704" y="0"/>
                </a:cubicBezTo>
                <a:cubicBezTo>
                  <a:pt x="749" y="0"/>
                  <a:pt x="790" y="23"/>
                  <a:pt x="817" y="64"/>
                </a:cubicBezTo>
                <a:lnTo>
                  <a:pt x="866" y="134"/>
                </a:lnTo>
                <a:cubicBezTo>
                  <a:pt x="872" y="143"/>
                  <a:pt x="889" y="152"/>
                  <a:pt x="906" y="152"/>
                </a:cubicBezTo>
                <a:cubicBezTo>
                  <a:pt x="911" y="152"/>
                  <a:pt x="914" y="152"/>
                  <a:pt x="916" y="151"/>
                </a:cubicBezTo>
                <a:lnTo>
                  <a:pt x="997" y="125"/>
                </a:lnTo>
                <a:cubicBezTo>
                  <a:pt x="1049" y="108"/>
                  <a:pt x="1104" y="120"/>
                  <a:pt x="1139" y="156"/>
                </a:cubicBezTo>
                <a:cubicBezTo>
                  <a:pt x="1165" y="182"/>
                  <a:pt x="1178" y="219"/>
                  <a:pt x="1177" y="259"/>
                </a:cubicBezTo>
                <a:lnTo>
                  <a:pt x="1174" y="345"/>
                </a:lnTo>
                <a:cubicBezTo>
                  <a:pt x="1174" y="360"/>
                  <a:pt x="1190" y="383"/>
                  <a:pt x="1205" y="388"/>
                </a:cubicBezTo>
                <a:lnTo>
                  <a:pt x="1286" y="414"/>
                </a:lnTo>
                <a:cubicBezTo>
                  <a:pt x="1332" y="429"/>
                  <a:pt x="1365" y="462"/>
                  <a:pt x="1378" y="503"/>
                </a:cubicBezTo>
                <a:cubicBezTo>
                  <a:pt x="1391" y="546"/>
                  <a:pt x="1382" y="591"/>
                  <a:pt x="1353" y="629"/>
                </a:cubicBezTo>
                <a:lnTo>
                  <a:pt x="1300" y="697"/>
                </a:lnTo>
                <a:cubicBezTo>
                  <a:pt x="1291" y="709"/>
                  <a:pt x="1290" y="737"/>
                  <a:pt x="1299" y="749"/>
                </a:cubicBezTo>
                <a:lnTo>
                  <a:pt x="1350" y="819"/>
                </a:lnTo>
                <a:cubicBezTo>
                  <a:pt x="1378" y="858"/>
                  <a:pt x="1386" y="904"/>
                  <a:pt x="1372" y="945"/>
                </a:cubicBezTo>
                <a:cubicBezTo>
                  <a:pt x="1358" y="986"/>
                  <a:pt x="1324" y="1018"/>
                  <a:pt x="1278" y="1031"/>
                </a:cubicBezTo>
                <a:lnTo>
                  <a:pt x="1195" y="1056"/>
                </a:lnTo>
                <a:cubicBezTo>
                  <a:pt x="1180" y="1060"/>
                  <a:pt x="1164" y="1082"/>
                  <a:pt x="1164" y="1098"/>
                </a:cubicBezTo>
                <a:lnTo>
                  <a:pt x="1164" y="1184"/>
                </a:lnTo>
                <a:cubicBezTo>
                  <a:pt x="1164" y="1264"/>
                  <a:pt x="1108" y="1322"/>
                  <a:pt x="1032" y="1322"/>
                </a:cubicBezTo>
                <a:cubicBezTo>
                  <a:pt x="1014" y="1322"/>
                  <a:pt x="997" y="1319"/>
                  <a:pt x="980" y="1313"/>
                </a:cubicBezTo>
                <a:lnTo>
                  <a:pt x="899" y="1284"/>
                </a:lnTo>
                <a:cubicBezTo>
                  <a:pt x="896" y="1283"/>
                  <a:pt x="893" y="1282"/>
                  <a:pt x="889" y="1282"/>
                </a:cubicBezTo>
                <a:cubicBezTo>
                  <a:pt x="872" y="1282"/>
                  <a:pt x="855" y="1291"/>
                  <a:pt x="849" y="1300"/>
                </a:cubicBezTo>
                <a:lnTo>
                  <a:pt x="799" y="1369"/>
                </a:lnTo>
                <a:cubicBezTo>
                  <a:pt x="771" y="1408"/>
                  <a:pt x="731" y="1429"/>
                  <a:pt x="687" y="1429"/>
                </a:cubicBezTo>
                <a:close/>
                <a:moveTo>
                  <a:pt x="693" y="375"/>
                </a:moveTo>
                <a:cubicBezTo>
                  <a:pt x="494" y="375"/>
                  <a:pt x="332" y="537"/>
                  <a:pt x="332" y="736"/>
                </a:cubicBezTo>
                <a:cubicBezTo>
                  <a:pt x="332" y="935"/>
                  <a:pt x="494" y="1097"/>
                  <a:pt x="693" y="1097"/>
                </a:cubicBezTo>
                <a:cubicBezTo>
                  <a:pt x="892" y="1097"/>
                  <a:pt x="1054" y="935"/>
                  <a:pt x="1054" y="736"/>
                </a:cubicBezTo>
                <a:cubicBezTo>
                  <a:pt x="1054" y="537"/>
                  <a:pt x="892" y="375"/>
                  <a:pt x="693" y="375"/>
                </a:cubicBezTo>
                <a:close/>
                <a:moveTo>
                  <a:pt x="693" y="1160"/>
                </a:moveTo>
                <a:cubicBezTo>
                  <a:pt x="459" y="1160"/>
                  <a:pt x="269" y="970"/>
                  <a:pt x="269" y="736"/>
                </a:cubicBezTo>
                <a:cubicBezTo>
                  <a:pt x="269" y="502"/>
                  <a:pt x="459" y="312"/>
                  <a:pt x="693" y="312"/>
                </a:cubicBezTo>
                <a:cubicBezTo>
                  <a:pt x="927" y="312"/>
                  <a:pt x="1117" y="502"/>
                  <a:pt x="1117" y="736"/>
                </a:cubicBezTo>
                <a:cubicBezTo>
                  <a:pt x="1117" y="970"/>
                  <a:pt x="927" y="1160"/>
                  <a:pt x="693" y="1160"/>
                </a:cubicBezTo>
                <a:close/>
                <a:moveTo>
                  <a:pt x="997" y="736"/>
                </a:moveTo>
                <a:cubicBezTo>
                  <a:pt x="997" y="904"/>
                  <a:pt x="861" y="1040"/>
                  <a:pt x="693" y="1040"/>
                </a:cubicBezTo>
                <a:cubicBezTo>
                  <a:pt x="525" y="1040"/>
                  <a:pt x="389" y="904"/>
                  <a:pt x="389" y="736"/>
                </a:cubicBezTo>
                <a:cubicBezTo>
                  <a:pt x="389" y="568"/>
                  <a:pt x="525" y="432"/>
                  <a:pt x="693" y="432"/>
                </a:cubicBezTo>
                <a:cubicBezTo>
                  <a:pt x="861" y="432"/>
                  <a:pt x="997" y="568"/>
                  <a:pt x="997" y="736"/>
                </a:cubicBezTo>
                <a:close/>
                <a:moveTo>
                  <a:pt x="1037" y="1406"/>
                </a:moveTo>
                <a:cubicBezTo>
                  <a:pt x="1035" y="1406"/>
                  <a:pt x="1033" y="1406"/>
                  <a:pt x="1032" y="1406"/>
                </a:cubicBezTo>
                <a:cubicBezTo>
                  <a:pt x="1004" y="1406"/>
                  <a:pt x="977" y="1402"/>
                  <a:pt x="951" y="1392"/>
                </a:cubicBezTo>
                <a:lnTo>
                  <a:pt x="900" y="1374"/>
                </a:lnTo>
                <a:lnTo>
                  <a:pt x="867" y="1418"/>
                </a:lnTo>
                <a:cubicBezTo>
                  <a:pt x="842" y="1454"/>
                  <a:pt x="809" y="1480"/>
                  <a:pt x="772" y="1495"/>
                </a:cubicBezTo>
                <a:lnTo>
                  <a:pt x="798" y="1917"/>
                </a:lnTo>
                <a:cubicBezTo>
                  <a:pt x="799" y="1951"/>
                  <a:pt x="816" y="1955"/>
                  <a:pt x="834" y="1926"/>
                </a:cubicBezTo>
                <a:lnTo>
                  <a:pt x="918" y="1789"/>
                </a:lnTo>
                <a:cubicBezTo>
                  <a:pt x="936" y="1760"/>
                  <a:pt x="970" y="1757"/>
                  <a:pt x="994" y="1781"/>
                </a:cubicBezTo>
                <a:lnTo>
                  <a:pt x="1167" y="1961"/>
                </a:lnTo>
                <a:cubicBezTo>
                  <a:pt x="1191" y="1986"/>
                  <a:pt x="1203" y="1979"/>
                  <a:pt x="1195" y="1946"/>
                </a:cubicBezTo>
                <a:cubicBezTo>
                  <a:pt x="1195" y="1946"/>
                  <a:pt x="1085" y="1571"/>
                  <a:pt x="1037" y="1406"/>
                </a:cubicBezTo>
                <a:close/>
                <a:moveTo>
                  <a:pt x="687" y="1513"/>
                </a:moveTo>
                <a:cubicBezTo>
                  <a:pt x="615" y="1513"/>
                  <a:pt x="548" y="1477"/>
                  <a:pt x="504" y="1413"/>
                </a:cubicBezTo>
                <a:lnTo>
                  <a:pt x="473" y="1368"/>
                </a:lnTo>
                <a:lnTo>
                  <a:pt x="420" y="1385"/>
                </a:lnTo>
                <a:cubicBezTo>
                  <a:pt x="397" y="1392"/>
                  <a:pt x="372" y="1396"/>
                  <a:pt x="348" y="1396"/>
                </a:cubicBezTo>
                <a:cubicBezTo>
                  <a:pt x="337" y="1396"/>
                  <a:pt x="327" y="1395"/>
                  <a:pt x="316" y="1394"/>
                </a:cubicBezTo>
                <a:cubicBezTo>
                  <a:pt x="272" y="1557"/>
                  <a:pt x="171" y="1931"/>
                  <a:pt x="169" y="1941"/>
                </a:cubicBezTo>
                <a:cubicBezTo>
                  <a:pt x="162" y="1976"/>
                  <a:pt x="183" y="2031"/>
                  <a:pt x="243" y="1994"/>
                </a:cubicBezTo>
                <a:cubicBezTo>
                  <a:pt x="252" y="1989"/>
                  <a:pt x="429" y="1844"/>
                  <a:pt x="429" y="1844"/>
                </a:cubicBezTo>
                <a:cubicBezTo>
                  <a:pt x="454" y="1821"/>
                  <a:pt x="477" y="1820"/>
                  <a:pt x="507" y="1847"/>
                </a:cubicBezTo>
                <a:lnTo>
                  <a:pt x="644" y="1968"/>
                </a:lnTo>
                <a:cubicBezTo>
                  <a:pt x="668" y="1990"/>
                  <a:pt x="706" y="1977"/>
                  <a:pt x="704" y="1943"/>
                </a:cubicBezTo>
                <a:lnTo>
                  <a:pt x="692" y="1513"/>
                </a:lnTo>
                <a:cubicBezTo>
                  <a:pt x="690" y="1513"/>
                  <a:pt x="689" y="1513"/>
                  <a:pt x="687" y="15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4081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40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4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4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031E-7 L 0.39132 0.09806 " pathEditMode="relative" rAng="0" ptsTypes="AA">
                                      <p:cBhvr>
                                        <p:cTn id="58" dur="500" spd="-999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600" y="49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-0.38194 -0.11227 " pathEditMode="relative" rAng="0" ptsTypes="AA">
                                      <p:cBhvr>
                                        <p:cTn id="62" dur="500" spd="-999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000" y="-55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74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nimBg="1"/>
      <p:bldP spid="34820" grpId="0" animBg="1"/>
      <p:bldP spid="34821" grpId="0" animBg="1" autoUpdateAnimBg="0"/>
      <p:bldP spid="34823" grpId="0" animBg="1"/>
      <p:bldP spid="34824" grpId="0" autoUpdateAnimBg="0"/>
      <p:bldP spid="34825" grpId="0" animBg="1"/>
      <p:bldP spid="34826" grpId="0" autoUpdateAnimBg="0"/>
      <p:bldP spid="34827" grpId="0" animBg="1"/>
      <p:bldP spid="34828" grpId="0" autoUpdateAnimBg="0"/>
      <p:bldP spid="34829" grpId="0" animBg="1"/>
      <p:bldP spid="34830" grpId="0" autoUpdateAnimBg="0"/>
      <p:bldP spid="34831" grpId="0" animBg="1" autoUpdateAnimBg="0"/>
      <p:bldP spid="34833" grpId="0" animBg="1"/>
      <p:bldP spid="34833" grpId="1" animBg="1"/>
      <p:bldP spid="34834" grpId="0" animBg="1"/>
      <p:bldP spid="34834" grpId="1" animBg="1"/>
      <p:bldP spid="348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1260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Examples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2822575" y="1217613"/>
            <a:ext cx="0" cy="526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706688" y="1141413"/>
            <a:ext cx="220662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706688" y="1963609"/>
            <a:ext cx="220662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2706688" y="2885455"/>
            <a:ext cx="220662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2709367" y="3743202"/>
            <a:ext cx="220662" cy="207962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2706688" y="4798169"/>
            <a:ext cx="220662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TextBox 10"/>
          <p:cNvSpPr txBox="1">
            <a:spLocks noChangeArrowheads="1"/>
          </p:cNvSpPr>
          <p:nvPr/>
        </p:nvSpPr>
        <p:spPr bwMode="auto">
          <a:xfrm>
            <a:off x="3070225" y="1060450"/>
            <a:ext cx="6860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Advertising 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Analysis: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(our collaborators at Turn Inc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0" name="TextBox 11"/>
          <p:cNvSpPr txBox="1">
            <a:spLocks noChangeArrowheads="1"/>
          </p:cNvSpPr>
          <p:nvPr/>
        </p:nvSpPr>
        <p:spPr bwMode="auto">
          <a:xfrm>
            <a:off x="3106738" y="1371600"/>
            <a:ext cx="762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keywords with similar click-through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rates.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1" name="TextBox 13"/>
          <p:cNvSpPr txBox="1">
            <a:spLocks noChangeArrowheads="1"/>
          </p:cNvSpPr>
          <p:nvPr/>
        </p:nvSpPr>
        <p:spPr bwMode="auto">
          <a:xfrm>
            <a:off x="3090863" y="1916832"/>
            <a:ext cx="83801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Genomic Data Analysis: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(our collaborators at the NIH center at Illinois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14"/>
          <p:cNvSpPr txBox="1">
            <a:spLocks noChangeArrowheads="1"/>
          </p:cNvSpPr>
          <p:nvPr/>
        </p:nvSpPr>
        <p:spPr bwMode="auto">
          <a:xfrm>
            <a:off x="3090863" y="2852936"/>
            <a:ext cx="9079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Environmental Data Analysis: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(our collaborators at the Great Lakes initiative)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TextBox 15"/>
          <p:cNvSpPr txBox="1">
            <a:spLocks noChangeArrowheads="1"/>
          </p:cNvSpPr>
          <p:nvPr/>
        </p:nvSpPr>
        <p:spPr bwMode="auto">
          <a:xfrm>
            <a:off x="3097213" y="3717032"/>
            <a:ext cx="6308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 Data 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Analysis: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(our collaborators at CMU)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TextBox 17"/>
          <p:cNvSpPr txBox="1">
            <a:spLocks noChangeArrowheads="1"/>
          </p:cNvSpPr>
          <p:nvPr/>
        </p:nvSpPr>
        <p:spPr bwMode="auto">
          <a:xfrm>
            <a:off x="3097213" y="4725144"/>
            <a:ext cx="40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6" name="TextBox 18"/>
          <p:cNvSpPr txBox="1">
            <a:spLocks noChangeArrowheads="1"/>
          </p:cNvSpPr>
          <p:nvPr/>
        </p:nvSpPr>
        <p:spPr bwMode="auto">
          <a:xfrm>
            <a:off x="3106738" y="2253382"/>
            <a:ext cx="8364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 pairs of genes that can visually explain the difference between clinical outcomes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TextBox 19"/>
          <p:cNvSpPr txBox="1">
            <a:spLocks noChangeArrowheads="1"/>
          </p:cNvSpPr>
          <p:nvPr/>
        </p:nvSpPr>
        <p:spPr bwMode="auto">
          <a:xfrm>
            <a:off x="3106738" y="3229173"/>
            <a:ext cx="743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 sensors (on buoys) that are behaving anomalously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3106738" y="4085332"/>
            <a:ext cx="90637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Finding solvents with desired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behaviours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(“hockey stick” shape for a certain</a:t>
            </a:r>
          </a:p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property)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0" name="TextBox 22"/>
          <p:cNvSpPr txBox="1">
            <a:spLocks noChangeArrowheads="1"/>
          </p:cNvSpPr>
          <p:nvPr/>
        </p:nvSpPr>
        <p:spPr bwMode="auto">
          <a:xfrm>
            <a:off x="3106738" y="5373216"/>
            <a:ext cx="8464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theme: There are multiple settings where finding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the“right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visualization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reveals the desired insight can take hours or days!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1" name="矩形 23"/>
          <p:cNvSpPr>
            <a:spLocks noChangeArrowheads="1"/>
          </p:cNvSpPr>
          <p:nvPr/>
        </p:nvSpPr>
        <p:spPr bwMode="auto">
          <a:xfrm>
            <a:off x="876300" y="1350963"/>
            <a:ext cx="1728788" cy="10620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矩形 24"/>
          <p:cNvSpPr>
            <a:spLocks noChangeArrowheads="1"/>
          </p:cNvSpPr>
          <p:nvPr/>
        </p:nvSpPr>
        <p:spPr bwMode="auto">
          <a:xfrm>
            <a:off x="876300" y="3335338"/>
            <a:ext cx="1728788" cy="1063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矩形 25"/>
          <p:cNvSpPr>
            <a:spLocks noChangeArrowheads="1"/>
          </p:cNvSpPr>
          <p:nvPr/>
        </p:nvSpPr>
        <p:spPr bwMode="auto">
          <a:xfrm>
            <a:off x="876300" y="5221288"/>
            <a:ext cx="1728788" cy="10636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0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nimBg="1"/>
      <p:bldP spid="12292" grpId="0" animBg="1"/>
      <p:bldP spid="12293" grpId="0" animBg="1" autoUpdateAnimBg="0"/>
      <p:bldP spid="12294" grpId="0" animBg="1" autoUpdateAnimBg="0"/>
      <p:bldP spid="12295" grpId="0" animBg="1" autoUpdateAnimBg="0"/>
      <p:bldP spid="12296" grpId="0" animBg="1" autoUpdateAnimBg="0"/>
      <p:bldP spid="12298" grpId="0" animBg="1" autoUpdateAnimBg="0"/>
      <p:bldP spid="12299" grpId="0" autoUpdateAnimBg="0"/>
      <p:bldP spid="12300" grpId="0" autoUpdateAnimBg="0"/>
      <p:bldP spid="12301" grpId="0" autoUpdateAnimBg="0"/>
      <p:bldP spid="12302" grpId="0" autoUpdateAnimBg="0"/>
      <p:bldP spid="12303" grpId="0" autoUpdateAnimBg="0"/>
      <p:bldP spid="12305" grpId="0" autoUpdateAnimBg="0"/>
      <p:bldP spid="12306" grpId="0" autoUpdateAnimBg="0"/>
      <p:bldP spid="12307" grpId="0" autoUpdateAnimBg="0"/>
      <p:bldP spid="12308" grpId="0" autoUpdateAnimBg="0"/>
      <p:bldP spid="12310" grpId="0" autoUpdateAnimBg="0"/>
      <p:bldP spid="12311" grpId="0" animBg="1" autoUpdateAnimBg="0"/>
      <p:bldP spid="12312" grpId="0" animBg="1" autoUpdateAnimBg="0"/>
      <p:bldP spid="1231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17411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200" b="1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4200" b="1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Oval 39"/>
          <p:cNvSpPr>
            <a:spLocks noChangeAspect="1" noChangeArrowheads="1"/>
          </p:cNvSpPr>
          <p:nvPr/>
        </p:nvSpPr>
        <p:spPr bwMode="auto">
          <a:xfrm>
            <a:off x="3252788" y="5622925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Oval 42"/>
          <p:cNvSpPr>
            <a:spLocks noChangeAspect="1" noChangeArrowheads="1"/>
          </p:cNvSpPr>
          <p:nvPr/>
        </p:nvSpPr>
        <p:spPr bwMode="auto">
          <a:xfrm>
            <a:off x="7029450" y="5622925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7" name="TextBox 83"/>
          <p:cNvSpPr txBox="1">
            <a:spLocks noChangeArrowheads="1"/>
          </p:cNvSpPr>
          <p:nvPr/>
        </p:nvSpPr>
        <p:spPr bwMode="auto">
          <a:xfrm>
            <a:off x="3402013" y="5472113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Definition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TextBox 88"/>
          <p:cNvSpPr txBox="1">
            <a:spLocks noChangeArrowheads="1"/>
          </p:cNvSpPr>
          <p:nvPr/>
        </p:nvSpPr>
        <p:spPr bwMode="auto">
          <a:xfrm>
            <a:off x="7178675" y="5472113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" name="Freeform 13"/>
          <p:cNvSpPr>
            <a:spLocks noEditPoints="1"/>
          </p:cNvSpPr>
          <p:nvPr/>
        </p:nvSpPr>
        <p:spPr bwMode="auto">
          <a:xfrm>
            <a:off x="5441950" y="830263"/>
            <a:ext cx="1489075" cy="1398587"/>
          </a:xfrm>
          <a:custGeom>
            <a:avLst/>
            <a:gdLst>
              <a:gd name="T0" fmla="*/ 0 w 957"/>
              <a:gd name="T1" fmla="*/ 826510 h 885"/>
              <a:gd name="T2" fmla="*/ 572601 w 957"/>
              <a:gd name="T3" fmla="*/ 1398587 h 885"/>
              <a:gd name="T4" fmla="*/ 1003609 w 957"/>
              <a:gd name="T5" fmla="*/ 1322731 h 885"/>
              <a:gd name="T6" fmla="*/ 905582 w 957"/>
              <a:gd name="T7" fmla="*/ 617907 h 885"/>
              <a:gd name="T8" fmla="*/ 882242 w 957"/>
              <a:gd name="T9" fmla="*/ 1299027 h 885"/>
              <a:gd name="T10" fmla="*/ 585049 w 957"/>
              <a:gd name="T11" fmla="*/ 1171020 h 885"/>
              <a:gd name="T12" fmla="*/ 504138 w 957"/>
              <a:gd name="T13" fmla="*/ 815447 h 885"/>
              <a:gd name="T14" fmla="*/ 102695 w 957"/>
              <a:gd name="T15" fmla="*/ 804385 h 885"/>
              <a:gd name="T16" fmla="*/ 115143 w 957"/>
              <a:gd name="T17" fmla="*/ 256013 h 885"/>
              <a:gd name="T18" fmla="*/ 585049 w 957"/>
              <a:gd name="T19" fmla="*/ 145390 h 885"/>
              <a:gd name="T20" fmla="*/ 0 w 957"/>
              <a:gd name="T21" fmla="*/ 244950 h 885"/>
              <a:gd name="T22" fmla="*/ 837118 w 957"/>
              <a:gd name="T23" fmla="*/ 287619 h 885"/>
              <a:gd name="T24" fmla="*/ 785771 w 957"/>
              <a:gd name="T25" fmla="*/ 229147 h 885"/>
              <a:gd name="T26" fmla="*/ 826227 w 957"/>
              <a:gd name="T27" fmla="*/ 194380 h 885"/>
              <a:gd name="T28" fmla="*/ 928921 w 957"/>
              <a:gd name="T29" fmla="*/ 194380 h 885"/>
              <a:gd name="T30" fmla="*/ 970933 w 957"/>
              <a:gd name="T31" fmla="*/ 229147 h 885"/>
              <a:gd name="T32" fmla="*/ 919586 w 957"/>
              <a:gd name="T33" fmla="*/ 287619 h 885"/>
              <a:gd name="T34" fmla="*/ 970933 w 957"/>
              <a:gd name="T35" fmla="*/ 347671 h 885"/>
              <a:gd name="T36" fmla="*/ 928921 w 957"/>
              <a:gd name="T37" fmla="*/ 382438 h 885"/>
              <a:gd name="T38" fmla="*/ 826227 w 957"/>
              <a:gd name="T39" fmla="*/ 382438 h 885"/>
              <a:gd name="T40" fmla="*/ 785771 w 957"/>
              <a:gd name="T41" fmla="*/ 347671 h 885"/>
              <a:gd name="T42" fmla="*/ 1213666 w 957"/>
              <a:gd name="T43" fmla="*/ 524668 h 885"/>
              <a:gd name="T44" fmla="*/ 1468847 w 957"/>
              <a:gd name="T45" fmla="*/ 858116 h 885"/>
              <a:gd name="T46" fmla="*/ 1366152 w 957"/>
              <a:gd name="T47" fmla="*/ 888142 h 885"/>
              <a:gd name="T48" fmla="*/ 1213666 w 957"/>
              <a:gd name="T49" fmla="*/ 524668 h 885"/>
              <a:gd name="T50" fmla="*/ 1061180 w 957"/>
              <a:gd name="T51" fmla="*/ 102721 h 885"/>
              <a:gd name="T52" fmla="*/ 1173211 w 957"/>
              <a:gd name="T53" fmla="*/ 523087 h 885"/>
              <a:gd name="T54" fmla="*/ 1121863 w 957"/>
              <a:gd name="T55" fmla="*/ 587881 h 885"/>
              <a:gd name="T56" fmla="*/ 1026948 w 957"/>
              <a:gd name="T57" fmla="*/ 504123 h 885"/>
              <a:gd name="T58" fmla="*/ 695524 w 957"/>
              <a:gd name="T59" fmla="*/ 102721 h 885"/>
              <a:gd name="T60" fmla="*/ 1000497 w 957"/>
              <a:gd name="T61" fmla="*/ 164354 h 885"/>
              <a:gd name="T62" fmla="*/ 756207 w 957"/>
              <a:gd name="T63" fmla="*/ 412465 h 885"/>
              <a:gd name="T64" fmla="*/ 476131 w 957"/>
              <a:gd name="T65" fmla="*/ 1216850 h 885"/>
              <a:gd name="T66" fmla="*/ 183606 w 957"/>
              <a:gd name="T67" fmla="*/ 915008 h 885"/>
              <a:gd name="T68" fmla="*/ 476131 w 957"/>
              <a:gd name="T69" fmla="*/ 1216850 h 885"/>
              <a:gd name="T70" fmla="*/ 171158 w 957"/>
              <a:gd name="T71" fmla="*/ 395081 h 885"/>
              <a:gd name="T72" fmla="*/ 585049 w 957"/>
              <a:gd name="T73" fmla="*/ 418786 h 885"/>
              <a:gd name="T74" fmla="*/ 371880 w 957"/>
              <a:gd name="T75" fmla="*/ 338189 h 885"/>
              <a:gd name="T76" fmla="*/ 171158 w 957"/>
              <a:gd name="T77" fmla="*/ 640031 h 885"/>
              <a:gd name="T78" fmla="*/ 188274 w 957"/>
              <a:gd name="T79" fmla="*/ 711146 h 885"/>
              <a:gd name="T80" fmla="*/ 589717 w 957"/>
              <a:gd name="T81" fmla="*/ 635290 h 885"/>
              <a:gd name="T82" fmla="*/ 171158 w 957"/>
              <a:gd name="T83" fmla="*/ 640031 h 885"/>
              <a:gd name="T84" fmla="*/ 171158 w 957"/>
              <a:gd name="T85" fmla="*/ 542051 h 885"/>
              <a:gd name="T86" fmla="*/ 589717 w 957"/>
              <a:gd name="T87" fmla="*/ 564176 h 885"/>
              <a:gd name="T88" fmla="*/ 613057 w 957"/>
              <a:gd name="T89" fmla="*/ 524668 h 885"/>
              <a:gd name="T90" fmla="*/ 367212 w 957"/>
              <a:gd name="T91" fmla="*/ 488320 h 885"/>
              <a:gd name="T92" fmla="*/ 171158 w 957"/>
              <a:gd name="T93" fmla="*/ 518346 h 88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57" h="885">
                <a:moveTo>
                  <a:pt x="0" y="155"/>
                </a:moveTo>
                <a:cubicBezTo>
                  <a:pt x="0" y="278"/>
                  <a:pt x="0" y="400"/>
                  <a:pt x="0" y="523"/>
                </a:cubicBezTo>
                <a:cubicBezTo>
                  <a:pt x="0" y="533"/>
                  <a:pt x="161" y="687"/>
                  <a:pt x="181" y="707"/>
                </a:cubicBezTo>
                <a:cubicBezTo>
                  <a:pt x="202" y="728"/>
                  <a:pt x="355" y="885"/>
                  <a:pt x="368" y="885"/>
                </a:cubicBezTo>
                <a:cubicBezTo>
                  <a:pt x="442" y="885"/>
                  <a:pt x="516" y="885"/>
                  <a:pt x="589" y="885"/>
                </a:cubicBezTo>
                <a:cubicBezTo>
                  <a:pt x="620" y="885"/>
                  <a:pt x="632" y="856"/>
                  <a:pt x="645" y="837"/>
                </a:cubicBezTo>
                <a:cubicBezTo>
                  <a:pt x="645" y="684"/>
                  <a:pt x="645" y="532"/>
                  <a:pt x="645" y="380"/>
                </a:cubicBezTo>
                <a:cubicBezTo>
                  <a:pt x="631" y="385"/>
                  <a:pt x="590" y="368"/>
                  <a:pt x="582" y="391"/>
                </a:cubicBezTo>
                <a:cubicBezTo>
                  <a:pt x="577" y="401"/>
                  <a:pt x="582" y="573"/>
                  <a:pt x="582" y="608"/>
                </a:cubicBezTo>
                <a:cubicBezTo>
                  <a:pt x="582" y="643"/>
                  <a:pt x="592" y="822"/>
                  <a:pt x="567" y="822"/>
                </a:cubicBezTo>
                <a:cubicBezTo>
                  <a:pt x="507" y="822"/>
                  <a:pt x="447" y="822"/>
                  <a:pt x="387" y="822"/>
                </a:cubicBezTo>
                <a:cubicBezTo>
                  <a:pt x="368" y="822"/>
                  <a:pt x="376" y="760"/>
                  <a:pt x="376" y="741"/>
                </a:cubicBezTo>
                <a:cubicBezTo>
                  <a:pt x="376" y="710"/>
                  <a:pt x="376" y="679"/>
                  <a:pt x="376" y="649"/>
                </a:cubicBezTo>
                <a:cubicBezTo>
                  <a:pt x="376" y="565"/>
                  <a:pt x="376" y="551"/>
                  <a:pt x="324" y="516"/>
                </a:cubicBezTo>
                <a:cubicBezTo>
                  <a:pt x="300" y="516"/>
                  <a:pt x="301" y="509"/>
                  <a:pt x="280" y="509"/>
                </a:cubicBezTo>
                <a:cubicBezTo>
                  <a:pt x="209" y="509"/>
                  <a:pt x="137" y="509"/>
                  <a:pt x="66" y="509"/>
                </a:cubicBezTo>
                <a:cubicBezTo>
                  <a:pt x="66" y="398"/>
                  <a:pt x="66" y="287"/>
                  <a:pt x="66" y="177"/>
                </a:cubicBezTo>
                <a:cubicBezTo>
                  <a:pt x="66" y="168"/>
                  <a:pt x="69" y="169"/>
                  <a:pt x="74" y="162"/>
                </a:cubicBezTo>
                <a:cubicBezTo>
                  <a:pt x="155" y="162"/>
                  <a:pt x="236" y="162"/>
                  <a:pt x="317" y="162"/>
                </a:cubicBezTo>
                <a:cubicBezTo>
                  <a:pt x="333" y="151"/>
                  <a:pt x="375" y="115"/>
                  <a:pt x="376" y="92"/>
                </a:cubicBezTo>
                <a:cubicBezTo>
                  <a:pt x="274" y="92"/>
                  <a:pt x="172" y="92"/>
                  <a:pt x="70" y="92"/>
                </a:cubicBezTo>
                <a:cubicBezTo>
                  <a:pt x="42" y="92"/>
                  <a:pt x="0" y="131"/>
                  <a:pt x="0" y="155"/>
                </a:cubicBezTo>
                <a:close/>
                <a:moveTo>
                  <a:pt x="505" y="215"/>
                </a:moveTo>
                <a:lnTo>
                  <a:pt x="538" y="182"/>
                </a:lnTo>
                <a:lnTo>
                  <a:pt x="505" y="149"/>
                </a:lnTo>
                <a:cubicBezTo>
                  <a:pt x="504" y="148"/>
                  <a:pt x="504" y="146"/>
                  <a:pt x="505" y="145"/>
                </a:cubicBezTo>
                <a:lnTo>
                  <a:pt x="527" y="123"/>
                </a:lnTo>
                <a:cubicBezTo>
                  <a:pt x="528" y="122"/>
                  <a:pt x="530" y="122"/>
                  <a:pt x="531" y="123"/>
                </a:cubicBezTo>
                <a:lnTo>
                  <a:pt x="564" y="156"/>
                </a:lnTo>
                <a:lnTo>
                  <a:pt x="597" y="123"/>
                </a:lnTo>
                <a:cubicBezTo>
                  <a:pt x="599" y="122"/>
                  <a:pt x="601" y="122"/>
                  <a:pt x="602" y="123"/>
                </a:cubicBezTo>
                <a:lnTo>
                  <a:pt x="624" y="145"/>
                </a:lnTo>
                <a:cubicBezTo>
                  <a:pt x="625" y="146"/>
                  <a:pt x="625" y="148"/>
                  <a:pt x="624" y="149"/>
                </a:cubicBezTo>
                <a:lnTo>
                  <a:pt x="591" y="182"/>
                </a:lnTo>
                <a:lnTo>
                  <a:pt x="624" y="215"/>
                </a:lnTo>
                <a:cubicBezTo>
                  <a:pt x="625" y="217"/>
                  <a:pt x="625" y="219"/>
                  <a:pt x="624" y="220"/>
                </a:cubicBezTo>
                <a:lnTo>
                  <a:pt x="602" y="242"/>
                </a:lnTo>
                <a:cubicBezTo>
                  <a:pt x="601" y="243"/>
                  <a:pt x="599" y="243"/>
                  <a:pt x="597" y="242"/>
                </a:cubicBezTo>
                <a:lnTo>
                  <a:pt x="564" y="209"/>
                </a:lnTo>
                <a:lnTo>
                  <a:pt x="531" y="242"/>
                </a:lnTo>
                <a:cubicBezTo>
                  <a:pt x="530" y="243"/>
                  <a:pt x="528" y="243"/>
                  <a:pt x="527" y="242"/>
                </a:cubicBezTo>
                <a:lnTo>
                  <a:pt x="505" y="220"/>
                </a:lnTo>
                <a:cubicBezTo>
                  <a:pt x="504" y="219"/>
                  <a:pt x="504" y="217"/>
                  <a:pt x="505" y="215"/>
                </a:cubicBezTo>
                <a:close/>
                <a:moveTo>
                  <a:pt x="780" y="332"/>
                </a:moveTo>
                <a:lnTo>
                  <a:pt x="944" y="496"/>
                </a:lnTo>
                <a:cubicBezTo>
                  <a:pt x="957" y="509"/>
                  <a:pt x="957" y="530"/>
                  <a:pt x="944" y="543"/>
                </a:cubicBezTo>
                <a:lnTo>
                  <a:pt x="925" y="562"/>
                </a:lnTo>
                <a:cubicBezTo>
                  <a:pt x="912" y="575"/>
                  <a:pt x="891" y="575"/>
                  <a:pt x="878" y="562"/>
                </a:cubicBezTo>
                <a:lnTo>
                  <a:pt x="714" y="398"/>
                </a:lnTo>
                <a:lnTo>
                  <a:pt x="780" y="332"/>
                </a:lnTo>
                <a:close/>
                <a:moveTo>
                  <a:pt x="447" y="65"/>
                </a:moveTo>
                <a:cubicBezTo>
                  <a:pt x="512" y="0"/>
                  <a:pt x="617" y="0"/>
                  <a:pt x="682" y="65"/>
                </a:cubicBezTo>
                <a:cubicBezTo>
                  <a:pt x="740" y="123"/>
                  <a:pt x="747" y="213"/>
                  <a:pt x="701" y="278"/>
                </a:cubicBezTo>
                <a:lnTo>
                  <a:pt x="754" y="331"/>
                </a:lnTo>
                <a:cubicBezTo>
                  <a:pt x="756" y="333"/>
                  <a:pt x="756" y="337"/>
                  <a:pt x="754" y="339"/>
                </a:cubicBezTo>
                <a:lnTo>
                  <a:pt x="721" y="372"/>
                </a:lnTo>
                <a:cubicBezTo>
                  <a:pt x="719" y="374"/>
                  <a:pt x="715" y="374"/>
                  <a:pt x="713" y="372"/>
                </a:cubicBezTo>
                <a:lnTo>
                  <a:pt x="660" y="319"/>
                </a:lnTo>
                <a:cubicBezTo>
                  <a:pt x="595" y="364"/>
                  <a:pt x="505" y="358"/>
                  <a:pt x="447" y="300"/>
                </a:cubicBezTo>
                <a:cubicBezTo>
                  <a:pt x="382" y="235"/>
                  <a:pt x="382" y="130"/>
                  <a:pt x="447" y="65"/>
                </a:cubicBezTo>
                <a:close/>
                <a:moveTo>
                  <a:pt x="486" y="104"/>
                </a:moveTo>
                <a:cubicBezTo>
                  <a:pt x="529" y="60"/>
                  <a:pt x="600" y="60"/>
                  <a:pt x="643" y="104"/>
                </a:cubicBezTo>
                <a:cubicBezTo>
                  <a:pt x="687" y="147"/>
                  <a:pt x="687" y="218"/>
                  <a:pt x="643" y="261"/>
                </a:cubicBezTo>
                <a:cubicBezTo>
                  <a:pt x="600" y="305"/>
                  <a:pt x="529" y="305"/>
                  <a:pt x="486" y="261"/>
                </a:cubicBezTo>
                <a:cubicBezTo>
                  <a:pt x="442" y="218"/>
                  <a:pt x="442" y="147"/>
                  <a:pt x="486" y="104"/>
                </a:cubicBezTo>
                <a:close/>
                <a:moveTo>
                  <a:pt x="306" y="770"/>
                </a:moveTo>
                <a:cubicBezTo>
                  <a:pt x="304" y="706"/>
                  <a:pt x="303" y="643"/>
                  <a:pt x="302" y="579"/>
                </a:cubicBezTo>
                <a:cubicBezTo>
                  <a:pt x="241" y="579"/>
                  <a:pt x="179" y="579"/>
                  <a:pt x="118" y="579"/>
                </a:cubicBezTo>
                <a:cubicBezTo>
                  <a:pt x="117" y="580"/>
                  <a:pt x="116" y="581"/>
                  <a:pt x="115" y="581"/>
                </a:cubicBezTo>
                <a:cubicBezTo>
                  <a:pt x="179" y="644"/>
                  <a:pt x="242" y="707"/>
                  <a:pt x="306" y="770"/>
                </a:cubicBezTo>
                <a:close/>
                <a:moveTo>
                  <a:pt x="110" y="225"/>
                </a:moveTo>
                <a:cubicBezTo>
                  <a:pt x="110" y="233"/>
                  <a:pt x="110" y="242"/>
                  <a:pt x="110" y="250"/>
                </a:cubicBezTo>
                <a:cubicBezTo>
                  <a:pt x="110" y="259"/>
                  <a:pt x="116" y="265"/>
                  <a:pt x="125" y="265"/>
                </a:cubicBezTo>
                <a:cubicBezTo>
                  <a:pt x="209" y="265"/>
                  <a:pt x="292" y="265"/>
                  <a:pt x="376" y="265"/>
                </a:cubicBezTo>
                <a:cubicBezTo>
                  <a:pt x="399" y="265"/>
                  <a:pt x="394" y="228"/>
                  <a:pt x="387" y="214"/>
                </a:cubicBezTo>
                <a:cubicBezTo>
                  <a:pt x="338" y="214"/>
                  <a:pt x="288" y="214"/>
                  <a:pt x="239" y="214"/>
                </a:cubicBezTo>
                <a:cubicBezTo>
                  <a:pt x="209" y="214"/>
                  <a:pt x="110" y="206"/>
                  <a:pt x="110" y="225"/>
                </a:cubicBezTo>
                <a:close/>
                <a:moveTo>
                  <a:pt x="110" y="405"/>
                </a:moveTo>
                <a:cubicBezTo>
                  <a:pt x="110" y="416"/>
                  <a:pt x="110" y="427"/>
                  <a:pt x="110" y="439"/>
                </a:cubicBezTo>
                <a:cubicBezTo>
                  <a:pt x="110" y="447"/>
                  <a:pt x="113" y="450"/>
                  <a:pt x="121" y="450"/>
                </a:cubicBezTo>
                <a:cubicBezTo>
                  <a:pt x="211" y="450"/>
                  <a:pt x="301" y="450"/>
                  <a:pt x="390" y="450"/>
                </a:cubicBezTo>
                <a:cubicBezTo>
                  <a:pt x="392" y="440"/>
                  <a:pt x="400" y="402"/>
                  <a:pt x="379" y="402"/>
                </a:cubicBezTo>
                <a:cubicBezTo>
                  <a:pt x="296" y="402"/>
                  <a:pt x="212" y="402"/>
                  <a:pt x="129" y="402"/>
                </a:cubicBezTo>
                <a:cubicBezTo>
                  <a:pt x="123" y="402"/>
                  <a:pt x="115" y="404"/>
                  <a:pt x="110" y="405"/>
                </a:cubicBezTo>
                <a:close/>
                <a:moveTo>
                  <a:pt x="110" y="328"/>
                </a:moveTo>
                <a:cubicBezTo>
                  <a:pt x="110" y="333"/>
                  <a:pt x="110" y="338"/>
                  <a:pt x="110" y="343"/>
                </a:cubicBezTo>
                <a:cubicBezTo>
                  <a:pt x="110" y="351"/>
                  <a:pt x="113" y="351"/>
                  <a:pt x="118" y="357"/>
                </a:cubicBezTo>
                <a:cubicBezTo>
                  <a:pt x="205" y="357"/>
                  <a:pt x="292" y="357"/>
                  <a:pt x="379" y="357"/>
                </a:cubicBezTo>
                <a:cubicBezTo>
                  <a:pt x="384" y="355"/>
                  <a:pt x="389" y="353"/>
                  <a:pt x="394" y="350"/>
                </a:cubicBezTo>
                <a:cubicBezTo>
                  <a:pt x="394" y="344"/>
                  <a:pt x="394" y="338"/>
                  <a:pt x="394" y="332"/>
                </a:cubicBezTo>
                <a:cubicBezTo>
                  <a:pt x="394" y="320"/>
                  <a:pt x="390" y="317"/>
                  <a:pt x="387" y="309"/>
                </a:cubicBezTo>
                <a:cubicBezTo>
                  <a:pt x="336" y="309"/>
                  <a:pt x="286" y="309"/>
                  <a:pt x="236" y="309"/>
                </a:cubicBezTo>
                <a:cubicBezTo>
                  <a:pt x="211" y="309"/>
                  <a:pt x="187" y="309"/>
                  <a:pt x="162" y="309"/>
                </a:cubicBezTo>
                <a:cubicBezTo>
                  <a:pt x="131" y="310"/>
                  <a:pt x="110" y="299"/>
                  <a:pt x="110" y="3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  <p:bldP spid="17411" grpId="0" animBg="1"/>
      <p:bldP spid="17412" grpId="0" autoUpdateAnimBg="0"/>
      <p:bldP spid="17413" grpId="0" autoUpdateAnimBg="0"/>
      <p:bldP spid="17414" grpId="0" animBg="1" autoUpdateAnimBg="0"/>
      <p:bldP spid="17416" grpId="0" animBg="1" autoUpdateAnimBg="0"/>
      <p:bldP spid="17417" grpId="0" autoUpdateAnimBg="0"/>
      <p:bldP spid="17420" grpId="0" autoUpdateAnimBg="0"/>
      <p:bldP spid="174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8216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Definition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4"/>
          <p:cNvSpPr>
            <a:spLocks noChangeArrowheads="1"/>
          </p:cNvSpPr>
          <p:nvPr/>
        </p:nvSpPr>
        <p:spPr bwMode="auto">
          <a:xfrm>
            <a:off x="1754188" y="1961827"/>
            <a:ext cx="9040812" cy="17541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1935163" y="2132856"/>
            <a:ext cx="8574087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Zenvisage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 visual exploration system that can automatically identify and recommend interesting visualizations. The user can specify at a high level what they are looking for, and the system will do the rest.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>
            <a:off x="1617663" y="1815777"/>
            <a:ext cx="528637" cy="530225"/>
          </a:xfrm>
          <a:custGeom>
            <a:avLst/>
            <a:gdLst>
              <a:gd name="T0" fmla="*/ 0 w 1446"/>
              <a:gd name="T1" fmla="*/ 0 h 1446"/>
              <a:gd name="T2" fmla="*/ 528637 w 1446"/>
              <a:gd name="T3" fmla="*/ 0 h 1446"/>
              <a:gd name="T4" fmla="*/ 528637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 flipH="1" flipV="1">
            <a:off x="10347325" y="3258815"/>
            <a:ext cx="528638" cy="530225"/>
          </a:xfrm>
          <a:custGeom>
            <a:avLst/>
            <a:gdLst>
              <a:gd name="T0" fmla="*/ 0 w 1446"/>
              <a:gd name="T1" fmla="*/ 0 h 1446"/>
              <a:gd name="T2" fmla="*/ 528638 w 1446"/>
              <a:gd name="T3" fmla="*/ 0 h 1446"/>
              <a:gd name="T4" fmla="*/ 528638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65685" y="5288062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2092671" y="4926533"/>
            <a:ext cx="9550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A visual data exploration system for </a:t>
            </a:r>
            <a:r>
              <a:rPr lang="en-US" altLang="zh-CN" sz="2000" i="1" dirty="0">
                <a:latin typeface="+mj-ea"/>
                <a:ea typeface="+mj-ea"/>
              </a:rPr>
              <a:t>“fast-forwarding to desired insights”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1633885" y="5132487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8961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8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7368E-6 -2.22222E-6 L 0.39138 0.09815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563" y="490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6693E-6 1.11111E-6 L -0.38188 -0.11227 " pathEditMode="relative" rAng="0" ptsTypes="AA">
                                      <p:cBhvr>
                                        <p:cTn id="27" dur="500" spd="-99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094" y="-562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8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8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551E-6 -4.81481E-6 L -0.07458 -4.81481E-6 " pathEditMode="relative" rAng="0" ptsTypes="AA">
                                      <p:cBhvr>
                                        <p:cTn id="41" dur="500" spd="-99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8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nimBg="1"/>
      <p:bldP spid="25" grpId="0" animBg="1" autoUpdateAnimBg="0"/>
      <p:bldP spid="27" grpId="0" animBg="1"/>
      <p:bldP spid="27" grpId="1" animBg="1"/>
      <p:bldP spid="28" grpId="0" animBg="1"/>
      <p:bldP spid="28" grpId="1" animBg="1"/>
      <p:bldP spid="29" grpId="0" animBg="1"/>
      <p:bldP spid="30" grpId="0" autoUpdateAnimBg="0"/>
      <p:bldP spid="31" grpId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19530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Goals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1300164" y="2212976"/>
            <a:ext cx="2061914" cy="2061914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1579438" y="2263775"/>
            <a:ext cx="8175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1993925" y="3273425"/>
            <a:ext cx="1392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Aspects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Freeform 9"/>
          <p:cNvSpPr>
            <a:spLocks/>
          </p:cNvSpPr>
          <p:nvPr/>
        </p:nvSpPr>
        <p:spPr bwMode="auto">
          <a:xfrm>
            <a:off x="4578350" y="981075"/>
            <a:ext cx="2119313" cy="509588"/>
          </a:xfrm>
          <a:custGeom>
            <a:avLst/>
            <a:gdLst>
              <a:gd name="T0" fmla="*/ 0 w 2601"/>
              <a:gd name="T1" fmla="*/ 95903 h 627"/>
              <a:gd name="T2" fmla="*/ 2119313 w 2601"/>
              <a:gd name="T3" fmla="*/ 0 h 627"/>
              <a:gd name="T4" fmla="*/ 2119313 w 2601"/>
              <a:gd name="T5" fmla="*/ 420187 h 627"/>
              <a:gd name="T6" fmla="*/ 153999 w 2601"/>
              <a:gd name="T7" fmla="*/ 509588 h 627"/>
              <a:gd name="T8" fmla="*/ 0 w 2601"/>
              <a:gd name="T9" fmla="*/ 95903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Freeform 10"/>
          <p:cNvSpPr>
            <a:spLocks/>
          </p:cNvSpPr>
          <p:nvPr/>
        </p:nvSpPr>
        <p:spPr bwMode="auto">
          <a:xfrm>
            <a:off x="4413250" y="981075"/>
            <a:ext cx="2284413" cy="420688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20688 h 517"/>
              <a:gd name="T6" fmla="*/ 166139 w 2805"/>
              <a:gd name="T7" fmla="*/ 420688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11"/>
          <p:cNvSpPr>
            <a:spLocks/>
          </p:cNvSpPr>
          <p:nvPr/>
        </p:nvSpPr>
        <p:spPr bwMode="auto">
          <a:xfrm>
            <a:off x="4578350" y="2854325"/>
            <a:ext cx="2119313" cy="508000"/>
          </a:xfrm>
          <a:custGeom>
            <a:avLst/>
            <a:gdLst>
              <a:gd name="T0" fmla="*/ 0 w 2601"/>
              <a:gd name="T1" fmla="*/ 95757 h 626"/>
              <a:gd name="T2" fmla="*/ 2119313 w 2601"/>
              <a:gd name="T3" fmla="*/ 0 h 626"/>
              <a:gd name="T4" fmla="*/ 2119313 w 2601"/>
              <a:gd name="T5" fmla="*/ 419546 h 626"/>
              <a:gd name="T6" fmla="*/ 153999 w 2601"/>
              <a:gd name="T7" fmla="*/ 508000 h 626"/>
              <a:gd name="T8" fmla="*/ 0 w 2601"/>
              <a:gd name="T9" fmla="*/ 95757 h 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6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6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2"/>
          <p:cNvSpPr>
            <a:spLocks/>
          </p:cNvSpPr>
          <p:nvPr/>
        </p:nvSpPr>
        <p:spPr bwMode="auto">
          <a:xfrm>
            <a:off x="4413250" y="2854325"/>
            <a:ext cx="2284413" cy="419100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19100 h 517"/>
              <a:gd name="T6" fmla="*/ 166139 w 2805"/>
              <a:gd name="T7" fmla="*/ 419100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13"/>
          <p:cNvSpPr>
            <a:spLocks/>
          </p:cNvSpPr>
          <p:nvPr/>
        </p:nvSpPr>
        <p:spPr bwMode="auto">
          <a:xfrm>
            <a:off x="4578350" y="4721225"/>
            <a:ext cx="2119313" cy="509588"/>
          </a:xfrm>
          <a:custGeom>
            <a:avLst/>
            <a:gdLst>
              <a:gd name="T0" fmla="*/ 0 w 2601"/>
              <a:gd name="T1" fmla="*/ 96716 h 627"/>
              <a:gd name="T2" fmla="*/ 2119313 w 2601"/>
              <a:gd name="T3" fmla="*/ 0 h 627"/>
              <a:gd name="T4" fmla="*/ 2119313 w 2601"/>
              <a:gd name="T5" fmla="*/ 420187 h 627"/>
              <a:gd name="T6" fmla="*/ 153999 w 2601"/>
              <a:gd name="T7" fmla="*/ 509588 h 627"/>
              <a:gd name="T8" fmla="*/ 0 w 2601"/>
              <a:gd name="T9" fmla="*/ 96716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9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Freeform 14"/>
          <p:cNvSpPr>
            <a:spLocks/>
          </p:cNvSpPr>
          <p:nvPr/>
        </p:nvSpPr>
        <p:spPr bwMode="auto">
          <a:xfrm>
            <a:off x="4413250" y="4721225"/>
            <a:ext cx="2284413" cy="419100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19100 h 517"/>
              <a:gd name="T6" fmla="*/ 166139 w 2805"/>
              <a:gd name="T7" fmla="*/ 419100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TextBox 17"/>
          <p:cNvSpPr txBox="1">
            <a:spLocks noChangeArrowheads="1"/>
          </p:cNvSpPr>
          <p:nvPr/>
        </p:nvSpPr>
        <p:spPr bwMode="auto">
          <a:xfrm>
            <a:off x="4724400" y="1023938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Expressive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9" name="TextBox 18"/>
          <p:cNvSpPr txBox="1">
            <a:spLocks noChangeArrowheads="1"/>
          </p:cNvSpPr>
          <p:nvPr/>
        </p:nvSpPr>
        <p:spPr bwMode="auto">
          <a:xfrm>
            <a:off x="4724400" y="2852738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0" name="TextBox 19"/>
          <p:cNvSpPr txBox="1">
            <a:spLocks noChangeArrowheads="1"/>
          </p:cNvSpPr>
          <p:nvPr/>
        </p:nvSpPr>
        <p:spPr bwMode="auto">
          <a:xfrm>
            <a:off x="4724400" y="4749800"/>
            <a:ext cx="11897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1" name="TextBox 20"/>
          <p:cNvSpPr txBox="1">
            <a:spLocks noChangeArrowheads="1"/>
          </p:cNvSpPr>
          <p:nvPr/>
        </p:nvSpPr>
        <p:spPr bwMode="auto">
          <a:xfrm>
            <a:off x="4392613" y="1558925"/>
            <a:ext cx="6746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Specify desired insights using a declarative “data exploration”</a:t>
            </a:r>
          </a:p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language for experts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452" name="TextBox 21"/>
          <p:cNvSpPr txBox="1">
            <a:spLocks noChangeArrowheads="1"/>
          </p:cNvSpPr>
          <p:nvPr/>
        </p:nvSpPr>
        <p:spPr bwMode="auto">
          <a:xfrm>
            <a:off x="4392613" y="3402013"/>
            <a:ext cx="6746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non-experts, support simple interaction primitives to support</a:t>
            </a:r>
          </a:p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effortless data exploration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3" name="TextBox 22"/>
          <p:cNvSpPr txBox="1">
            <a:spLocks noChangeArrowheads="1"/>
          </p:cNvSpPr>
          <p:nvPr/>
        </p:nvSpPr>
        <p:spPr bwMode="auto">
          <a:xfrm>
            <a:off x="4392613" y="5351463"/>
            <a:ext cx="6746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 be able to traverse through a large space of visualizations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recommend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interesting ones instantly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80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98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78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4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18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98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28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4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98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48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78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4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18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48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nimBg="1"/>
      <p:bldP spid="18437" grpId="0" animBg="1" autoUpdateAnimBg="0"/>
      <p:bldP spid="18439" grpId="0" autoUpdateAnimBg="0"/>
      <p:bldP spid="18440" grpId="0" autoUpdateAnimBg="0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48" grpId="0" autoUpdateAnimBg="0"/>
      <p:bldP spid="18449" grpId="0" autoUpdateAnimBg="0"/>
      <p:bldP spid="18450" grpId="0" autoUpdateAnimBg="0"/>
      <p:bldP spid="18451" grpId="0" autoUpdateAnimBg="0"/>
      <p:bldP spid="18452" grpId="0" autoUpdateAnimBg="0"/>
      <p:bldP spid="1845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26627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200" b="1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Overview</a:t>
            </a:r>
            <a:endParaRPr lang="zh-CN" altLang="en-US" sz="4200" b="1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5634038" y="2255838"/>
            <a:ext cx="931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Freeform 11"/>
          <p:cNvSpPr>
            <a:spLocks noEditPoints="1"/>
          </p:cNvSpPr>
          <p:nvPr/>
        </p:nvSpPr>
        <p:spPr bwMode="auto">
          <a:xfrm>
            <a:off x="5354638" y="850900"/>
            <a:ext cx="1489075" cy="1287463"/>
          </a:xfrm>
          <a:custGeom>
            <a:avLst/>
            <a:gdLst>
              <a:gd name="T0" fmla="*/ 925174 w 948"/>
              <a:gd name="T1" fmla="*/ 271798 h 810"/>
              <a:gd name="T2" fmla="*/ 890618 w 948"/>
              <a:gd name="T3" fmla="*/ 352860 h 810"/>
              <a:gd name="T4" fmla="*/ 843495 w 948"/>
              <a:gd name="T5" fmla="*/ 391007 h 810"/>
              <a:gd name="T6" fmla="*/ 808938 w 948"/>
              <a:gd name="T7" fmla="*/ 402134 h 810"/>
              <a:gd name="T8" fmla="*/ 766528 w 948"/>
              <a:gd name="T9" fmla="*/ 405312 h 810"/>
              <a:gd name="T10" fmla="*/ 702127 w 948"/>
              <a:gd name="T11" fmla="*/ 384649 h 810"/>
              <a:gd name="T12" fmla="*/ 661288 w 948"/>
              <a:gd name="T13" fmla="*/ 346502 h 810"/>
              <a:gd name="T14" fmla="*/ 634585 w 948"/>
              <a:gd name="T15" fmla="*/ 287692 h 810"/>
              <a:gd name="T16" fmla="*/ 631443 w 948"/>
              <a:gd name="T17" fmla="*/ 246366 h 810"/>
              <a:gd name="T18" fmla="*/ 650292 w 948"/>
              <a:gd name="T19" fmla="*/ 184377 h 810"/>
              <a:gd name="T20" fmla="*/ 684849 w 948"/>
              <a:gd name="T21" fmla="*/ 141462 h 810"/>
              <a:gd name="T22" fmla="*/ 739825 w 948"/>
              <a:gd name="T23" fmla="*/ 112852 h 810"/>
              <a:gd name="T24" fmla="*/ 782236 w 948"/>
              <a:gd name="T25" fmla="*/ 108083 h 810"/>
              <a:gd name="T26" fmla="*/ 835641 w 948"/>
              <a:gd name="T27" fmla="*/ 120799 h 810"/>
              <a:gd name="T28" fmla="*/ 887476 w 948"/>
              <a:gd name="T29" fmla="*/ 158946 h 810"/>
              <a:gd name="T30" fmla="*/ 917320 w 948"/>
              <a:gd name="T31" fmla="*/ 209809 h 810"/>
              <a:gd name="T32" fmla="*/ 967585 w 948"/>
              <a:gd name="T33" fmla="*/ 181198 h 810"/>
              <a:gd name="T34" fmla="*/ 600028 w 948"/>
              <a:gd name="T35" fmla="*/ 74705 h 810"/>
              <a:gd name="T36" fmla="*/ 697415 w 948"/>
              <a:gd name="T37" fmla="*/ 448228 h 810"/>
              <a:gd name="T38" fmla="*/ 1031986 w 948"/>
              <a:gd name="T39" fmla="*/ 259082 h 810"/>
              <a:gd name="T40" fmla="*/ 698986 w 948"/>
              <a:gd name="T41" fmla="*/ 920298 h 810"/>
              <a:gd name="T42" fmla="*/ 606311 w 948"/>
              <a:gd name="T43" fmla="*/ 1044276 h 810"/>
              <a:gd name="T44" fmla="*/ 507354 w 948"/>
              <a:gd name="T45" fmla="*/ 1088780 h 810"/>
              <a:gd name="T46" fmla="*/ 441382 w 948"/>
              <a:gd name="T47" fmla="*/ 1095138 h 810"/>
              <a:gd name="T48" fmla="*/ 365986 w 948"/>
              <a:gd name="T49" fmla="*/ 1080833 h 810"/>
              <a:gd name="T50" fmla="*/ 263887 w 948"/>
              <a:gd name="T51" fmla="*/ 1015665 h 810"/>
              <a:gd name="T52" fmla="*/ 208910 w 948"/>
              <a:gd name="T53" fmla="*/ 933013 h 810"/>
              <a:gd name="T54" fmla="*/ 188491 w 948"/>
              <a:gd name="T55" fmla="*/ 818572 h 810"/>
              <a:gd name="T56" fmla="*/ 202627 w 948"/>
              <a:gd name="T57" fmla="*/ 743868 h 810"/>
              <a:gd name="T58" fmla="*/ 260745 w 948"/>
              <a:gd name="T59" fmla="*/ 646910 h 810"/>
              <a:gd name="T60" fmla="*/ 340854 w 948"/>
              <a:gd name="T61" fmla="*/ 589690 h 810"/>
              <a:gd name="T62" fmla="*/ 449236 w 948"/>
              <a:gd name="T63" fmla="*/ 564258 h 810"/>
              <a:gd name="T64" fmla="*/ 524632 w 948"/>
              <a:gd name="T65" fmla="*/ 575385 h 810"/>
              <a:gd name="T66" fmla="*/ 609453 w 948"/>
              <a:gd name="T67" fmla="*/ 618300 h 810"/>
              <a:gd name="T68" fmla="*/ 684849 w 948"/>
              <a:gd name="T69" fmla="*/ 708899 h 810"/>
              <a:gd name="T70" fmla="*/ 713122 w 948"/>
              <a:gd name="T71" fmla="*/ 810625 h 810"/>
              <a:gd name="T72" fmla="*/ 813651 w 948"/>
              <a:gd name="T73" fmla="*/ 782015 h 810"/>
              <a:gd name="T74" fmla="*/ 223047 w 948"/>
              <a:gd name="T75" fmla="*/ 433923 h 810"/>
              <a:gd name="T76" fmla="*/ 227759 w 948"/>
              <a:gd name="T77" fmla="*/ 1122159 h 810"/>
              <a:gd name="T78" fmla="*/ 889047 w 948"/>
              <a:gd name="T79" fmla="*/ 947318 h 810"/>
              <a:gd name="T80" fmla="*/ 1346136 w 948"/>
              <a:gd name="T81" fmla="*/ 772478 h 810"/>
              <a:gd name="T82" fmla="*/ 1280165 w 948"/>
              <a:gd name="T83" fmla="*/ 859898 h 810"/>
              <a:gd name="T84" fmla="*/ 1211052 w 948"/>
              <a:gd name="T85" fmla="*/ 891687 h 810"/>
              <a:gd name="T86" fmla="*/ 1165500 w 948"/>
              <a:gd name="T87" fmla="*/ 894866 h 810"/>
              <a:gd name="T88" fmla="*/ 1112094 w 948"/>
              <a:gd name="T89" fmla="*/ 885329 h 810"/>
              <a:gd name="T90" fmla="*/ 1041410 w 948"/>
              <a:gd name="T91" fmla="*/ 839235 h 810"/>
              <a:gd name="T92" fmla="*/ 1002141 w 948"/>
              <a:gd name="T93" fmla="*/ 782015 h 810"/>
              <a:gd name="T94" fmla="*/ 988004 w 948"/>
              <a:gd name="T95" fmla="*/ 700952 h 810"/>
              <a:gd name="T96" fmla="*/ 997429 w 948"/>
              <a:gd name="T97" fmla="*/ 648500 h 810"/>
              <a:gd name="T98" fmla="*/ 1038269 w 948"/>
              <a:gd name="T99" fmla="*/ 580153 h 810"/>
              <a:gd name="T100" fmla="*/ 1094816 w 948"/>
              <a:gd name="T101" fmla="*/ 540417 h 810"/>
              <a:gd name="T102" fmla="*/ 1170212 w 948"/>
              <a:gd name="T103" fmla="*/ 522933 h 810"/>
              <a:gd name="T104" fmla="*/ 1223618 w 948"/>
              <a:gd name="T105" fmla="*/ 529290 h 810"/>
              <a:gd name="T106" fmla="*/ 1283306 w 948"/>
              <a:gd name="T107" fmla="*/ 561080 h 810"/>
              <a:gd name="T108" fmla="*/ 1336712 w 948"/>
              <a:gd name="T109" fmla="*/ 624658 h 810"/>
              <a:gd name="T110" fmla="*/ 1355561 w 948"/>
              <a:gd name="T111" fmla="*/ 696184 h 810"/>
              <a:gd name="T112" fmla="*/ 1426245 w 948"/>
              <a:gd name="T113" fmla="*/ 675521 h 810"/>
              <a:gd name="T114" fmla="*/ 1011566 w 948"/>
              <a:gd name="T115" fmla="*/ 430744 h 810"/>
              <a:gd name="T116" fmla="*/ 1016278 w 948"/>
              <a:gd name="T117" fmla="*/ 913940 h 810"/>
              <a:gd name="T118" fmla="*/ 1479650 w 948"/>
              <a:gd name="T119" fmla="*/ 791551 h 8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Oval 39"/>
          <p:cNvSpPr>
            <a:spLocks noChangeAspect="1" noChangeArrowheads="1"/>
          </p:cNvSpPr>
          <p:nvPr/>
        </p:nvSpPr>
        <p:spPr bwMode="auto">
          <a:xfrm>
            <a:off x="3252788" y="5622925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3" name="Oval 42"/>
          <p:cNvSpPr>
            <a:spLocks noChangeAspect="1" noChangeArrowheads="1"/>
          </p:cNvSpPr>
          <p:nvPr/>
        </p:nvSpPr>
        <p:spPr bwMode="auto">
          <a:xfrm>
            <a:off x="7029450" y="5622925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4" name="TextBox 43"/>
          <p:cNvSpPr txBox="1">
            <a:spLocks noChangeArrowheads="1"/>
          </p:cNvSpPr>
          <p:nvPr/>
        </p:nvSpPr>
        <p:spPr bwMode="auto">
          <a:xfrm>
            <a:off x="3402013" y="5472113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Components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6" name="TextBox 45"/>
          <p:cNvSpPr txBox="1">
            <a:spLocks noChangeArrowheads="1"/>
          </p:cNvSpPr>
          <p:nvPr/>
        </p:nvSpPr>
        <p:spPr bwMode="auto">
          <a:xfrm>
            <a:off x="7178675" y="5472113"/>
            <a:ext cx="2880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Processing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 autoUpdateAnimBg="0"/>
      <p:bldP spid="26627" grpId="0" animBg="1"/>
      <p:bldP spid="26628" grpId="0" autoUpdateAnimBg="0"/>
      <p:bldP spid="26629" grpId="0" autoUpdateAnimBg="0"/>
      <p:bldP spid="26630" grpId="0" animBg="1"/>
      <p:bldP spid="26631" grpId="0" animBg="1" autoUpdateAnimBg="0"/>
      <p:bldP spid="26633" grpId="0" animBg="1" autoUpdateAnimBg="0"/>
      <p:bldP spid="26634" grpId="0" autoUpdateAnimBg="0"/>
      <p:bldP spid="26636" grpId="0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Pages>0</Pages>
  <Words>1226</Words>
  <Characters>0</Characters>
  <Application>Microsoft Office PowerPoint</Application>
  <DocSecurity>0</DocSecurity>
  <PresentationFormat>自定义</PresentationFormat>
  <Lines>0</Lines>
  <Paragraphs>173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仿宋_GB2312</vt:lpstr>
      <vt:lpstr>宋体</vt:lpstr>
      <vt:lpstr>微软雅黑</vt:lpstr>
      <vt:lpstr>造字工房力黑（非商用）常规体</vt:lpstr>
      <vt:lpstr>Arial</vt:lpstr>
      <vt:lpstr>Calibri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tao tao</cp:lastModifiedBy>
  <cp:revision>982</cp:revision>
  <dcterms:created xsi:type="dcterms:W3CDTF">2013-01-25T01:44:32Z</dcterms:created>
  <dcterms:modified xsi:type="dcterms:W3CDTF">2017-04-20T03:12:09Z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