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89" d="100"/>
          <a:sy n="89" d="100"/>
        </p:scale>
        <p:origin x="1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4F953-736D-2842-8CB5-682FF79A8011}" type="datetimeFigureOut">
              <a:rPr lang="en-SE" smtClean="0"/>
              <a:t>2021-11-15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ACC34-CE0B-DA40-883A-DE9771513F0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635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ACC34-CE0B-DA40-883A-DE9771513F09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0671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7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1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8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4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4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2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0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4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11/15/21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75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Abstract wavy background in light blue and grey tones">
            <a:extLst>
              <a:ext uri="{FF2B5EF4-FFF2-40B4-BE49-F238E27FC236}">
                <a16:creationId xmlns:a16="http://schemas.microsoft.com/office/drawing/2014/main" id="{7B628DA6-3F06-4D25-B09B-B7B743FCC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750"/>
          <a:stretch/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AD13EF-74FA-4D38-8F15-B51F09C96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9AE3B5B-811F-A740-951B-4EF2F8490A91}"/>
              </a:ext>
            </a:extLst>
          </p:cNvPr>
          <p:cNvSpPr txBox="1"/>
          <p:nvPr/>
        </p:nvSpPr>
        <p:spPr>
          <a:xfrm>
            <a:off x="1480030" y="1181738"/>
            <a:ext cx="89737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8000" b="1" dirty="0"/>
              <a:t>Cats!</a:t>
            </a:r>
            <a:r>
              <a:rPr lang="en-SE" sz="4400" b="1" dirty="0"/>
              <a:t>   How are they related?</a:t>
            </a:r>
            <a:endParaRPr lang="en-SE" sz="8000" b="1" dirty="0"/>
          </a:p>
        </p:txBody>
      </p:sp>
    </p:spTree>
    <p:extLst>
      <p:ext uri="{BB962C8B-B14F-4D97-AF65-F5344CB8AC3E}">
        <p14:creationId xmlns:p14="http://schemas.microsoft.com/office/powerpoint/2010/main" val="7147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Abstract wavy background in light blue and grey tones">
            <a:extLst>
              <a:ext uri="{FF2B5EF4-FFF2-40B4-BE49-F238E27FC236}">
                <a16:creationId xmlns:a16="http://schemas.microsoft.com/office/drawing/2014/main" id="{5FD94488-32B2-784B-9B7B-9ACE9373A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750"/>
          <a:stretch/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4CF0AB-AB23-8D40-913E-AD6F4FBC4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870" y="542147"/>
            <a:ext cx="7698260" cy="577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37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Abstract wavy background in light blue and grey tones">
            <a:extLst>
              <a:ext uri="{FF2B5EF4-FFF2-40B4-BE49-F238E27FC236}">
                <a16:creationId xmlns:a16="http://schemas.microsoft.com/office/drawing/2014/main" id="{5FD94488-32B2-784B-9B7B-9ACE9373A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750"/>
          <a:stretch/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A0CE36-594D-DD4A-89F2-C8775BE50DB0}"/>
              </a:ext>
            </a:extLst>
          </p:cNvPr>
          <p:cNvSpPr txBox="1"/>
          <p:nvPr/>
        </p:nvSpPr>
        <p:spPr>
          <a:xfrm>
            <a:off x="91992" y="40013"/>
            <a:ext cx="19029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8000" dirty="0"/>
              <a:t>Q1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B7F03D-3E4C-CF44-9E80-18307AADCF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4" t="18836" r="25397" b="21481"/>
          <a:stretch/>
        </p:blipFill>
        <p:spPr bwMode="auto">
          <a:xfrm>
            <a:off x="384003" y="1893665"/>
            <a:ext cx="2741311" cy="208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97EE36A-8C80-A942-9713-44231DD807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7" r="13334"/>
          <a:stretch/>
        </p:blipFill>
        <p:spPr bwMode="auto">
          <a:xfrm>
            <a:off x="3640284" y="1893665"/>
            <a:ext cx="4211343" cy="208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AA84520-C08C-DE46-86D0-60899DFCF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5334" r="6142" b="8842"/>
          <a:stretch/>
        </p:blipFill>
        <p:spPr bwMode="auto">
          <a:xfrm>
            <a:off x="8366597" y="1893665"/>
            <a:ext cx="3400324" cy="208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A49D24-788C-434F-9F3A-F1E17546CF0B}"/>
              </a:ext>
            </a:extLst>
          </p:cNvPr>
          <p:cNvSpPr txBox="1"/>
          <p:nvPr/>
        </p:nvSpPr>
        <p:spPr>
          <a:xfrm>
            <a:off x="537031" y="1363453"/>
            <a:ext cx="253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b="1" i="1" dirty="0"/>
              <a:t>A- Otocolobus manul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8C3CB7-AA8A-264C-9F5F-B4F5DED0AB3C}"/>
              </a:ext>
            </a:extLst>
          </p:cNvPr>
          <p:cNvSpPr txBox="1"/>
          <p:nvPr/>
        </p:nvSpPr>
        <p:spPr>
          <a:xfrm>
            <a:off x="4318003" y="1363453"/>
            <a:ext cx="253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b="1" i="1" dirty="0"/>
              <a:t>B- Neofelis nebulosa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8868C4-FD4A-944A-A08E-3AABF734528D}"/>
              </a:ext>
            </a:extLst>
          </p:cNvPr>
          <p:cNvSpPr txBox="1"/>
          <p:nvPr/>
        </p:nvSpPr>
        <p:spPr>
          <a:xfrm>
            <a:off x="8851613" y="1348939"/>
            <a:ext cx="253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b="1" i="1" dirty="0"/>
              <a:t>C- Felis margarita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F9C0F5E-3A1E-784F-92E4-CA4CA3C41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631" y="4138237"/>
            <a:ext cx="1794310" cy="208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876747-DCE3-6647-AC63-2DF1A5ADC9C2}"/>
              </a:ext>
            </a:extLst>
          </p:cNvPr>
          <p:cNvSpPr txBox="1"/>
          <p:nvPr/>
        </p:nvSpPr>
        <p:spPr>
          <a:xfrm>
            <a:off x="2269384" y="6394036"/>
            <a:ext cx="253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b="1" i="1" dirty="0"/>
              <a:t>D- Puma concolor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BF68B7-7DC0-DB42-A3F8-04E07D31BD46}"/>
              </a:ext>
            </a:extLst>
          </p:cNvPr>
          <p:cNvSpPr txBox="1"/>
          <p:nvPr/>
        </p:nvSpPr>
        <p:spPr>
          <a:xfrm>
            <a:off x="7179895" y="6384980"/>
            <a:ext cx="253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b="1" i="1" dirty="0"/>
              <a:t>E- Acinonyx jubatus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71BDFFEE-65CD-654A-A016-9D78D9A7F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8" t="36439" r="20761" b="8755"/>
          <a:stretch/>
        </p:blipFill>
        <p:spPr bwMode="auto">
          <a:xfrm>
            <a:off x="5943457" y="4141506"/>
            <a:ext cx="3702290" cy="208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85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Abstract wavy background in light blue and grey tones">
            <a:extLst>
              <a:ext uri="{FF2B5EF4-FFF2-40B4-BE49-F238E27FC236}">
                <a16:creationId xmlns:a16="http://schemas.microsoft.com/office/drawing/2014/main" id="{5FD94488-32B2-784B-9B7B-9ACE9373A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750"/>
          <a:stretch/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DC77B8-5163-5B4E-85B0-7E2F5AC69C40}"/>
              </a:ext>
            </a:extLst>
          </p:cNvPr>
          <p:cNvSpPr txBox="1"/>
          <p:nvPr/>
        </p:nvSpPr>
        <p:spPr>
          <a:xfrm>
            <a:off x="91992" y="40013"/>
            <a:ext cx="19029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8000" dirty="0"/>
              <a:t>Q2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05EFB-C461-5A45-9B27-C4FA498CE39B}"/>
              </a:ext>
            </a:extLst>
          </p:cNvPr>
          <p:cNvSpPr txBox="1"/>
          <p:nvPr/>
        </p:nvSpPr>
        <p:spPr>
          <a:xfrm>
            <a:off x="9088853" y="2655232"/>
            <a:ext cx="253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b="1" dirty="0"/>
              <a:t>D- Ocelot</a:t>
            </a:r>
          </a:p>
          <a:p>
            <a:pPr algn="ctr"/>
            <a:r>
              <a:rPr lang="en-GB" b="1" i="1" dirty="0" err="1"/>
              <a:t>Leopardus</a:t>
            </a:r>
            <a:r>
              <a:rPr lang="en-GB" b="1" i="1" dirty="0"/>
              <a:t> pardalis</a:t>
            </a:r>
            <a:endParaRPr lang="en-SE" b="1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EB07118-4EE9-F648-8AFF-9E4878E1F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969" y="3252212"/>
            <a:ext cx="2939519" cy="309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80A5990-0FCF-0240-A15C-B94275584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896" y="74393"/>
            <a:ext cx="3485112" cy="268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18B487-1F56-1842-A615-DA3B4226497B}"/>
              </a:ext>
            </a:extLst>
          </p:cNvPr>
          <p:cNvSpPr txBox="1"/>
          <p:nvPr/>
        </p:nvSpPr>
        <p:spPr>
          <a:xfrm>
            <a:off x="9144130" y="6256330"/>
            <a:ext cx="293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b="1" dirty="0"/>
              <a:t>E- Leopard cat</a:t>
            </a:r>
          </a:p>
          <a:p>
            <a:pPr algn="ctr"/>
            <a:r>
              <a:rPr lang="en-GB" b="1" i="1" dirty="0" err="1"/>
              <a:t>Prionailurus</a:t>
            </a:r>
            <a:r>
              <a:rPr lang="en-GB" b="1" i="1" dirty="0"/>
              <a:t> bengalensis</a:t>
            </a:r>
            <a:endParaRPr lang="en-SE" b="1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7ED20D31-9451-0340-BA89-0DB7057E50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3" t="5776" r="21571" b="5776"/>
          <a:stretch/>
        </p:blipFill>
        <p:spPr bwMode="auto">
          <a:xfrm>
            <a:off x="290512" y="1857831"/>
            <a:ext cx="4022638" cy="444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D81589-B617-7341-AC95-654BB4E46CBB}"/>
              </a:ext>
            </a:extLst>
          </p:cNvPr>
          <p:cNvSpPr txBox="1"/>
          <p:nvPr/>
        </p:nvSpPr>
        <p:spPr>
          <a:xfrm>
            <a:off x="977382" y="6249307"/>
            <a:ext cx="253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b="1" dirty="0"/>
              <a:t>B- Cheetah</a:t>
            </a:r>
          </a:p>
          <a:p>
            <a:pPr algn="ctr"/>
            <a:r>
              <a:rPr lang="en-GB" b="1" i="1" dirty="0"/>
              <a:t>Acinonyx jubatus</a:t>
            </a:r>
            <a:endParaRPr lang="en-SE" b="1" i="1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ECE0FF6D-9C04-0C42-BF2B-DB70C237B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333" y="66986"/>
            <a:ext cx="1902941" cy="268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D59C5C-AFBB-E24B-9BA3-F5EA3D9D18A1}"/>
              </a:ext>
            </a:extLst>
          </p:cNvPr>
          <p:cNvSpPr txBox="1"/>
          <p:nvPr/>
        </p:nvSpPr>
        <p:spPr>
          <a:xfrm>
            <a:off x="3265908" y="371616"/>
            <a:ext cx="253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b="1" dirty="0"/>
              <a:t>A- Geoffrey’s cat</a:t>
            </a:r>
          </a:p>
          <a:p>
            <a:pPr algn="ctr"/>
            <a:r>
              <a:rPr lang="en-GB" b="1" i="1" dirty="0" err="1"/>
              <a:t>Leopardus</a:t>
            </a:r>
            <a:r>
              <a:rPr lang="en-GB" b="1" i="1" dirty="0"/>
              <a:t> geoffroyi</a:t>
            </a:r>
            <a:endParaRPr lang="en-SE" b="1" dirty="0"/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BC22618D-D33C-204A-963E-D529FD11D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076" y="2635068"/>
            <a:ext cx="4474239" cy="365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F78E7C-58BF-EB44-A9AA-EABC077913D9}"/>
              </a:ext>
            </a:extLst>
          </p:cNvPr>
          <p:cNvSpPr txBox="1"/>
          <p:nvPr/>
        </p:nvSpPr>
        <p:spPr>
          <a:xfrm>
            <a:off x="5060756" y="6270341"/>
            <a:ext cx="253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b="1" dirty="0"/>
              <a:t>C- Jaguar </a:t>
            </a:r>
          </a:p>
          <a:p>
            <a:pPr algn="ctr"/>
            <a:r>
              <a:rPr lang="en-GB" b="1" i="1" dirty="0"/>
              <a:t>Panthera onca</a:t>
            </a:r>
            <a:endParaRPr lang="en-SE" b="1" dirty="0"/>
          </a:p>
        </p:txBody>
      </p:sp>
    </p:spTree>
    <p:extLst>
      <p:ext uri="{BB962C8B-B14F-4D97-AF65-F5344CB8AC3E}">
        <p14:creationId xmlns:p14="http://schemas.microsoft.com/office/powerpoint/2010/main" val="170679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Abstract wavy background in light blue and grey tones">
            <a:extLst>
              <a:ext uri="{FF2B5EF4-FFF2-40B4-BE49-F238E27FC236}">
                <a16:creationId xmlns:a16="http://schemas.microsoft.com/office/drawing/2014/main" id="{5FD94488-32B2-784B-9B7B-9ACE9373A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750"/>
          <a:stretch/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1A076A-BE69-1744-B481-E1348A088288}"/>
              </a:ext>
            </a:extLst>
          </p:cNvPr>
          <p:cNvSpPr txBox="1"/>
          <p:nvPr/>
        </p:nvSpPr>
        <p:spPr>
          <a:xfrm>
            <a:off x="91992" y="40013"/>
            <a:ext cx="19029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8000" dirty="0"/>
              <a:t>Q3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004B80-47C0-D040-B062-5026E6F1E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1" b="21641"/>
          <a:stretch/>
        </p:blipFill>
        <p:spPr bwMode="auto">
          <a:xfrm>
            <a:off x="6096000" y="90840"/>
            <a:ext cx="5762173" cy="303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034C5DE-8B4C-1148-859B-2259D7A1D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830" y="3730177"/>
            <a:ext cx="3904343" cy="258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0B72183-A026-7D49-9192-B0D5C48DE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7" y="1403464"/>
            <a:ext cx="3391647" cy="323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20CCD56-92AF-0E43-B895-B80FB12F7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250" y="3383159"/>
            <a:ext cx="3391647" cy="321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88E490-519C-CA42-A9BE-C26200783492}"/>
              </a:ext>
            </a:extLst>
          </p:cNvPr>
          <p:cNvSpPr txBox="1"/>
          <p:nvPr/>
        </p:nvSpPr>
        <p:spPr>
          <a:xfrm>
            <a:off x="382161" y="1255449"/>
            <a:ext cx="3544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3200" b="1" i="1" dirty="0">
                <a:solidFill>
                  <a:schemeClr val="bg1"/>
                </a:solidFill>
              </a:rPr>
              <a:t>A-</a:t>
            </a:r>
            <a:r>
              <a:rPr lang="en-GB" sz="3200" b="1" i="1" dirty="0" err="1">
                <a:solidFill>
                  <a:schemeClr val="bg1"/>
                </a:solidFill>
              </a:rPr>
              <a:t>Leptailurus</a:t>
            </a:r>
            <a:r>
              <a:rPr lang="en-GB" sz="3200" b="1" i="1" dirty="0">
                <a:solidFill>
                  <a:schemeClr val="bg1"/>
                </a:solidFill>
              </a:rPr>
              <a:t> serval</a:t>
            </a:r>
            <a:endParaRPr lang="en-SE" sz="3200" b="1" i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82BB6B-DF79-7F4C-8519-CCD86B671464}"/>
              </a:ext>
            </a:extLst>
          </p:cNvPr>
          <p:cNvSpPr txBox="1"/>
          <p:nvPr/>
        </p:nvSpPr>
        <p:spPr>
          <a:xfrm>
            <a:off x="6096000" y="90840"/>
            <a:ext cx="5762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3200" b="1" dirty="0">
                <a:solidFill>
                  <a:schemeClr val="bg1"/>
                </a:solidFill>
              </a:rPr>
              <a:t>B-</a:t>
            </a:r>
            <a:r>
              <a:rPr lang="en-GB" sz="3200" b="1" i="1" dirty="0" err="1">
                <a:solidFill>
                  <a:schemeClr val="bg1"/>
                </a:solidFill>
              </a:rPr>
              <a:t>Herpailurus</a:t>
            </a:r>
            <a:r>
              <a:rPr lang="en-GB" sz="3200" b="1" dirty="0">
                <a:solidFill>
                  <a:schemeClr val="bg1"/>
                </a:solidFill>
              </a:rPr>
              <a:t> </a:t>
            </a:r>
            <a:r>
              <a:rPr lang="en-GB" sz="3200" b="1" i="1" dirty="0" err="1">
                <a:solidFill>
                  <a:schemeClr val="bg1"/>
                </a:solidFill>
              </a:rPr>
              <a:t>yagouaroundi</a:t>
            </a:r>
            <a:endParaRPr lang="en-SE" sz="3200" b="1" i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1014D4-0729-3143-AE7B-5C658776925F}"/>
              </a:ext>
            </a:extLst>
          </p:cNvPr>
          <p:cNvSpPr txBox="1"/>
          <p:nvPr/>
        </p:nvSpPr>
        <p:spPr>
          <a:xfrm>
            <a:off x="3927111" y="3474841"/>
            <a:ext cx="5398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3200" b="1" i="1" dirty="0">
                <a:solidFill>
                  <a:schemeClr val="bg1"/>
                </a:solidFill>
              </a:rPr>
              <a:t>C-Caracal</a:t>
            </a:r>
            <a:r>
              <a:rPr lang="en-SE" sz="3200" b="1" dirty="0">
                <a:solidFill>
                  <a:schemeClr val="bg1"/>
                </a:solidFill>
              </a:rPr>
              <a:t> </a:t>
            </a:r>
            <a:r>
              <a:rPr lang="en-SE" sz="3200" b="1" i="1" dirty="0">
                <a:solidFill>
                  <a:schemeClr val="bg1"/>
                </a:solidFill>
              </a:rPr>
              <a:t>caracal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CC77D7-4053-9647-9B03-7C2AFA02363B}"/>
              </a:ext>
            </a:extLst>
          </p:cNvPr>
          <p:cNvSpPr txBox="1"/>
          <p:nvPr/>
        </p:nvSpPr>
        <p:spPr>
          <a:xfrm>
            <a:off x="7953830" y="3675972"/>
            <a:ext cx="3904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3200" b="1" i="1" dirty="0">
                <a:solidFill>
                  <a:schemeClr val="bg1"/>
                </a:solidFill>
              </a:rPr>
              <a:t>D-Puma</a:t>
            </a:r>
            <a:r>
              <a:rPr lang="en-SE" sz="3200" b="1" dirty="0">
                <a:solidFill>
                  <a:schemeClr val="bg1"/>
                </a:solidFill>
              </a:rPr>
              <a:t> </a:t>
            </a:r>
            <a:r>
              <a:rPr lang="en-SE" sz="3200" b="1" i="1" dirty="0">
                <a:solidFill>
                  <a:schemeClr val="bg1"/>
                </a:solidFill>
              </a:rPr>
              <a:t>concolor</a:t>
            </a:r>
          </a:p>
        </p:txBody>
      </p:sp>
    </p:spTree>
    <p:extLst>
      <p:ext uri="{BB962C8B-B14F-4D97-AF65-F5344CB8AC3E}">
        <p14:creationId xmlns:p14="http://schemas.microsoft.com/office/powerpoint/2010/main" val="285194943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LeftStep">
      <a:dk1>
        <a:srgbClr val="000000"/>
      </a:dk1>
      <a:lt1>
        <a:srgbClr val="FFFFFF"/>
      </a:lt1>
      <a:dk2>
        <a:srgbClr val="2D2441"/>
      </a:dk2>
      <a:lt2>
        <a:srgbClr val="E6E8E2"/>
      </a:lt2>
      <a:accent1>
        <a:srgbClr val="A696C6"/>
      </a:accent1>
      <a:accent2>
        <a:srgbClr val="7F85BA"/>
      </a:accent2>
      <a:accent3>
        <a:srgbClr val="8BA7C1"/>
      </a:accent3>
      <a:accent4>
        <a:srgbClr val="79AEB1"/>
      </a:accent4>
      <a:accent5>
        <a:srgbClr val="83AD9E"/>
      </a:accent5>
      <a:accent6>
        <a:srgbClr val="78AF85"/>
      </a:accent6>
      <a:hlink>
        <a:srgbClr val="788953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58</Words>
  <Application>Microsoft Macintosh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Grandview Display</vt:lpstr>
      <vt:lpstr>DashVTI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Hamid Ghanavi</dc:creator>
  <cp:lastModifiedBy>Hamid Ghanavi</cp:lastModifiedBy>
  <cp:revision>2</cp:revision>
  <dcterms:created xsi:type="dcterms:W3CDTF">2021-11-15T10:12:43Z</dcterms:created>
  <dcterms:modified xsi:type="dcterms:W3CDTF">2021-11-16T15:02:57Z</dcterms:modified>
</cp:coreProperties>
</file>